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1" r:id="rId2"/>
    <p:sldId id="279" r:id="rId3"/>
    <p:sldId id="257" r:id="rId4"/>
    <p:sldId id="280" r:id="rId5"/>
    <p:sldId id="282" r:id="rId6"/>
    <p:sldId id="283" r:id="rId7"/>
    <p:sldId id="284" r:id="rId8"/>
    <p:sldId id="285" r:id="rId9"/>
    <p:sldId id="286" r:id="rId10"/>
    <p:sldId id="287" r:id="rId11"/>
    <p:sldId id="288" r:id="rId1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66" autoAdjust="0"/>
    <p:restoredTop sz="94624" autoAdjust="0"/>
  </p:normalViewPr>
  <p:slideViewPr>
    <p:cSldViewPr>
      <p:cViewPr varScale="1">
        <p:scale>
          <a:sx n="69" d="100"/>
          <a:sy n="69" d="100"/>
        </p:scale>
        <p:origin x="-14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04/09/33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04/09/33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04/09/33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04/09/33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04/09/33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04/09/33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6000" r="-3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مستطيل 9"/>
          <p:cNvSpPr/>
          <p:nvPr/>
        </p:nvSpPr>
        <p:spPr>
          <a:xfrm>
            <a:off x="357158" y="1214422"/>
            <a:ext cx="8382000" cy="4038600"/>
          </a:xfrm>
          <a:prstGeom prst="rect">
            <a:avLst/>
          </a:prstGeom>
        </p:spPr>
        <p:txBody>
          <a:bodyPr>
            <a:prstTxWarp prst="textCanUp">
              <a:avLst/>
            </a:prstTxWarp>
            <a:spAutoFit/>
          </a:bodyPr>
          <a:lstStyle/>
          <a:p>
            <a:pPr algn="ctr"/>
            <a:r>
              <a:rPr lang="ar-EG"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reflection blurRad="6350" stA="55000" endA="50" endPos="85000" dir="5400000" sy="-100000" algn="bl" rotWithShape="0"/>
                </a:effectLst>
              </a:rPr>
              <a:t>شروط الصلاة ( 1 )</a:t>
            </a:r>
            <a:endParaRPr lang="en-US" sz="9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0" fill="hold"/>
                                        <p:tgtEl>
                                          <p:spTgt spid="10"/>
                                        </p:tgtEl>
                                        <p:attrNameLst>
                                          <p:attrName>ppt_w</p:attrName>
                                        </p:attrNameLst>
                                      </p:cBhvr>
                                      <p:tavLst>
                                        <p:tav tm="0" fmla="#ppt_w*sin(2.5*pi*$)">
                                          <p:val>
                                            <p:fltVal val="0"/>
                                          </p:val>
                                        </p:tav>
                                        <p:tav tm="100000">
                                          <p:val>
                                            <p:fltVal val="1"/>
                                          </p:val>
                                        </p:tav>
                                      </p:tavLst>
                                    </p:anim>
                                    <p:anim calcmode="lin" valueType="num">
                                      <p:cBhvr>
                                        <p:cTn id="8" dur="2000" fill="hold"/>
                                        <p:tgtEl>
                                          <p:spTgt spid="10"/>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فقاقيع.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357158" y="357166"/>
            <a:ext cx="8572530" cy="715089"/>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FF0000"/>
                </a:solidFill>
              </a:rPr>
              <a:t>3- من الكلمات التالية ثلاثا منها يجمعها شيء واحد :</a:t>
            </a:r>
            <a:endParaRPr lang="ar-EG" sz="3600" b="1" dirty="0">
              <a:solidFill>
                <a:srgbClr val="FF0000"/>
              </a:solidFill>
            </a:endParaRPr>
          </a:p>
        </p:txBody>
      </p:sp>
      <p:sp>
        <p:nvSpPr>
          <p:cNvPr id="4" name="مربع نص 3"/>
          <p:cNvSpPr txBox="1"/>
          <p:nvPr/>
        </p:nvSpPr>
        <p:spPr>
          <a:xfrm>
            <a:off x="1785918" y="1571612"/>
            <a:ext cx="6357982" cy="715089"/>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lgn="ctr">
              <a:defRPr/>
            </a:pPr>
            <a:r>
              <a:rPr lang="ar-EG" sz="3600" b="1" dirty="0" smtClean="0">
                <a:solidFill>
                  <a:srgbClr val="0000FF"/>
                </a:solidFill>
              </a:rPr>
              <a:t>المجنون – الصادق – الكافر – الصغير </a:t>
            </a:r>
            <a:endParaRPr lang="ar-EG" sz="3600" b="1" dirty="0">
              <a:solidFill>
                <a:srgbClr val="0000FF"/>
              </a:solidFill>
            </a:endParaRPr>
          </a:p>
        </p:txBody>
      </p:sp>
      <p:sp>
        <p:nvSpPr>
          <p:cNvPr id="5" name="مربع نص 4"/>
          <p:cNvSpPr txBox="1"/>
          <p:nvPr/>
        </p:nvSpPr>
        <p:spPr>
          <a:xfrm>
            <a:off x="500034" y="3142539"/>
            <a:ext cx="8358246" cy="715089"/>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defRPr/>
            </a:pPr>
            <a:r>
              <a:rPr lang="ar-EG" sz="3600" b="1" dirty="0" smtClean="0">
                <a:solidFill>
                  <a:srgbClr val="0000FF"/>
                </a:solidFill>
              </a:rPr>
              <a:t>الكلمات هي : ............ - .............. - ..............</a:t>
            </a:r>
            <a:endParaRPr lang="ar-EG" sz="3600" b="1" dirty="0">
              <a:solidFill>
                <a:srgbClr val="0000FF"/>
              </a:solidFill>
            </a:endParaRPr>
          </a:p>
        </p:txBody>
      </p:sp>
      <p:sp>
        <p:nvSpPr>
          <p:cNvPr id="6" name="مربع نص 5"/>
          <p:cNvSpPr txBox="1"/>
          <p:nvPr/>
        </p:nvSpPr>
        <p:spPr>
          <a:xfrm>
            <a:off x="500034" y="4643446"/>
            <a:ext cx="8358246" cy="715089"/>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defRPr/>
            </a:pPr>
            <a:r>
              <a:rPr lang="ar-EG" sz="3600" b="1" dirty="0" smtClean="0">
                <a:solidFill>
                  <a:srgbClr val="0000FF"/>
                </a:solidFill>
              </a:rPr>
              <a:t>ما يجمعها هو  : ...........................................</a:t>
            </a:r>
            <a:endParaRPr lang="ar-EG" sz="3600" b="1" dirty="0">
              <a:solidFill>
                <a:srgbClr val="0000FF"/>
              </a:solidFill>
            </a:endParaRPr>
          </a:p>
        </p:txBody>
      </p:sp>
      <p:sp>
        <p:nvSpPr>
          <p:cNvPr id="7" name="مربع نص 6"/>
          <p:cNvSpPr txBox="1">
            <a:spLocks noChangeArrowheads="1"/>
          </p:cNvSpPr>
          <p:nvPr/>
        </p:nvSpPr>
        <p:spPr bwMode="auto">
          <a:xfrm>
            <a:off x="5143503" y="3214688"/>
            <a:ext cx="1285871" cy="584200"/>
          </a:xfrm>
          <a:prstGeom prst="rect">
            <a:avLst/>
          </a:prstGeom>
          <a:noFill/>
          <a:ln w="9525">
            <a:noFill/>
            <a:miter lim="800000"/>
            <a:headEnd/>
            <a:tailEnd/>
          </a:ln>
        </p:spPr>
        <p:txBody>
          <a:bodyPr wrap="square">
            <a:spAutoFit/>
          </a:bodyPr>
          <a:lstStyle/>
          <a:p>
            <a:pPr algn="r"/>
            <a:r>
              <a:rPr lang="ar-SA" sz="3200" b="1" dirty="0" smtClean="0">
                <a:solidFill>
                  <a:srgbClr val="FF0000"/>
                </a:solidFill>
              </a:rPr>
              <a:t>المجنون</a:t>
            </a:r>
            <a:endParaRPr lang="ar-SA" sz="3200" b="1" dirty="0">
              <a:solidFill>
                <a:srgbClr val="FF0000"/>
              </a:solidFill>
            </a:endParaRPr>
          </a:p>
        </p:txBody>
      </p:sp>
      <p:sp>
        <p:nvSpPr>
          <p:cNvPr id="8" name="مربع نص 7"/>
          <p:cNvSpPr txBox="1">
            <a:spLocks noChangeArrowheads="1"/>
          </p:cNvSpPr>
          <p:nvPr/>
        </p:nvSpPr>
        <p:spPr bwMode="auto">
          <a:xfrm>
            <a:off x="3214678" y="3143248"/>
            <a:ext cx="1285871"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الكافر</a:t>
            </a:r>
            <a:endParaRPr lang="ar-SA" sz="3200" b="1" dirty="0">
              <a:solidFill>
                <a:srgbClr val="FF0000"/>
              </a:solidFill>
            </a:endParaRPr>
          </a:p>
        </p:txBody>
      </p:sp>
      <p:sp>
        <p:nvSpPr>
          <p:cNvPr id="9" name="مربع نص 8"/>
          <p:cNvSpPr txBox="1">
            <a:spLocks noChangeArrowheads="1"/>
          </p:cNvSpPr>
          <p:nvPr/>
        </p:nvSpPr>
        <p:spPr bwMode="auto">
          <a:xfrm>
            <a:off x="928662" y="3143248"/>
            <a:ext cx="1571636"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الصغير </a:t>
            </a:r>
            <a:endParaRPr lang="ar-SA" sz="3200" b="1" dirty="0">
              <a:solidFill>
                <a:srgbClr val="FF0000"/>
              </a:solidFill>
            </a:endParaRPr>
          </a:p>
        </p:txBody>
      </p:sp>
      <p:sp>
        <p:nvSpPr>
          <p:cNvPr id="10" name="مربع نص 9"/>
          <p:cNvSpPr txBox="1">
            <a:spLocks noChangeArrowheads="1"/>
          </p:cNvSpPr>
          <p:nvPr/>
        </p:nvSpPr>
        <p:spPr bwMode="auto">
          <a:xfrm>
            <a:off x="2428860" y="4714884"/>
            <a:ext cx="3714763"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لا تجب عليهم الصلاة </a:t>
            </a:r>
            <a:endParaRPr lang="ar-SA"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48" presetClass="entr" presetSubtype="0" accel="5000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6"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37" dur="1000" fill="hold"/>
                                        <p:tgtEl>
                                          <p:spTgt spid="8"/>
                                        </p:tgtEl>
                                        <p:attrNameLst>
                                          <p:attrName>ppt_y</p:attrName>
                                        </p:attrNameLst>
                                      </p:cBhvr>
                                      <p:tavLst>
                                        <p:tav tm="0">
                                          <p:val>
                                            <p:strVal val="#ppt_y"/>
                                          </p:val>
                                        </p:tav>
                                        <p:tav tm="100000">
                                          <p:val>
                                            <p:strVal val="#ppt_y"/>
                                          </p:val>
                                        </p:tav>
                                      </p:tavLst>
                                    </p:anim>
                                    <p:animEffect transition="in" filter="fade">
                                      <p:cBhvr>
                                        <p:cTn id="38" dur="1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48" presetClass="entr" presetSubtype="0" accel="5000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4"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45" dur="1000" fill="hold"/>
                                        <p:tgtEl>
                                          <p:spTgt spid="9"/>
                                        </p:tgtEl>
                                        <p:attrNameLst>
                                          <p:attrName>ppt_y</p:attrName>
                                        </p:attrNameLst>
                                      </p:cBhvr>
                                      <p:tavLst>
                                        <p:tav tm="0">
                                          <p:val>
                                            <p:strVal val="#ppt_y"/>
                                          </p:val>
                                        </p:tav>
                                        <p:tav tm="100000">
                                          <p:val>
                                            <p:strVal val="#ppt_y"/>
                                          </p:val>
                                        </p:tav>
                                      </p:tavLst>
                                    </p:anim>
                                    <p:animEffect transition="in" filter="fade">
                                      <p:cBhvr>
                                        <p:cTn id="46" dur="1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48" presetClass="entr" presetSubtype="0" accel="5000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2"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53" dur="1000" fill="hold"/>
                                        <p:tgtEl>
                                          <p:spTgt spid="10"/>
                                        </p:tgtEl>
                                        <p:attrNameLst>
                                          <p:attrName>ppt_y</p:attrName>
                                        </p:attrNameLst>
                                      </p:cBhvr>
                                      <p:tavLst>
                                        <p:tav tm="0">
                                          <p:val>
                                            <p:strVal val="#ppt_y"/>
                                          </p:val>
                                        </p:tav>
                                        <p:tav tm="100000">
                                          <p:val>
                                            <p:strVal val="#ppt_y"/>
                                          </p:val>
                                        </p:tav>
                                      </p:tavLst>
                                    </p:anim>
                                    <p:animEffect transition="in" filter="fade">
                                      <p:cBhvr>
                                        <p:cTn id="5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2714612" y="357166"/>
            <a:ext cx="6215076" cy="715089"/>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FF0000"/>
                </a:solidFill>
              </a:rPr>
              <a:t>4- أرسم دائرة حول الإجابة الصحيحة :</a:t>
            </a:r>
            <a:endParaRPr lang="ar-EG" sz="3600" b="1" dirty="0">
              <a:solidFill>
                <a:srgbClr val="FF0000"/>
              </a:solidFill>
            </a:endParaRPr>
          </a:p>
        </p:txBody>
      </p:sp>
      <p:sp>
        <p:nvSpPr>
          <p:cNvPr id="4" name="مربع نص 3"/>
          <p:cNvSpPr txBox="1"/>
          <p:nvPr/>
        </p:nvSpPr>
        <p:spPr>
          <a:xfrm>
            <a:off x="6000760" y="1500174"/>
            <a:ext cx="2857520" cy="715089"/>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defRPr/>
            </a:pPr>
            <a:r>
              <a:rPr lang="ar-EG" sz="3600" b="1" dirty="0" smtClean="0">
                <a:solidFill>
                  <a:srgbClr val="0000FF"/>
                </a:solidFill>
              </a:rPr>
              <a:t>سن التمييز هو :</a:t>
            </a:r>
            <a:endParaRPr lang="ar-EG" sz="3600" b="1" dirty="0">
              <a:solidFill>
                <a:srgbClr val="0000FF"/>
              </a:solidFill>
            </a:endParaRPr>
          </a:p>
        </p:txBody>
      </p:sp>
      <p:sp>
        <p:nvSpPr>
          <p:cNvPr id="5" name="مربع نص 4"/>
          <p:cNvSpPr txBox="1"/>
          <p:nvPr/>
        </p:nvSpPr>
        <p:spPr>
          <a:xfrm>
            <a:off x="857224" y="2928225"/>
            <a:ext cx="8001056" cy="715089"/>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lgn="ctr">
              <a:defRPr/>
            </a:pPr>
            <a:r>
              <a:rPr lang="ar-EG" sz="3600" b="1" dirty="0" smtClean="0">
                <a:solidFill>
                  <a:srgbClr val="0000FF"/>
                </a:solidFill>
              </a:rPr>
              <a:t>5 سنوات     -     7 سنوات      -     9 سنوات</a:t>
            </a:r>
            <a:endParaRPr lang="ar-EG" sz="3600" b="1" dirty="0">
              <a:solidFill>
                <a:srgbClr val="0000FF"/>
              </a:solidFill>
            </a:endParaRPr>
          </a:p>
        </p:txBody>
      </p:sp>
      <p:cxnSp>
        <p:nvCxnSpPr>
          <p:cNvPr id="6" name="رابط مستقيم 5"/>
          <p:cNvCxnSpPr/>
          <p:nvPr/>
        </p:nvCxnSpPr>
        <p:spPr bwMode="auto">
          <a:xfrm rot="10800000">
            <a:off x="4143372" y="3500438"/>
            <a:ext cx="1571636" cy="1588"/>
          </a:xfrm>
          <a:prstGeom prst="line">
            <a:avLst/>
          </a:prstGeom>
          <a:solidFill>
            <a:schemeClr val="accent1"/>
          </a:solidFill>
          <a:ln w="34925" cap="flat" cmpd="sng" algn="ctr">
            <a:solidFill>
              <a:srgbClr val="FF0000"/>
            </a:solidFill>
            <a:prstDash val="solid"/>
            <a:round/>
            <a:headEnd type="none" w="med" len="med"/>
            <a:tailEnd type="non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6"/>
                                        </p:tgtEl>
                                        <p:attrNameLst>
                                          <p:attrName>ppt_y</p:attrName>
                                        </p:attrNameLst>
                                      </p:cBhvr>
                                      <p:tavLst>
                                        <p:tav tm="0">
                                          <p:val>
                                            <p:strVal val="#ppt_y"/>
                                          </p:val>
                                        </p:tav>
                                        <p:tav tm="100000">
                                          <p:val>
                                            <p:strVal val="#ppt_y"/>
                                          </p:val>
                                        </p:tav>
                                      </p:tavLst>
                                    </p:anim>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357158" y="1285860"/>
            <a:ext cx="8382000" cy="4038600"/>
          </a:xfrm>
          <a:prstGeom prst="rect">
            <a:avLst/>
          </a:prstGeom>
        </p:spPr>
        <p:txBody>
          <a:bodyPr>
            <a:prstTxWarp prst="textCanUp">
              <a:avLst/>
            </a:prstTxWarp>
            <a:spAutoFit/>
          </a:bodyPr>
          <a:lstStyle/>
          <a:p>
            <a:pPr algn="ctr"/>
            <a:r>
              <a:rPr lang="ar-EG" sz="9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reflection blurRad="6350" stA="55000" endA="50" endPos="85000" dist="60007" dir="5400000" sy="-100000" algn="bl" rotWithShape="0"/>
                </a:effectLst>
              </a:rPr>
              <a:t>أقرأ وأفكر</a:t>
            </a:r>
            <a:endParaRPr lang="en-US" sz="9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reflection blurRad="6350" stA="55000" endA="50" endPos="85000" dist="60007"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fmla="#ppt_w*sin(2.5*pi*$)">
                                          <p:val>
                                            <p:fltVal val="0"/>
                                          </p:val>
                                        </p:tav>
                                        <p:tav tm="100000">
                                          <p:val>
                                            <p:fltVal val="1"/>
                                          </p:val>
                                        </p:tav>
                                      </p:tavLst>
                                    </p:anim>
                                    <p:anim calcmode="lin" valueType="num">
                                      <p:cBhvr>
                                        <p:cTn id="8" dur="2000" fill="hold"/>
                                        <p:tgtEl>
                                          <p:spTgt spid="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فقاقيع.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0" y="642918"/>
            <a:ext cx="8686800" cy="5509200"/>
          </a:xfrm>
          <a:prstGeom prst="rect">
            <a:avLst/>
          </a:prstGeom>
        </p:spPr>
        <p:txBody>
          <a:bodyPr>
            <a:spAutoFit/>
          </a:bodyPr>
          <a:lstStyle/>
          <a:p>
            <a:pPr algn="r" rtl="1" fontAlgn="auto">
              <a:spcBef>
                <a:spcPts val="0"/>
              </a:spcBef>
              <a:spcAft>
                <a:spcPts val="0"/>
              </a:spcAft>
              <a:defRPr/>
            </a:pPr>
            <a:r>
              <a:rPr lang="ar-EG" sz="4400" dirty="0">
                <a:ln>
                  <a:solidFill>
                    <a:srgbClr val="FFFF00"/>
                  </a:solidFill>
                </a:ln>
                <a:solidFill>
                  <a:srgbClr val="FF0000"/>
                </a:solidFill>
                <a:effectLst>
                  <a:glow rad="228600">
                    <a:schemeClr val="accent5">
                      <a:satMod val="175000"/>
                      <a:alpha val="40000"/>
                    </a:schemeClr>
                  </a:glow>
                </a:effectLst>
                <a:latin typeface="+mn-lt"/>
                <a:cs typeface="+mn-cs"/>
              </a:rPr>
              <a:t>1- ذهب محمد مع والده إلى السوق فلما رفع أذان المغرب أغلقت المحلات التجارية واتجه الباعة إلى المسجد عدا واحدا منهم فسأل محمد والده : لماذا لا يذهب ذلك الرجل إلى المسجد ؟ فقال والده : قد يكون غير مسلم .</a:t>
            </a:r>
          </a:p>
          <a:p>
            <a:pPr algn="r" rtl="1" fontAlgn="auto">
              <a:spcBef>
                <a:spcPts val="0"/>
              </a:spcBef>
              <a:spcAft>
                <a:spcPts val="0"/>
              </a:spcAft>
              <a:defRPr/>
            </a:pPr>
            <a:r>
              <a:rPr lang="ar-EG" sz="4400" dirty="0">
                <a:ln>
                  <a:solidFill>
                    <a:srgbClr val="FFFF00"/>
                  </a:solidFill>
                </a:ln>
                <a:solidFill>
                  <a:srgbClr val="FF0000"/>
                </a:solidFill>
                <a:effectLst>
                  <a:glow rad="228600">
                    <a:schemeClr val="accent5">
                      <a:satMod val="175000"/>
                      <a:alpha val="40000"/>
                    </a:schemeClr>
                  </a:glow>
                </a:effectLst>
                <a:latin typeface="+mn-lt"/>
                <a:cs typeface="+mn-cs"/>
              </a:rPr>
              <a:t>2- أيقظت الأم ابنتها نورة ذات العشر سنوات لتؤدي صلاة الفجر بينما لم توقظ أسماء ذات الخمس </a:t>
            </a:r>
            <a:r>
              <a:rPr lang="ar-EG" sz="4400" dirty="0" smtClean="0">
                <a:ln>
                  <a:solidFill>
                    <a:srgbClr val="FFFF00"/>
                  </a:solidFill>
                </a:ln>
                <a:solidFill>
                  <a:srgbClr val="FF0000"/>
                </a:solidFill>
                <a:effectLst>
                  <a:glow rad="228600">
                    <a:schemeClr val="accent5">
                      <a:satMod val="175000"/>
                      <a:alpha val="40000"/>
                    </a:schemeClr>
                  </a:glow>
                </a:effectLst>
                <a:latin typeface="+mn-lt"/>
                <a:cs typeface="+mn-cs"/>
              </a:rPr>
              <a:t>سنوات .</a:t>
            </a:r>
            <a:endParaRPr lang="ar-EG" sz="4400" dirty="0">
              <a:ln>
                <a:solidFill>
                  <a:srgbClr val="FFFF00"/>
                </a:solidFill>
              </a:ln>
              <a:solidFill>
                <a:srgbClr val="FF0000"/>
              </a:solidFill>
              <a:effectLst>
                <a:glow rad="228600">
                  <a:schemeClr val="accent5">
                    <a:satMod val="175000"/>
                    <a:alpha val="40000"/>
                  </a:schemeClr>
                </a:glow>
              </a:effectLst>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2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42910" y="642918"/>
            <a:ext cx="800105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defRPr/>
            </a:pPr>
            <a:r>
              <a:rPr lang="ar-EG" sz="4000" b="1" dirty="0" smtClean="0">
                <a:ln>
                  <a:solidFill>
                    <a:schemeClr val="accent5">
                      <a:lumMod val="60000"/>
                      <a:lumOff val="40000"/>
                    </a:schemeClr>
                  </a:solidFill>
                </a:ln>
                <a:solidFill>
                  <a:srgbClr val="FF0000"/>
                </a:solidFill>
              </a:rPr>
              <a:t>3-</a:t>
            </a:r>
            <a:r>
              <a:rPr lang="ar-EG" sz="4000" b="1" dirty="0" smtClean="0">
                <a:ln>
                  <a:solidFill>
                    <a:schemeClr val="accent5">
                      <a:lumMod val="60000"/>
                      <a:lumOff val="40000"/>
                    </a:schemeClr>
                  </a:solidFill>
                </a:ln>
                <a:solidFill>
                  <a:srgbClr val="FFFF00"/>
                </a:solidFill>
              </a:rPr>
              <a:t> زار خالد ووالده جارهم الجديد وعندما رفع أذان صلاة العشاء ذهب الجميع للصلاة في المسجد إلا ابن جارهم سعد الذي يبلغ من العمر ست عشرة سنة وعندما عادا إلى المنزل سأل خالد والده : لماذا لم يصل سعد ؟ قال له والده : إن سعدا </a:t>
            </a:r>
            <a:r>
              <a:rPr lang="ar-EG" sz="4000" b="1" dirty="0" err="1" smtClean="0">
                <a:ln>
                  <a:solidFill>
                    <a:schemeClr val="accent5">
                      <a:lumMod val="60000"/>
                      <a:lumOff val="40000"/>
                    </a:schemeClr>
                  </a:solidFill>
                </a:ln>
                <a:solidFill>
                  <a:srgbClr val="FFFF00"/>
                </a:solidFill>
              </a:rPr>
              <a:t>به</a:t>
            </a:r>
            <a:r>
              <a:rPr lang="ar-EG" sz="4000" b="1" dirty="0" smtClean="0">
                <a:ln>
                  <a:solidFill>
                    <a:schemeClr val="accent5">
                      <a:lumMod val="60000"/>
                      <a:lumOff val="40000"/>
                    </a:schemeClr>
                  </a:solidFill>
                </a:ln>
                <a:solidFill>
                  <a:srgbClr val="FFFF00"/>
                </a:solidFill>
              </a:rPr>
              <a:t> جنون ولا يعقل الصلاة ألم تلاحظ تصرفاته ؟ ولهذا السبب لا تجب عليه الصلاة .</a:t>
            </a:r>
          </a:p>
          <a:p>
            <a:pPr>
              <a:defRPr/>
            </a:pPr>
            <a:r>
              <a:rPr lang="ar-EG" sz="4000" b="1" dirty="0" smtClean="0">
                <a:ln>
                  <a:solidFill>
                    <a:schemeClr val="accent5">
                      <a:lumMod val="60000"/>
                      <a:lumOff val="40000"/>
                    </a:schemeClr>
                  </a:solidFill>
                </a:ln>
                <a:solidFill>
                  <a:srgbClr val="FFFF00"/>
                </a:solidFill>
              </a:rPr>
              <a:t>4- توضأ تلاميذ الصف الثالث الابتدائي استعدادا لأداء صلاة الظهر </a:t>
            </a:r>
            <a:r>
              <a:rPr lang="ar-EG" sz="4000" b="1" dirty="0" smtClean="0">
                <a:ln>
                  <a:solidFill>
                    <a:schemeClr val="accent5">
                      <a:lumMod val="60000"/>
                      <a:lumOff val="40000"/>
                    </a:schemeClr>
                  </a:solidFill>
                </a:ln>
                <a:solidFill>
                  <a:srgbClr val="FF0000"/>
                </a:solidFill>
              </a:rPr>
              <a:t>.</a:t>
            </a:r>
            <a:endParaRPr lang="ar-EG" sz="4000" b="1" dirty="0">
              <a:ln>
                <a:solidFill>
                  <a:schemeClr val="accent5">
                    <a:lumMod val="60000"/>
                    <a:lumOff val="40000"/>
                  </a:schemeClr>
                </a:solidFill>
              </a:ln>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142844" y="2768268"/>
            <a:ext cx="8763000" cy="1446550"/>
          </a:xfrm>
          <a:prstGeom prst="rect">
            <a:avLst/>
          </a:prstGeom>
        </p:spPr>
        <p:txBody>
          <a:bodyPr>
            <a:spAutoFit/>
          </a:bodyPr>
          <a:lstStyle/>
          <a:p>
            <a:pPr algn="ctr" rtl="1" fontAlgn="auto">
              <a:spcBef>
                <a:spcPts val="0"/>
              </a:spcBef>
              <a:spcAft>
                <a:spcPts val="0"/>
              </a:spcAft>
              <a:defRPr/>
            </a:pPr>
            <a:r>
              <a:rPr lang="ar-EG" sz="8800" b="1" dirty="0" smtClean="0">
                <a:ln>
                  <a:solidFill>
                    <a:schemeClr val="tx2">
                      <a:lumMod val="60000"/>
                      <a:lumOff val="40000"/>
                    </a:schemeClr>
                  </a:solidFill>
                </a:ln>
                <a:solidFill>
                  <a:srgbClr val="FFFF00"/>
                </a:solidFill>
                <a:latin typeface="+mn-lt"/>
                <a:cs typeface="PT Bold Dusky" pitchFamily="2" charset="-78"/>
              </a:rPr>
              <a:t>من شروط الصلاة</a:t>
            </a:r>
            <a:endParaRPr lang="ar-SA" sz="8800" b="1" dirty="0">
              <a:ln>
                <a:solidFill>
                  <a:schemeClr val="tx2">
                    <a:lumMod val="60000"/>
                    <a:lumOff val="40000"/>
                  </a:schemeClr>
                </a:solidFill>
              </a:ln>
              <a:solidFill>
                <a:srgbClr val="FFFF00"/>
              </a:solidFill>
              <a:latin typeface="+mn-lt"/>
              <a:cs typeface="PT Bold Dusky"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457232" y="357166"/>
            <a:ext cx="8686800" cy="1323439"/>
          </a:xfrm>
          <a:prstGeom prst="rect">
            <a:avLst/>
          </a:prstGeom>
        </p:spPr>
        <p:txBody>
          <a:bodyPr>
            <a:spAutoFit/>
          </a:bodyPr>
          <a:lstStyle/>
          <a:p>
            <a:pPr>
              <a:defRPr/>
            </a:pPr>
            <a:r>
              <a:rPr lang="ar-EG" sz="4000" b="1" dirty="0" smtClean="0">
                <a:ln>
                  <a:solidFill>
                    <a:schemeClr val="accent6">
                      <a:lumMod val="75000"/>
                    </a:schemeClr>
                  </a:solidFill>
                </a:ln>
                <a:solidFill>
                  <a:srgbClr val="FF0000"/>
                </a:solidFill>
                <a:cs typeface="PT Bold Broken" pitchFamily="2" charset="-78"/>
              </a:rPr>
              <a:t>أكتب رقم كل موقف من المواقف السابقة أمام الشرط الذي يدل عليه فيما يأتي :</a:t>
            </a:r>
            <a:endParaRPr lang="ar-SA" sz="4000" b="1" dirty="0">
              <a:ln>
                <a:solidFill>
                  <a:schemeClr val="accent6">
                    <a:lumMod val="75000"/>
                  </a:schemeClr>
                </a:solidFill>
              </a:ln>
              <a:solidFill>
                <a:srgbClr val="FF0000"/>
              </a:solidFill>
              <a:cs typeface="PT Bold Broken" pitchFamily="2" charset="-78"/>
            </a:endParaRPr>
          </a:p>
        </p:txBody>
      </p:sp>
      <p:sp>
        <p:nvSpPr>
          <p:cNvPr id="4" name="مستطيل 3"/>
          <p:cNvSpPr/>
          <p:nvPr/>
        </p:nvSpPr>
        <p:spPr>
          <a:xfrm>
            <a:off x="0" y="1935296"/>
            <a:ext cx="9144000" cy="707886"/>
          </a:xfrm>
          <a:prstGeom prst="rect">
            <a:avLst/>
          </a:prstGeom>
        </p:spPr>
        <p:txBody>
          <a:bodyPr wrap="square">
            <a:spAutoFit/>
          </a:bodyPr>
          <a:lstStyle/>
          <a:p>
            <a:pPr>
              <a:defRPr/>
            </a:pPr>
            <a:r>
              <a:rPr lang="ar-EG" sz="4000" b="1" dirty="0" smtClean="0">
                <a:ln>
                  <a:solidFill>
                    <a:schemeClr val="accent6">
                      <a:lumMod val="75000"/>
                    </a:schemeClr>
                  </a:solidFill>
                </a:ln>
                <a:solidFill>
                  <a:srgbClr val="FFFF00"/>
                </a:solidFill>
                <a:cs typeface="PT Bold Broken" pitchFamily="2" charset="-78"/>
              </a:rPr>
              <a:t>1- الإسلام فلا تصح الصلاة من الكافر         (      )</a:t>
            </a:r>
            <a:endParaRPr lang="ar-SA" sz="4000" b="1" dirty="0">
              <a:ln>
                <a:solidFill>
                  <a:schemeClr val="accent6">
                    <a:lumMod val="75000"/>
                  </a:schemeClr>
                </a:solidFill>
              </a:ln>
              <a:solidFill>
                <a:srgbClr val="FFFF00"/>
              </a:solidFill>
              <a:cs typeface="PT Bold Broken" pitchFamily="2" charset="-78"/>
            </a:endParaRPr>
          </a:p>
        </p:txBody>
      </p:sp>
      <p:sp>
        <p:nvSpPr>
          <p:cNvPr id="5" name="مستطيل 4"/>
          <p:cNvSpPr/>
          <p:nvPr/>
        </p:nvSpPr>
        <p:spPr>
          <a:xfrm>
            <a:off x="0" y="2928934"/>
            <a:ext cx="9144000" cy="1323439"/>
          </a:xfrm>
          <a:prstGeom prst="rect">
            <a:avLst/>
          </a:prstGeom>
        </p:spPr>
        <p:txBody>
          <a:bodyPr wrap="square">
            <a:spAutoFit/>
          </a:bodyPr>
          <a:lstStyle/>
          <a:p>
            <a:pPr>
              <a:defRPr/>
            </a:pPr>
            <a:r>
              <a:rPr lang="ar-EG" sz="4000" b="1" dirty="0" smtClean="0">
                <a:ln>
                  <a:solidFill>
                    <a:schemeClr val="accent6">
                      <a:lumMod val="75000"/>
                    </a:schemeClr>
                  </a:solidFill>
                </a:ln>
                <a:solidFill>
                  <a:srgbClr val="FFFF00"/>
                </a:solidFill>
                <a:cs typeface="PT Bold Broken" pitchFamily="2" charset="-78"/>
              </a:rPr>
              <a:t>2- التمييز فلا يؤمر الصغير بالصلاة حتى يبلغ سبع سنين            (      )</a:t>
            </a:r>
            <a:endParaRPr lang="ar-SA" sz="4000" b="1" dirty="0">
              <a:ln>
                <a:solidFill>
                  <a:schemeClr val="accent6">
                    <a:lumMod val="75000"/>
                  </a:schemeClr>
                </a:solidFill>
              </a:ln>
              <a:solidFill>
                <a:srgbClr val="FFFF00"/>
              </a:solidFill>
              <a:cs typeface="PT Bold Broken" pitchFamily="2" charset="-78"/>
            </a:endParaRPr>
          </a:p>
        </p:txBody>
      </p:sp>
      <p:sp>
        <p:nvSpPr>
          <p:cNvPr id="6" name="مستطيل 5"/>
          <p:cNvSpPr/>
          <p:nvPr/>
        </p:nvSpPr>
        <p:spPr>
          <a:xfrm>
            <a:off x="0" y="4500570"/>
            <a:ext cx="9144000" cy="707886"/>
          </a:xfrm>
          <a:prstGeom prst="rect">
            <a:avLst/>
          </a:prstGeom>
        </p:spPr>
        <p:txBody>
          <a:bodyPr wrap="square">
            <a:spAutoFit/>
          </a:bodyPr>
          <a:lstStyle/>
          <a:p>
            <a:pPr>
              <a:defRPr/>
            </a:pPr>
            <a:r>
              <a:rPr lang="ar-EG" sz="4000" b="1" dirty="0" smtClean="0">
                <a:ln>
                  <a:solidFill>
                    <a:schemeClr val="accent6">
                      <a:lumMod val="75000"/>
                    </a:schemeClr>
                  </a:solidFill>
                </a:ln>
                <a:solidFill>
                  <a:srgbClr val="FFFF00"/>
                </a:solidFill>
                <a:cs typeface="PT Bold Broken" pitchFamily="2" charset="-78"/>
              </a:rPr>
              <a:t>3- العقل فلا تجب الصلاة على المجنون        (      )</a:t>
            </a:r>
            <a:endParaRPr lang="ar-SA" sz="4000" b="1" dirty="0">
              <a:ln>
                <a:solidFill>
                  <a:schemeClr val="accent6">
                    <a:lumMod val="75000"/>
                  </a:schemeClr>
                </a:solidFill>
              </a:ln>
              <a:solidFill>
                <a:srgbClr val="FFFF00"/>
              </a:solidFill>
              <a:cs typeface="PT Bold Broken" pitchFamily="2" charset="-78"/>
            </a:endParaRPr>
          </a:p>
        </p:txBody>
      </p:sp>
      <p:sp>
        <p:nvSpPr>
          <p:cNvPr id="7" name="مستطيل 6"/>
          <p:cNvSpPr/>
          <p:nvPr/>
        </p:nvSpPr>
        <p:spPr>
          <a:xfrm>
            <a:off x="0" y="5643578"/>
            <a:ext cx="9144000" cy="707886"/>
          </a:xfrm>
          <a:prstGeom prst="rect">
            <a:avLst/>
          </a:prstGeom>
        </p:spPr>
        <p:txBody>
          <a:bodyPr wrap="square">
            <a:spAutoFit/>
          </a:bodyPr>
          <a:lstStyle/>
          <a:p>
            <a:pPr>
              <a:defRPr/>
            </a:pPr>
            <a:r>
              <a:rPr lang="ar-EG" sz="4000" b="1" dirty="0" smtClean="0">
                <a:ln>
                  <a:solidFill>
                    <a:schemeClr val="accent6">
                      <a:lumMod val="75000"/>
                    </a:schemeClr>
                  </a:solidFill>
                </a:ln>
                <a:solidFill>
                  <a:srgbClr val="FFFF00"/>
                </a:solidFill>
                <a:cs typeface="PT Bold Broken" pitchFamily="2" charset="-78"/>
              </a:rPr>
              <a:t>1- الوضوء فلا تصح الصلاة بدون وضوء      (      )</a:t>
            </a:r>
            <a:endParaRPr lang="ar-SA" sz="4000" b="1" dirty="0">
              <a:ln>
                <a:solidFill>
                  <a:schemeClr val="accent6">
                    <a:lumMod val="75000"/>
                  </a:schemeClr>
                </a:solidFill>
              </a:ln>
              <a:solidFill>
                <a:srgbClr val="FFFF00"/>
              </a:solidFill>
              <a:cs typeface="PT Bold Broken" pitchFamily="2" charset="-78"/>
            </a:endParaRPr>
          </a:p>
        </p:txBody>
      </p:sp>
      <p:sp>
        <p:nvSpPr>
          <p:cNvPr id="8" name="مربع نص 7"/>
          <p:cNvSpPr txBox="1">
            <a:spLocks noChangeArrowheads="1"/>
          </p:cNvSpPr>
          <p:nvPr/>
        </p:nvSpPr>
        <p:spPr bwMode="auto">
          <a:xfrm>
            <a:off x="214282" y="2071678"/>
            <a:ext cx="785805"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1</a:t>
            </a:r>
            <a:endParaRPr lang="ar-SA" sz="4800" b="1" dirty="0">
              <a:solidFill>
                <a:srgbClr val="FF0000"/>
              </a:solidFill>
            </a:endParaRPr>
          </a:p>
        </p:txBody>
      </p:sp>
      <p:sp>
        <p:nvSpPr>
          <p:cNvPr id="9" name="مربع نص 8"/>
          <p:cNvSpPr txBox="1">
            <a:spLocks noChangeArrowheads="1"/>
          </p:cNvSpPr>
          <p:nvPr/>
        </p:nvSpPr>
        <p:spPr bwMode="auto">
          <a:xfrm>
            <a:off x="3143240" y="3571876"/>
            <a:ext cx="2286003"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2</a:t>
            </a:r>
            <a:endParaRPr lang="ar-SA" sz="4800" b="1" dirty="0">
              <a:solidFill>
                <a:srgbClr val="FF0000"/>
              </a:solidFill>
            </a:endParaRPr>
          </a:p>
        </p:txBody>
      </p:sp>
      <p:sp>
        <p:nvSpPr>
          <p:cNvPr id="10" name="مربع نص 9"/>
          <p:cNvSpPr txBox="1">
            <a:spLocks noChangeArrowheads="1"/>
          </p:cNvSpPr>
          <p:nvPr/>
        </p:nvSpPr>
        <p:spPr bwMode="auto">
          <a:xfrm>
            <a:off x="357158" y="4500570"/>
            <a:ext cx="785805"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3</a:t>
            </a:r>
            <a:endParaRPr lang="ar-SA" sz="4800" b="1" dirty="0">
              <a:solidFill>
                <a:srgbClr val="FF0000"/>
              </a:solidFill>
            </a:endParaRPr>
          </a:p>
        </p:txBody>
      </p:sp>
      <p:sp>
        <p:nvSpPr>
          <p:cNvPr id="11" name="مربع نص 10"/>
          <p:cNvSpPr txBox="1">
            <a:spLocks noChangeArrowheads="1"/>
          </p:cNvSpPr>
          <p:nvPr/>
        </p:nvSpPr>
        <p:spPr bwMode="auto">
          <a:xfrm>
            <a:off x="500034" y="5643578"/>
            <a:ext cx="785805"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4</a:t>
            </a:r>
            <a:endParaRPr lang="ar-SA" sz="4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قفزة فى المياة.WAV"/>
                                        </p:tgtEl>
                                      </p:cMediaNode>
                                    </p:audio>
                                  </p:sub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3"/>
                                            </p:cond>
                                          </p:stCondLst>
                                          <p:endCondLst>
                                            <p:cond evt="onStopAudio" delay="0">
                                              <p:tgtEl>
                                                <p:sldTgt/>
                                              </p:tgtEl>
                                            </p:cond>
                                          </p:endCondLst>
                                        </p:cTn>
                                        <p:tgtEl>
                                          <p:sndTgt r:embed="rId2" name="قفزة فى المياة.WAV"/>
                                        </p:tgtEl>
                                      </p:cMediaNode>
                                    </p:audio>
                                  </p:sub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1"/>
                                            </p:cond>
                                          </p:stCondLst>
                                          <p:endCondLst>
                                            <p:cond evt="onStopAudio" delay="0">
                                              <p:tgtEl>
                                                <p:sldTgt/>
                                              </p:tgtEl>
                                            </p:cond>
                                          </p:endCondLst>
                                        </p:cTn>
                                        <p:tgtEl>
                                          <p:sndTgt r:embed="rId2" name="قفزة فى المياة.WAV"/>
                                        </p:tgtEl>
                                      </p:cMediaNode>
                                    </p:audio>
                                  </p:sub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9"/>
                                            </p:cond>
                                          </p:stCondLst>
                                          <p:endCondLst>
                                            <p:cond evt="onStopAudio" delay="0">
                                              <p:tgtEl>
                                                <p:sldTgt/>
                                              </p:tgtEl>
                                            </p:cond>
                                          </p:endCondLst>
                                        </p:cTn>
                                        <p:tgtEl>
                                          <p:sndTgt r:embed="rId2" name="قفزة فى المياة.WAV"/>
                                        </p:tgtEl>
                                      </p:cMediaNode>
                                    </p:audio>
                                  </p:sub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37"/>
                                            </p:cond>
                                          </p:stCondLst>
                                          <p:endCondLst>
                                            <p:cond evt="onStopAudio" delay="0">
                                              <p:tgtEl>
                                                <p:sldTgt/>
                                              </p:tgtEl>
                                            </p:cond>
                                          </p:endCondLst>
                                        </p:cTn>
                                        <p:tgtEl>
                                          <p:sndTgt r:embed="rId2" name="قفزة فى المياة.WAV"/>
                                        </p:tgtEl>
                                      </p:cMediaNode>
                                    </p:audio>
                                  </p:subTnLst>
                                </p:cTn>
                              </p:par>
                            </p:childTnLst>
                          </p:cTn>
                        </p:par>
                      </p:childTnLst>
                    </p:cTn>
                  </p:par>
                  <p:par>
                    <p:cTn id="43" fill="hold">
                      <p:stCondLst>
                        <p:cond delay="indefinite"/>
                      </p:stCondLst>
                      <p:childTnLst>
                        <p:par>
                          <p:cTn id="44" fill="hold">
                            <p:stCondLst>
                              <p:cond delay="0"/>
                            </p:stCondLst>
                            <p:childTnLst>
                              <p:par>
                                <p:cTn id="45" presetID="48" presetClass="entr" presetSubtype="0" accel="5000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8"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49" dur="1000" fill="hold"/>
                                        <p:tgtEl>
                                          <p:spTgt spid="8"/>
                                        </p:tgtEl>
                                        <p:attrNameLst>
                                          <p:attrName>ppt_y</p:attrName>
                                        </p:attrNameLst>
                                      </p:cBhvr>
                                      <p:tavLst>
                                        <p:tav tm="0">
                                          <p:val>
                                            <p:strVal val="#ppt_y"/>
                                          </p:val>
                                        </p:tav>
                                        <p:tav tm="100000">
                                          <p:val>
                                            <p:strVal val="#ppt_y"/>
                                          </p:val>
                                        </p:tav>
                                      </p:tavLst>
                                    </p:anim>
                                    <p:animEffect transition="in" filter="fade">
                                      <p:cBhvr>
                                        <p:cTn id="50" dur="10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48" presetClass="entr" presetSubtype="0" accel="5000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6"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57" dur="1000" fill="hold"/>
                                        <p:tgtEl>
                                          <p:spTgt spid="9"/>
                                        </p:tgtEl>
                                        <p:attrNameLst>
                                          <p:attrName>ppt_y</p:attrName>
                                        </p:attrNameLst>
                                      </p:cBhvr>
                                      <p:tavLst>
                                        <p:tav tm="0">
                                          <p:val>
                                            <p:strVal val="#ppt_y"/>
                                          </p:val>
                                        </p:tav>
                                        <p:tav tm="100000">
                                          <p:val>
                                            <p:strVal val="#ppt_y"/>
                                          </p:val>
                                        </p:tav>
                                      </p:tavLst>
                                    </p:anim>
                                    <p:animEffect transition="in" filter="fade">
                                      <p:cBhvr>
                                        <p:cTn id="58" dur="10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8" presetClass="entr" presetSubtype="0" accel="5000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4"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65" dur="1000" fill="hold"/>
                                        <p:tgtEl>
                                          <p:spTgt spid="10"/>
                                        </p:tgtEl>
                                        <p:attrNameLst>
                                          <p:attrName>ppt_y</p:attrName>
                                        </p:attrNameLst>
                                      </p:cBhvr>
                                      <p:tavLst>
                                        <p:tav tm="0">
                                          <p:val>
                                            <p:strVal val="#ppt_y"/>
                                          </p:val>
                                        </p:tav>
                                        <p:tav tm="100000">
                                          <p:val>
                                            <p:strVal val="#ppt_y"/>
                                          </p:val>
                                        </p:tav>
                                      </p:tavLst>
                                    </p:anim>
                                    <p:animEffect transition="in" filter="fade">
                                      <p:cBhvr>
                                        <p:cTn id="66" dur="10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8" presetClass="entr" presetSubtype="0" accel="5000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1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72" dur="1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73" dur="1000" fill="hold"/>
                                        <p:tgtEl>
                                          <p:spTgt spid="11"/>
                                        </p:tgtEl>
                                        <p:attrNameLst>
                                          <p:attrName>ppt_y</p:attrName>
                                        </p:attrNameLst>
                                      </p:cBhvr>
                                      <p:tavLst>
                                        <p:tav tm="0">
                                          <p:val>
                                            <p:strVal val="#ppt_y"/>
                                          </p:val>
                                        </p:tav>
                                        <p:tav tm="100000">
                                          <p:val>
                                            <p:strVal val="#ppt_y"/>
                                          </p:val>
                                        </p:tav>
                                      </p:tavLst>
                                    </p:anim>
                                    <p:animEffect transition="in" filter="fade">
                                      <p:cBhvr>
                                        <p:cTn id="7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srcRect/>
          <a:stretch>
            <a:fillRect/>
          </a:stretch>
        </p:blipFill>
        <p:spPr bwMode="auto">
          <a:xfrm>
            <a:off x="2214563" y="1928813"/>
            <a:ext cx="4857750" cy="3071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285720" y="357188"/>
            <a:ext cx="8643968" cy="1328023"/>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0000FF"/>
                </a:solidFill>
              </a:rPr>
              <a:t>1- قال رسول الله </a:t>
            </a:r>
            <a:r>
              <a:rPr lang="ar-EG" sz="3600" b="1" dirty="0" smtClean="0">
                <a:solidFill>
                  <a:srgbClr val="0000FF"/>
                </a:solidFill>
                <a:sym typeface="AGA Arabesque"/>
              </a:rPr>
              <a:t> ( رفع القلم عن ثلاث وذكر منهم : الصغير حتى يكبر والمجنون حتى يفيق أو يعقل ) .</a:t>
            </a:r>
            <a:endParaRPr lang="ar-EG" sz="3600" b="1" dirty="0">
              <a:solidFill>
                <a:srgbClr val="0000FF"/>
              </a:solidFill>
            </a:endParaRPr>
          </a:p>
        </p:txBody>
      </p:sp>
      <p:sp>
        <p:nvSpPr>
          <p:cNvPr id="4" name="مربع نص 3"/>
          <p:cNvSpPr txBox="1"/>
          <p:nvPr/>
        </p:nvSpPr>
        <p:spPr>
          <a:xfrm>
            <a:off x="1071538" y="2642473"/>
            <a:ext cx="7858150" cy="715089"/>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FF0000"/>
                </a:solidFill>
              </a:rPr>
              <a:t>- أستخرج من الحديث من لا تجب عليهم الصلاة :</a:t>
            </a:r>
            <a:endParaRPr lang="ar-EG" sz="3600" b="1" dirty="0">
              <a:solidFill>
                <a:srgbClr val="FF0000"/>
              </a:solidFill>
            </a:endParaRPr>
          </a:p>
        </p:txBody>
      </p:sp>
      <p:sp>
        <p:nvSpPr>
          <p:cNvPr id="5" name="مربع نص 4"/>
          <p:cNvSpPr txBox="1"/>
          <p:nvPr/>
        </p:nvSpPr>
        <p:spPr>
          <a:xfrm>
            <a:off x="1037422" y="3925022"/>
            <a:ext cx="7858150" cy="646986"/>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200" b="1" dirty="0" smtClean="0">
                <a:solidFill>
                  <a:schemeClr val="tx1"/>
                </a:solidFill>
              </a:rPr>
              <a:t>1- ..............................................................</a:t>
            </a:r>
            <a:endParaRPr lang="ar-EG" sz="3200" b="1" dirty="0">
              <a:solidFill>
                <a:schemeClr val="tx1"/>
              </a:solidFill>
            </a:endParaRPr>
          </a:p>
        </p:txBody>
      </p:sp>
      <p:sp>
        <p:nvSpPr>
          <p:cNvPr id="7" name="مربع نص 6"/>
          <p:cNvSpPr txBox="1"/>
          <p:nvPr/>
        </p:nvSpPr>
        <p:spPr>
          <a:xfrm>
            <a:off x="1000100" y="5072074"/>
            <a:ext cx="7858150" cy="646986"/>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200" b="1" dirty="0" smtClean="0">
                <a:solidFill>
                  <a:schemeClr val="tx1"/>
                </a:solidFill>
              </a:rPr>
              <a:t>2- ..............................................................</a:t>
            </a:r>
            <a:endParaRPr lang="ar-EG" sz="3200" b="1" dirty="0">
              <a:solidFill>
                <a:schemeClr val="tx1"/>
              </a:solidFill>
            </a:endParaRPr>
          </a:p>
        </p:txBody>
      </p:sp>
      <p:sp>
        <p:nvSpPr>
          <p:cNvPr id="6" name="مربع نص 5"/>
          <p:cNvSpPr txBox="1">
            <a:spLocks noChangeArrowheads="1"/>
          </p:cNvSpPr>
          <p:nvPr/>
        </p:nvSpPr>
        <p:spPr bwMode="auto">
          <a:xfrm>
            <a:off x="2143108" y="3929066"/>
            <a:ext cx="6072217"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الصغير الذي لا يميز</a:t>
            </a:r>
            <a:endParaRPr lang="ar-SA" sz="3200" b="1" dirty="0">
              <a:solidFill>
                <a:srgbClr val="FF0000"/>
              </a:solidFill>
            </a:endParaRPr>
          </a:p>
        </p:txBody>
      </p:sp>
      <p:sp>
        <p:nvSpPr>
          <p:cNvPr id="8" name="مربع نص 7"/>
          <p:cNvSpPr txBox="1">
            <a:spLocks noChangeArrowheads="1"/>
          </p:cNvSpPr>
          <p:nvPr/>
        </p:nvSpPr>
        <p:spPr bwMode="auto">
          <a:xfrm>
            <a:off x="2000232" y="5000636"/>
            <a:ext cx="6072217"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المجنون </a:t>
            </a:r>
            <a:endParaRPr lang="ar-SA"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8" presetClass="entr" presetSubtype="0" accel="5000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6"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37" dur="1000" fill="hold"/>
                                        <p:tgtEl>
                                          <p:spTgt spid="8"/>
                                        </p:tgtEl>
                                        <p:attrNameLst>
                                          <p:attrName>ppt_y</p:attrName>
                                        </p:attrNameLst>
                                      </p:cBhvr>
                                      <p:tavLst>
                                        <p:tav tm="0">
                                          <p:val>
                                            <p:strVal val="#ppt_y"/>
                                          </p:val>
                                        </p:tav>
                                        <p:tav tm="100000">
                                          <p:val>
                                            <p:strVal val="#ppt_y"/>
                                          </p:val>
                                        </p:tav>
                                      </p:tavLst>
                                    </p:anim>
                                    <p:animEffect transition="in" filter="fade">
                                      <p:cBhvr>
                                        <p:cTn id="3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357158" y="357166"/>
            <a:ext cx="8572530" cy="1940957"/>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FF0000"/>
                </a:solidFill>
              </a:rPr>
              <a:t>2- الوضوء من شروط الصلاة ولا تصح الصلاة بدونه وله </a:t>
            </a:r>
            <a:r>
              <a:rPr lang="ar-EG" sz="3600" b="1" dirty="0" err="1" smtClean="0">
                <a:solidFill>
                  <a:srgbClr val="FF0000"/>
                </a:solidFill>
              </a:rPr>
              <a:t>نواقض</a:t>
            </a:r>
            <a:r>
              <a:rPr lang="ar-EG" sz="3600" b="1" dirty="0" smtClean="0">
                <a:solidFill>
                  <a:srgbClr val="FF0000"/>
                </a:solidFill>
              </a:rPr>
              <a:t> .</a:t>
            </a:r>
          </a:p>
          <a:p>
            <a:pPr>
              <a:defRPr/>
            </a:pPr>
            <a:r>
              <a:rPr lang="ar-EG" sz="3600" b="1" dirty="0" smtClean="0">
                <a:solidFill>
                  <a:srgbClr val="FF0000"/>
                </a:solidFill>
              </a:rPr>
              <a:t>أكتب اثنين من </a:t>
            </a:r>
            <a:r>
              <a:rPr lang="ar-EG" sz="3600" b="1" dirty="0" err="1" smtClean="0">
                <a:solidFill>
                  <a:srgbClr val="FF0000"/>
                </a:solidFill>
              </a:rPr>
              <a:t>نواقض</a:t>
            </a:r>
            <a:r>
              <a:rPr lang="ar-EG" sz="3600" b="1" dirty="0" smtClean="0">
                <a:solidFill>
                  <a:srgbClr val="FF0000"/>
                </a:solidFill>
              </a:rPr>
              <a:t> الوضوء :</a:t>
            </a:r>
            <a:endParaRPr lang="ar-EG" sz="3600" b="1" dirty="0">
              <a:solidFill>
                <a:srgbClr val="FF0000"/>
              </a:solidFill>
            </a:endParaRPr>
          </a:p>
        </p:txBody>
      </p:sp>
      <p:sp>
        <p:nvSpPr>
          <p:cNvPr id="4" name="مربع نص 3"/>
          <p:cNvSpPr txBox="1"/>
          <p:nvPr/>
        </p:nvSpPr>
        <p:spPr>
          <a:xfrm>
            <a:off x="1037422" y="3206598"/>
            <a:ext cx="7858150" cy="646986"/>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200" b="1" dirty="0" smtClean="0">
                <a:solidFill>
                  <a:schemeClr val="tx1"/>
                </a:solidFill>
              </a:rPr>
              <a:t>1- ..............................................................</a:t>
            </a:r>
            <a:endParaRPr lang="ar-EG" sz="3200" b="1" dirty="0">
              <a:solidFill>
                <a:schemeClr val="tx1"/>
              </a:solidFill>
            </a:endParaRPr>
          </a:p>
        </p:txBody>
      </p:sp>
      <p:sp>
        <p:nvSpPr>
          <p:cNvPr id="5" name="مربع نص 4"/>
          <p:cNvSpPr txBox="1"/>
          <p:nvPr/>
        </p:nvSpPr>
        <p:spPr>
          <a:xfrm>
            <a:off x="1000100" y="4353650"/>
            <a:ext cx="7858150" cy="646986"/>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200" b="1" dirty="0" smtClean="0">
                <a:solidFill>
                  <a:schemeClr val="tx1"/>
                </a:solidFill>
              </a:rPr>
              <a:t>2- ..............................................................</a:t>
            </a:r>
            <a:endParaRPr lang="ar-EG" sz="3200" b="1" dirty="0">
              <a:solidFill>
                <a:schemeClr val="tx1"/>
              </a:solidFill>
            </a:endParaRPr>
          </a:p>
        </p:txBody>
      </p:sp>
      <p:sp>
        <p:nvSpPr>
          <p:cNvPr id="6" name="مربع نص 5"/>
          <p:cNvSpPr txBox="1">
            <a:spLocks noChangeArrowheads="1"/>
          </p:cNvSpPr>
          <p:nvPr/>
        </p:nvSpPr>
        <p:spPr bwMode="auto">
          <a:xfrm>
            <a:off x="3571868" y="3214686"/>
            <a:ext cx="4643457"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النوم العميق </a:t>
            </a:r>
            <a:endParaRPr lang="ar-SA" sz="3600" b="1" dirty="0">
              <a:solidFill>
                <a:srgbClr val="FF0000"/>
              </a:solidFill>
            </a:endParaRPr>
          </a:p>
        </p:txBody>
      </p:sp>
      <p:sp>
        <p:nvSpPr>
          <p:cNvPr id="7" name="مربع نص 6"/>
          <p:cNvSpPr txBox="1">
            <a:spLocks noChangeArrowheads="1"/>
          </p:cNvSpPr>
          <p:nvPr/>
        </p:nvSpPr>
        <p:spPr bwMode="auto">
          <a:xfrm>
            <a:off x="3571868" y="4357694"/>
            <a:ext cx="4643457" cy="646331"/>
          </a:xfrm>
          <a:prstGeom prst="rect">
            <a:avLst/>
          </a:prstGeom>
          <a:noFill/>
          <a:ln w="9525">
            <a:noFill/>
            <a:miter lim="800000"/>
            <a:headEnd/>
            <a:tailEnd/>
          </a:ln>
        </p:spPr>
        <p:txBody>
          <a:bodyPr wrap="square">
            <a:spAutoFit/>
          </a:bodyPr>
          <a:lstStyle/>
          <a:p>
            <a:pPr algn="r"/>
            <a:r>
              <a:rPr lang="ar-SA" sz="3600" b="1" dirty="0" smtClean="0">
                <a:solidFill>
                  <a:srgbClr val="FF0000"/>
                </a:solidFill>
              </a:rPr>
              <a:t>ما خرج من أحد السبيلين </a:t>
            </a:r>
            <a:endParaRPr lang="ar-SA"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6"/>
                                        </p:tgtEl>
                                        <p:attrNameLst>
                                          <p:attrName>ppt_y</p:attrName>
                                        </p:attrNameLst>
                                      </p:cBhvr>
                                      <p:tavLst>
                                        <p:tav tm="0">
                                          <p:val>
                                            <p:strVal val="#ppt_y"/>
                                          </p:val>
                                        </p:tav>
                                        <p:tav tm="100000">
                                          <p:val>
                                            <p:strVal val="#ppt_y"/>
                                          </p:val>
                                        </p:tav>
                                      </p:tavLst>
                                    </p:anim>
                                    <p:animEffect transition="in" filter="fade">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fade">
                                      <p:cBhvr>
                                        <p:cTn id="3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328</Words>
  <PresentationFormat>عرض على الشاشة (3:4)‏</PresentationFormat>
  <Paragraphs>39</Paragraphs>
  <Slides>11</Slides>
  <Notes>0</Notes>
  <HiddenSlides>0</HiddenSlides>
  <MMClips>0</MMClips>
  <ScaleCrop>false</ScaleCrop>
  <HeadingPairs>
    <vt:vector size="4" baseType="variant">
      <vt:variant>
        <vt:lpstr>سمة</vt:lpstr>
      </vt:variant>
      <vt:variant>
        <vt:i4>1</vt:i4>
      </vt:variant>
      <vt:variant>
        <vt:lpstr>عناوين الشرائح</vt:lpstr>
      </vt:variant>
      <vt:variant>
        <vt:i4>11</vt:i4>
      </vt:variant>
    </vt:vector>
  </HeadingPairs>
  <TitlesOfParts>
    <vt:vector size="12"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Windows7</cp:lastModifiedBy>
  <cp:revision>34</cp:revision>
  <dcterms:modified xsi:type="dcterms:W3CDTF">2012-07-22T13:09:13Z</dcterms:modified>
</cp:coreProperties>
</file>