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6" autoAdjust="0"/>
    <p:restoredTop sz="94624" autoAdjust="0"/>
  </p:normalViewPr>
  <p:slideViewPr>
    <p:cSldViewPr>
      <p:cViewPr varScale="1">
        <p:scale>
          <a:sx n="69" d="100"/>
          <a:sy n="69" d="100"/>
        </p:scale>
        <p:origin x="-858"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04/09/33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04/09/33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04/09/33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04/09/33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04/09/33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04/09/33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04/09/33</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04/09/33</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04/09/33</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04/09/33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04/09/33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6000" r="-16000"/>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04/09/33</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0.wav"/><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7.wav"/><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audio" Target="../media/audio11.wav"/><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2.wav"/><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audio" Target="../media/audio13.wav"/><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3.wav"/><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4.wav"/><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audio" Target="../media/audio7.wav"/><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9.wav"/><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666776" y="1608303"/>
            <a:ext cx="7620000" cy="2749391"/>
          </a:xfrm>
          <a:prstGeom prst="rect">
            <a:avLst/>
          </a:prstGeom>
        </p:spPr>
        <p:txBody>
          <a:bodyPr>
            <a:prstTxWarp prst="textStop">
              <a:avLst/>
            </a:prstTxWarp>
            <a:spAutoFit/>
          </a:bodyPr>
          <a:lstStyle/>
          <a:p>
            <a:pPr algn="r" rtl="1" fontAlgn="auto">
              <a:spcBef>
                <a:spcPts val="0"/>
              </a:spcBef>
              <a:spcAft>
                <a:spcPts val="0"/>
              </a:spcAft>
              <a:defRPr/>
            </a:pPr>
            <a:r>
              <a:rPr lang="ar-EG" sz="7200" dirty="0" smtClean="0">
                <a:ln>
                  <a:solidFill>
                    <a:schemeClr val="bg2">
                      <a:lumMod val="75000"/>
                    </a:schemeClr>
                  </a:solidFill>
                </a:ln>
                <a:solidFill>
                  <a:srgbClr val="FF0000"/>
                </a:solidFill>
                <a:latin typeface="Monotype Koufi" pitchFamily="2" charset="-78"/>
                <a:ea typeface="Monotype Koufi" pitchFamily="2" charset="-78"/>
                <a:cs typeface="Monotype Koufi" pitchFamily="2" charset="-78"/>
              </a:rPr>
              <a:t>آداب دخول المسجد</a:t>
            </a:r>
            <a:endParaRPr lang="ar-SA" sz="7200" dirty="0">
              <a:ln>
                <a:solidFill>
                  <a:schemeClr val="bg2">
                    <a:lumMod val="75000"/>
                  </a:schemeClr>
                </a:solidFill>
              </a:ln>
              <a:solidFill>
                <a:srgbClr val="FF0000"/>
              </a:solidFill>
              <a:latin typeface="Monotype Koufi" pitchFamily="2" charset="-78"/>
              <a:ea typeface="Monotype Koufi" pitchFamily="2" charset="-78"/>
              <a:cs typeface="Monotype Koufi"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مستدير الزوايا 2"/>
          <p:cNvSpPr/>
          <p:nvPr/>
        </p:nvSpPr>
        <p:spPr>
          <a:xfrm>
            <a:off x="714348" y="1859989"/>
            <a:ext cx="8218544" cy="783193"/>
          </a:xfrm>
          <a:prstGeom prst="roundRect">
            <a:avLst/>
          </a:prstGeom>
          <a:blipFill>
            <a:blip r:embed="rId3"/>
            <a:tile tx="0" ty="0" sx="100000" sy="100000" flip="none" algn="tl"/>
          </a:blipFill>
          <a:ln>
            <a:noFill/>
          </a:ln>
          <a:effectLst>
            <a:outerShdw blurRad="127000" dist="38100" dir="2700000" algn="ctr">
              <a:srgbClr val="000000">
                <a:alpha val="45000"/>
              </a:srgbClr>
            </a:outerShdw>
          </a:effectLst>
          <a:scene3d>
            <a:camera prst="orthographicFront"/>
            <a:lightRig rig="soft" dir="t">
              <a:rot lat="0" lon="0" rev="0"/>
            </a:lightRig>
          </a:scene3d>
          <a:sp3d prstMaterial="translucentPowder">
            <a:bevelT w="203200" h="50800" prst="softRound"/>
          </a:sp3d>
        </p:spPr>
        <p:txBody>
          <a:bodyPr wrap="square" anchor="b">
            <a:spAutoFit/>
          </a:bodyPr>
          <a:lstStyle/>
          <a:p>
            <a:pPr rtl="1">
              <a:defRPr/>
            </a:pPr>
            <a:r>
              <a:rPr lang="ar-EG"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أحدد الخطأ الذي وقع فيه كل من سعد وسلمان .</a:t>
            </a:r>
            <a:endParaRPr lang="en-US"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مربع نص 3"/>
          <p:cNvSpPr txBox="1"/>
          <p:nvPr/>
        </p:nvSpPr>
        <p:spPr>
          <a:xfrm>
            <a:off x="357158" y="2944896"/>
            <a:ext cx="8572528" cy="578882"/>
          </a:xfrm>
          <a:prstGeom prst="round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r" rtl="1">
              <a:defRPr/>
            </a:pPr>
            <a:r>
              <a:rPr lang="ar-SA" sz="28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a:t>
            </a:r>
            <a:r>
              <a:rPr lang="ar-EG" sz="28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a:t>
            </a:r>
            <a:r>
              <a:rPr lang="ar-SA" sz="28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a:t>
            </a:r>
            <a:r>
              <a:rPr lang="ar-EG" sz="28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a:t>
            </a:r>
            <a:r>
              <a:rPr lang="ar-SA" sz="28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a:t>
            </a:r>
            <a:endParaRPr lang="en-US" sz="28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5" name="مستطيل مستدير الزوايا 4"/>
          <p:cNvSpPr/>
          <p:nvPr/>
        </p:nvSpPr>
        <p:spPr>
          <a:xfrm>
            <a:off x="3286116" y="357190"/>
            <a:ext cx="5572164" cy="1000108"/>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ar-EG"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أقرأ الموقف السابق .</a:t>
            </a:r>
            <a:endParaRPr lang="ar-EG"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6" name="صورة 4" descr="2.gif"/>
          <p:cNvPicPr>
            <a:picLocks noChangeAspect="1"/>
          </p:cNvPicPr>
          <p:nvPr/>
        </p:nvPicPr>
        <p:blipFill>
          <a:blip r:embed="rId4"/>
          <a:srcRect/>
          <a:stretch>
            <a:fillRect/>
          </a:stretch>
        </p:blipFill>
        <p:spPr bwMode="auto">
          <a:xfrm>
            <a:off x="-500098" y="3357562"/>
            <a:ext cx="10787106" cy="3643338"/>
          </a:xfrm>
          <a:prstGeom prst="rect">
            <a:avLst/>
          </a:prstGeom>
          <a:noFill/>
          <a:ln w="9525">
            <a:noFill/>
            <a:miter lim="800000"/>
            <a:headEnd/>
            <a:tailEnd/>
          </a:ln>
        </p:spPr>
      </p:pic>
      <p:sp>
        <p:nvSpPr>
          <p:cNvPr id="7" name="مربع نص 2"/>
          <p:cNvSpPr txBox="1">
            <a:spLocks noChangeArrowheads="1"/>
          </p:cNvSpPr>
          <p:nvPr/>
        </p:nvSpPr>
        <p:spPr bwMode="auto">
          <a:xfrm>
            <a:off x="1000068" y="4431108"/>
            <a:ext cx="7286634" cy="1569660"/>
          </a:xfrm>
          <a:prstGeom prst="rect">
            <a:avLst/>
          </a:prstGeom>
          <a:noFill/>
          <a:ln w="9525">
            <a:noFill/>
            <a:miter lim="800000"/>
            <a:headEnd/>
            <a:tailEnd/>
          </a:ln>
        </p:spPr>
        <p:txBody>
          <a:bodyPr wrap="square">
            <a:spAutoFit/>
          </a:bodyPr>
          <a:lstStyle/>
          <a:p>
            <a:pPr algn="ctr" rtl="1"/>
            <a:r>
              <a:rPr lang="ar-EG" sz="4800" b="1" dirty="0" smtClean="0"/>
              <a:t>إذا قرأت القرآن في المسجد فلا أرفع صوتي رفعا يشوش على المصلين .</a:t>
            </a:r>
            <a:endParaRPr lang="ar-SA" sz="4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attrNameLst>
                                          <p:attrName/>
                                        </p:attrNameLst>
                                      </p:cBhvr>
                                    </p:anim>
                                  </p:childTnLst>
                                </p:cTn>
                              </p:par>
                              <p:par>
                                <p:cTn id="13" presetID="3" presetClass="entr" presetSubtype="1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par>
                          <p:cTn id="16" fill="hold">
                            <p:stCondLst>
                              <p:cond delay="500"/>
                            </p:stCondLst>
                            <p:childTnLst>
                              <p:par>
                                <p:cTn id="17" presetID="26"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80">
                                          <p:stCondLst>
                                            <p:cond delay="0"/>
                                          </p:stCondLst>
                                        </p:cTn>
                                        <p:tgtEl>
                                          <p:spTgt spid="6"/>
                                        </p:tgtEl>
                                      </p:cBhvr>
                                    </p:animEffect>
                                    <p:anim calcmode="lin" valueType="num">
                                      <p:cBhvr>
                                        <p:cTn id="20"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5" dur="26">
                                          <p:stCondLst>
                                            <p:cond delay="650"/>
                                          </p:stCondLst>
                                        </p:cTn>
                                        <p:tgtEl>
                                          <p:spTgt spid="6"/>
                                        </p:tgtEl>
                                      </p:cBhvr>
                                      <p:to x="100000" y="60000"/>
                                    </p:animScale>
                                    <p:animScale>
                                      <p:cBhvr>
                                        <p:cTn id="26" dur="166" decel="50000">
                                          <p:stCondLst>
                                            <p:cond delay="676"/>
                                          </p:stCondLst>
                                        </p:cTn>
                                        <p:tgtEl>
                                          <p:spTgt spid="6"/>
                                        </p:tgtEl>
                                      </p:cBhvr>
                                      <p:to x="100000" y="100000"/>
                                    </p:animScale>
                                    <p:animScale>
                                      <p:cBhvr>
                                        <p:cTn id="27" dur="26">
                                          <p:stCondLst>
                                            <p:cond delay="1312"/>
                                          </p:stCondLst>
                                        </p:cTn>
                                        <p:tgtEl>
                                          <p:spTgt spid="6"/>
                                        </p:tgtEl>
                                      </p:cBhvr>
                                      <p:to x="100000" y="80000"/>
                                    </p:animScale>
                                    <p:animScale>
                                      <p:cBhvr>
                                        <p:cTn id="28" dur="166" decel="50000">
                                          <p:stCondLst>
                                            <p:cond delay="1338"/>
                                          </p:stCondLst>
                                        </p:cTn>
                                        <p:tgtEl>
                                          <p:spTgt spid="6"/>
                                        </p:tgtEl>
                                      </p:cBhvr>
                                      <p:to x="100000" y="100000"/>
                                    </p:animScale>
                                    <p:animScale>
                                      <p:cBhvr>
                                        <p:cTn id="29" dur="26">
                                          <p:stCondLst>
                                            <p:cond delay="1642"/>
                                          </p:stCondLst>
                                        </p:cTn>
                                        <p:tgtEl>
                                          <p:spTgt spid="6"/>
                                        </p:tgtEl>
                                      </p:cBhvr>
                                      <p:to x="100000" y="90000"/>
                                    </p:animScale>
                                    <p:animScale>
                                      <p:cBhvr>
                                        <p:cTn id="30" dur="166" decel="50000">
                                          <p:stCondLst>
                                            <p:cond delay="1668"/>
                                          </p:stCondLst>
                                        </p:cTn>
                                        <p:tgtEl>
                                          <p:spTgt spid="6"/>
                                        </p:tgtEl>
                                      </p:cBhvr>
                                      <p:to x="100000" y="100000"/>
                                    </p:animScale>
                                    <p:animScale>
                                      <p:cBhvr>
                                        <p:cTn id="31" dur="26">
                                          <p:stCondLst>
                                            <p:cond delay="1808"/>
                                          </p:stCondLst>
                                        </p:cTn>
                                        <p:tgtEl>
                                          <p:spTgt spid="6"/>
                                        </p:tgtEl>
                                      </p:cBhvr>
                                      <p:to x="100000" y="95000"/>
                                    </p:animScale>
                                    <p:animScale>
                                      <p:cBhvr>
                                        <p:cTn id="32" dur="166" decel="50000">
                                          <p:stCondLst>
                                            <p:cond delay="1834"/>
                                          </p:stCondLst>
                                        </p:cTn>
                                        <p:tgtEl>
                                          <p:spTgt spid="6"/>
                                        </p:tgtEl>
                                      </p:cBhvr>
                                      <p:to x="100000" y="100000"/>
                                    </p:animScale>
                                  </p:childTnLst>
                                  <p:subTnLst>
                                    <p:audio>
                                      <p:cMediaNode>
                                        <p:cTn display="0" masterRel="sameClick">
                                          <p:stCondLst>
                                            <p:cond evt="begin" delay="0">
                                              <p:tn val="17"/>
                                            </p:cond>
                                          </p:stCondLst>
                                          <p:endCondLst>
                                            <p:cond evt="onStopAudio" delay="0">
                                              <p:tgtEl>
                                                <p:sldTgt/>
                                              </p:tgtEl>
                                            </p:cond>
                                          </p:endCondLst>
                                        </p:cTn>
                                        <p:tgtEl>
                                          <p:sndTgt r:embed="rId2" name="AreebOSM.wav"/>
                                        </p:tgtEl>
                                      </p:cMediaNode>
                                    </p:audio>
                                  </p:subTnLst>
                                </p:cTn>
                              </p:par>
                              <p:par>
                                <p:cTn id="33" presetID="2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304800" y="928670"/>
            <a:ext cx="8001000" cy="5181600"/>
          </a:xfrm>
          <a:prstGeom prst="rect">
            <a:avLst/>
          </a:prstGeom>
          <a:noFill/>
        </p:spPr>
        <p:txBody>
          <a:bodyPr>
            <a:prstTxWarp prst="textCascadeUp">
              <a:avLst/>
            </a:prstTxWarp>
            <a:spAutoFit/>
          </a:bodyPr>
          <a:lstStyle/>
          <a:p>
            <a:pPr algn="ctr" fontAlgn="auto">
              <a:spcBef>
                <a:spcPts val="0"/>
              </a:spcBef>
              <a:spcAft>
                <a:spcPts val="0"/>
              </a:spcAft>
              <a:defRPr/>
            </a:pPr>
            <a:r>
              <a:rPr lang="ar-EG" sz="5400" b="1" cap="all" dirty="0" smtClean="0">
                <a:ln w="9000" cmpd="sng">
                  <a:solidFill>
                    <a:srgbClr val="FF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3">
                      <a:satMod val="175000"/>
                      <a:alpha val="40000"/>
                    </a:schemeClr>
                  </a:glow>
                  <a:reflection blurRad="12700" stA="28000" endPos="45000" dist="1000" dir="5400000" sy="-100000" algn="bl" rotWithShape="0"/>
                </a:effectLst>
                <a:latin typeface="Berlin Sans FB" pitchFamily="34" charset="0"/>
                <a:ea typeface="Monotype Koufi" pitchFamily="2" charset="-78"/>
                <a:cs typeface="Monotype Koufi" pitchFamily="2" charset="-78"/>
              </a:rPr>
              <a:t>ماذا أفعل إذا دخلت المسجد </a:t>
            </a:r>
          </a:p>
          <a:p>
            <a:pPr algn="ctr" fontAlgn="auto">
              <a:spcBef>
                <a:spcPts val="0"/>
              </a:spcBef>
              <a:spcAft>
                <a:spcPts val="0"/>
              </a:spcAft>
              <a:defRPr/>
            </a:pPr>
            <a:r>
              <a:rPr lang="ar-EG" sz="5400" b="1" cap="all" dirty="0" smtClean="0">
                <a:ln w="9000" cmpd="sng">
                  <a:solidFill>
                    <a:srgbClr val="FF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3">
                      <a:satMod val="175000"/>
                      <a:alpha val="40000"/>
                    </a:schemeClr>
                  </a:glow>
                  <a:reflection blurRad="12700" stA="28000" endPos="45000" dist="1000" dir="5400000" sy="-100000" algn="bl" rotWithShape="0"/>
                </a:effectLst>
                <a:latin typeface="Berlin Sans FB" pitchFamily="34" charset="0"/>
                <a:ea typeface="Monotype Koufi" pitchFamily="2" charset="-78"/>
                <a:cs typeface="Monotype Koufi" pitchFamily="2" charset="-78"/>
              </a:rPr>
              <a:t>قبل إقامة الصلاة</a:t>
            </a:r>
            <a:endParaRPr lang="ar-SA" sz="5400" b="1" cap="all" dirty="0">
              <a:ln w="9000" cmpd="sng">
                <a:solidFill>
                  <a:srgbClr val="FF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3">
                    <a:satMod val="175000"/>
                    <a:alpha val="40000"/>
                  </a:schemeClr>
                </a:glow>
                <a:reflection blurRad="12700" stA="28000" endPos="45000" dist="1000" dir="5400000" sy="-100000" algn="bl" rotWithShape="0"/>
              </a:effectLst>
              <a:latin typeface="Monotype Koufi" pitchFamily="2" charset="-78"/>
              <a:ea typeface="Monotype Koufi" pitchFamily="2" charset="-78"/>
              <a:cs typeface="Monotype Koufi"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ppt_w</p:attrName>
                                        </p:attrNameLst>
                                      </p:cBhvr>
                                      <p:tavLst>
                                        <p:tav tm="0" fmla="#ppt_w*sin(2.5*pi*$)">
                                          <p:val>
                                            <p:fltVal val="0"/>
                                          </p:val>
                                        </p:tav>
                                        <p:tav tm="100000">
                                          <p:val>
                                            <p:fltVal val="1"/>
                                          </p:val>
                                        </p:tav>
                                      </p:tavLst>
                                    </p:anim>
                                    <p:anim calcmode="lin" valueType="num">
                                      <p:cBhvr>
                                        <p:cTn id="9" dur="1000" fill="hold"/>
                                        <p:tgtEl>
                                          <p:spTgt spid="3"/>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سحابة 2"/>
          <p:cNvSpPr/>
          <p:nvPr/>
        </p:nvSpPr>
        <p:spPr>
          <a:xfrm>
            <a:off x="1843062" y="1643050"/>
            <a:ext cx="7300938" cy="3571900"/>
          </a:xfrm>
          <a:prstGeom prst="clou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defRPr/>
            </a:pPr>
            <a:r>
              <a:rPr lang="ar-EG" sz="4400" b="1" dirty="0" smtClean="0">
                <a:solidFill>
                  <a:srgbClr val="7030A0"/>
                </a:solidFill>
              </a:rPr>
              <a:t>1- أصلي تحية المسجد .</a:t>
            </a:r>
          </a:p>
          <a:p>
            <a:pPr algn="ctr" rtl="1">
              <a:defRPr/>
            </a:pPr>
            <a:r>
              <a:rPr lang="ar-EG" sz="4400" b="1" dirty="0" smtClean="0">
                <a:solidFill>
                  <a:srgbClr val="7030A0"/>
                </a:solidFill>
              </a:rPr>
              <a:t>2- أقرأ القرآن الكريم .</a:t>
            </a:r>
          </a:p>
          <a:p>
            <a:pPr algn="ctr" rtl="1">
              <a:defRPr/>
            </a:pPr>
            <a:r>
              <a:rPr lang="ar-EG" sz="4400" b="1" dirty="0" smtClean="0">
                <a:solidFill>
                  <a:srgbClr val="7030A0"/>
                </a:solidFill>
              </a:rPr>
              <a:t>3- أذكر الله عز وجل .</a:t>
            </a:r>
            <a:endParaRPr lang="ar-SA" sz="4400" dirty="0">
              <a:solidFill>
                <a:srgbClr val="7030A0"/>
              </a:solidFill>
            </a:endParaRPr>
          </a:p>
        </p:txBody>
      </p:sp>
      <p:pic>
        <p:nvPicPr>
          <p:cNvPr id="3074" name="Picture 2"/>
          <p:cNvPicPr>
            <a:picLocks noChangeAspect="1" noChangeArrowheads="1"/>
          </p:cNvPicPr>
          <p:nvPr/>
        </p:nvPicPr>
        <p:blipFill>
          <a:blip r:embed="rId3"/>
          <a:srcRect/>
          <a:stretch>
            <a:fillRect/>
          </a:stretch>
        </p:blipFill>
        <p:spPr bwMode="auto">
          <a:xfrm>
            <a:off x="214314" y="1785926"/>
            <a:ext cx="1785918" cy="350046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1" fill="hold"/>
                                        <p:tgtEl>
                                          <p:spTgt spid="3074"/>
                                        </p:tgtEl>
                                        <p:attrNameLst>
                                          <p:attrName/>
                                        </p:attrNameLst>
                                      </p:cBhvr>
                                    </p:anim>
                                  </p:childTnLst>
                                </p:cTn>
                              </p:par>
                            </p:childTnLst>
                          </p:cTn>
                        </p:par>
                        <p:par>
                          <p:cTn id="8" fill="hold">
                            <p:stCondLst>
                              <p:cond delay="0"/>
                            </p:stCondLst>
                            <p:childTnLst>
                              <p:par>
                                <p:cTn id="9" presetID="26"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80">
                                          <p:stCondLst>
                                            <p:cond delay="0"/>
                                          </p:stCondLst>
                                        </p:cTn>
                                        <p:tgtEl>
                                          <p:spTgt spid="3"/>
                                        </p:tgtEl>
                                      </p:cBhvr>
                                    </p:animEffect>
                                    <p:anim calcmode="lin" valueType="num">
                                      <p:cBhvr>
                                        <p:cTn id="12"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7" dur="26">
                                          <p:stCondLst>
                                            <p:cond delay="650"/>
                                          </p:stCondLst>
                                        </p:cTn>
                                        <p:tgtEl>
                                          <p:spTgt spid="3"/>
                                        </p:tgtEl>
                                      </p:cBhvr>
                                      <p:to x="100000" y="60000"/>
                                    </p:animScale>
                                    <p:animScale>
                                      <p:cBhvr>
                                        <p:cTn id="18" dur="166" decel="50000">
                                          <p:stCondLst>
                                            <p:cond delay="676"/>
                                          </p:stCondLst>
                                        </p:cTn>
                                        <p:tgtEl>
                                          <p:spTgt spid="3"/>
                                        </p:tgtEl>
                                      </p:cBhvr>
                                      <p:to x="100000" y="100000"/>
                                    </p:animScale>
                                    <p:animScale>
                                      <p:cBhvr>
                                        <p:cTn id="19" dur="26">
                                          <p:stCondLst>
                                            <p:cond delay="1312"/>
                                          </p:stCondLst>
                                        </p:cTn>
                                        <p:tgtEl>
                                          <p:spTgt spid="3"/>
                                        </p:tgtEl>
                                      </p:cBhvr>
                                      <p:to x="100000" y="80000"/>
                                    </p:animScale>
                                    <p:animScale>
                                      <p:cBhvr>
                                        <p:cTn id="20" dur="166" decel="50000">
                                          <p:stCondLst>
                                            <p:cond delay="1338"/>
                                          </p:stCondLst>
                                        </p:cTn>
                                        <p:tgtEl>
                                          <p:spTgt spid="3"/>
                                        </p:tgtEl>
                                      </p:cBhvr>
                                      <p:to x="100000" y="100000"/>
                                    </p:animScale>
                                    <p:animScale>
                                      <p:cBhvr>
                                        <p:cTn id="21" dur="26">
                                          <p:stCondLst>
                                            <p:cond delay="1642"/>
                                          </p:stCondLst>
                                        </p:cTn>
                                        <p:tgtEl>
                                          <p:spTgt spid="3"/>
                                        </p:tgtEl>
                                      </p:cBhvr>
                                      <p:to x="100000" y="90000"/>
                                    </p:animScale>
                                    <p:animScale>
                                      <p:cBhvr>
                                        <p:cTn id="22" dur="166" decel="50000">
                                          <p:stCondLst>
                                            <p:cond delay="1668"/>
                                          </p:stCondLst>
                                        </p:cTn>
                                        <p:tgtEl>
                                          <p:spTgt spid="3"/>
                                        </p:tgtEl>
                                      </p:cBhvr>
                                      <p:to x="100000" y="100000"/>
                                    </p:animScale>
                                    <p:animScale>
                                      <p:cBhvr>
                                        <p:cTn id="23" dur="26">
                                          <p:stCondLst>
                                            <p:cond delay="1808"/>
                                          </p:stCondLst>
                                        </p:cTn>
                                        <p:tgtEl>
                                          <p:spTgt spid="3"/>
                                        </p:tgtEl>
                                      </p:cBhvr>
                                      <p:to x="100000" y="95000"/>
                                    </p:animScale>
                                    <p:animScale>
                                      <p:cBhvr>
                                        <p:cTn id="24" dur="166" decel="50000">
                                          <p:stCondLst>
                                            <p:cond delay="1834"/>
                                          </p:stCondLst>
                                        </p:cTn>
                                        <p:tgtEl>
                                          <p:spTgt spid="3"/>
                                        </p:tgtEl>
                                      </p:cBhvr>
                                      <p:to x="100000" y="100000"/>
                                    </p:animScale>
                                  </p:childTnLst>
                                  <p:subTnLst>
                                    <p:audio>
                                      <p:cMediaNode>
                                        <p:cTn display="0" masterRel="sameClick">
                                          <p:stCondLst>
                                            <p:cond evt="begin" delay="0">
                                              <p:tn val="9"/>
                                            </p:cond>
                                          </p:stCondLst>
                                          <p:endCondLst>
                                            <p:cond evt="onStopAudio" delay="0">
                                              <p:tgtEl>
                                                <p:sldTgt/>
                                              </p:tgtEl>
                                            </p:cond>
                                          </p:endCondLst>
                                        </p:cTn>
                                        <p:tgtEl>
                                          <p:sndTgt r:embed="rId2" name="voltag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404842" y="1390664"/>
            <a:ext cx="8382000" cy="4038600"/>
          </a:xfrm>
          <a:prstGeom prst="rect">
            <a:avLst/>
          </a:prstGeom>
        </p:spPr>
        <p:txBody>
          <a:bodyPr>
            <a:prstTxWarp prst="textCanUp">
              <a:avLst/>
            </a:prstTxWarp>
            <a:spAutoFit/>
          </a:bodyPr>
          <a:lstStyle/>
          <a:p>
            <a:pPr algn="ctr" rtl="1" fontAlgn="auto">
              <a:spcBef>
                <a:spcPts val="0"/>
              </a:spcBef>
              <a:spcAft>
                <a:spcPts val="0"/>
              </a:spcAft>
              <a:defRPr/>
            </a:pPr>
            <a:r>
              <a:rPr lang="ar-EG" sz="9600" b="1" dirty="0" smtClean="0">
                <a:ln>
                  <a:solidFill>
                    <a:schemeClr val="accent2">
                      <a:lumMod val="60000"/>
                      <a:lumOff val="40000"/>
                    </a:schemeClr>
                  </a:solidFill>
                </a:ln>
                <a:solidFill>
                  <a:srgbClr val="FFFF00"/>
                </a:solidFill>
                <a:latin typeface="+mn-lt"/>
                <a:cs typeface="PT Bold Mirror" pitchFamily="2" charset="-78"/>
              </a:rPr>
              <a:t>المحافظة على نظافة المسجد</a:t>
            </a:r>
            <a:endParaRPr lang="ar-EG" sz="9600" b="1" dirty="0">
              <a:ln>
                <a:solidFill>
                  <a:schemeClr val="accent2">
                    <a:lumMod val="60000"/>
                    <a:lumOff val="40000"/>
                  </a:schemeClr>
                </a:solidFill>
              </a:ln>
              <a:solidFill>
                <a:srgbClr val="FFFF00"/>
              </a:solidFill>
              <a:cs typeface="PT Bold Mirro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fmla="#ppt_w*sin(2.5*pi*$)">
                                          <p:val>
                                            <p:fltVal val="0"/>
                                          </p:val>
                                        </p:tav>
                                        <p:tav tm="100000">
                                          <p:val>
                                            <p:fltVal val="1"/>
                                          </p:val>
                                        </p:tav>
                                      </p:tavLst>
                                    </p:anim>
                                    <p:anim calcmode="lin" valueType="num">
                                      <p:cBhvr>
                                        <p:cTn id="8" dur="2000" fill="hold"/>
                                        <p:tgtEl>
                                          <p:spTgt spid="3"/>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فقاقيع.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4"/>
          <p:cNvSpPr>
            <a:spLocks noChangeArrowheads="1"/>
          </p:cNvSpPr>
          <p:nvPr/>
        </p:nvSpPr>
        <p:spPr bwMode="auto">
          <a:xfrm>
            <a:off x="0" y="71414"/>
            <a:ext cx="9144000" cy="1569660"/>
          </a:xfrm>
          <a:prstGeom prst="rect">
            <a:avLst/>
          </a:prstGeom>
          <a:noFill/>
          <a:ln w="9525">
            <a:noFill/>
            <a:miter lim="800000"/>
            <a:headEnd/>
            <a:tailEnd/>
          </a:ln>
        </p:spPr>
        <p:txBody>
          <a:bodyPr wrap="square">
            <a:spAutoFit/>
          </a:bodyPr>
          <a:lstStyle/>
          <a:p>
            <a:r>
              <a:rPr lang="ar-EG" sz="4800" b="1" dirty="0" smtClean="0">
                <a:latin typeface="Monotype Koufi" pitchFamily="2" charset="-78"/>
                <a:cs typeface="Monotype Koufi" pitchFamily="2" charset="-78"/>
              </a:rPr>
              <a:t>ماذا نعمل إذا رأينا أو لاحظنا السلوكيات التالية داخل المسجد ؟</a:t>
            </a:r>
            <a:endParaRPr lang="ar-EG" sz="4800" b="1" dirty="0">
              <a:latin typeface="Monotype Koufi" pitchFamily="2" charset="-78"/>
              <a:cs typeface="Monotype Koufi" pitchFamily="2" charset="-78"/>
            </a:endParaRPr>
          </a:p>
        </p:txBody>
      </p:sp>
      <p:sp>
        <p:nvSpPr>
          <p:cNvPr id="4" name="مخطط انسيابي: بيانات مخزّنة 3"/>
          <p:cNvSpPr/>
          <p:nvPr/>
        </p:nvSpPr>
        <p:spPr>
          <a:xfrm>
            <a:off x="0" y="1785926"/>
            <a:ext cx="9144000" cy="838200"/>
          </a:xfrm>
          <a:prstGeom prst="flowChartOnlineStorag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defRPr/>
            </a:pPr>
            <a:r>
              <a:rPr lang="ar-EG" sz="3600" dirty="0" smtClean="0">
                <a:ln>
                  <a:solidFill>
                    <a:schemeClr val="tx1"/>
                  </a:solidFill>
                </a:ln>
              </a:rPr>
              <a:t>1- إلقاء أوراق أو مناديل أو </a:t>
            </a:r>
            <a:r>
              <a:rPr lang="ar-EG" sz="3600" dirty="0" err="1" smtClean="0">
                <a:ln>
                  <a:solidFill>
                    <a:schemeClr val="tx1"/>
                  </a:solidFill>
                </a:ln>
              </a:rPr>
              <a:t>كاسات</a:t>
            </a:r>
            <a:r>
              <a:rPr lang="ar-EG" sz="3600" dirty="0" smtClean="0">
                <a:ln>
                  <a:solidFill>
                    <a:schemeClr val="tx1"/>
                  </a:solidFill>
                </a:ln>
              </a:rPr>
              <a:t> ماء.</a:t>
            </a:r>
            <a:endParaRPr lang="ar-SA" sz="3600" dirty="0">
              <a:ln>
                <a:solidFill>
                  <a:schemeClr val="tx1"/>
                </a:solidFill>
              </a:ln>
            </a:endParaRPr>
          </a:p>
        </p:txBody>
      </p:sp>
      <p:sp>
        <p:nvSpPr>
          <p:cNvPr id="5" name="مخطط انسيابي: بيانات مخزّنة 4"/>
          <p:cNvSpPr/>
          <p:nvPr/>
        </p:nvSpPr>
        <p:spPr>
          <a:xfrm>
            <a:off x="0" y="4224350"/>
            <a:ext cx="9144032" cy="990600"/>
          </a:xfrm>
          <a:prstGeom prst="flowChartOnlineStorag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defRPr/>
            </a:pPr>
            <a:r>
              <a:rPr lang="ar-EG" sz="4400" dirty="0" smtClean="0">
                <a:ln>
                  <a:solidFill>
                    <a:schemeClr val="tx1"/>
                  </a:solidFill>
                </a:ln>
              </a:rPr>
              <a:t>2- البصق على أرض المسجد .</a:t>
            </a:r>
            <a:endParaRPr lang="ar-SA" sz="4400" dirty="0">
              <a:ln>
                <a:solidFill>
                  <a:schemeClr val="tx1"/>
                </a:solidFill>
              </a:l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
                                        <p:tgtEl>
                                          <p:spTgt spid="3"/>
                                        </p:tgtEl>
                                      </p:cBhvr>
                                    </p:animEffect>
                                    <p:anim calcmode="lin" valueType="num">
                                      <p:cBhvr>
                                        <p:cTn id="8" dur="400" fill="hold"/>
                                        <p:tgtEl>
                                          <p:spTgt spid="3"/>
                                        </p:tgtEl>
                                        <p:attrNameLst>
                                          <p:attrName>ppt_x</p:attrName>
                                        </p:attrNameLst>
                                      </p:cBhvr>
                                      <p:tavLst>
                                        <p:tav tm="0">
                                          <p:val>
                                            <p:strVal val="#ppt_x"/>
                                          </p:val>
                                        </p:tav>
                                        <p:tav tm="100000">
                                          <p:val>
                                            <p:strVal val="#ppt_x"/>
                                          </p:val>
                                        </p:tav>
                                      </p:tavLst>
                                    </p:anim>
                                    <p:anim calcmode="lin" valueType="num">
                                      <p:cBhvr>
                                        <p:cTn id="9" dur="400" fill="hold"/>
                                        <p:tgtEl>
                                          <p:spTgt spid="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موج.wav"/>
                                        </p:tgtEl>
                                      </p:cMediaNode>
                                    </p:audio>
                                  </p:subTnLst>
                                </p:cTn>
                              </p:par>
                            </p:childTnLst>
                          </p:cTn>
                        </p:par>
                      </p:childTnLst>
                    </p:cTn>
                  </p:par>
                  <p:par>
                    <p:cTn id="12" fill="hold">
                      <p:stCondLst>
                        <p:cond delay="indefinite"/>
                      </p:stCondLst>
                      <p:childTnLst>
                        <p:par>
                          <p:cTn id="13" fill="hold">
                            <p:stCondLst>
                              <p:cond delay="0"/>
                            </p:stCondLst>
                            <p:childTnLst>
                              <p:par>
                                <p:cTn id="14" presetID="12" presetClass="entr" presetSubtype="2"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lide(fromRight)">
                                      <p:cBhvr>
                                        <p:cTn id="16" dur="1000"/>
                                        <p:tgtEl>
                                          <p:spTgt spid="4"/>
                                        </p:tgtEl>
                                      </p:cBhvr>
                                    </p:animEffect>
                                  </p:childTnLst>
                                  <p:subTnLst>
                                    <p:audio>
                                      <p:cMediaNode>
                                        <p:cTn display="0" masterRel="sameClick">
                                          <p:stCondLst>
                                            <p:cond evt="begin" delay="0">
                                              <p:tn val="14"/>
                                            </p:cond>
                                          </p:stCondLst>
                                          <p:endCondLst>
                                            <p:cond evt="onStopAudio" delay="0">
                                              <p:tgtEl>
                                                <p:sldTgt/>
                                              </p:tgtEl>
                                            </p:cond>
                                          </p:endCondLst>
                                        </p:cTn>
                                        <p:tgtEl>
                                          <p:sndTgt r:embed="rId3" name="طيور البحر.WAV"/>
                                        </p:tgtEl>
                                      </p:cMediaNode>
                                    </p:audio>
                                  </p:subTnLst>
                                </p:cTn>
                              </p:par>
                            </p:childTnLst>
                          </p:cTn>
                        </p:par>
                      </p:childTnLst>
                    </p:cTn>
                  </p:par>
                  <p:par>
                    <p:cTn id="17" fill="hold">
                      <p:stCondLst>
                        <p:cond delay="indefinite"/>
                      </p:stCondLst>
                      <p:childTnLst>
                        <p:par>
                          <p:cTn id="18" fill="hold">
                            <p:stCondLst>
                              <p:cond delay="0"/>
                            </p:stCondLst>
                            <p:childTnLst>
                              <p:par>
                                <p:cTn id="19" presetID="12" presetClass="entr" presetSubtype="2"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lide(fromRight)">
                                      <p:cBhvr>
                                        <p:cTn id="21" dur="1000"/>
                                        <p:tgtEl>
                                          <p:spTgt spid="5"/>
                                        </p:tgtEl>
                                      </p:cBhvr>
                                    </p:animEffect>
                                  </p:childTnLst>
                                  <p:subTnLst>
                                    <p:audio>
                                      <p:cMediaNode>
                                        <p:cTn display="0" masterRel="sameClick">
                                          <p:stCondLst>
                                            <p:cond evt="begin" delay="0">
                                              <p:tn val="19"/>
                                            </p:cond>
                                          </p:stCondLst>
                                          <p:endCondLst>
                                            <p:cond evt="onStopAudio" delay="0">
                                              <p:tgtEl>
                                                <p:sldTgt/>
                                              </p:tgtEl>
                                            </p:cond>
                                          </p:endCondLst>
                                        </p:cTn>
                                        <p:tgtEl>
                                          <p:sndTgt r:embed="rId3" name="طيور البحر.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خطط انسيابي: بيانات مخزّنة 2"/>
          <p:cNvSpPr/>
          <p:nvPr/>
        </p:nvSpPr>
        <p:spPr>
          <a:xfrm>
            <a:off x="0" y="142852"/>
            <a:ext cx="9144000" cy="838200"/>
          </a:xfrm>
          <a:prstGeom prst="flowChartOnlineStorage">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defRPr/>
            </a:pPr>
            <a:r>
              <a:rPr lang="ar-EG" sz="3200" dirty="0" smtClean="0">
                <a:ln>
                  <a:solidFill>
                    <a:schemeClr val="tx1"/>
                  </a:solidFill>
                </a:ln>
              </a:rPr>
              <a:t>3- حضور بعض المصلين بملابس متسخة .</a:t>
            </a:r>
            <a:endParaRPr lang="ar-SA" sz="3200" dirty="0">
              <a:ln>
                <a:solidFill>
                  <a:schemeClr val="tx1"/>
                </a:solidFill>
              </a:ln>
            </a:endParaRPr>
          </a:p>
        </p:txBody>
      </p:sp>
      <p:sp>
        <p:nvSpPr>
          <p:cNvPr id="5" name="مخطط انسيابي: بيانات مخزّنة 4"/>
          <p:cNvSpPr/>
          <p:nvPr/>
        </p:nvSpPr>
        <p:spPr>
          <a:xfrm>
            <a:off x="0" y="3357562"/>
            <a:ext cx="9144032" cy="1143008"/>
          </a:xfrm>
          <a:prstGeom prst="flowChartOnlineStorag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defRPr/>
            </a:pPr>
            <a:r>
              <a:rPr lang="ar-EG" sz="4000" dirty="0" smtClean="0">
                <a:ln>
                  <a:solidFill>
                    <a:schemeClr val="tx1"/>
                  </a:solidFill>
                </a:ln>
              </a:rPr>
              <a:t>4- انبعاث روائح كريهة من  جوارب بعض المصلين .</a:t>
            </a:r>
            <a:endParaRPr lang="ar-SA" sz="4000" dirty="0">
              <a:ln>
                <a:solidFill>
                  <a:schemeClr val="tx1"/>
                </a:solidFill>
              </a:l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Right)">
                                      <p:cBhvr>
                                        <p:cTn id="7" dur="1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2" name="طيور البحر.WAV"/>
                                        </p:tgtEl>
                                      </p:cMediaNode>
                                    </p:audio>
                                  </p:subTnLst>
                                </p:cTn>
                              </p:par>
                            </p:childTnLst>
                          </p:cTn>
                        </p:par>
                      </p:childTnLst>
                    </p:cTn>
                  </p:par>
                  <p:par>
                    <p:cTn id="8" fill="hold">
                      <p:stCondLst>
                        <p:cond delay="indefinite"/>
                      </p:stCondLst>
                      <p:childTnLst>
                        <p:par>
                          <p:cTn id="9" fill="hold">
                            <p:stCondLst>
                              <p:cond delay="0"/>
                            </p:stCondLst>
                            <p:childTnLst>
                              <p:par>
                                <p:cTn id="10" presetID="12" presetClass="entr" presetSubtype="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Right)">
                                      <p:cBhvr>
                                        <p:cTn id="12" dur="1000"/>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2" name="طيور البحر.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2"/>
          <a:srcRect/>
          <a:stretch>
            <a:fillRect/>
          </a:stretch>
        </p:blipFill>
        <p:spPr bwMode="auto">
          <a:xfrm>
            <a:off x="2214563" y="1928813"/>
            <a:ext cx="4857750" cy="30718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0" fill="hold"/>
                                        <p:tgtEl>
                                          <p:spTgt spid="3"/>
                                        </p:tgtEl>
                                        <p:attrNameLst>
                                          <p:attrName>ppt_w</p:attrName>
                                        </p:attrNameLst>
                                      </p:cBhvr>
                                      <p:tavLst>
                                        <p:tav tm="0" fmla="#ppt_w*sin(2.5*pi*$)">
                                          <p:val>
                                            <p:fltVal val="0"/>
                                          </p:val>
                                        </p:tav>
                                        <p:tav tm="100000">
                                          <p:val>
                                            <p:fltVal val="1"/>
                                          </p:val>
                                        </p:tav>
                                      </p:tavLst>
                                    </p:anim>
                                    <p:anim calcmode="lin" valueType="num">
                                      <p:cBhvr>
                                        <p:cTn id="8" dur="5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2714612" y="285728"/>
            <a:ext cx="6215106" cy="714375"/>
          </a:xfrm>
          <a:prstGeom prst="roundRect">
            <a:avLst/>
          </a:prstGeom>
        </p:spPr>
        <p:style>
          <a:lnRef idx="1">
            <a:schemeClr val="dk1"/>
          </a:lnRef>
          <a:fillRef idx="2">
            <a:schemeClr val="dk1"/>
          </a:fillRef>
          <a:effectRef idx="1">
            <a:schemeClr val="dk1"/>
          </a:effectRef>
          <a:fontRef idx="minor">
            <a:schemeClr val="dk1"/>
          </a:fontRef>
        </p:style>
        <p:txBody>
          <a:bodyPr wrap="square" rtlCol="1">
            <a:spAutoFit/>
          </a:bodyPr>
          <a:lstStyle/>
          <a:p>
            <a:pPr>
              <a:defRPr/>
            </a:pPr>
            <a:r>
              <a:rPr lang="ar-EG" sz="3600" b="1" dirty="0" smtClean="0">
                <a:solidFill>
                  <a:srgbClr val="FF0000"/>
                </a:solidFill>
              </a:rPr>
              <a:t>1- أربط الدعاء بالصورة المناسبة له :</a:t>
            </a:r>
            <a:endParaRPr lang="ar-EG" sz="3600" b="1" dirty="0">
              <a:solidFill>
                <a:srgbClr val="FF0000"/>
              </a:solidFill>
            </a:endParaRPr>
          </a:p>
        </p:txBody>
      </p:sp>
      <p:sp>
        <p:nvSpPr>
          <p:cNvPr id="4" name="مربع نص 3"/>
          <p:cNvSpPr txBox="1"/>
          <p:nvPr/>
        </p:nvSpPr>
        <p:spPr>
          <a:xfrm>
            <a:off x="4857752" y="1285860"/>
            <a:ext cx="4143404" cy="714375"/>
          </a:xfrm>
          <a:prstGeom prst="round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ctr">
              <a:defRPr/>
            </a:pPr>
            <a:r>
              <a:rPr lang="ar-EG" sz="3600" b="1" dirty="0" smtClean="0">
                <a:solidFill>
                  <a:srgbClr val="0000FF"/>
                </a:solidFill>
              </a:rPr>
              <a:t>اللهم إني أسألك من فضلك </a:t>
            </a:r>
            <a:endParaRPr lang="ar-EG" sz="3600" b="1" dirty="0">
              <a:solidFill>
                <a:srgbClr val="0000FF"/>
              </a:solidFill>
            </a:endParaRPr>
          </a:p>
        </p:txBody>
      </p:sp>
      <p:sp>
        <p:nvSpPr>
          <p:cNvPr id="5" name="مربع نص 4"/>
          <p:cNvSpPr txBox="1"/>
          <p:nvPr/>
        </p:nvSpPr>
        <p:spPr>
          <a:xfrm>
            <a:off x="142844" y="1285860"/>
            <a:ext cx="4357718" cy="715089"/>
          </a:xfrm>
          <a:prstGeom prst="round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ctr">
              <a:defRPr/>
            </a:pPr>
            <a:r>
              <a:rPr lang="ar-EG" sz="3600" b="1" dirty="0" smtClean="0">
                <a:solidFill>
                  <a:srgbClr val="0000FF"/>
                </a:solidFill>
              </a:rPr>
              <a:t>اللهم افتح لي أبواب رحمتك</a:t>
            </a:r>
            <a:endParaRPr lang="ar-EG" sz="3600" b="1" dirty="0">
              <a:solidFill>
                <a:srgbClr val="0000FF"/>
              </a:solidFill>
            </a:endParaRPr>
          </a:p>
        </p:txBody>
      </p:sp>
      <p:pic>
        <p:nvPicPr>
          <p:cNvPr id="4098" name="Picture 2"/>
          <p:cNvPicPr>
            <a:picLocks noChangeAspect="1" noChangeArrowheads="1"/>
          </p:cNvPicPr>
          <p:nvPr/>
        </p:nvPicPr>
        <p:blipFill>
          <a:blip r:embed="rId2"/>
          <a:srcRect/>
          <a:stretch>
            <a:fillRect/>
          </a:stretch>
        </p:blipFill>
        <p:spPr bwMode="auto">
          <a:xfrm>
            <a:off x="285720" y="3286124"/>
            <a:ext cx="8729689" cy="3000396"/>
          </a:xfrm>
          <a:prstGeom prst="rect">
            <a:avLst/>
          </a:prstGeom>
          <a:noFill/>
          <a:ln w="9525">
            <a:noFill/>
            <a:miter lim="800000"/>
            <a:headEnd/>
            <a:tailEnd/>
          </a:ln>
          <a:effectLst/>
        </p:spPr>
      </p:pic>
      <p:cxnSp>
        <p:nvCxnSpPr>
          <p:cNvPr id="6" name="رابط كسهم مستقيم 5"/>
          <p:cNvCxnSpPr>
            <a:cxnSpLocks noChangeShapeType="1"/>
          </p:cNvCxnSpPr>
          <p:nvPr/>
        </p:nvCxnSpPr>
        <p:spPr bwMode="auto">
          <a:xfrm>
            <a:off x="4357686" y="1928802"/>
            <a:ext cx="3000396" cy="1357322"/>
          </a:xfrm>
          <a:prstGeom prst="straightConnector1">
            <a:avLst/>
          </a:prstGeom>
          <a:noFill/>
          <a:ln w="41275" algn="ctr">
            <a:solidFill>
              <a:srgbClr val="FF0000"/>
            </a:solidFill>
            <a:round/>
            <a:headEnd/>
            <a:tailEnd type="arrow" w="med" len="med"/>
          </a:ln>
        </p:spPr>
      </p:cxnSp>
      <p:cxnSp>
        <p:nvCxnSpPr>
          <p:cNvPr id="9" name="رابط كسهم مستقيم 8"/>
          <p:cNvCxnSpPr>
            <a:cxnSpLocks noChangeShapeType="1"/>
          </p:cNvCxnSpPr>
          <p:nvPr/>
        </p:nvCxnSpPr>
        <p:spPr bwMode="auto">
          <a:xfrm rot="10800000" flipV="1">
            <a:off x="2143108" y="1785926"/>
            <a:ext cx="3643338" cy="1857388"/>
          </a:xfrm>
          <a:prstGeom prst="straightConnector1">
            <a:avLst/>
          </a:prstGeom>
          <a:noFill/>
          <a:ln w="41275" algn="ctr">
            <a:solidFill>
              <a:srgbClr val="FF0000"/>
            </a:solidFill>
            <a:round/>
            <a:headEnd/>
            <a:tailEnd type="arrow"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4098"/>
                                        </p:tgtEl>
                                        <p:attrNameLst>
                                          <p:attrName>style.visibility</p:attrName>
                                        </p:attrNameLst>
                                      </p:cBhvr>
                                      <p:to>
                                        <p:strVal val="visible"/>
                                      </p:to>
                                    </p:set>
                                    <p:anim to="" calcmode="lin" valueType="num">
                                      <p:cBhvr>
                                        <p:cTn id="22" dur="1" fill="hold"/>
                                        <p:tgtEl>
                                          <p:spTgt spid="4098"/>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48" presetClass="entr" presetSubtype="0" accel="5000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8" dur="1000" fill="hold"/>
                                        <p:tgtEl>
                                          <p:spTgt spid="6"/>
                                        </p:tgtEl>
                                        <p:attrNameLst>
                                          <p:attrName>ppt_x</p:attrName>
                                        </p:attrNameLst>
                                      </p:cBhvr>
                                      <p:tavLst>
                                        <p:tav tm="0">
                                          <p:val>
                                            <p:fltVal val="-1"/>
                                          </p:val>
                                        </p:tav>
                                        <p:tav tm="50000">
                                          <p:val>
                                            <p:fltVal val="0.95"/>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fade">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48" presetClass="entr" presetSubtype="0" accel="5000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6" dur="1000" fill="hold"/>
                                        <p:tgtEl>
                                          <p:spTgt spid="9"/>
                                        </p:tgtEl>
                                        <p:attrNameLst>
                                          <p:attrName>ppt_x</p:attrName>
                                        </p:attrNameLst>
                                      </p:cBhvr>
                                      <p:tavLst>
                                        <p:tav tm="0">
                                          <p:val>
                                            <p:fltVal val="-1"/>
                                          </p:val>
                                        </p:tav>
                                        <p:tav tm="50000">
                                          <p:val>
                                            <p:fltVal val="0.95"/>
                                          </p:val>
                                        </p:tav>
                                        <p:tav tm="100000">
                                          <p:val>
                                            <p:strVal val="#ppt_x"/>
                                          </p:val>
                                        </p:tav>
                                      </p:tavLst>
                                    </p:anim>
                                    <p:anim calcmode="lin" valueType="num">
                                      <p:cBhvr>
                                        <p:cTn id="37" dur="1000" fill="hold"/>
                                        <p:tgtEl>
                                          <p:spTgt spid="9"/>
                                        </p:tgtEl>
                                        <p:attrNameLst>
                                          <p:attrName>ppt_y</p:attrName>
                                        </p:attrNameLst>
                                      </p:cBhvr>
                                      <p:tavLst>
                                        <p:tav tm="0">
                                          <p:val>
                                            <p:strVal val="#ppt_y"/>
                                          </p:val>
                                        </p:tav>
                                        <p:tav tm="100000">
                                          <p:val>
                                            <p:strVal val="#ppt_y"/>
                                          </p:val>
                                        </p:tav>
                                      </p:tavLst>
                                    </p:anim>
                                    <p:animEffect transition="in" filter="fade">
                                      <p:cBhvr>
                                        <p:cTn id="3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285720" y="285728"/>
            <a:ext cx="8643998" cy="1328023"/>
          </a:xfrm>
          <a:prstGeom prst="roundRect">
            <a:avLst/>
          </a:prstGeom>
        </p:spPr>
        <p:style>
          <a:lnRef idx="1">
            <a:schemeClr val="dk1"/>
          </a:lnRef>
          <a:fillRef idx="2">
            <a:schemeClr val="dk1"/>
          </a:fillRef>
          <a:effectRef idx="1">
            <a:schemeClr val="dk1"/>
          </a:effectRef>
          <a:fontRef idx="minor">
            <a:schemeClr val="dk1"/>
          </a:fontRef>
        </p:style>
        <p:txBody>
          <a:bodyPr wrap="square" rtlCol="1">
            <a:spAutoFit/>
          </a:bodyPr>
          <a:lstStyle/>
          <a:p>
            <a:pPr>
              <a:defRPr/>
            </a:pPr>
            <a:r>
              <a:rPr lang="ar-EG" sz="3600" b="1" dirty="0" smtClean="0">
                <a:solidFill>
                  <a:srgbClr val="0000FF"/>
                </a:solidFill>
              </a:rPr>
              <a:t>2- قال رسول الله </a:t>
            </a:r>
            <a:r>
              <a:rPr lang="ar-EG" sz="3600" b="1" dirty="0" smtClean="0">
                <a:solidFill>
                  <a:srgbClr val="0000FF"/>
                </a:solidFill>
                <a:sym typeface="AGA Arabesque"/>
              </a:rPr>
              <a:t> ( إذا دخل أحدكم المسجد فليركع ركعتين قبل أن يجلس ) .</a:t>
            </a:r>
            <a:endParaRPr lang="ar-EG" sz="3600" b="1" dirty="0">
              <a:solidFill>
                <a:srgbClr val="0000FF"/>
              </a:solidFill>
            </a:endParaRPr>
          </a:p>
        </p:txBody>
      </p:sp>
      <p:sp>
        <p:nvSpPr>
          <p:cNvPr id="4" name="مربع نص 3"/>
          <p:cNvSpPr txBox="1"/>
          <p:nvPr/>
        </p:nvSpPr>
        <p:spPr>
          <a:xfrm>
            <a:off x="6072198" y="1785926"/>
            <a:ext cx="2857520" cy="715089"/>
          </a:xfrm>
          <a:prstGeom prst="round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defRPr/>
            </a:pPr>
            <a:r>
              <a:rPr lang="ar-EG" sz="3600" b="1" dirty="0" smtClean="0">
                <a:solidFill>
                  <a:srgbClr val="FF0000"/>
                </a:solidFill>
              </a:rPr>
              <a:t>أ- </a:t>
            </a:r>
            <a:r>
              <a:rPr lang="ar-EG" sz="3600" b="1" dirty="0" err="1" smtClean="0">
                <a:solidFill>
                  <a:srgbClr val="FF0000"/>
                </a:solidFill>
              </a:rPr>
              <a:t>أ</a:t>
            </a:r>
            <a:r>
              <a:rPr lang="ar-EG" sz="3600" b="1" dirty="0" smtClean="0">
                <a:solidFill>
                  <a:srgbClr val="FF0000"/>
                </a:solidFill>
              </a:rPr>
              <a:t>قرأ الحديث .</a:t>
            </a:r>
            <a:endParaRPr lang="ar-EG" sz="3600" b="1" dirty="0">
              <a:solidFill>
                <a:srgbClr val="FF0000"/>
              </a:solidFill>
            </a:endParaRPr>
          </a:p>
        </p:txBody>
      </p:sp>
      <p:sp>
        <p:nvSpPr>
          <p:cNvPr id="5" name="مربع نص 4"/>
          <p:cNvSpPr txBox="1"/>
          <p:nvPr/>
        </p:nvSpPr>
        <p:spPr>
          <a:xfrm>
            <a:off x="71406" y="2714620"/>
            <a:ext cx="8929718" cy="715089"/>
          </a:xfrm>
          <a:prstGeom prst="round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pPr>
              <a:defRPr/>
            </a:pPr>
            <a:r>
              <a:rPr lang="ar-EG" sz="3600" b="1" dirty="0" smtClean="0">
                <a:solidFill>
                  <a:srgbClr val="0000FF"/>
                </a:solidFill>
              </a:rPr>
              <a:t>ب- أسمي العمل الذي ورد في الحديث ويؤدى في المسجد .</a:t>
            </a:r>
            <a:endParaRPr lang="ar-EG" sz="3600" b="1" dirty="0">
              <a:solidFill>
                <a:srgbClr val="0000FF"/>
              </a:solidFill>
            </a:endParaRPr>
          </a:p>
        </p:txBody>
      </p:sp>
      <p:sp>
        <p:nvSpPr>
          <p:cNvPr id="7" name="مربع نص 6"/>
          <p:cNvSpPr txBox="1">
            <a:spLocks noChangeArrowheads="1"/>
          </p:cNvSpPr>
          <p:nvPr/>
        </p:nvSpPr>
        <p:spPr bwMode="auto">
          <a:xfrm>
            <a:off x="642910" y="4714884"/>
            <a:ext cx="7143800" cy="923330"/>
          </a:xfrm>
          <a:prstGeom prst="rect">
            <a:avLst/>
          </a:prstGeom>
          <a:noFill/>
          <a:ln w="9525">
            <a:noFill/>
            <a:miter lim="800000"/>
            <a:headEnd/>
            <a:tailEnd/>
          </a:ln>
        </p:spPr>
        <p:txBody>
          <a:bodyPr wrap="square">
            <a:spAutoFit/>
          </a:bodyPr>
          <a:lstStyle/>
          <a:p>
            <a:pPr algn="r"/>
            <a:r>
              <a:rPr lang="ar-SA" sz="5400" b="1" dirty="0" smtClean="0">
                <a:solidFill>
                  <a:srgbClr val="FFFF00"/>
                </a:solidFill>
              </a:rPr>
              <a:t>صلاة ركعتين تحية المسجد </a:t>
            </a:r>
            <a:endParaRPr lang="ar-SA" sz="5400" b="1"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8" presetClass="entr" presetSubtype="0" accel="5000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3" dur="1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24" dur="1000" fill="hold"/>
                                        <p:tgtEl>
                                          <p:spTgt spid="7"/>
                                        </p:tgtEl>
                                        <p:attrNameLst>
                                          <p:attrName>ppt_y</p:attrName>
                                        </p:attrNameLst>
                                      </p:cBhvr>
                                      <p:tavLst>
                                        <p:tav tm="0">
                                          <p:val>
                                            <p:strVal val="#ppt_y"/>
                                          </p:val>
                                        </p:tav>
                                        <p:tav tm="100000">
                                          <p:val>
                                            <p:strVal val="#ppt_y"/>
                                          </p:val>
                                        </p:tav>
                                      </p:tavLst>
                                    </p:anim>
                                    <p:animEffect transition="in" filter="fade">
                                      <p:cBhvr>
                                        <p:cTn id="2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71406" y="71414"/>
            <a:ext cx="8929718" cy="1328023"/>
          </a:xfrm>
          <a:prstGeom prst="round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pPr>
              <a:defRPr/>
            </a:pPr>
            <a:r>
              <a:rPr lang="ar-EG" sz="3600" b="1" dirty="0" smtClean="0">
                <a:solidFill>
                  <a:srgbClr val="FF0000"/>
                </a:solidFill>
              </a:rPr>
              <a:t>3- ضع إشارة ( </a:t>
            </a:r>
            <a:r>
              <a:rPr lang="ar-EG" sz="3600" b="1" dirty="0" smtClean="0">
                <a:solidFill>
                  <a:srgbClr val="FF0000"/>
                </a:solidFill>
                <a:latin typeface="Agency FB"/>
              </a:rPr>
              <a:t>√ ) أمام السلوك الصحيح وإشارة ( </a:t>
            </a:r>
            <a:r>
              <a:rPr lang="en-US" sz="3600" b="1" dirty="0" smtClean="0">
                <a:solidFill>
                  <a:srgbClr val="FF0000"/>
                </a:solidFill>
                <a:latin typeface="Agency FB"/>
              </a:rPr>
              <a:t>x</a:t>
            </a:r>
            <a:r>
              <a:rPr lang="ar-EG" sz="3600" b="1" dirty="0" smtClean="0">
                <a:solidFill>
                  <a:srgbClr val="FF0000"/>
                </a:solidFill>
                <a:latin typeface="Agency FB"/>
              </a:rPr>
              <a:t> ) أمام السلوك الخطأ مع تصحيح الخطأ :</a:t>
            </a:r>
            <a:endParaRPr lang="ar-EG" sz="3600" b="1" dirty="0">
              <a:solidFill>
                <a:srgbClr val="FF0000"/>
              </a:solidFill>
            </a:endParaRPr>
          </a:p>
        </p:txBody>
      </p:sp>
      <p:sp>
        <p:nvSpPr>
          <p:cNvPr id="4" name="مربع نص 3"/>
          <p:cNvSpPr txBox="1"/>
          <p:nvPr/>
        </p:nvSpPr>
        <p:spPr>
          <a:xfrm>
            <a:off x="1071538" y="1499465"/>
            <a:ext cx="7858148" cy="715089"/>
          </a:xfrm>
          <a:prstGeom prst="round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pPr>
              <a:defRPr/>
            </a:pPr>
            <a:r>
              <a:rPr lang="ar-EG" sz="3600" b="1" dirty="0" smtClean="0">
                <a:solidFill>
                  <a:srgbClr val="0000FF"/>
                </a:solidFill>
              </a:rPr>
              <a:t>الصلاة بملابس متسخة                       (    )</a:t>
            </a:r>
          </a:p>
        </p:txBody>
      </p:sp>
      <p:sp>
        <p:nvSpPr>
          <p:cNvPr id="5" name="مربع نص 4"/>
          <p:cNvSpPr txBox="1"/>
          <p:nvPr/>
        </p:nvSpPr>
        <p:spPr>
          <a:xfrm>
            <a:off x="1071538" y="2857496"/>
            <a:ext cx="7858148" cy="715089"/>
          </a:xfrm>
          <a:prstGeom prst="round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pPr>
              <a:defRPr/>
            </a:pPr>
            <a:r>
              <a:rPr lang="ar-EG" sz="3600" b="1" dirty="0" smtClean="0">
                <a:solidFill>
                  <a:srgbClr val="0000FF"/>
                </a:solidFill>
              </a:rPr>
              <a:t>دخول المسجد والخروج منه بسكينة ووقار (    )</a:t>
            </a:r>
          </a:p>
        </p:txBody>
      </p:sp>
      <p:sp>
        <p:nvSpPr>
          <p:cNvPr id="6" name="مربع نص 5"/>
          <p:cNvSpPr txBox="1"/>
          <p:nvPr/>
        </p:nvSpPr>
        <p:spPr>
          <a:xfrm>
            <a:off x="1071538" y="4214818"/>
            <a:ext cx="7858148" cy="715089"/>
          </a:xfrm>
          <a:prstGeom prst="round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pPr>
              <a:defRPr/>
            </a:pPr>
            <a:r>
              <a:rPr lang="ar-EG" sz="3600" b="1" dirty="0" smtClean="0">
                <a:solidFill>
                  <a:srgbClr val="0000FF"/>
                </a:solidFill>
              </a:rPr>
              <a:t>لبس جوارب تنبعث منها روائح كريهة      (    )</a:t>
            </a:r>
          </a:p>
        </p:txBody>
      </p:sp>
      <p:sp>
        <p:nvSpPr>
          <p:cNvPr id="10" name="مربع نص 9"/>
          <p:cNvSpPr txBox="1"/>
          <p:nvPr/>
        </p:nvSpPr>
        <p:spPr>
          <a:xfrm>
            <a:off x="1000100" y="5642869"/>
            <a:ext cx="7858148" cy="715089"/>
          </a:xfrm>
          <a:prstGeom prst="round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pPr>
              <a:defRPr/>
            </a:pPr>
            <a:r>
              <a:rPr lang="ar-EG" sz="3600" b="1" dirty="0" smtClean="0">
                <a:solidFill>
                  <a:srgbClr val="0000FF"/>
                </a:solidFill>
              </a:rPr>
              <a:t>إزعاج المصلين برفع الصوت                (    )</a:t>
            </a:r>
          </a:p>
        </p:txBody>
      </p:sp>
      <p:sp>
        <p:nvSpPr>
          <p:cNvPr id="7" name="مستطيل 6"/>
          <p:cNvSpPr/>
          <p:nvPr/>
        </p:nvSpPr>
        <p:spPr>
          <a:xfrm>
            <a:off x="1911161" y="1428736"/>
            <a:ext cx="484428" cy="707886"/>
          </a:xfrm>
          <a:prstGeom prst="rect">
            <a:avLst/>
          </a:prstGeom>
        </p:spPr>
        <p:txBody>
          <a:bodyPr wrap="none">
            <a:spAutoFit/>
          </a:bodyPr>
          <a:lstStyle/>
          <a:p>
            <a:r>
              <a:rPr lang="ar-SA" sz="4000" dirty="0" smtClean="0">
                <a:solidFill>
                  <a:srgbClr val="FF0000"/>
                </a:solidFill>
              </a:rPr>
              <a:t>×</a:t>
            </a:r>
            <a:endParaRPr lang="ar-SA" sz="4000" dirty="0">
              <a:solidFill>
                <a:srgbClr val="FF0000"/>
              </a:solidFill>
            </a:endParaRPr>
          </a:p>
        </p:txBody>
      </p:sp>
      <p:sp>
        <p:nvSpPr>
          <p:cNvPr id="8" name="مستطيل 7"/>
          <p:cNvSpPr/>
          <p:nvPr/>
        </p:nvSpPr>
        <p:spPr>
          <a:xfrm>
            <a:off x="1857356" y="2857496"/>
            <a:ext cx="466794" cy="707886"/>
          </a:xfrm>
          <a:prstGeom prst="rect">
            <a:avLst/>
          </a:prstGeom>
        </p:spPr>
        <p:txBody>
          <a:bodyPr wrap="none">
            <a:spAutoFit/>
          </a:bodyPr>
          <a:lstStyle/>
          <a:p>
            <a:r>
              <a:rPr lang="ar-SA" sz="4000" dirty="0">
                <a:solidFill>
                  <a:srgbClr val="FF0000"/>
                </a:solidFill>
              </a:rPr>
              <a:t>√</a:t>
            </a:r>
          </a:p>
        </p:txBody>
      </p:sp>
      <p:sp>
        <p:nvSpPr>
          <p:cNvPr id="9" name="مستطيل 8"/>
          <p:cNvSpPr/>
          <p:nvPr/>
        </p:nvSpPr>
        <p:spPr>
          <a:xfrm>
            <a:off x="1839723" y="4286256"/>
            <a:ext cx="484428" cy="707886"/>
          </a:xfrm>
          <a:prstGeom prst="rect">
            <a:avLst/>
          </a:prstGeom>
        </p:spPr>
        <p:txBody>
          <a:bodyPr wrap="none">
            <a:spAutoFit/>
          </a:bodyPr>
          <a:lstStyle/>
          <a:p>
            <a:r>
              <a:rPr lang="ar-SA" sz="4000" dirty="0" smtClean="0">
                <a:solidFill>
                  <a:srgbClr val="FF0000"/>
                </a:solidFill>
              </a:rPr>
              <a:t>×</a:t>
            </a:r>
            <a:endParaRPr lang="ar-SA" sz="4000" dirty="0">
              <a:solidFill>
                <a:srgbClr val="FF0000"/>
              </a:solidFill>
            </a:endParaRPr>
          </a:p>
        </p:txBody>
      </p:sp>
      <p:sp>
        <p:nvSpPr>
          <p:cNvPr id="13" name="مستطيل 12"/>
          <p:cNvSpPr/>
          <p:nvPr/>
        </p:nvSpPr>
        <p:spPr>
          <a:xfrm>
            <a:off x="1768285" y="5643578"/>
            <a:ext cx="484428" cy="707886"/>
          </a:xfrm>
          <a:prstGeom prst="rect">
            <a:avLst/>
          </a:prstGeom>
        </p:spPr>
        <p:txBody>
          <a:bodyPr wrap="none">
            <a:spAutoFit/>
          </a:bodyPr>
          <a:lstStyle/>
          <a:p>
            <a:r>
              <a:rPr lang="ar-SA" sz="4000" dirty="0" smtClean="0">
                <a:solidFill>
                  <a:srgbClr val="FF0000"/>
                </a:solidFill>
              </a:rPr>
              <a:t>×</a:t>
            </a:r>
            <a:endParaRPr lang="ar-SA" sz="4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48" presetClass="entr" presetSubtype="0" accel="5000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1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3" dur="1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34" dur="1000" fill="hold"/>
                                        <p:tgtEl>
                                          <p:spTgt spid="7"/>
                                        </p:tgtEl>
                                        <p:attrNameLst>
                                          <p:attrName>ppt_y</p:attrName>
                                        </p:attrNameLst>
                                      </p:cBhvr>
                                      <p:tavLst>
                                        <p:tav tm="0">
                                          <p:val>
                                            <p:strVal val="#ppt_y"/>
                                          </p:val>
                                        </p:tav>
                                        <p:tav tm="100000">
                                          <p:val>
                                            <p:strVal val="#ppt_y"/>
                                          </p:val>
                                        </p:tav>
                                      </p:tavLst>
                                    </p:anim>
                                    <p:animEffect transition="in" filter="fade">
                                      <p:cBhvr>
                                        <p:cTn id="35" dur="10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48" presetClass="entr" presetSubtype="0" accel="5000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1000" fill="hold"/>
                                        <p:tgtEl>
                                          <p:spTgt spid="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1" dur="1000" fill="hold"/>
                                        <p:tgtEl>
                                          <p:spTgt spid="8"/>
                                        </p:tgtEl>
                                        <p:attrNameLst>
                                          <p:attrName>ppt_x</p:attrName>
                                        </p:attrNameLst>
                                      </p:cBhvr>
                                      <p:tavLst>
                                        <p:tav tm="0">
                                          <p:val>
                                            <p:fltVal val="-1"/>
                                          </p:val>
                                        </p:tav>
                                        <p:tav tm="50000">
                                          <p:val>
                                            <p:fltVal val="0.95"/>
                                          </p:val>
                                        </p:tav>
                                        <p:tav tm="100000">
                                          <p:val>
                                            <p:strVal val="#ppt_x"/>
                                          </p:val>
                                        </p:tav>
                                      </p:tavLst>
                                    </p:anim>
                                    <p:anim calcmode="lin" valueType="num">
                                      <p:cBhvr>
                                        <p:cTn id="42" dur="1000" fill="hold"/>
                                        <p:tgtEl>
                                          <p:spTgt spid="8"/>
                                        </p:tgtEl>
                                        <p:attrNameLst>
                                          <p:attrName>ppt_y</p:attrName>
                                        </p:attrNameLst>
                                      </p:cBhvr>
                                      <p:tavLst>
                                        <p:tav tm="0">
                                          <p:val>
                                            <p:strVal val="#ppt_y"/>
                                          </p:val>
                                        </p:tav>
                                        <p:tav tm="100000">
                                          <p:val>
                                            <p:strVal val="#ppt_y"/>
                                          </p:val>
                                        </p:tav>
                                      </p:tavLst>
                                    </p:anim>
                                    <p:animEffect transition="in" filter="fade">
                                      <p:cBhvr>
                                        <p:cTn id="43" dur="10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48" presetClass="entr" presetSubtype="0" accel="50000"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1000" fill="hold"/>
                                        <p:tgtEl>
                                          <p:spTgt spid="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9" dur="1000" fill="hold"/>
                                        <p:tgtEl>
                                          <p:spTgt spid="9"/>
                                        </p:tgtEl>
                                        <p:attrNameLst>
                                          <p:attrName>ppt_x</p:attrName>
                                        </p:attrNameLst>
                                      </p:cBhvr>
                                      <p:tavLst>
                                        <p:tav tm="0">
                                          <p:val>
                                            <p:fltVal val="-1"/>
                                          </p:val>
                                        </p:tav>
                                        <p:tav tm="50000">
                                          <p:val>
                                            <p:fltVal val="0.95"/>
                                          </p:val>
                                        </p:tav>
                                        <p:tav tm="100000">
                                          <p:val>
                                            <p:strVal val="#ppt_x"/>
                                          </p:val>
                                        </p:tav>
                                      </p:tavLst>
                                    </p:anim>
                                    <p:anim calcmode="lin" valueType="num">
                                      <p:cBhvr>
                                        <p:cTn id="50" dur="1000" fill="hold"/>
                                        <p:tgtEl>
                                          <p:spTgt spid="9"/>
                                        </p:tgtEl>
                                        <p:attrNameLst>
                                          <p:attrName>ppt_y</p:attrName>
                                        </p:attrNameLst>
                                      </p:cBhvr>
                                      <p:tavLst>
                                        <p:tav tm="0">
                                          <p:val>
                                            <p:strVal val="#ppt_y"/>
                                          </p:val>
                                        </p:tav>
                                        <p:tav tm="100000">
                                          <p:val>
                                            <p:strVal val="#ppt_y"/>
                                          </p:val>
                                        </p:tav>
                                      </p:tavLst>
                                    </p:anim>
                                    <p:animEffect transition="in" filter="fade">
                                      <p:cBhvr>
                                        <p:cTn id="51" dur="1000"/>
                                        <p:tgtEl>
                                          <p:spTgt spid="9"/>
                                        </p:tgtEl>
                                      </p:cBhvr>
                                    </p:animEffect>
                                  </p:childTnLst>
                                </p:cTn>
                              </p:par>
                            </p:childTnLst>
                          </p:cTn>
                        </p:par>
                      </p:childTnLst>
                    </p:cTn>
                  </p:par>
                  <p:par>
                    <p:cTn id="52" fill="hold">
                      <p:stCondLst>
                        <p:cond delay="indefinite"/>
                      </p:stCondLst>
                      <p:childTnLst>
                        <p:par>
                          <p:cTn id="53" fill="hold">
                            <p:stCondLst>
                              <p:cond delay="0"/>
                            </p:stCondLst>
                            <p:childTnLst>
                              <p:par>
                                <p:cTn id="54" presetID="48" presetClass="entr" presetSubtype="0" accel="50000"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1000" fill="hold"/>
                                        <p:tgtEl>
                                          <p:spTgt spid="1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57" dur="1000" fill="hold"/>
                                        <p:tgtEl>
                                          <p:spTgt spid="13"/>
                                        </p:tgtEl>
                                        <p:attrNameLst>
                                          <p:attrName>ppt_x</p:attrName>
                                        </p:attrNameLst>
                                      </p:cBhvr>
                                      <p:tavLst>
                                        <p:tav tm="0">
                                          <p:val>
                                            <p:fltVal val="-1"/>
                                          </p:val>
                                        </p:tav>
                                        <p:tav tm="50000">
                                          <p:val>
                                            <p:fltVal val="0.95"/>
                                          </p:val>
                                        </p:tav>
                                        <p:tav tm="100000">
                                          <p:val>
                                            <p:strVal val="#ppt_x"/>
                                          </p:val>
                                        </p:tav>
                                      </p:tavLst>
                                    </p:anim>
                                    <p:anim calcmode="lin" valueType="num">
                                      <p:cBhvr>
                                        <p:cTn id="58" dur="1000" fill="hold"/>
                                        <p:tgtEl>
                                          <p:spTgt spid="13"/>
                                        </p:tgtEl>
                                        <p:attrNameLst>
                                          <p:attrName>ppt_y</p:attrName>
                                        </p:attrNameLst>
                                      </p:cBhvr>
                                      <p:tavLst>
                                        <p:tav tm="0">
                                          <p:val>
                                            <p:strVal val="#ppt_y"/>
                                          </p:val>
                                        </p:tav>
                                        <p:tav tm="100000">
                                          <p:val>
                                            <p:strVal val="#ppt_y"/>
                                          </p:val>
                                        </p:tav>
                                      </p:tavLst>
                                    </p:anim>
                                    <p:animEffect transition="in" filter="fade">
                                      <p:cBhvr>
                                        <p:cTn id="5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0" grpId="0" animBg="1"/>
      <p:bldP spid="7" grpId="0"/>
      <p:bldP spid="8" grpId="0"/>
      <p:bldP spid="9"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228600" y="1052522"/>
            <a:ext cx="8686800" cy="3733800"/>
          </a:xfrm>
          <a:prstGeom prst="rect">
            <a:avLst/>
          </a:prstGeom>
        </p:spPr>
        <p:txBody>
          <a:bodyPr>
            <a:prstTxWarp prst="textStop">
              <a:avLst/>
            </a:prstTxWarp>
            <a:spAutoFit/>
          </a:bodyPr>
          <a:lstStyle/>
          <a:p>
            <a:pPr algn="r" rtl="1" fontAlgn="auto">
              <a:spcBef>
                <a:spcPts val="0"/>
              </a:spcBef>
              <a:spcAft>
                <a:spcPts val="0"/>
              </a:spcAft>
              <a:defRPr/>
            </a:pPr>
            <a:r>
              <a:rPr lang="ar-EG" sz="9600" b="1" dirty="0" smtClean="0">
                <a:ln>
                  <a:solidFill>
                    <a:srgbClr val="FFC000"/>
                  </a:solidFill>
                </a:ln>
                <a:latin typeface="+mn-lt"/>
                <a:cs typeface="Diwani Outline Shaded" pitchFamily="2" charset="-78"/>
              </a:rPr>
              <a:t>فضل المسجد</a:t>
            </a:r>
            <a:endParaRPr lang="ar-SA" sz="9600" b="1" dirty="0">
              <a:ln>
                <a:solidFill>
                  <a:srgbClr val="FFC000"/>
                </a:solidFill>
              </a:ln>
              <a:latin typeface="+mn-lt"/>
              <a:cs typeface="Diwani Outline Shaded"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2" name="غراب.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1071538" y="857232"/>
            <a:ext cx="7858148" cy="715089"/>
          </a:xfrm>
          <a:prstGeom prst="round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pPr>
              <a:defRPr/>
            </a:pPr>
            <a:r>
              <a:rPr lang="ar-EG" sz="3600" b="1" dirty="0" smtClean="0">
                <a:solidFill>
                  <a:srgbClr val="0000FF"/>
                </a:solidFill>
              </a:rPr>
              <a:t>لعب الأطفال في المسجد                       (    )</a:t>
            </a:r>
          </a:p>
        </p:txBody>
      </p:sp>
      <p:sp>
        <p:nvSpPr>
          <p:cNvPr id="4" name="مربع نص 3"/>
          <p:cNvSpPr txBox="1"/>
          <p:nvPr/>
        </p:nvSpPr>
        <p:spPr>
          <a:xfrm>
            <a:off x="1071538" y="2785349"/>
            <a:ext cx="7858148" cy="715089"/>
          </a:xfrm>
          <a:prstGeom prst="round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pPr>
              <a:defRPr/>
            </a:pPr>
            <a:r>
              <a:rPr lang="ar-EG" sz="3600" b="1" dirty="0" smtClean="0">
                <a:solidFill>
                  <a:srgbClr val="0000FF"/>
                </a:solidFill>
              </a:rPr>
              <a:t>سكب الماء وغيره على فرش المسجد       (    )</a:t>
            </a:r>
          </a:p>
        </p:txBody>
      </p:sp>
      <p:sp>
        <p:nvSpPr>
          <p:cNvPr id="5" name="مربع نص 4"/>
          <p:cNvSpPr txBox="1"/>
          <p:nvPr/>
        </p:nvSpPr>
        <p:spPr>
          <a:xfrm>
            <a:off x="1071538" y="4857051"/>
            <a:ext cx="7858148" cy="715089"/>
          </a:xfrm>
          <a:prstGeom prst="round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pPr>
              <a:defRPr/>
            </a:pPr>
            <a:r>
              <a:rPr lang="ar-EG" sz="3600" b="1" dirty="0" smtClean="0">
                <a:solidFill>
                  <a:srgbClr val="0000FF"/>
                </a:solidFill>
              </a:rPr>
              <a:t>وضع المصاحف في أماكنها المخصصة لها (    )</a:t>
            </a:r>
          </a:p>
        </p:txBody>
      </p:sp>
      <p:sp>
        <p:nvSpPr>
          <p:cNvPr id="6" name="مستطيل 5"/>
          <p:cNvSpPr/>
          <p:nvPr/>
        </p:nvSpPr>
        <p:spPr>
          <a:xfrm>
            <a:off x="1768285" y="857232"/>
            <a:ext cx="484428" cy="707886"/>
          </a:xfrm>
          <a:prstGeom prst="rect">
            <a:avLst/>
          </a:prstGeom>
        </p:spPr>
        <p:txBody>
          <a:bodyPr wrap="none">
            <a:spAutoFit/>
          </a:bodyPr>
          <a:lstStyle/>
          <a:p>
            <a:r>
              <a:rPr lang="ar-SA" sz="4000" dirty="0" smtClean="0">
                <a:solidFill>
                  <a:srgbClr val="FF0000"/>
                </a:solidFill>
              </a:rPr>
              <a:t>×</a:t>
            </a:r>
            <a:endParaRPr lang="ar-SA" sz="4000" dirty="0">
              <a:solidFill>
                <a:srgbClr val="FF0000"/>
              </a:solidFill>
            </a:endParaRPr>
          </a:p>
        </p:txBody>
      </p:sp>
      <p:sp>
        <p:nvSpPr>
          <p:cNvPr id="7" name="مستطيل 6"/>
          <p:cNvSpPr/>
          <p:nvPr/>
        </p:nvSpPr>
        <p:spPr>
          <a:xfrm>
            <a:off x="1839723" y="2786058"/>
            <a:ext cx="484428" cy="707886"/>
          </a:xfrm>
          <a:prstGeom prst="rect">
            <a:avLst/>
          </a:prstGeom>
        </p:spPr>
        <p:txBody>
          <a:bodyPr wrap="none">
            <a:spAutoFit/>
          </a:bodyPr>
          <a:lstStyle/>
          <a:p>
            <a:r>
              <a:rPr lang="ar-SA" sz="4000" dirty="0" smtClean="0">
                <a:solidFill>
                  <a:srgbClr val="FF0000"/>
                </a:solidFill>
              </a:rPr>
              <a:t>×</a:t>
            </a:r>
            <a:endParaRPr lang="ar-SA" sz="4000" dirty="0">
              <a:solidFill>
                <a:srgbClr val="FF0000"/>
              </a:solidFill>
            </a:endParaRPr>
          </a:p>
        </p:txBody>
      </p:sp>
      <p:sp>
        <p:nvSpPr>
          <p:cNvPr id="8" name="مستطيل 7"/>
          <p:cNvSpPr/>
          <p:nvPr/>
        </p:nvSpPr>
        <p:spPr>
          <a:xfrm>
            <a:off x="1785918" y="4786322"/>
            <a:ext cx="466794" cy="707886"/>
          </a:xfrm>
          <a:prstGeom prst="rect">
            <a:avLst/>
          </a:prstGeom>
        </p:spPr>
        <p:txBody>
          <a:bodyPr wrap="none">
            <a:spAutoFit/>
          </a:bodyPr>
          <a:lstStyle/>
          <a:p>
            <a:r>
              <a:rPr lang="ar-SA" sz="4000" dirty="0">
                <a:solidFill>
                  <a:srgbClr val="FF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8" presetClass="entr" presetSubtype="0" accel="5000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3" dur="1000" fill="hold"/>
                                        <p:tgtEl>
                                          <p:spTgt spid="6"/>
                                        </p:tgtEl>
                                        <p:attrNameLst>
                                          <p:attrName>ppt_x</p:attrName>
                                        </p:attrNameLst>
                                      </p:cBhvr>
                                      <p:tavLst>
                                        <p:tav tm="0">
                                          <p:val>
                                            <p:fltVal val="-1"/>
                                          </p:val>
                                        </p:tav>
                                        <p:tav tm="50000">
                                          <p:val>
                                            <p:fltVal val="0.95"/>
                                          </p:val>
                                        </p:tav>
                                        <p:tav tm="100000">
                                          <p:val>
                                            <p:strVal val="#ppt_x"/>
                                          </p:val>
                                        </p:tav>
                                      </p:tavLst>
                                    </p:anim>
                                    <p:anim calcmode="lin" valueType="num">
                                      <p:cBhvr>
                                        <p:cTn id="24" dur="1000" fill="hold"/>
                                        <p:tgtEl>
                                          <p:spTgt spid="6"/>
                                        </p:tgtEl>
                                        <p:attrNameLst>
                                          <p:attrName>ppt_y</p:attrName>
                                        </p:attrNameLst>
                                      </p:cBhvr>
                                      <p:tavLst>
                                        <p:tav tm="0">
                                          <p:val>
                                            <p:strVal val="#ppt_y"/>
                                          </p:val>
                                        </p:tav>
                                        <p:tav tm="100000">
                                          <p:val>
                                            <p:strVal val="#ppt_y"/>
                                          </p:val>
                                        </p:tav>
                                      </p:tavLst>
                                    </p:anim>
                                    <p:animEffect transition="in" filter="fade">
                                      <p:cBhvr>
                                        <p:cTn id="25" dur="10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48" presetClass="entr" presetSubtype="0" accel="5000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1" dur="1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32" dur="1000" fill="hold"/>
                                        <p:tgtEl>
                                          <p:spTgt spid="7"/>
                                        </p:tgtEl>
                                        <p:attrNameLst>
                                          <p:attrName>ppt_y</p:attrName>
                                        </p:attrNameLst>
                                      </p:cBhvr>
                                      <p:tavLst>
                                        <p:tav tm="0">
                                          <p:val>
                                            <p:strVal val="#ppt_y"/>
                                          </p:val>
                                        </p:tav>
                                        <p:tav tm="100000">
                                          <p:val>
                                            <p:strVal val="#ppt_y"/>
                                          </p:val>
                                        </p:tav>
                                      </p:tavLst>
                                    </p:anim>
                                    <p:animEffect transition="in" filter="fade">
                                      <p:cBhvr>
                                        <p:cTn id="33" dur="10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48" presetClass="entr" presetSubtype="0" accel="5000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1000" fill="hold"/>
                                        <p:tgtEl>
                                          <p:spTgt spid="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9" dur="1000" fill="hold"/>
                                        <p:tgtEl>
                                          <p:spTgt spid="8"/>
                                        </p:tgtEl>
                                        <p:attrNameLst>
                                          <p:attrName>ppt_x</p:attrName>
                                        </p:attrNameLst>
                                      </p:cBhvr>
                                      <p:tavLst>
                                        <p:tav tm="0">
                                          <p:val>
                                            <p:fltVal val="-1"/>
                                          </p:val>
                                        </p:tav>
                                        <p:tav tm="50000">
                                          <p:val>
                                            <p:fltVal val="0.95"/>
                                          </p:val>
                                        </p:tav>
                                        <p:tav tm="100000">
                                          <p:val>
                                            <p:strVal val="#ppt_x"/>
                                          </p:val>
                                        </p:tav>
                                      </p:tavLst>
                                    </p:anim>
                                    <p:anim calcmode="lin" valueType="num">
                                      <p:cBhvr>
                                        <p:cTn id="40" dur="1000" fill="hold"/>
                                        <p:tgtEl>
                                          <p:spTgt spid="8"/>
                                        </p:tgtEl>
                                        <p:attrNameLst>
                                          <p:attrName>ppt_y</p:attrName>
                                        </p:attrNameLst>
                                      </p:cBhvr>
                                      <p:tavLst>
                                        <p:tav tm="0">
                                          <p:val>
                                            <p:strVal val="#ppt_y"/>
                                          </p:val>
                                        </p:tav>
                                        <p:tav tm="100000">
                                          <p:val>
                                            <p:strVal val="#ppt_y"/>
                                          </p:val>
                                        </p:tav>
                                      </p:tavLst>
                                    </p:anim>
                                    <p:animEffect transition="in" filter="fade">
                                      <p:cBhvr>
                                        <p:cTn id="4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2786050" y="1142984"/>
            <a:ext cx="6215106" cy="4524315"/>
          </a:xfrm>
          <a:custGeom>
            <a:avLst/>
            <a:gdLst>
              <a:gd name="connsiteX0" fmla="*/ 0 w 8215370"/>
              <a:gd name="connsiteY0" fmla="*/ 0 h 5693866"/>
              <a:gd name="connsiteX1" fmla="*/ 8215370 w 8215370"/>
              <a:gd name="connsiteY1" fmla="*/ 0 h 5693866"/>
              <a:gd name="connsiteX2" fmla="*/ 8215370 w 8215370"/>
              <a:gd name="connsiteY2" fmla="*/ 5693866 h 5693866"/>
              <a:gd name="connsiteX3" fmla="*/ 0 w 8215370"/>
              <a:gd name="connsiteY3" fmla="*/ 5693866 h 5693866"/>
              <a:gd name="connsiteX4" fmla="*/ 0 w 8215370"/>
              <a:gd name="connsiteY4" fmla="*/ 0 h 5693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15370" h="5693866">
                <a:moveTo>
                  <a:pt x="0" y="0"/>
                </a:moveTo>
                <a:lnTo>
                  <a:pt x="8215370" y="0"/>
                </a:lnTo>
                <a:lnTo>
                  <a:pt x="8215370" y="5693866"/>
                </a:lnTo>
                <a:lnTo>
                  <a:pt x="0" y="5693866"/>
                </a:lnTo>
                <a:lnTo>
                  <a:pt x="0" y="0"/>
                </a:lnTo>
                <a:close/>
              </a:path>
            </a:pathLst>
          </a:custGeom>
          <a:blipFill>
            <a:blip r:embed="rId3"/>
            <a:stretch>
              <a:fillRect/>
            </a:stretch>
          </a:bli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1">
            <a:spAutoFit/>
          </a:bodyPr>
          <a:lstStyle/>
          <a:p>
            <a:pPr algn="ctr" rtl="1">
              <a:defRPr/>
            </a:pPr>
            <a:r>
              <a:rPr lang="ar-EG" sz="7200" b="1" dirty="0" smtClean="0">
                <a:solidFill>
                  <a:srgbClr val="FF0000"/>
                </a:solidFill>
              </a:rPr>
              <a:t>عن أبي هريرة </a:t>
            </a:r>
            <a:r>
              <a:rPr lang="ar-EG" sz="7200" b="1" dirty="0" smtClean="0">
                <a:solidFill>
                  <a:srgbClr val="FF0000"/>
                </a:solidFill>
                <a:sym typeface="AGA Arabesque"/>
              </a:rPr>
              <a:t> أن النبي  قال :   ( أحب البلاد إلى الله تعالى مساجدها )) .</a:t>
            </a:r>
            <a:endParaRPr lang="ar-SA" sz="7200" b="1" dirty="0">
              <a:solidFill>
                <a:srgbClr val="FF0000"/>
              </a:solidFill>
            </a:endParaRPr>
          </a:p>
        </p:txBody>
      </p:sp>
      <p:pic>
        <p:nvPicPr>
          <p:cNvPr id="2" name="Picture 2"/>
          <p:cNvPicPr>
            <a:picLocks noChangeAspect="1" noChangeArrowheads="1"/>
          </p:cNvPicPr>
          <p:nvPr/>
        </p:nvPicPr>
        <p:blipFill>
          <a:blip r:embed="rId4"/>
          <a:srcRect/>
          <a:stretch>
            <a:fillRect/>
          </a:stretch>
        </p:blipFill>
        <p:spPr bwMode="auto">
          <a:xfrm>
            <a:off x="119041" y="714356"/>
            <a:ext cx="2524133" cy="492922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5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9" dur="500" fill="hold"/>
                                        <p:tgtEl>
                                          <p:spTgt spid="3"/>
                                        </p:tgtEl>
                                        <p:attrNameLst>
                                          <p:attrName>ppt_y</p:attrName>
                                        </p:attrNameLst>
                                      </p:cBhvr>
                                      <p:tavLst>
                                        <p:tav tm="0">
                                          <p:val>
                                            <p:strVal val="#ppt_y"/>
                                          </p:val>
                                        </p:tav>
                                        <p:tav tm="100000">
                                          <p:val>
                                            <p:strVal val="#ppt_y"/>
                                          </p:val>
                                        </p:tav>
                                      </p:tavLst>
                                    </p:anim>
                                    <p:animEffect transition="in" filter="fade">
                                      <p:cBhvr>
                                        <p:cTn id="10" dur="5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2" name="breeze.wav" builtIn="1"/>
                                        </p:tgtEl>
                                      </p:cMediaNode>
                                    </p:audio>
                                  </p:subTnLst>
                                </p:cTn>
                              </p:par>
                            </p:childTnLst>
                          </p:cTn>
                        </p:par>
                      </p:childTnLst>
                    </p:cTn>
                  </p:par>
                  <p:par>
                    <p:cTn id="11" fill="hold">
                      <p:stCondLst>
                        <p:cond delay="indefinite"/>
                      </p:stCondLst>
                      <p:childTnLst>
                        <p:par>
                          <p:cTn id="12" fill="hold">
                            <p:stCondLst>
                              <p:cond delay="0"/>
                            </p:stCondLst>
                            <p:childTnLst>
                              <p:par>
                                <p:cTn id="13" presetID="24"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to="" calcmode="lin" valueType="num">
                                      <p:cBhvr>
                                        <p:cTn id="15"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714404" y="1857364"/>
            <a:ext cx="8001000" cy="2215991"/>
          </a:xfrm>
          <a:prstGeom prst="rect">
            <a:avLst/>
          </a:prstGeom>
          <a:noFill/>
        </p:spPr>
        <p:txBody>
          <a:bodyPr rtlCol="1">
            <a:spAutoFit/>
          </a:bodyPr>
          <a:lstStyle/>
          <a:p>
            <a:pPr algn="ctr" rtl="1">
              <a:defRPr/>
            </a:pPr>
            <a:r>
              <a:rPr lang="ar-EG" sz="13800" b="1" dirty="0" smtClean="0">
                <a:ln>
                  <a:solidFill>
                    <a:srgbClr val="FF0000"/>
                  </a:solidFill>
                </a:ln>
                <a:effectLst>
                  <a:glow rad="228600">
                    <a:schemeClr val="accent5">
                      <a:satMod val="175000"/>
                      <a:alpha val="40000"/>
                    </a:schemeClr>
                  </a:glow>
                </a:effectLst>
                <a:latin typeface="Estrangelo Edessa" pitchFamily="66"/>
                <a:cs typeface="PT Bold Stars" pitchFamily="2" charset="-78"/>
              </a:rPr>
              <a:t>آداب المسجد</a:t>
            </a:r>
            <a:endParaRPr lang="ar-SA" sz="13800" dirty="0">
              <a:ln>
                <a:solidFill>
                  <a:srgbClr val="FF0000"/>
                </a:solidFill>
              </a:ln>
              <a:latin typeface="Estrangelo Edessa" pitchFamily="66"/>
              <a:cs typeface="PT Bold Stars" pitchFamily="2" charset="-78"/>
            </a:endParaRPr>
          </a:p>
        </p:txBody>
      </p:sp>
      <p:pic>
        <p:nvPicPr>
          <p:cNvPr id="2050" name="Picture 2"/>
          <p:cNvPicPr>
            <a:picLocks noChangeAspect="1" noChangeArrowheads="1"/>
          </p:cNvPicPr>
          <p:nvPr/>
        </p:nvPicPr>
        <p:blipFill>
          <a:blip r:embed="rId3"/>
          <a:srcRect/>
          <a:stretch>
            <a:fillRect/>
          </a:stretch>
        </p:blipFill>
        <p:spPr bwMode="auto">
          <a:xfrm>
            <a:off x="5857884" y="3933843"/>
            <a:ext cx="2971811" cy="2781305"/>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a:srcRect/>
          <a:stretch>
            <a:fillRect/>
          </a:stretch>
        </p:blipFill>
        <p:spPr bwMode="auto">
          <a:xfrm>
            <a:off x="357158" y="4214818"/>
            <a:ext cx="3929090" cy="248602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1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2" name="Areebminsize.wav"/>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 to="" calcmode="lin" valueType="num">
                                      <p:cBhvr>
                                        <p:cTn id="12" dur="1" fill="hold"/>
                                        <p:tgtEl>
                                          <p:spTgt spid="2050"/>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2051"/>
                                        </p:tgtEl>
                                        <p:attrNameLst>
                                          <p:attrName>style.visibility</p:attrName>
                                        </p:attrNameLst>
                                      </p:cBhvr>
                                      <p:to>
                                        <p:strVal val="visible"/>
                                      </p:to>
                                    </p:set>
                                    <p:anim to="" calcmode="lin" valueType="num">
                                      <p:cBhvr>
                                        <p:cTn id="17" dur="1" fill="hold"/>
                                        <p:tgtEl>
                                          <p:spTgt spid="205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285720" y="71414"/>
            <a:ext cx="8715436" cy="1754326"/>
          </a:xfrm>
          <a:prstGeom prst="rect">
            <a:avLst/>
          </a:prstGeom>
          <a:noFill/>
        </p:spPr>
        <p:txBody>
          <a:bodyPr wrap="square" rtlCol="1">
            <a:spAutoFit/>
          </a:bodyPr>
          <a:lstStyle/>
          <a:p>
            <a:pPr algn="r" rtl="1">
              <a:defRPr/>
            </a:pPr>
            <a:r>
              <a:rPr lang="ar-EG" sz="5400" b="1" dirty="0" smtClean="0">
                <a:ln>
                  <a:solidFill>
                    <a:schemeClr val="tx1"/>
                  </a:solidFill>
                </a:ln>
                <a:solidFill>
                  <a:srgbClr val="FF00FF"/>
                </a:solidFill>
              </a:rPr>
              <a:t>بأي القدمين يبدأ هذا الشاب عند دخول المسجد ؟</a:t>
            </a:r>
            <a:endParaRPr lang="ar-SA" sz="1200" dirty="0"/>
          </a:p>
        </p:txBody>
      </p:sp>
      <p:sp>
        <p:nvSpPr>
          <p:cNvPr id="5" name="مربع نص 4"/>
          <p:cNvSpPr txBox="1"/>
          <p:nvPr/>
        </p:nvSpPr>
        <p:spPr>
          <a:xfrm>
            <a:off x="285720" y="1928802"/>
            <a:ext cx="8715436" cy="830997"/>
          </a:xfrm>
          <a:prstGeom prst="rect">
            <a:avLst/>
          </a:prstGeom>
          <a:noFill/>
        </p:spPr>
        <p:txBody>
          <a:bodyPr wrap="square" rtlCol="1">
            <a:spAutoFit/>
          </a:bodyPr>
          <a:lstStyle/>
          <a:p>
            <a:pPr algn="r" rtl="1">
              <a:defRPr/>
            </a:pPr>
            <a:r>
              <a:rPr lang="ar-EG" sz="4800" b="1" dirty="0" smtClean="0">
                <a:ln>
                  <a:solidFill>
                    <a:schemeClr val="tx1"/>
                  </a:solidFill>
                </a:ln>
                <a:solidFill>
                  <a:srgbClr val="FFFF00"/>
                </a:solidFill>
              </a:rPr>
              <a:t>يبدأ عند دخول المسجد بقدمه ................</a:t>
            </a:r>
            <a:endParaRPr lang="ar-SA" sz="1100" dirty="0">
              <a:solidFill>
                <a:srgbClr val="FFFF00"/>
              </a:solidFill>
            </a:endParaRPr>
          </a:p>
        </p:txBody>
      </p:sp>
      <p:sp>
        <p:nvSpPr>
          <p:cNvPr id="6" name="مربع نص 5"/>
          <p:cNvSpPr txBox="1"/>
          <p:nvPr/>
        </p:nvSpPr>
        <p:spPr>
          <a:xfrm>
            <a:off x="285720" y="3286124"/>
            <a:ext cx="8715436" cy="1754326"/>
          </a:xfrm>
          <a:prstGeom prst="rect">
            <a:avLst/>
          </a:prstGeom>
          <a:noFill/>
        </p:spPr>
        <p:txBody>
          <a:bodyPr wrap="square" rtlCol="1">
            <a:spAutoFit/>
          </a:bodyPr>
          <a:lstStyle/>
          <a:p>
            <a:pPr algn="r" rtl="1">
              <a:defRPr/>
            </a:pPr>
            <a:r>
              <a:rPr lang="ar-EG" sz="5400" b="1" dirty="0" smtClean="0">
                <a:ln>
                  <a:solidFill>
                    <a:schemeClr val="tx1"/>
                  </a:solidFill>
                </a:ln>
                <a:solidFill>
                  <a:srgbClr val="FF00FF"/>
                </a:solidFill>
              </a:rPr>
              <a:t>و بأي القدمين يبدأ عند الخروج من  المسجد ؟</a:t>
            </a:r>
            <a:endParaRPr lang="ar-SA" sz="1200" dirty="0"/>
          </a:p>
        </p:txBody>
      </p:sp>
      <p:sp>
        <p:nvSpPr>
          <p:cNvPr id="7" name="مربع نص 6"/>
          <p:cNvSpPr txBox="1"/>
          <p:nvPr/>
        </p:nvSpPr>
        <p:spPr>
          <a:xfrm>
            <a:off x="285720" y="5143512"/>
            <a:ext cx="8715436" cy="830997"/>
          </a:xfrm>
          <a:prstGeom prst="rect">
            <a:avLst/>
          </a:prstGeom>
          <a:noFill/>
        </p:spPr>
        <p:txBody>
          <a:bodyPr wrap="square" rtlCol="1">
            <a:spAutoFit/>
          </a:bodyPr>
          <a:lstStyle/>
          <a:p>
            <a:pPr algn="r" rtl="1">
              <a:defRPr/>
            </a:pPr>
            <a:r>
              <a:rPr lang="ar-EG" sz="4800" b="1" dirty="0" smtClean="0">
                <a:ln>
                  <a:solidFill>
                    <a:schemeClr val="tx1"/>
                  </a:solidFill>
                </a:ln>
                <a:solidFill>
                  <a:srgbClr val="0000FF"/>
                </a:solidFill>
              </a:rPr>
              <a:t>يبدأ عند الخروج من المسجد بقدمه .........</a:t>
            </a:r>
            <a:endParaRPr lang="ar-SA" sz="1100" dirty="0">
              <a:solidFill>
                <a:srgbClr val="0000FF"/>
              </a:solidFill>
            </a:endParaRPr>
          </a:p>
        </p:txBody>
      </p:sp>
      <p:sp>
        <p:nvSpPr>
          <p:cNvPr id="8" name="مربع نص 7"/>
          <p:cNvSpPr txBox="1">
            <a:spLocks noChangeArrowheads="1"/>
          </p:cNvSpPr>
          <p:nvPr/>
        </p:nvSpPr>
        <p:spPr bwMode="auto">
          <a:xfrm>
            <a:off x="500034" y="1785926"/>
            <a:ext cx="2143127" cy="830997"/>
          </a:xfrm>
          <a:prstGeom prst="rect">
            <a:avLst/>
          </a:prstGeom>
          <a:noFill/>
          <a:ln w="9525">
            <a:noFill/>
            <a:miter lim="800000"/>
            <a:headEnd/>
            <a:tailEnd/>
          </a:ln>
        </p:spPr>
        <p:txBody>
          <a:bodyPr wrap="square">
            <a:spAutoFit/>
          </a:bodyPr>
          <a:lstStyle/>
          <a:p>
            <a:pPr algn="r"/>
            <a:r>
              <a:rPr lang="ar-SA" sz="4800" b="1" dirty="0" smtClean="0">
                <a:solidFill>
                  <a:srgbClr val="FF0000"/>
                </a:solidFill>
              </a:rPr>
              <a:t>اليمنى </a:t>
            </a:r>
            <a:endParaRPr lang="ar-SA" sz="3200" b="1" dirty="0">
              <a:solidFill>
                <a:srgbClr val="FF0000"/>
              </a:solidFill>
            </a:endParaRPr>
          </a:p>
        </p:txBody>
      </p:sp>
      <p:sp>
        <p:nvSpPr>
          <p:cNvPr id="9" name="مربع نص 8"/>
          <p:cNvSpPr txBox="1">
            <a:spLocks noChangeArrowheads="1"/>
          </p:cNvSpPr>
          <p:nvPr/>
        </p:nvSpPr>
        <p:spPr bwMode="auto">
          <a:xfrm>
            <a:off x="-142908" y="5000636"/>
            <a:ext cx="2143127" cy="830997"/>
          </a:xfrm>
          <a:prstGeom prst="rect">
            <a:avLst/>
          </a:prstGeom>
          <a:noFill/>
          <a:ln w="9525">
            <a:noFill/>
            <a:miter lim="800000"/>
            <a:headEnd/>
            <a:tailEnd/>
          </a:ln>
        </p:spPr>
        <p:txBody>
          <a:bodyPr wrap="square">
            <a:spAutoFit/>
          </a:bodyPr>
          <a:lstStyle/>
          <a:p>
            <a:pPr algn="r"/>
            <a:r>
              <a:rPr lang="ar-SA" sz="4800" b="1" dirty="0" err="1" smtClean="0">
                <a:solidFill>
                  <a:srgbClr val="FF0000"/>
                </a:solidFill>
              </a:rPr>
              <a:t>اليسرى</a:t>
            </a:r>
            <a:r>
              <a:rPr lang="ar-SA" sz="4800" b="1" dirty="0" smtClean="0">
                <a:solidFill>
                  <a:srgbClr val="FF0000"/>
                </a:solidFill>
              </a:rPr>
              <a:t> </a:t>
            </a:r>
            <a:endParaRPr lang="ar-SA"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
                                        <p:tgtEl>
                                          <p:spTgt spid="4"/>
                                        </p:tgtEl>
                                      </p:cBhvr>
                                    </p:animEffect>
                                    <p:anim calcmode="lin" valueType="num">
                                      <p:cBhvr>
                                        <p:cTn id="8" dur="400" fill="hold"/>
                                        <p:tgtEl>
                                          <p:spTgt spid="4"/>
                                        </p:tgtEl>
                                        <p:attrNameLst>
                                          <p:attrName>ppt_x</p:attrName>
                                        </p:attrNameLst>
                                      </p:cBhvr>
                                      <p:tavLst>
                                        <p:tav tm="0">
                                          <p:val>
                                            <p:strVal val="#ppt_x"/>
                                          </p:val>
                                        </p:tav>
                                        <p:tav tm="100000">
                                          <p:val>
                                            <p:strVal val="#ppt_x"/>
                                          </p:val>
                                        </p:tav>
                                      </p:tavLst>
                                    </p:anim>
                                    <p:anim calcmode="lin" valueType="num">
                                      <p:cBhvr>
                                        <p:cTn id="9" dur="400" fill="hold"/>
                                        <p:tgtEl>
                                          <p:spTgt spid="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AAA.WAV"/>
                                        </p:tgtEl>
                                      </p:cMediaNode>
                                    </p:audio>
                                  </p:subTnLst>
                                </p:cTn>
                              </p:par>
                            </p:childTnLst>
                          </p:cTn>
                        </p:par>
                        <p:par>
                          <p:cTn id="12" fill="hold">
                            <p:stCondLst>
                              <p:cond delay="1000"/>
                            </p:stCondLst>
                            <p:childTnLst>
                              <p:par>
                                <p:cTn id="13" presetID="43"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
                                        <p:tgtEl>
                                          <p:spTgt spid="5"/>
                                        </p:tgtEl>
                                      </p:cBhvr>
                                    </p:animEffect>
                                    <p:anim calcmode="lin" valueType="num">
                                      <p:cBhvr>
                                        <p:cTn id="16" dur="400" fill="hold"/>
                                        <p:tgtEl>
                                          <p:spTgt spid="5"/>
                                        </p:tgtEl>
                                        <p:attrNameLst>
                                          <p:attrName>ppt_x</p:attrName>
                                        </p:attrNameLst>
                                      </p:cBhvr>
                                      <p:tavLst>
                                        <p:tav tm="0">
                                          <p:val>
                                            <p:strVal val="#ppt_x"/>
                                          </p:val>
                                        </p:tav>
                                        <p:tav tm="100000">
                                          <p:val>
                                            <p:strVal val="#ppt_x"/>
                                          </p:val>
                                        </p:tav>
                                      </p:tavLst>
                                    </p:anim>
                                    <p:anim calcmode="lin" valueType="num">
                                      <p:cBhvr>
                                        <p:cTn id="17" dur="400" fill="hold"/>
                                        <p:tgtEl>
                                          <p:spTgt spid="5"/>
                                        </p:tgtEl>
                                        <p:attrNameLst>
                                          <p:attrName>ppt_y</p:attrName>
                                        </p:attrNameLst>
                                      </p:cBhvr>
                                      <p:tavLst>
                                        <p:tav tm="0">
                                          <p:val>
                                            <p:strVal val="#ppt_y+0.31"/>
                                          </p:val>
                                        </p:tav>
                                        <p:tav tm="100000">
                                          <p:val>
                                            <p:strVal val="#ppt_y+0.31"/>
                                          </p:val>
                                        </p:tav>
                                      </p:tavLst>
                                    </p:anim>
                                    <p:anim calcmode="lin" valueType="num">
                                      <p:cBhvr>
                                        <p:cTn id="18" dur="600" decel="50000" fill="hold">
                                          <p:stCondLst>
                                            <p:cond delay="400"/>
                                          </p:stCondLst>
                                        </p:cTn>
                                        <p:tgtEl>
                                          <p:spTgt spid="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9" dur="600" decel="50000" fill="hold">
                                          <p:stCondLst>
                                            <p:cond delay="400"/>
                                          </p:stCondLst>
                                        </p:cTn>
                                        <p:tgtEl>
                                          <p:spTgt spid="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AAA.WAV"/>
                                        </p:tgtEl>
                                      </p:cMediaNode>
                                    </p:audio>
                                  </p:subTnLst>
                                </p:cTn>
                              </p:par>
                            </p:childTnLst>
                          </p:cTn>
                        </p:par>
                        <p:par>
                          <p:cTn id="20" fill="hold">
                            <p:stCondLst>
                              <p:cond delay="2000"/>
                            </p:stCondLst>
                            <p:childTnLst>
                              <p:par>
                                <p:cTn id="21" presetID="43"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
                                        <p:tgtEl>
                                          <p:spTgt spid="6"/>
                                        </p:tgtEl>
                                      </p:cBhvr>
                                    </p:animEffect>
                                    <p:anim calcmode="lin" valueType="num">
                                      <p:cBhvr>
                                        <p:cTn id="24" dur="400" fill="hold"/>
                                        <p:tgtEl>
                                          <p:spTgt spid="6"/>
                                        </p:tgtEl>
                                        <p:attrNameLst>
                                          <p:attrName>ppt_x</p:attrName>
                                        </p:attrNameLst>
                                      </p:cBhvr>
                                      <p:tavLst>
                                        <p:tav tm="0">
                                          <p:val>
                                            <p:strVal val="#ppt_x"/>
                                          </p:val>
                                        </p:tav>
                                        <p:tav tm="100000">
                                          <p:val>
                                            <p:strVal val="#ppt_x"/>
                                          </p:val>
                                        </p:tav>
                                      </p:tavLst>
                                    </p:anim>
                                    <p:anim calcmode="lin" valueType="num">
                                      <p:cBhvr>
                                        <p:cTn id="25" dur="400" fill="hold"/>
                                        <p:tgtEl>
                                          <p:spTgt spid="6"/>
                                        </p:tgtEl>
                                        <p:attrNameLst>
                                          <p:attrName>ppt_y</p:attrName>
                                        </p:attrNameLst>
                                      </p:cBhvr>
                                      <p:tavLst>
                                        <p:tav tm="0">
                                          <p:val>
                                            <p:strVal val="#ppt_y+0.31"/>
                                          </p:val>
                                        </p:tav>
                                        <p:tav tm="100000">
                                          <p:val>
                                            <p:strVal val="#ppt_y+0.31"/>
                                          </p:val>
                                        </p:tav>
                                      </p:tavLst>
                                    </p:anim>
                                    <p:anim calcmode="lin" valueType="num">
                                      <p:cBhvr>
                                        <p:cTn id="26" dur="600" decel="50000" fill="hold">
                                          <p:stCondLst>
                                            <p:cond delay="400"/>
                                          </p:stCondLst>
                                        </p:cTn>
                                        <p:tgtEl>
                                          <p:spTgt spid="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7" dur="600" decel="50000" fill="hold">
                                          <p:stCondLst>
                                            <p:cond delay="400"/>
                                          </p:stCondLst>
                                        </p:cTn>
                                        <p:tgtEl>
                                          <p:spTgt spid="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2" name="AAA.WAV"/>
                                        </p:tgtEl>
                                      </p:cMediaNode>
                                    </p:audio>
                                  </p:subTnLst>
                                </p:cTn>
                              </p:par>
                            </p:childTnLst>
                          </p:cTn>
                        </p:par>
                        <p:par>
                          <p:cTn id="28" fill="hold">
                            <p:stCondLst>
                              <p:cond delay="3000"/>
                            </p:stCondLst>
                            <p:childTnLst>
                              <p:par>
                                <p:cTn id="29" presetID="43"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
                                        <p:tgtEl>
                                          <p:spTgt spid="7"/>
                                        </p:tgtEl>
                                      </p:cBhvr>
                                    </p:animEffect>
                                    <p:anim calcmode="lin" valueType="num">
                                      <p:cBhvr>
                                        <p:cTn id="32" dur="400" fill="hold"/>
                                        <p:tgtEl>
                                          <p:spTgt spid="7"/>
                                        </p:tgtEl>
                                        <p:attrNameLst>
                                          <p:attrName>ppt_x</p:attrName>
                                        </p:attrNameLst>
                                      </p:cBhvr>
                                      <p:tavLst>
                                        <p:tav tm="0">
                                          <p:val>
                                            <p:strVal val="#ppt_x"/>
                                          </p:val>
                                        </p:tav>
                                        <p:tav tm="100000">
                                          <p:val>
                                            <p:strVal val="#ppt_x"/>
                                          </p:val>
                                        </p:tav>
                                      </p:tavLst>
                                    </p:anim>
                                    <p:anim calcmode="lin" valueType="num">
                                      <p:cBhvr>
                                        <p:cTn id="33" dur="400" fill="hold"/>
                                        <p:tgtEl>
                                          <p:spTgt spid="7"/>
                                        </p:tgtEl>
                                        <p:attrNameLst>
                                          <p:attrName>ppt_y</p:attrName>
                                        </p:attrNameLst>
                                      </p:cBhvr>
                                      <p:tavLst>
                                        <p:tav tm="0">
                                          <p:val>
                                            <p:strVal val="#ppt_y+0.31"/>
                                          </p:val>
                                        </p:tav>
                                        <p:tav tm="100000">
                                          <p:val>
                                            <p:strVal val="#ppt_y+0.31"/>
                                          </p:val>
                                        </p:tav>
                                      </p:tavLst>
                                    </p:anim>
                                    <p:anim calcmode="lin" valueType="num">
                                      <p:cBhvr>
                                        <p:cTn id="34" dur="600" decel="50000" fill="hold">
                                          <p:stCondLst>
                                            <p:cond delay="400"/>
                                          </p:stCondLst>
                                        </p:cTn>
                                        <p:tgtEl>
                                          <p:spTgt spid="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5" dur="600" decel="50000" fill="hold">
                                          <p:stCondLst>
                                            <p:cond delay="400"/>
                                          </p:stCondLst>
                                        </p:cTn>
                                        <p:tgtEl>
                                          <p:spTgt spid="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AAA.WAV"/>
                                        </p:tgtEl>
                                      </p:cMediaNode>
                                    </p:audio>
                                  </p:subTnLst>
                                </p:cTn>
                              </p:par>
                            </p:childTnLst>
                          </p:cTn>
                        </p:par>
                      </p:childTnLst>
                    </p:cTn>
                  </p:par>
                  <p:par>
                    <p:cTn id="36" fill="hold">
                      <p:stCondLst>
                        <p:cond delay="indefinite"/>
                      </p:stCondLst>
                      <p:childTnLst>
                        <p:par>
                          <p:cTn id="37" fill="hold">
                            <p:stCondLst>
                              <p:cond delay="0"/>
                            </p:stCondLst>
                            <p:childTnLst>
                              <p:par>
                                <p:cTn id="38" presetID="48" presetClass="entr" presetSubtype="0" accel="5000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1000" fill="hold"/>
                                        <p:tgtEl>
                                          <p:spTgt spid="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1" dur="1000" fill="hold"/>
                                        <p:tgtEl>
                                          <p:spTgt spid="8"/>
                                        </p:tgtEl>
                                        <p:attrNameLst>
                                          <p:attrName>ppt_x</p:attrName>
                                        </p:attrNameLst>
                                      </p:cBhvr>
                                      <p:tavLst>
                                        <p:tav tm="0">
                                          <p:val>
                                            <p:fltVal val="-1"/>
                                          </p:val>
                                        </p:tav>
                                        <p:tav tm="50000">
                                          <p:val>
                                            <p:fltVal val="0.95"/>
                                          </p:val>
                                        </p:tav>
                                        <p:tav tm="100000">
                                          <p:val>
                                            <p:strVal val="#ppt_x"/>
                                          </p:val>
                                        </p:tav>
                                      </p:tavLst>
                                    </p:anim>
                                    <p:anim calcmode="lin" valueType="num">
                                      <p:cBhvr>
                                        <p:cTn id="42" dur="1000" fill="hold"/>
                                        <p:tgtEl>
                                          <p:spTgt spid="8"/>
                                        </p:tgtEl>
                                        <p:attrNameLst>
                                          <p:attrName>ppt_y</p:attrName>
                                        </p:attrNameLst>
                                      </p:cBhvr>
                                      <p:tavLst>
                                        <p:tav tm="0">
                                          <p:val>
                                            <p:strVal val="#ppt_y"/>
                                          </p:val>
                                        </p:tav>
                                        <p:tav tm="100000">
                                          <p:val>
                                            <p:strVal val="#ppt_y"/>
                                          </p:val>
                                        </p:tav>
                                      </p:tavLst>
                                    </p:anim>
                                    <p:animEffect transition="in" filter="fade">
                                      <p:cBhvr>
                                        <p:cTn id="43" dur="10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48" presetClass="entr" presetSubtype="0" accel="50000"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1000" fill="hold"/>
                                        <p:tgtEl>
                                          <p:spTgt spid="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9" dur="1000" fill="hold"/>
                                        <p:tgtEl>
                                          <p:spTgt spid="9"/>
                                        </p:tgtEl>
                                        <p:attrNameLst>
                                          <p:attrName>ppt_x</p:attrName>
                                        </p:attrNameLst>
                                      </p:cBhvr>
                                      <p:tavLst>
                                        <p:tav tm="0">
                                          <p:val>
                                            <p:fltVal val="-1"/>
                                          </p:val>
                                        </p:tav>
                                        <p:tav tm="50000">
                                          <p:val>
                                            <p:fltVal val="0.95"/>
                                          </p:val>
                                        </p:tav>
                                        <p:tav tm="100000">
                                          <p:val>
                                            <p:strVal val="#ppt_x"/>
                                          </p:val>
                                        </p:tav>
                                      </p:tavLst>
                                    </p:anim>
                                    <p:anim calcmode="lin" valueType="num">
                                      <p:cBhvr>
                                        <p:cTn id="50" dur="1000" fill="hold"/>
                                        <p:tgtEl>
                                          <p:spTgt spid="9"/>
                                        </p:tgtEl>
                                        <p:attrNameLst>
                                          <p:attrName>ppt_y</p:attrName>
                                        </p:attrNameLst>
                                      </p:cBhvr>
                                      <p:tavLst>
                                        <p:tav tm="0">
                                          <p:val>
                                            <p:strVal val="#ppt_y"/>
                                          </p:val>
                                        </p:tav>
                                        <p:tav tm="100000">
                                          <p:val>
                                            <p:strVal val="#ppt_y"/>
                                          </p:val>
                                        </p:tav>
                                      </p:tavLst>
                                    </p:anim>
                                    <p:animEffect transition="in" filter="fade">
                                      <p:cBhvr>
                                        <p:cTn id="5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ربع نص 4"/>
          <p:cNvSpPr txBox="1"/>
          <p:nvPr/>
        </p:nvSpPr>
        <p:spPr>
          <a:xfrm>
            <a:off x="500034" y="571480"/>
            <a:ext cx="8286808" cy="5286412"/>
          </a:xfrm>
          <a:prstGeom prst="rect">
            <a:avLst/>
          </a:prstGeom>
          <a:noFill/>
          <a:ln>
            <a:noFill/>
          </a:ln>
        </p:spPr>
        <p:txBody>
          <a:bodyPr rtlCol="1">
            <a:prstTxWarp prst="textCanDown">
              <a:avLst/>
            </a:prstTxWarp>
            <a:spAutoFit/>
          </a:bodyPr>
          <a:lstStyle/>
          <a:p>
            <a:pPr algn="ctr" rtl="1">
              <a:defRPr/>
            </a:pPr>
            <a:r>
              <a:rPr lang="ar-EG" sz="8000" dirty="0" smtClean="0">
                <a:ln>
                  <a:solidFill>
                    <a:srgbClr val="FF0000"/>
                  </a:solidFill>
                </a:ln>
                <a:effectLst>
                  <a:glow rad="228600">
                    <a:schemeClr val="accent5">
                      <a:satMod val="175000"/>
                      <a:alpha val="40000"/>
                    </a:schemeClr>
                  </a:glow>
                  <a:reflection blurRad="6350" stA="55000" endA="50" endPos="85000" dir="5400000" sy="-100000" algn="bl" rotWithShape="0"/>
                </a:effectLst>
                <a:latin typeface="Monotype Koufi" pitchFamily="2" charset="-78"/>
                <a:ea typeface="Monotype Koufi" pitchFamily="2" charset="-78"/>
                <a:cs typeface="Monotype Koufi" pitchFamily="2" charset="-78"/>
              </a:rPr>
              <a:t>دعاء دخول المسجد والخروج منه</a:t>
            </a:r>
            <a:endParaRPr lang="ar-SA" dirty="0">
              <a:effectLst>
                <a:reflection blurRad="6350" stA="55000" endA="50" endPos="85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20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2" name="Activ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سحابة 3"/>
          <p:cNvSpPr/>
          <p:nvPr/>
        </p:nvSpPr>
        <p:spPr>
          <a:xfrm>
            <a:off x="4948262" y="642918"/>
            <a:ext cx="4052894" cy="1828800"/>
          </a:xfrm>
          <a:prstGeom prst="cloud">
            <a:avLst/>
          </a:prstGeom>
          <a:solidFill>
            <a:srgbClr val="66FF33"/>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ar-EG" sz="4000" b="1" dirty="0" smtClean="0">
                <a:ln>
                  <a:solidFill>
                    <a:schemeClr val="tx1"/>
                  </a:solidFill>
                </a:ln>
              </a:rPr>
              <a:t>يقول عند دخول المسجد</a:t>
            </a:r>
            <a:endParaRPr lang="ar-SA" sz="4000" b="1" dirty="0">
              <a:ln>
                <a:solidFill>
                  <a:schemeClr val="tx1"/>
                </a:solidFill>
              </a:ln>
            </a:endParaRPr>
          </a:p>
        </p:txBody>
      </p:sp>
      <p:sp>
        <p:nvSpPr>
          <p:cNvPr id="5" name="مستطيل مستدير الزوايا 4"/>
          <p:cNvSpPr/>
          <p:nvPr/>
        </p:nvSpPr>
        <p:spPr>
          <a:xfrm>
            <a:off x="500034" y="642918"/>
            <a:ext cx="4052894" cy="1828800"/>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defRPr/>
            </a:pPr>
            <a:r>
              <a:rPr lang="ar-EG" sz="4800" b="1" dirty="0" smtClean="0">
                <a:ln>
                  <a:solidFill>
                    <a:schemeClr val="tx1"/>
                  </a:solidFill>
                </a:ln>
              </a:rPr>
              <a:t>اللهم افتح لي أبواب رحمتك</a:t>
            </a:r>
            <a:endParaRPr lang="ar-SA" sz="4800" b="1" dirty="0">
              <a:ln>
                <a:solidFill>
                  <a:schemeClr val="tx1"/>
                </a:solidFill>
              </a:ln>
            </a:endParaRPr>
          </a:p>
        </p:txBody>
      </p:sp>
      <p:sp>
        <p:nvSpPr>
          <p:cNvPr id="6" name="سحابة 5"/>
          <p:cNvSpPr/>
          <p:nvPr/>
        </p:nvSpPr>
        <p:spPr>
          <a:xfrm>
            <a:off x="4572000" y="3929066"/>
            <a:ext cx="4572000" cy="1828800"/>
          </a:xfrm>
          <a:prstGeom prst="cloud">
            <a:avLst/>
          </a:prstGeom>
          <a:solidFill>
            <a:srgbClr val="66FF33"/>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ar-EG" sz="4000" b="1" dirty="0" smtClean="0">
                <a:ln>
                  <a:solidFill>
                    <a:schemeClr val="tx1"/>
                  </a:solidFill>
                </a:ln>
              </a:rPr>
              <a:t>يقال عند الخروج من المسجد</a:t>
            </a:r>
            <a:endParaRPr lang="ar-SA" sz="4000" b="1" dirty="0">
              <a:ln>
                <a:solidFill>
                  <a:schemeClr val="tx1"/>
                </a:solidFill>
              </a:ln>
            </a:endParaRPr>
          </a:p>
        </p:txBody>
      </p:sp>
      <p:sp>
        <p:nvSpPr>
          <p:cNvPr id="7" name="مستطيل مستدير الزوايا 6"/>
          <p:cNvSpPr/>
          <p:nvPr/>
        </p:nvSpPr>
        <p:spPr>
          <a:xfrm>
            <a:off x="428596" y="3929066"/>
            <a:ext cx="4052894" cy="1828800"/>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defRPr/>
            </a:pPr>
            <a:r>
              <a:rPr lang="ar-EG" sz="4800" b="1" dirty="0" smtClean="0">
                <a:ln>
                  <a:solidFill>
                    <a:schemeClr val="tx1"/>
                  </a:solidFill>
                </a:ln>
              </a:rPr>
              <a:t>اللهم إني أسألك من فضلك</a:t>
            </a:r>
            <a:endParaRPr lang="ar-SA" sz="4800" b="1" dirty="0">
              <a:ln>
                <a:solidFill>
                  <a:schemeClr val="tx1"/>
                </a:solidFill>
              </a:l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2" name="voltage.wav" builtIn="1"/>
                                        </p:tgtEl>
                                      </p:cMediaNode>
                                    </p:audio>
                                  </p:subTnLst>
                                </p:cTn>
                              </p:par>
                            </p:childTnLst>
                          </p:cTn>
                        </p:par>
                        <p:par>
                          <p:cTn id="21" fill="hold">
                            <p:stCondLst>
                              <p:cond delay="2000"/>
                            </p:stCondLst>
                            <p:childTnLst>
                              <p:par>
                                <p:cTn id="22" presetID="26"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80">
                                          <p:stCondLst>
                                            <p:cond delay="0"/>
                                          </p:stCondLst>
                                        </p:cTn>
                                        <p:tgtEl>
                                          <p:spTgt spid="5"/>
                                        </p:tgtEl>
                                      </p:cBhvr>
                                    </p:animEffect>
                                    <p:anim calcmode="lin" valueType="num">
                                      <p:cBhvr>
                                        <p:cTn id="2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0" dur="26">
                                          <p:stCondLst>
                                            <p:cond delay="650"/>
                                          </p:stCondLst>
                                        </p:cTn>
                                        <p:tgtEl>
                                          <p:spTgt spid="5"/>
                                        </p:tgtEl>
                                      </p:cBhvr>
                                      <p:to x="100000" y="60000"/>
                                    </p:animScale>
                                    <p:animScale>
                                      <p:cBhvr>
                                        <p:cTn id="31" dur="166" decel="50000">
                                          <p:stCondLst>
                                            <p:cond delay="676"/>
                                          </p:stCondLst>
                                        </p:cTn>
                                        <p:tgtEl>
                                          <p:spTgt spid="5"/>
                                        </p:tgtEl>
                                      </p:cBhvr>
                                      <p:to x="100000" y="100000"/>
                                    </p:animScale>
                                    <p:animScale>
                                      <p:cBhvr>
                                        <p:cTn id="32" dur="26">
                                          <p:stCondLst>
                                            <p:cond delay="1312"/>
                                          </p:stCondLst>
                                        </p:cTn>
                                        <p:tgtEl>
                                          <p:spTgt spid="5"/>
                                        </p:tgtEl>
                                      </p:cBhvr>
                                      <p:to x="100000" y="80000"/>
                                    </p:animScale>
                                    <p:animScale>
                                      <p:cBhvr>
                                        <p:cTn id="33" dur="166" decel="50000">
                                          <p:stCondLst>
                                            <p:cond delay="1338"/>
                                          </p:stCondLst>
                                        </p:cTn>
                                        <p:tgtEl>
                                          <p:spTgt spid="5"/>
                                        </p:tgtEl>
                                      </p:cBhvr>
                                      <p:to x="100000" y="100000"/>
                                    </p:animScale>
                                    <p:animScale>
                                      <p:cBhvr>
                                        <p:cTn id="34" dur="26">
                                          <p:stCondLst>
                                            <p:cond delay="1642"/>
                                          </p:stCondLst>
                                        </p:cTn>
                                        <p:tgtEl>
                                          <p:spTgt spid="5"/>
                                        </p:tgtEl>
                                      </p:cBhvr>
                                      <p:to x="100000" y="90000"/>
                                    </p:animScale>
                                    <p:animScale>
                                      <p:cBhvr>
                                        <p:cTn id="35" dur="166" decel="50000">
                                          <p:stCondLst>
                                            <p:cond delay="1668"/>
                                          </p:stCondLst>
                                        </p:cTn>
                                        <p:tgtEl>
                                          <p:spTgt spid="5"/>
                                        </p:tgtEl>
                                      </p:cBhvr>
                                      <p:to x="100000" y="100000"/>
                                    </p:animScale>
                                    <p:animScale>
                                      <p:cBhvr>
                                        <p:cTn id="36" dur="26">
                                          <p:stCondLst>
                                            <p:cond delay="1808"/>
                                          </p:stCondLst>
                                        </p:cTn>
                                        <p:tgtEl>
                                          <p:spTgt spid="5"/>
                                        </p:tgtEl>
                                      </p:cBhvr>
                                      <p:to x="100000" y="95000"/>
                                    </p:animScale>
                                    <p:animScale>
                                      <p:cBhvr>
                                        <p:cTn id="37" dur="166" decel="50000">
                                          <p:stCondLst>
                                            <p:cond delay="1834"/>
                                          </p:stCondLst>
                                        </p:cTn>
                                        <p:tgtEl>
                                          <p:spTgt spid="5"/>
                                        </p:tgtEl>
                                      </p:cBhvr>
                                      <p:to x="100000" y="100000"/>
                                    </p:animScale>
                                  </p:childTnLst>
                                  <p:subTnLst>
                                    <p:audio>
                                      <p:cMediaNode>
                                        <p:cTn display="0" masterRel="sameClick">
                                          <p:stCondLst>
                                            <p:cond evt="begin" delay="0">
                                              <p:tn val="22"/>
                                            </p:cond>
                                          </p:stCondLst>
                                          <p:endCondLst>
                                            <p:cond evt="onStopAudio" delay="0">
                                              <p:tgtEl>
                                                <p:sldTgt/>
                                              </p:tgtEl>
                                            </p:cond>
                                          </p:endCondLst>
                                        </p:cTn>
                                        <p:tgtEl>
                                          <p:sndTgt r:embed="rId2" name="voltage.wav" builtIn="1"/>
                                        </p:tgtEl>
                                      </p:cMediaNode>
                                    </p:audio>
                                  </p:subTnLst>
                                </p:cTn>
                              </p:par>
                            </p:childTnLst>
                          </p:cTn>
                        </p:par>
                        <p:par>
                          <p:cTn id="38" fill="hold">
                            <p:stCondLst>
                              <p:cond delay="4000"/>
                            </p:stCondLst>
                            <p:childTnLst>
                              <p:par>
                                <p:cTn id="39" presetID="26" presetClass="entr" presetSubtype="0"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580">
                                          <p:stCondLst>
                                            <p:cond delay="0"/>
                                          </p:stCondLst>
                                        </p:cTn>
                                        <p:tgtEl>
                                          <p:spTgt spid="6"/>
                                        </p:tgtEl>
                                      </p:cBhvr>
                                    </p:animEffect>
                                    <p:anim calcmode="lin" valueType="num">
                                      <p:cBhvr>
                                        <p:cTn id="42"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7" dur="26">
                                          <p:stCondLst>
                                            <p:cond delay="650"/>
                                          </p:stCondLst>
                                        </p:cTn>
                                        <p:tgtEl>
                                          <p:spTgt spid="6"/>
                                        </p:tgtEl>
                                      </p:cBhvr>
                                      <p:to x="100000" y="60000"/>
                                    </p:animScale>
                                    <p:animScale>
                                      <p:cBhvr>
                                        <p:cTn id="48" dur="166" decel="50000">
                                          <p:stCondLst>
                                            <p:cond delay="676"/>
                                          </p:stCondLst>
                                        </p:cTn>
                                        <p:tgtEl>
                                          <p:spTgt spid="6"/>
                                        </p:tgtEl>
                                      </p:cBhvr>
                                      <p:to x="100000" y="100000"/>
                                    </p:animScale>
                                    <p:animScale>
                                      <p:cBhvr>
                                        <p:cTn id="49" dur="26">
                                          <p:stCondLst>
                                            <p:cond delay="1312"/>
                                          </p:stCondLst>
                                        </p:cTn>
                                        <p:tgtEl>
                                          <p:spTgt spid="6"/>
                                        </p:tgtEl>
                                      </p:cBhvr>
                                      <p:to x="100000" y="80000"/>
                                    </p:animScale>
                                    <p:animScale>
                                      <p:cBhvr>
                                        <p:cTn id="50" dur="166" decel="50000">
                                          <p:stCondLst>
                                            <p:cond delay="1338"/>
                                          </p:stCondLst>
                                        </p:cTn>
                                        <p:tgtEl>
                                          <p:spTgt spid="6"/>
                                        </p:tgtEl>
                                      </p:cBhvr>
                                      <p:to x="100000" y="100000"/>
                                    </p:animScale>
                                    <p:animScale>
                                      <p:cBhvr>
                                        <p:cTn id="51" dur="26">
                                          <p:stCondLst>
                                            <p:cond delay="1642"/>
                                          </p:stCondLst>
                                        </p:cTn>
                                        <p:tgtEl>
                                          <p:spTgt spid="6"/>
                                        </p:tgtEl>
                                      </p:cBhvr>
                                      <p:to x="100000" y="90000"/>
                                    </p:animScale>
                                    <p:animScale>
                                      <p:cBhvr>
                                        <p:cTn id="52" dur="166" decel="50000">
                                          <p:stCondLst>
                                            <p:cond delay="1668"/>
                                          </p:stCondLst>
                                        </p:cTn>
                                        <p:tgtEl>
                                          <p:spTgt spid="6"/>
                                        </p:tgtEl>
                                      </p:cBhvr>
                                      <p:to x="100000" y="100000"/>
                                    </p:animScale>
                                    <p:animScale>
                                      <p:cBhvr>
                                        <p:cTn id="53" dur="26">
                                          <p:stCondLst>
                                            <p:cond delay="1808"/>
                                          </p:stCondLst>
                                        </p:cTn>
                                        <p:tgtEl>
                                          <p:spTgt spid="6"/>
                                        </p:tgtEl>
                                      </p:cBhvr>
                                      <p:to x="100000" y="95000"/>
                                    </p:animScale>
                                    <p:animScale>
                                      <p:cBhvr>
                                        <p:cTn id="54" dur="166" decel="50000">
                                          <p:stCondLst>
                                            <p:cond delay="1834"/>
                                          </p:stCondLst>
                                        </p:cTn>
                                        <p:tgtEl>
                                          <p:spTgt spid="6"/>
                                        </p:tgtEl>
                                      </p:cBhvr>
                                      <p:to x="100000" y="100000"/>
                                    </p:animScale>
                                  </p:childTnLst>
                                  <p:subTnLst>
                                    <p:audio>
                                      <p:cMediaNode>
                                        <p:cTn display="0" masterRel="sameClick">
                                          <p:stCondLst>
                                            <p:cond evt="begin" delay="0">
                                              <p:tn val="39"/>
                                            </p:cond>
                                          </p:stCondLst>
                                          <p:endCondLst>
                                            <p:cond evt="onStopAudio" delay="0">
                                              <p:tgtEl>
                                                <p:sldTgt/>
                                              </p:tgtEl>
                                            </p:cond>
                                          </p:endCondLst>
                                        </p:cTn>
                                        <p:tgtEl>
                                          <p:sndTgt r:embed="rId2" name="voltage.wav" builtIn="1"/>
                                        </p:tgtEl>
                                      </p:cMediaNode>
                                    </p:audio>
                                  </p:subTnLst>
                                </p:cTn>
                              </p:par>
                            </p:childTnLst>
                          </p:cTn>
                        </p:par>
                        <p:par>
                          <p:cTn id="55" fill="hold">
                            <p:stCondLst>
                              <p:cond delay="6000"/>
                            </p:stCondLst>
                            <p:childTnLst>
                              <p:par>
                                <p:cTn id="56" presetID="26" presetClass="entr" presetSubtype="0"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down)">
                                      <p:cBhvr>
                                        <p:cTn id="58" dur="580">
                                          <p:stCondLst>
                                            <p:cond delay="0"/>
                                          </p:stCondLst>
                                        </p:cTn>
                                        <p:tgtEl>
                                          <p:spTgt spid="7"/>
                                        </p:tgtEl>
                                      </p:cBhvr>
                                    </p:animEffect>
                                    <p:anim calcmode="lin" valueType="num">
                                      <p:cBhvr>
                                        <p:cTn id="59"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64" dur="26">
                                          <p:stCondLst>
                                            <p:cond delay="650"/>
                                          </p:stCondLst>
                                        </p:cTn>
                                        <p:tgtEl>
                                          <p:spTgt spid="7"/>
                                        </p:tgtEl>
                                      </p:cBhvr>
                                      <p:to x="100000" y="60000"/>
                                    </p:animScale>
                                    <p:animScale>
                                      <p:cBhvr>
                                        <p:cTn id="65" dur="166" decel="50000">
                                          <p:stCondLst>
                                            <p:cond delay="676"/>
                                          </p:stCondLst>
                                        </p:cTn>
                                        <p:tgtEl>
                                          <p:spTgt spid="7"/>
                                        </p:tgtEl>
                                      </p:cBhvr>
                                      <p:to x="100000" y="100000"/>
                                    </p:animScale>
                                    <p:animScale>
                                      <p:cBhvr>
                                        <p:cTn id="66" dur="26">
                                          <p:stCondLst>
                                            <p:cond delay="1312"/>
                                          </p:stCondLst>
                                        </p:cTn>
                                        <p:tgtEl>
                                          <p:spTgt spid="7"/>
                                        </p:tgtEl>
                                      </p:cBhvr>
                                      <p:to x="100000" y="80000"/>
                                    </p:animScale>
                                    <p:animScale>
                                      <p:cBhvr>
                                        <p:cTn id="67" dur="166" decel="50000">
                                          <p:stCondLst>
                                            <p:cond delay="1338"/>
                                          </p:stCondLst>
                                        </p:cTn>
                                        <p:tgtEl>
                                          <p:spTgt spid="7"/>
                                        </p:tgtEl>
                                      </p:cBhvr>
                                      <p:to x="100000" y="100000"/>
                                    </p:animScale>
                                    <p:animScale>
                                      <p:cBhvr>
                                        <p:cTn id="68" dur="26">
                                          <p:stCondLst>
                                            <p:cond delay="1642"/>
                                          </p:stCondLst>
                                        </p:cTn>
                                        <p:tgtEl>
                                          <p:spTgt spid="7"/>
                                        </p:tgtEl>
                                      </p:cBhvr>
                                      <p:to x="100000" y="90000"/>
                                    </p:animScale>
                                    <p:animScale>
                                      <p:cBhvr>
                                        <p:cTn id="69" dur="166" decel="50000">
                                          <p:stCondLst>
                                            <p:cond delay="1668"/>
                                          </p:stCondLst>
                                        </p:cTn>
                                        <p:tgtEl>
                                          <p:spTgt spid="7"/>
                                        </p:tgtEl>
                                      </p:cBhvr>
                                      <p:to x="100000" y="100000"/>
                                    </p:animScale>
                                    <p:animScale>
                                      <p:cBhvr>
                                        <p:cTn id="70" dur="26">
                                          <p:stCondLst>
                                            <p:cond delay="1808"/>
                                          </p:stCondLst>
                                        </p:cTn>
                                        <p:tgtEl>
                                          <p:spTgt spid="7"/>
                                        </p:tgtEl>
                                      </p:cBhvr>
                                      <p:to x="100000" y="95000"/>
                                    </p:animScale>
                                    <p:animScale>
                                      <p:cBhvr>
                                        <p:cTn id="71" dur="166" decel="50000">
                                          <p:stCondLst>
                                            <p:cond delay="1834"/>
                                          </p:stCondLst>
                                        </p:cTn>
                                        <p:tgtEl>
                                          <p:spTgt spid="7"/>
                                        </p:tgtEl>
                                      </p:cBhvr>
                                      <p:to x="100000" y="100000"/>
                                    </p:animScale>
                                  </p:childTnLst>
                                  <p:subTnLst>
                                    <p:audio>
                                      <p:cMediaNode>
                                        <p:cTn display="0" masterRel="sameClick">
                                          <p:stCondLst>
                                            <p:cond evt="begin" delay="0">
                                              <p:tn val="56"/>
                                            </p:cond>
                                          </p:stCondLst>
                                          <p:endCondLst>
                                            <p:cond evt="onStopAudio" delay="0">
                                              <p:tgtEl>
                                                <p:sldTgt/>
                                              </p:tgtEl>
                                            </p:cond>
                                          </p:endCondLst>
                                        </p:cTn>
                                        <p:tgtEl>
                                          <p:sndTgt r:embed="rId2" name="voltag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42844" y="428604"/>
            <a:ext cx="8458200" cy="6553200"/>
          </a:xfrm>
          <a:prstGeom prst="rect">
            <a:avLst/>
          </a:prstGeom>
        </p:spPr>
        <p:txBody>
          <a:bodyPr wrap="none">
            <a:prstTxWarp prst="textChevron">
              <a:avLst/>
            </a:prstTxWarp>
            <a:spAutoFit/>
          </a:bodyPr>
          <a:lstStyle/>
          <a:p>
            <a:pPr algn="r" rtl="1" fontAlgn="auto">
              <a:spcBef>
                <a:spcPts val="0"/>
              </a:spcBef>
              <a:spcAft>
                <a:spcPts val="0"/>
              </a:spcAft>
              <a:defRPr/>
            </a:pPr>
            <a:r>
              <a:rPr lang="ar-EG" sz="8000" b="1" dirty="0" smtClean="0">
                <a:ln>
                  <a:solidFill>
                    <a:srgbClr val="FFFF00"/>
                  </a:solidFill>
                </a:ln>
                <a:latin typeface="Monotype Koufi" pitchFamily="2" charset="-78"/>
                <a:ea typeface="Monotype Koufi" pitchFamily="2" charset="-78"/>
                <a:cs typeface="Monotype Koufi" pitchFamily="2" charset="-78"/>
              </a:rPr>
              <a:t>عدم التشويش في المسجد</a:t>
            </a:r>
            <a:endParaRPr lang="ar-SA" sz="7200" b="1" dirty="0">
              <a:latin typeface="Monotype Koufi" pitchFamily="2" charset="-78"/>
              <a:ea typeface="Monotype Koufi" pitchFamily="2" charset="-78"/>
              <a:cs typeface="Monotype Koufi"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 calcmode="lin" valueType="num">
                                      <p:cBhvr>
                                        <p:cTn id="9" dur="2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3"/>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2" name="قفزة فى المياة.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descr="normal_IMG_0389.jpg"/>
          <p:cNvPicPr>
            <a:picLocks noChangeAspect="1"/>
          </p:cNvPicPr>
          <p:nvPr/>
        </p:nvPicPr>
        <p:blipFill>
          <a:blip r:embed="rId3"/>
          <a:stretch>
            <a:fillRect/>
          </a:stretch>
        </p:blipFill>
        <p:spPr>
          <a:xfrm>
            <a:off x="0" y="1142984"/>
            <a:ext cx="9144000" cy="4572000"/>
          </a:xfrm>
          <a:prstGeom prst="ellipse">
            <a:avLst/>
          </a:prstGeom>
        </p:spPr>
      </p:pic>
      <p:sp>
        <p:nvSpPr>
          <p:cNvPr id="4" name="مستطيل 3"/>
          <p:cNvSpPr/>
          <p:nvPr/>
        </p:nvSpPr>
        <p:spPr>
          <a:xfrm>
            <a:off x="293298" y="1784679"/>
            <a:ext cx="9065048" cy="3477875"/>
          </a:xfrm>
          <a:prstGeom prst="rect">
            <a:avLst/>
          </a:prstGeom>
        </p:spPr>
        <p:txBody>
          <a:bodyPr>
            <a:spAutoFit/>
          </a:bodyPr>
          <a:lstStyle/>
          <a:p>
            <a:pPr algn="ctr" rtl="1">
              <a:defRPr/>
            </a:pPr>
            <a:r>
              <a:rPr lang="ar-EG" sz="4400" b="1" dirty="0" smtClean="0">
                <a:ln>
                  <a:solidFill>
                    <a:srgbClr val="00B0F0"/>
                  </a:solidFill>
                </a:ln>
                <a:solidFill>
                  <a:srgbClr val="FFFF00"/>
                </a:solidFill>
                <a:latin typeface="Monotype Koufi" pitchFamily="2" charset="-78"/>
                <a:ea typeface="Monotype Koufi" pitchFamily="2" charset="-78"/>
                <a:cs typeface="Monotype Koufi" pitchFamily="2" charset="-78"/>
              </a:rPr>
              <a:t>       دخل سعد المسجد قبل إقامة الصلاة          ورأى صاحبه سلمان فدار بينهما حديث بصوت مرتفع أزعج الموجودين في المسجد فوجههما إمام المسجد بلطف بأن يستثمرا الوقت   بقراءة القرآن وذكر الله عز وجل .</a:t>
            </a:r>
            <a:endParaRPr lang="ar-SA" sz="4400" dirty="0">
              <a:ln>
                <a:solidFill>
                  <a:srgbClr val="00B0F0"/>
                </a:solidFill>
              </a:ln>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1" presetClass="entr" presetSubtype="0" fill="hold" nodeType="with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lo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TotalTime>
  <Words>350</Words>
  <PresentationFormat>عرض على الشاشة (3:4)‏</PresentationFormat>
  <Paragraphs>54</Paragraphs>
  <Slides>20</Slides>
  <Notes>0</Notes>
  <HiddenSlides>0</HiddenSlides>
  <MMClips>0</MMClips>
  <ScaleCrop>false</ScaleCrop>
  <HeadingPairs>
    <vt:vector size="4" baseType="variant">
      <vt:variant>
        <vt:lpstr>سمة</vt:lpstr>
      </vt:variant>
      <vt:variant>
        <vt:i4>1</vt:i4>
      </vt:variant>
      <vt:variant>
        <vt:lpstr>عناوين الشرائح</vt:lpstr>
      </vt:variant>
      <vt:variant>
        <vt:i4>20</vt:i4>
      </vt:variant>
    </vt:vector>
  </HeadingPairs>
  <TitlesOfParts>
    <vt:vector size="21"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cp:lastModifiedBy>Windows7</cp:lastModifiedBy>
  <cp:revision>45</cp:revision>
  <dcterms:modified xsi:type="dcterms:W3CDTF">2012-07-22T12:41:23Z</dcterms:modified>
</cp:coreProperties>
</file>