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8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6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شمس 4"/>
          <p:cNvSpPr/>
          <p:nvPr/>
        </p:nvSpPr>
        <p:spPr>
          <a:xfrm>
            <a:off x="428628" y="1000108"/>
            <a:ext cx="8358214" cy="4929222"/>
          </a:xfrm>
          <a:prstGeom prst="sun">
            <a:avLst>
              <a:gd name="adj" fmla="val 12500"/>
            </a:avLst>
          </a:prstGeom>
          <a:blipFill>
            <a:blip r:embed="rId4">
              <a:lum bright="-16000"/>
            </a:blip>
            <a:stretch>
              <a:fillRect/>
            </a:stretch>
          </a:blipFill>
        </p:spPr>
        <p:txBody>
          <a:bodyPr>
            <a:prstTxWarp prst="textCanUp">
              <a:avLst>
                <a:gd name="adj" fmla="val 100000"/>
              </a:avLst>
            </a:prstTxWarp>
            <a:spAutoFit/>
          </a:bodyPr>
          <a:lstStyle/>
          <a:p>
            <a:pPr algn="ctr" rtl="1">
              <a:defRPr/>
            </a:pPr>
            <a:r>
              <a:rPr lang="ar-EG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شروط الصلاة </a:t>
            </a:r>
          </a:p>
          <a:p>
            <a:pPr algn="ctr" rtl="1">
              <a:defRPr/>
            </a:pPr>
            <a:r>
              <a:rPr lang="ar-EG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( 2 )</a:t>
            </a:r>
            <a:endParaRPr lang="ar-SA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66"/>
              </a:solidFill>
              <a:effectLst>
                <a:glow rad="101600">
                  <a:srgbClr val="FF66FF">
                    <a:alpha val="6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XMUSI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صورة 4" descr="normal_IMG_038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4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سهم إلى اليسار 5"/>
          <p:cNvSpPr/>
          <p:nvPr/>
        </p:nvSpPr>
        <p:spPr>
          <a:xfrm>
            <a:off x="6786578" y="214290"/>
            <a:ext cx="2000264" cy="107157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defRPr/>
            </a:pPr>
            <a:r>
              <a:rPr lang="ar-EG" sz="6000" dirty="0" smtClean="0">
                <a:ln>
                  <a:solidFill>
                    <a:srgbClr val="FF0000"/>
                  </a:solidFill>
                </a:ln>
              </a:rPr>
              <a:t>الفجر</a:t>
            </a:r>
            <a:endParaRPr lang="ar-SA" sz="16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مخطط انسيابي: بيانات مخزّنة 6"/>
          <p:cNvSpPr/>
          <p:nvPr/>
        </p:nvSpPr>
        <p:spPr>
          <a:xfrm>
            <a:off x="19609" y="285728"/>
            <a:ext cx="7195597" cy="838200"/>
          </a:xfrm>
          <a:prstGeom prst="flowChartOnlineStorage">
            <a:avLst/>
          </a:prstGeom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طلوع الفجر الثاني إلى طلوع الشمس</a:t>
            </a:r>
            <a:endParaRPr lang="ar-SA" sz="28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سهم إلى اليسار 7"/>
          <p:cNvSpPr/>
          <p:nvPr/>
        </p:nvSpPr>
        <p:spPr>
          <a:xfrm>
            <a:off x="6786578" y="1500174"/>
            <a:ext cx="2000264" cy="1071570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defRPr/>
            </a:pPr>
            <a:r>
              <a:rPr lang="ar-EG" sz="6000" dirty="0" smtClean="0">
                <a:ln>
                  <a:solidFill>
                    <a:srgbClr val="FF0000"/>
                  </a:solidFill>
                </a:ln>
              </a:rPr>
              <a:t>الظهر </a:t>
            </a:r>
            <a:endParaRPr lang="ar-SA" sz="16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مخطط انسيابي: بيانات مخزّنة 8"/>
          <p:cNvSpPr/>
          <p:nvPr/>
        </p:nvSpPr>
        <p:spPr>
          <a:xfrm>
            <a:off x="0" y="1643050"/>
            <a:ext cx="7195597" cy="838200"/>
          </a:xfrm>
          <a:prstGeom prst="flowChartOnlineStorag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زوال الشمس إلى أن يصير كل شيء مثله</a:t>
            </a:r>
            <a:endParaRPr lang="ar-SA" sz="28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سهم إلى اليسار 9"/>
          <p:cNvSpPr/>
          <p:nvPr/>
        </p:nvSpPr>
        <p:spPr>
          <a:xfrm>
            <a:off x="6786578" y="2786058"/>
            <a:ext cx="2000264" cy="1071570"/>
          </a:xfrm>
          <a:prstGeom prst="lef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defRPr/>
            </a:pPr>
            <a:r>
              <a:rPr lang="ar-EG" sz="5400" dirty="0" smtClean="0">
                <a:ln>
                  <a:solidFill>
                    <a:srgbClr val="FF0000"/>
                  </a:solidFill>
                </a:ln>
              </a:rPr>
              <a:t>العصر</a:t>
            </a:r>
            <a:endParaRPr lang="ar-SA" sz="14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1" name="مخطط انسيابي: بيانات مخزّنة 10"/>
          <p:cNvSpPr/>
          <p:nvPr/>
        </p:nvSpPr>
        <p:spPr>
          <a:xfrm>
            <a:off x="0" y="2947990"/>
            <a:ext cx="7195597" cy="838200"/>
          </a:xfrm>
          <a:prstGeom prst="flowChartOnlineStorag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خروج زقت الظهر إلى اصفرار الشمس</a:t>
            </a:r>
            <a:endParaRPr lang="ar-SA" sz="28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سهم إلى اليسار 11"/>
          <p:cNvSpPr/>
          <p:nvPr/>
        </p:nvSpPr>
        <p:spPr>
          <a:xfrm>
            <a:off x="6786578" y="4071942"/>
            <a:ext cx="2000264" cy="1071570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defRPr/>
            </a:pPr>
            <a:r>
              <a:rPr lang="ar-EG" sz="4800" dirty="0" smtClean="0">
                <a:ln>
                  <a:solidFill>
                    <a:srgbClr val="FF0000"/>
                  </a:solidFill>
                </a:ln>
              </a:rPr>
              <a:t>المغرب</a:t>
            </a:r>
            <a:endParaRPr lang="ar-SA" sz="12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3" name="مخطط انسيابي: بيانات مخزّنة 12"/>
          <p:cNvSpPr/>
          <p:nvPr/>
        </p:nvSpPr>
        <p:spPr>
          <a:xfrm>
            <a:off x="0" y="4162436"/>
            <a:ext cx="7195597" cy="838200"/>
          </a:xfrm>
          <a:prstGeom prst="flowChartOnlineStorag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غروب الشمس إلى أن يغب الشفق الأحمر</a:t>
            </a:r>
            <a:endParaRPr lang="ar-SA" sz="28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6786578" y="5500702"/>
            <a:ext cx="2000264" cy="107157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defRPr/>
            </a:pPr>
            <a:r>
              <a:rPr lang="ar-EG" sz="6000" dirty="0" smtClean="0">
                <a:ln>
                  <a:solidFill>
                    <a:srgbClr val="FF0000"/>
                  </a:solidFill>
                </a:ln>
              </a:rPr>
              <a:t>العشاء</a:t>
            </a:r>
            <a:endParaRPr lang="ar-SA" sz="16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5" name="مخطط انسيابي: بيانات مخزّنة 14"/>
          <p:cNvSpPr/>
          <p:nvPr/>
        </p:nvSpPr>
        <p:spPr>
          <a:xfrm>
            <a:off x="0" y="5591196"/>
            <a:ext cx="7195597" cy="838200"/>
          </a:xfrm>
          <a:prstGeom prst="flowChartOnlineStorag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ar-EG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مغيب الشفق الأحمر إلى نصف الليل</a:t>
            </a:r>
            <a:endParaRPr lang="ar-SA" sz="28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يور البح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يور البح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يور البح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يور البح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طيور البح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642910" y="2053888"/>
            <a:ext cx="7858180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8800" b="1" dirty="0" smtClean="0">
                <a:ln w="11430">
                  <a:solidFill>
                    <a:srgbClr val="0033CC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00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Mirror" pitchFamily="2" charset="-78"/>
              </a:rPr>
              <a:t>8- استقبال القبلة</a:t>
            </a:r>
            <a:endParaRPr lang="ar-SA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rgbClr val="FF00FF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صورة 2" descr="117861392290773muslim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572024"/>
            <a:ext cx="2971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 descr="4__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16" y="3181372"/>
            <a:ext cx="2286000" cy="3390900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c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357166"/>
            <a:ext cx="9144000" cy="6143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مستطيل 3"/>
          <p:cNvSpPr/>
          <p:nvPr/>
        </p:nvSpPr>
        <p:spPr>
          <a:xfrm>
            <a:off x="428596" y="460228"/>
            <a:ext cx="8429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أضع علامة ( </a:t>
            </a:r>
            <a:r>
              <a:rPr lang="ar-EG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gency FB"/>
              </a:rPr>
              <a:t>√ ) أمام كل عبارة لها ارتباط بصورة الكعبة :</a:t>
            </a:r>
            <a:endParaRPr lang="ar-SA" sz="54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00034" y="2362794"/>
            <a:ext cx="8429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تقع في مكة المكرمة         (     )</a:t>
            </a:r>
            <a:endParaRPr lang="ar-SA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00066" y="3357562"/>
            <a:ext cx="8429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قبلة المسلمين                (     )</a:t>
            </a:r>
            <a:endParaRPr lang="ar-SA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00066" y="4214818"/>
            <a:ext cx="8429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تقع في المدينة المنورة      (     )</a:t>
            </a:r>
            <a:endParaRPr lang="ar-SA" sz="5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57158" y="5363190"/>
            <a:ext cx="8429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EG" sz="54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</a:rPr>
              <a:t>الصلاة لا تصح بدون استقبال القبلة .</a:t>
            </a:r>
            <a:endParaRPr lang="ar-SA" sz="5400" b="1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333245" y="2428868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357290" y="3357562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nli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nli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nli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nli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nli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642910" y="2053888"/>
            <a:ext cx="7858180" cy="221599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13800" b="1" dirty="0" smtClean="0">
                <a:ln w="11430">
                  <a:solidFill>
                    <a:srgbClr val="0033CC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00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Mirror" pitchFamily="2" charset="-78"/>
              </a:rPr>
              <a:t>9- النية</a:t>
            </a:r>
            <a:endParaRPr lang="ar-SA" sz="13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rgbClr val="FF00FF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15r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604"/>
            <a:ext cx="9144000" cy="58150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ستطيل 3"/>
          <p:cNvSpPr/>
          <p:nvPr/>
        </p:nvSpPr>
        <p:spPr>
          <a:xfrm>
            <a:off x="0" y="1324823"/>
            <a:ext cx="88392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EG" sz="5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قال </a:t>
            </a:r>
            <a:r>
              <a:rPr lang="ar-EG" sz="5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sym typeface="AGA Arabesque"/>
              </a:rPr>
              <a:t> ( إنما الأعمال بالنيات ) .</a:t>
            </a:r>
            <a:endParaRPr lang="ar-SA" sz="5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0" y="2285992"/>
            <a:ext cx="88392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EG" sz="5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أستنتج من هذا الحديث شرطا من شروط الصلاة :</a:t>
            </a:r>
            <a:endParaRPr lang="ar-SA" sz="5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3862992"/>
            <a:ext cx="88392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EG" sz="5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...................................</a:t>
            </a:r>
            <a:endParaRPr lang="ar-SA" sz="5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+mn-lt"/>
              <a:cs typeface="+mn-cs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-142908" y="5006000"/>
            <a:ext cx="88392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ar-EG" sz="5400" b="1" dirty="0" smtClean="0">
                <a:ln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النية محلها القلب والتلفظ </a:t>
            </a:r>
            <a:r>
              <a:rPr lang="ar-EG" sz="5400" b="1" dirty="0" err="1" smtClean="0">
                <a:ln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بها</a:t>
            </a:r>
            <a:r>
              <a:rPr lang="ar-EG" sz="5400" b="1" dirty="0" smtClean="0">
                <a:ln>
                  <a:solidFill>
                    <a:schemeClr val="bg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 بدعة .</a:t>
            </a:r>
            <a:endParaRPr lang="ar-SA" sz="5400" b="1" dirty="0">
              <a:ln>
                <a:solidFill>
                  <a:schemeClr val="bg1"/>
                </a:solidFill>
              </a:ln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143240" y="3857628"/>
            <a:ext cx="1785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6000" b="1" dirty="0" smtClean="0">
                <a:solidFill>
                  <a:srgbClr val="FF0000"/>
                </a:solidFill>
              </a:rPr>
              <a:t>النية 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642910" y="2053888"/>
            <a:ext cx="7858180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8000" b="1" dirty="0" smtClean="0">
                <a:ln w="11430">
                  <a:solidFill>
                    <a:srgbClr val="0033CC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00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Mirror" pitchFamily="2" charset="-78"/>
              </a:rPr>
              <a:t>للصلاة شروط تسعة لا تصح إلا </a:t>
            </a:r>
            <a:r>
              <a:rPr lang="ar-EG" sz="8000" b="1" dirty="0" err="1" smtClean="0">
                <a:ln w="11430">
                  <a:solidFill>
                    <a:srgbClr val="0033CC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00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Mirror" pitchFamily="2" charset="-78"/>
              </a:rPr>
              <a:t>بها</a:t>
            </a:r>
            <a:r>
              <a:rPr lang="ar-EG" sz="8000" b="1" dirty="0" smtClean="0">
                <a:ln w="11430">
                  <a:solidFill>
                    <a:srgbClr val="0033CC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00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Mirror" pitchFamily="2" charset="-78"/>
              </a:rPr>
              <a:t> :</a:t>
            </a:r>
            <a:endParaRPr lang="ar-SA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rgbClr val="FF00FF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دمعة 2"/>
          <p:cNvSpPr/>
          <p:nvPr/>
        </p:nvSpPr>
        <p:spPr>
          <a:xfrm>
            <a:off x="7358082" y="142852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1</a:t>
            </a:r>
            <a:endParaRPr lang="en-US" sz="36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6429388" y="928670"/>
            <a:ext cx="2500330" cy="1304806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7200" b="1" dirty="0" smtClean="0">
                <a:solidFill>
                  <a:srgbClr val="FF0000"/>
                </a:solidFill>
              </a:rPr>
              <a:t>الإسلام</a:t>
            </a:r>
            <a:endParaRPr lang="ar-EG" sz="7200" b="1" dirty="0">
              <a:solidFill>
                <a:srgbClr val="FF0000"/>
              </a:solidFill>
            </a:endParaRPr>
          </a:p>
        </p:txBody>
      </p:sp>
      <p:sp>
        <p:nvSpPr>
          <p:cNvPr id="5" name="دمعة 4"/>
          <p:cNvSpPr/>
          <p:nvPr/>
        </p:nvSpPr>
        <p:spPr>
          <a:xfrm>
            <a:off x="4214810" y="16177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2</a:t>
            </a:r>
            <a:endParaRPr lang="en-US" sz="36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3286116" y="947592"/>
            <a:ext cx="2500330" cy="1304806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7200" b="1" dirty="0" smtClean="0">
                <a:solidFill>
                  <a:srgbClr val="FF0000"/>
                </a:solidFill>
              </a:rPr>
              <a:t>العقل</a:t>
            </a:r>
            <a:endParaRPr lang="ar-EG" sz="7200" b="1" dirty="0">
              <a:solidFill>
                <a:srgbClr val="FF0000"/>
              </a:solidFill>
            </a:endParaRPr>
          </a:p>
        </p:txBody>
      </p:sp>
      <p:sp>
        <p:nvSpPr>
          <p:cNvPr id="7" name="دمعة 6"/>
          <p:cNvSpPr/>
          <p:nvPr/>
        </p:nvSpPr>
        <p:spPr>
          <a:xfrm>
            <a:off x="1142976" y="16177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3</a:t>
            </a:r>
            <a:endParaRPr lang="en-US" sz="36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14282" y="947592"/>
            <a:ext cx="2500330" cy="1304806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7200" b="1" dirty="0" smtClean="0">
                <a:solidFill>
                  <a:srgbClr val="FF0000"/>
                </a:solidFill>
              </a:rPr>
              <a:t>التمييز</a:t>
            </a:r>
            <a:endParaRPr lang="ar-EG" sz="7200" b="1" dirty="0">
              <a:solidFill>
                <a:srgbClr val="FF0000"/>
              </a:solidFill>
            </a:endParaRPr>
          </a:p>
        </p:txBody>
      </p:sp>
      <p:sp>
        <p:nvSpPr>
          <p:cNvPr id="9" name="دمعة 8"/>
          <p:cNvSpPr/>
          <p:nvPr/>
        </p:nvSpPr>
        <p:spPr>
          <a:xfrm>
            <a:off x="7361288" y="2394752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4</a:t>
            </a:r>
            <a:endParaRPr lang="en-US" sz="36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432594" y="3180570"/>
            <a:ext cx="2500330" cy="1104067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6000" b="1" dirty="0" smtClean="0">
                <a:solidFill>
                  <a:srgbClr val="FF0000"/>
                </a:solidFill>
              </a:rPr>
              <a:t>الوضوء</a:t>
            </a:r>
            <a:endParaRPr lang="ar-EG" sz="6000" b="1" dirty="0">
              <a:solidFill>
                <a:srgbClr val="FF0000"/>
              </a:solidFill>
            </a:endParaRPr>
          </a:p>
        </p:txBody>
      </p:sp>
      <p:sp>
        <p:nvSpPr>
          <p:cNvPr id="11" name="دمعة 10"/>
          <p:cNvSpPr/>
          <p:nvPr/>
        </p:nvSpPr>
        <p:spPr>
          <a:xfrm>
            <a:off x="4218016" y="241367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5</a:t>
            </a:r>
            <a:endParaRPr lang="en-US" sz="36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3289322" y="3378404"/>
            <a:ext cx="2500330" cy="836414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400" b="1" dirty="0" smtClean="0">
                <a:solidFill>
                  <a:srgbClr val="FF0000"/>
                </a:solidFill>
              </a:rPr>
              <a:t>ستر العورة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13" name="دمعة 12"/>
          <p:cNvSpPr/>
          <p:nvPr/>
        </p:nvSpPr>
        <p:spPr>
          <a:xfrm>
            <a:off x="1146182" y="241367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6</a:t>
            </a:r>
            <a:endParaRPr lang="en-US" sz="36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217488" y="3445317"/>
            <a:ext cx="2500330" cy="769501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إزالة النجاسة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15" name="دمعة 14"/>
          <p:cNvSpPr/>
          <p:nvPr/>
        </p:nvSpPr>
        <p:spPr>
          <a:xfrm>
            <a:off x="7358082" y="4658901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7</a:t>
            </a:r>
            <a:endParaRPr lang="en-US" sz="36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6429388" y="5444718"/>
            <a:ext cx="2500330" cy="836414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400" b="1" dirty="0" smtClean="0">
                <a:solidFill>
                  <a:srgbClr val="FF0000"/>
                </a:solidFill>
              </a:rPr>
              <a:t>دخول الوقت</a:t>
            </a:r>
            <a:endParaRPr lang="ar-EG" sz="4400" b="1" dirty="0">
              <a:solidFill>
                <a:srgbClr val="FF0000"/>
              </a:solidFill>
            </a:endParaRPr>
          </a:p>
        </p:txBody>
      </p:sp>
      <p:sp>
        <p:nvSpPr>
          <p:cNvPr id="17" name="دمعة 16"/>
          <p:cNvSpPr/>
          <p:nvPr/>
        </p:nvSpPr>
        <p:spPr>
          <a:xfrm>
            <a:off x="4214810" y="4677823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8</a:t>
            </a:r>
            <a:endParaRPr lang="en-US" sz="3600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3286116" y="5583932"/>
            <a:ext cx="2500330" cy="702588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استقبال القبلة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19" name="دمعة 18"/>
          <p:cNvSpPr/>
          <p:nvPr/>
        </p:nvSpPr>
        <p:spPr>
          <a:xfrm>
            <a:off x="1142976" y="4677823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9</a:t>
            </a:r>
            <a:endParaRPr lang="en-US" sz="36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214282" y="5463641"/>
            <a:ext cx="2500330" cy="1304806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7200" b="1" dirty="0" smtClean="0">
                <a:solidFill>
                  <a:srgbClr val="FF0000"/>
                </a:solidFill>
              </a:rPr>
              <a:t>النية</a:t>
            </a:r>
            <a:endParaRPr lang="ar-EG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286000"/>
            <a:ext cx="47863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928926" y="357171"/>
            <a:ext cx="6000762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1/ أصحح الخطأ في المواقف التالية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32" y="1714488"/>
          <a:ext cx="9144000" cy="4925984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6291186"/>
                <a:gridCol w="2852814"/>
              </a:tblGrid>
              <a:tr h="1231496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1231496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1231496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1231496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6000760" y="2002865"/>
            <a:ext cx="1714524" cy="7831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الموقف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14282" y="2003420"/>
            <a:ext cx="2428875" cy="7826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التصحيح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857489" y="2928934"/>
            <a:ext cx="6286512" cy="119181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3200" b="1" dirty="0" smtClean="0">
                <a:solidFill>
                  <a:srgbClr val="0000FF"/>
                </a:solidFill>
              </a:rPr>
              <a:t>أراد ناصر أن يصلي الظهر فقال : نويت أن أصلي صلاة الظهر 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1438" y="3139204"/>
            <a:ext cx="2714612" cy="7831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لا يتلفظ بالنية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143240" y="4431757"/>
            <a:ext cx="5643570" cy="7831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صلت أسماء وهي كاشفة رأسها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857488" y="5710972"/>
            <a:ext cx="6286512" cy="64698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3200" b="1" dirty="0" smtClean="0">
                <a:solidFill>
                  <a:srgbClr val="0000FF"/>
                </a:solidFill>
              </a:rPr>
              <a:t>صلى محمد المغرب بعد مغيب الشفق الأحمر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0" y="4357694"/>
            <a:ext cx="2714612" cy="7831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solidFill>
                  <a:srgbClr val="0000FF"/>
                </a:solidFill>
              </a:rPr>
              <a:t>تغطي رأسها 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0" y="5643578"/>
            <a:ext cx="2714612" cy="6469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SA" sz="3200" b="1" dirty="0" smtClean="0">
                <a:solidFill>
                  <a:srgbClr val="0000FF"/>
                </a:solidFill>
              </a:rPr>
              <a:t>قبل مغيب الشفق</a:t>
            </a:r>
            <a:endParaRPr lang="ar-EG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4714876" y="142852"/>
            <a:ext cx="4214812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2/ أكمل الفراغات التالية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85720" y="1142984"/>
            <a:ext cx="8643998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أ- عورة الرجل في الصلاة : ................................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85720" y="2071678"/>
            <a:ext cx="8643998" cy="7150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ب- عورة المرأة في الصلاة : ...............................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928794" y="3000372"/>
            <a:ext cx="7000894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3/ أرتب الكلمات التالية لتصبح جملة مفيدة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85720" y="3857628"/>
            <a:ext cx="8643998" cy="13280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عند إرادة – النجاسة – عن البدن – ومكان الصلاة – يجب إزالة – والثوب – الصلاة 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71472" y="1142984"/>
            <a:ext cx="40005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ما بين </a:t>
            </a:r>
            <a:r>
              <a:rPr lang="ar-SA" sz="3600" b="1" dirty="0" err="1" smtClean="0">
                <a:solidFill>
                  <a:srgbClr val="FF0000"/>
                </a:solidFill>
              </a:rPr>
              <a:t>السرة</a:t>
            </a:r>
            <a:r>
              <a:rPr lang="ar-SA" sz="3600" b="1" dirty="0" smtClean="0">
                <a:solidFill>
                  <a:srgbClr val="FF0000"/>
                </a:solidFill>
              </a:rPr>
              <a:t> والركبة 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0" y="2071678"/>
            <a:ext cx="4643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جميع البدن ما عدا الوجه والكفين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142812" y="5429264"/>
            <a:ext cx="864403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SA" sz="4000" b="1" dirty="0" smtClean="0"/>
              <a:t>عند إرادة الصلاة يجب إزالة النجاسة عن البدن والثوب ومكان الصلاة </a:t>
            </a:r>
            <a:endParaRPr lang="ar-S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714348" y="571480"/>
            <a:ext cx="8215370" cy="707886"/>
          </a:xfrm>
          <a:custGeom>
            <a:avLst/>
            <a:gdLst>
              <a:gd name="connsiteX0" fmla="*/ 0 w 8215370"/>
              <a:gd name="connsiteY0" fmla="*/ 0 h 5693866"/>
              <a:gd name="connsiteX1" fmla="*/ 8215370 w 8215370"/>
              <a:gd name="connsiteY1" fmla="*/ 0 h 5693866"/>
              <a:gd name="connsiteX2" fmla="*/ 8215370 w 8215370"/>
              <a:gd name="connsiteY2" fmla="*/ 5693866 h 5693866"/>
              <a:gd name="connsiteX3" fmla="*/ 0 w 8215370"/>
              <a:gd name="connsiteY3" fmla="*/ 5693866 h 5693866"/>
              <a:gd name="connsiteX4" fmla="*/ 0 w 8215370"/>
              <a:gd name="connsiteY4" fmla="*/ 0 h 569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5370" h="5693866">
                <a:moveTo>
                  <a:pt x="0" y="0"/>
                </a:moveTo>
                <a:lnTo>
                  <a:pt x="8215370" y="0"/>
                </a:lnTo>
                <a:lnTo>
                  <a:pt x="8215370" y="5693866"/>
                </a:lnTo>
                <a:lnTo>
                  <a:pt x="0" y="56938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1">
            <a:spAutoFit/>
          </a:bodyPr>
          <a:lstStyle/>
          <a:p>
            <a:pPr algn="r" rtl="1"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عرفنا في الدرس السابق أن من شروط الصلاة :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4" name="دمعة 3"/>
          <p:cNvSpPr/>
          <p:nvPr/>
        </p:nvSpPr>
        <p:spPr>
          <a:xfrm>
            <a:off x="8286776" y="1785926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SA" sz="3600" dirty="0"/>
              <a:t>1</a:t>
            </a:r>
            <a:endParaRPr lang="en-US" sz="36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214942" y="1428736"/>
            <a:ext cx="321471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defRPr/>
            </a:pPr>
            <a:r>
              <a:rPr lang="ar-EG" sz="6600" dirty="0" smtClean="0">
                <a:ln>
                  <a:solidFill>
                    <a:srgbClr val="C00000"/>
                  </a:solidFill>
                </a:ln>
                <a:cs typeface="PT Bold Stars" pitchFamily="2" charset="-78"/>
              </a:rPr>
              <a:t>الإسلام</a:t>
            </a:r>
            <a:endParaRPr lang="ar-SA" sz="6600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PT Bold Stars" pitchFamily="2" charset="-78"/>
            </a:endParaRPr>
          </a:p>
        </p:txBody>
      </p:sp>
      <p:sp>
        <p:nvSpPr>
          <p:cNvPr id="6" name="دمعة 5"/>
          <p:cNvSpPr/>
          <p:nvPr/>
        </p:nvSpPr>
        <p:spPr>
          <a:xfrm>
            <a:off x="8215338" y="3000372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2</a:t>
            </a:r>
            <a:endParaRPr lang="en-US" sz="36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5143504" y="2643182"/>
            <a:ext cx="321471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defRPr/>
            </a:pPr>
            <a:r>
              <a:rPr lang="ar-EG" sz="6600" dirty="0" smtClean="0">
                <a:ln>
                  <a:solidFill>
                    <a:srgbClr val="C00000"/>
                  </a:solidFill>
                </a:ln>
                <a:cs typeface="PT Bold Stars" pitchFamily="2" charset="-78"/>
              </a:rPr>
              <a:t>التمييز</a:t>
            </a:r>
            <a:endParaRPr lang="ar-SA" sz="6600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PT Bold Stars" pitchFamily="2" charset="-78"/>
            </a:endParaRPr>
          </a:p>
        </p:txBody>
      </p:sp>
      <p:sp>
        <p:nvSpPr>
          <p:cNvPr id="8" name="دمعة 7"/>
          <p:cNvSpPr/>
          <p:nvPr/>
        </p:nvSpPr>
        <p:spPr>
          <a:xfrm>
            <a:off x="8215338" y="435769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3</a:t>
            </a:r>
            <a:endParaRPr lang="en-US" sz="36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5143504" y="4000504"/>
            <a:ext cx="321471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defRPr/>
            </a:pPr>
            <a:r>
              <a:rPr lang="ar-EG" sz="6600" dirty="0" smtClean="0">
                <a:ln>
                  <a:solidFill>
                    <a:srgbClr val="C00000"/>
                  </a:solidFill>
                </a:ln>
                <a:cs typeface="PT Bold Stars" pitchFamily="2" charset="-78"/>
              </a:rPr>
              <a:t>العقل</a:t>
            </a:r>
            <a:endParaRPr lang="ar-SA" sz="6600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PT Bold Stars" pitchFamily="2" charset="-78"/>
            </a:endParaRPr>
          </a:p>
        </p:txBody>
      </p:sp>
      <p:sp>
        <p:nvSpPr>
          <p:cNvPr id="12" name="دمعة 11"/>
          <p:cNvSpPr/>
          <p:nvPr/>
        </p:nvSpPr>
        <p:spPr>
          <a:xfrm>
            <a:off x="8215338" y="5715016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4</a:t>
            </a:r>
            <a:endParaRPr lang="en-US" sz="36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143504" y="5357826"/>
            <a:ext cx="321471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defRPr/>
            </a:pPr>
            <a:r>
              <a:rPr lang="ar-EG" sz="6600" dirty="0" smtClean="0">
                <a:ln>
                  <a:solidFill>
                    <a:srgbClr val="C00000"/>
                  </a:solidFill>
                </a:ln>
                <a:cs typeface="PT Bold Stars" pitchFamily="2" charset="-78"/>
              </a:rPr>
              <a:t>الوضوء</a:t>
            </a:r>
            <a:endParaRPr lang="ar-SA" sz="6600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PT Bold Star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500034" y="285728"/>
            <a:ext cx="8429654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4/ للصلاة شروط تسعة ما حكم من أخل بشرط منها ؟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500298" y="2786058"/>
            <a:ext cx="6357952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5/ </a:t>
            </a:r>
            <a:r>
              <a:rPr lang="ar-EG" sz="3600" b="1" dirty="0" err="1" smtClean="0">
                <a:solidFill>
                  <a:srgbClr val="FF0000"/>
                </a:solidFill>
              </a:rPr>
              <a:t>أ</a:t>
            </a:r>
            <a:r>
              <a:rPr lang="ar-EG" sz="3600" b="1" dirty="0" smtClean="0">
                <a:solidFill>
                  <a:srgbClr val="FF0000"/>
                </a:solidFill>
              </a:rPr>
              <a:t>- ما الوقت الذي تدل عليه الصورة ؟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500298" y="4643446"/>
            <a:ext cx="6357952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ب- ما الصلاة التي تؤدى في هذا الوقت ؟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714612" y="1428736"/>
            <a:ext cx="4071953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بطلت الصلاة </a:t>
            </a:r>
            <a:endParaRPr lang="ar-SA" sz="3200" b="1" dirty="0"/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1857356" y="3929066"/>
            <a:ext cx="40719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.................................</a:t>
            </a:r>
            <a:endParaRPr lang="ar-SA" sz="3200" b="1" dirty="0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785918" y="5643578"/>
            <a:ext cx="40719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.................................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دمعة 2"/>
          <p:cNvSpPr/>
          <p:nvPr/>
        </p:nvSpPr>
        <p:spPr>
          <a:xfrm>
            <a:off x="8215338" y="285728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5</a:t>
            </a:r>
            <a:endParaRPr lang="en-US" sz="36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000496" y="-71462"/>
            <a:ext cx="435771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defRPr/>
            </a:pPr>
            <a:r>
              <a:rPr lang="ar-EG" sz="6600" dirty="0" smtClean="0">
                <a:ln>
                  <a:solidFill>
                    <a:srgbClr val="C00000"/>
                  </a:solidFill>
                </a:ln>
                <a:cs typeface="PT Bold Stars" pitchFamily="2" charset="-78"/>
              </a:rPr>
              <a:t>ستر العورة</a:t>
            </a:r>
            <a:endParaRPr lang="ar-SA" sz="6600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PT Bold Star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2844" y="1405015"/>
            <a:ext cx="8858312" cy="4524315"/>
          </a:xfrm>
          <a:custGeom>
            <a:avLst/>
            <a:gdLst>
              <a:gd name="connsiteX0" fmla="*/ 0 w 8215370"/>
              <a:gd name="connsiteY0" fmla="*/ 0 h 5693866"/>
              <a:gd name="connsiteX1" fmla="*/ 8215370 w 8215370"/>
              <a:gd name="connsiteY1" fmla="*/ 0 h 5693866"/>
              <a:gd name="connsiteX2" fmla="*/ 8215370 w 8215370"/>
              <a:gd name="connsiteY2" fmla="*/ 5693866 h 5693866"/>
              <a:gd name="connsiteX3" fmla="*/ 0 w 8215370"/>
              <a:gd name="connsiteY3" fmla="*/ 5693866 h 5693866"/>
              <a:gd name="connsiteX4" fmla="*/ 0 w 8215370"/>
              <a:gd name="connsiteY4" fmla="*/ 0 h 569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5370" h="5693866">
                <a:moveTo>
                  <a:pt x="0" y="0"/>
                </a:moveTo>
                <a:lnTo>
                  <a:pt x="8215370" y="0"/>
                </a:lnTo>
                <a:lnTo>
                  <a:pt x="8215370" y="5693866"/>
                </a:lnTo>
                <a:lnTo>
                  <a:pt x="0" y="56938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1">
            <a:spAutoFit/>
          </a:bodyPr>
          <a:lstStyle/>
          <a:p>
            <a:pPr algn="r" rtl="1">
              <a:defRPr/>
            </a:pPr>
            <a:r>
              <a:rPr lang="ar-EG" sz="4800" b="1" dirty="0" smtClean="0"/>
              <a:t>أراد سليمان أن يصلي وكان يرتدي ملابس فوق الركبة فقال له والده : لقد أخللت بشرط من شروط الصلاة فقال سليمان ما هو يا والدي ؟ قال الوالد : إن ملابسك يا بني لا تغطي العورة ومن شروط الصلاة ستر العورة والمرأة .</a:t>
            </a:r>
            <a:endParaRPr lang="ar-SA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دمعة 2"/>
          <p:cNvSpPr/>
          <p:nvPr/>
        </p:nvSpPr>
        <p:spPr>
          <a:xfrm>
            <a:off x="8215338" y="285728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EG" sz="3600" dirty="0" smtClean="0"/>
              <a:t>5</a:t>
            </a:r>
            <a:endParaRPr lang="en-US" sz="36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000496" y="-71462"/>
            <a:ext cx="435771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defRPr/>
            </a:pPr>
            <a:r>
              <a:rPr lang="ar-EG" sz="6600" dirty="0" smtClean="0">
                <a:ln>
                  <a:solidFill>
                    <a:srgbClr val="C00000"/>
                  </a:solidFill>
                </a:ln>
                <a:cs typeface="PT Bold Stars" pitchFamily="2" charset="-78"/>
              </a:rPr>
              <a:t>ستر العورة</a:t>
            </a:r>
            <a:endParaRPr lang="ar-SA" sz="6600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PT Bold Stars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2844" y="1405015"/>
            <a:ext cx="8858312" cy="4524315"/>
          </a:xfrm>
          <a:custGeom>
            <a:avLst/>
            <a:gdLst>
              <a:gd name="connsiteX0" fmla="*/ 0 w 8215370"/>
              <a:gd name="connsiteY0" fmla="*/ 0 h 5693866"/>
              <a:gd name="connsiteX1" fmla="*/ 8215370 w 8215370"/>
              <a:gd name="connsiteY1" fmla="*/ 0 h 5693866"/>
              <a:gd name="connsiteX2" fmla="*/ 8215370 w 8215370"/>
              <a:gd name="connsiteY2" fmla="*/ 5693866 h 5693866"/>
              <a:gd name="connsiteX3" fmla="*/ 0 w 8215370"/>
              <a:gd name="connsiteY3" fmla="*/ 5693866 h 5693866"/>
              <a:gd name="connsiteX4" fmla="*/ 0 w 8215370"/>
              <a:gd name="connsiteY4" fmla="*/ 0 h 569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5370" h="5693866">
                <a:moveTo>
                  <a:pt x="0" y="0"/>
                </a:moveTo>
                <a:lnTo>
                  <a:pt x="8215370" y="0"/>
                </a:lnTo>
                <a:lnTo>
                  <a:pt x="8215370" y="5693866"/>
                </a:lnTo>
                <a:lnTo>
                  <a:pt x="0" y="56938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1">
            <a:spAutoFit/>
          </a:bodyPr>
          <a:lstStyle/>
          <a:p>
            <a:pPr algn="r" rtl="1">
              <a:defRPr/>
            </a:pPr>
            <a:r>
              <a:rPr lang="ar-EG" sz="4800" b="1" dirty="0" smtClean="0"/>
              <a:t>قال سليمان : وما عورة الرجل والمرأة في الصلاة :</a:t>
            </a:r>
            <a:r>
              <a:rPr lang="ar-EG" sz="4800" b="1" dirty="0"/>
              <a:t> </a:t>
            </a:r>
            <a:r>
              <a:rPr lang="ar-EG" sz="4800" b="1" dirty="0" smtClean="0"/>
              <a:t>فأجابه والده :</a:t>
            </a:r>
          </a:p>
          <a:p>
            <a:pPr algn="r" rtl="1">
              <a:defRPr/>
            </a:pPr>
            <a:r>
              <a:rPr lang="ar-EG" sz="4800" b="1" dirty="0" smtClean="0"/>
              <a:t>1- عورة الرجل : من </a:t>
            </a:r>
            <a:r>
              <a:rPr lang="ar-EG" sz="4800" b="1" dirty="0" err="1" smtClean="0"/>
              <a:t>السرة</a:t>
            </a:r>
            <a:r>
              <a:rPr lang="ar-EG" sz="4800" b="1" dirty="0" smtClean="0"/>
              <a:t> إلى الركبة .</a:t>
            </a:r>
          </a:p>
          <a:p>
            <a:pPr algn="r" rtl="1">
              <a:defRPr/>
            </a:pPr>
            <a:r>
              <a:rPr lang="ar-EG" sz="4800" b="1" dirty="0" smtClean="0"/>
              <a:t>2- عورة المرأة في الصلاة : كلها ما عدا وجهها وكفيها .</a:t>
            </a:r>
          </a:p>
          <a:p>
            <a:pPr algn="r" rtl="1">
              <a:defRPr/>
            </a:pPr>
            <a:r>
              <a:rPr lang="ar-EG" sz="4800" b="1" dirty="0" smtClean="0"/>
              <a:t>والمرأة عند الرجال الأجانب كلها عورة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857224" y="2216530"/>
            <a:ext cx="7572428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9600" b="1" dirty="0" smtClean="0">
                <a:ln w="11430">
                  <a:solidFill>
                    <a:srgbClr val="0033CC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00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Mirror" pitchFamily="2" charset="-78"/>
              </a:rPr>
              <a:t>6- إزالة النجاسة</a:t>
            </a:r>
            <a:endParaRPr lang="ar-SA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rgbClr val="FF00FF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24183" y="142852"/>
            <a:ext cx="8858280" cy="1214446"/>
          </a:xfrm>
          <a:prstGeom prst="rect">
            <a:avLst/>
          </a:prstGeom>
          <a:noFill/>
        </p:spPr>
        <p:txBody>
          <a:bodyPr rtlCol="1">
            <a:prstTxWarp prst="textCanDown">
              <a:avLst>
                <a:gd name="adj" fmla="val 0"/>
              </a:avLst>
            </a:prstTxWarp>
            <a:spAutoFit/>
          </a:bodyPr>
          <a:lstStyle/>
          <a:p>
            <a:pPr rtl="1">
              <a:defRPr/>
            </a:pPr>
            <a:r>
              <a:rPr lang="ar-EG" sz="3600" b="1" dirty="0" smtClean="0">
                <a:ln>
                  <a:solidFill>
                    <a:srgbClr val="FF0000"/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أتذكر ما تعلمته في وحدة إزالة النجاسة ثم أكمل ما يلي :</a:t>
            </a:r>
            <a:endParaRPr lang="ar-SA" sz="105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85720" y="1858250"/>
            <a:ext cx="8858280" cy="1214446"/>
          </a:xfrm>
          <a:prstGeom prst="rect">
            <a:avLst/>
          </a:prstGeom>
          <a:noFill/>
        </p:spPr>
        <p:txBody>
          <a:bodyPr rtlCol="1">
            <a:prstTxWarp prst="textCanDown">
              <a:avLst>
                <a:gd name="adj" fmla="val 0"/>
              </a:avLst>
            </a:prstTxWarp>
            <a:spAutoFit/>
          </a:bodyPr>
          <a:lstStyle/>
          <a:p>
            <a:pPr rtl="1">
              <a:defRPr/>
            </a:pPr>
            <a:r>
              <a:rPr lang="ar-EG" sz="3600" b="1" dirty="0" smtClean="0">
                <a:ln>
                  <a:solidFill>
                    <a:srgbClr val="FF0000"/>
                  </a:solidFill>
                </a:ln>
                <a:solidFill>
                  <a:srgbClr val="0000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عند إرادة الصلاة يجب إزالة النجاسة عن ثلاثة أشياء هي :</a:t>
            </a:r>
            <a:endParaRPr lang="ar-SA" sz="1050" dirty="0">
              <a:solidFill>
                <a:srgbClr val="0000FF"/>
              </a:solidFill>
            </a:endParaRPr>
          </a:p>
        </p:txBody>
      </p:sp>
      <p:sp>
        <p:nvSpPr>
          <p:cNvPr id="7" name="دمعة 6"/>
          <p:cNvSpPr/>
          <p:nvPr/>
        </p:nvSpPr>
        <p:spPr>
          <a:xfrm>
            <a:off x="4071934" y="3666468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SA" sz="3600" dirty="0"/>
              <a:t>2</a:t>
            </a:r>
            <a:endParaRPr lang="en-US" sz="3600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42844" y="3571876"/>
            <a:ext cx="3786214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دمعة 9"/>
          <p:cNvSpPr/>
          <p:nvPr/>
        </p:nvSpPr>
        <p:spPr>
          <a:xfrm>
            <a:off x="8358214" y="578645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SA" sz="3600" dirty="0"/>
              <a:t>3</a:t>
            </a:r>
            <a:endParaRPr lang="en-US" sz="36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4429124" y="5715016"/>
            <a:ext cx="3786214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644496" y="3601364"/>
            <a:ext cx="3097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4000" b="1">
              <a:solidFill>
                <a:srgbClr val="66FF66"/>
              </a:solidFill>
            </a:endParaRPr>
          </a:p>
        </p:txBody>
      </p:sp>
      <p:sp>
        <p:nvSpPr>
          <p:cNvPr id="14" name="دمعة 13"/>
          <p:cNvSpPr/>
          <p:nvPr/>
        </p:nvSpPr>
        <p:spPr>
          <a:xfrm>
            <a:off x="8358214" y="3643314"/>
            <a:ext cx="642942" cy="500066"/>
          </a:xfrm>
          <a:prstGeom prst="teardrop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ar-SA" sz="3600" dirty="0"/>
              <a:t>1</a:t>
            </a:r>
            <a:endParaRPr lang="en-US" sz="36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4429124" y="3357562"/>
            <a:ext cx="378621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البدن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0" y="3357562"/>
            <a:ext cx="378621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الثياب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357686" y="5500702"/>
            <a:ext cx="378621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S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مكان الصلاة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2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2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642910" y="2553954"/>
            <a:ext cx="7929618" cy="14465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PT Bold Mirror" pitchFamily="2" charset="-78"/>
              </a:rPr>
              <a:t>7- دخول الوقت</a:t>
            </a:r>
            <a:endParaRPr lang="ar-SA" sz="8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4357688" y="3286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صورة 4" descr="2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57151" y="-285776"/>
            <a:ext cx="10215563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2"/>
          <p:cNvSpPr txBox="1">
            <a:spLocks noChangeArrowheads="1"/>
          </p:cNvSpPr>
          <p:nvPr/>
        </p:nvSpPr>
        <p:spPr bwMode="auto">
          <a:xfrm>
            <a:off x="642981" y="1142974"/>
            <a:ext cx="77152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EG" sz="5400" b="1" dirty="0" smtClean="0"/>
              <a:t>قال تعالى : (( </a:t>
            </a:r>
            <a:r>
              <a:rPr lang="ar-SA" sz="5400" b="1" dirty="0" smtClean="0"/>
              <a:t>إِنَّ الصَّلاَةَ كَانَتْ عَلَى الْمُؤْمِنِينَ كِتَابًا مَّوْقُوتًا </a:t>
            </a:r>
            <a:r>
              <a:rPr lang="ar-EG" sz="5400" b="1" dirty="0" smtClean="0"/>
              <a:t>))</a:t>
            </a:r>
            <a:endParaRPr lang="ar-SA" sz="5400" b="1" dirty="0"/>
          </a:p>
        </p:txBody>
      </p:sp>
      <p:sp>
        <p:nvSpPr>
          <p:cNvPr id="6" name="مربع نص 1"/>
          <p:cNvSpPr>
            <a:spLocks noChangeArrowheads="1"/>
          </p:cNvSpPr>
          <p:nvPr/>
        </p:nvSpPr>
        <p:spPr bwMode="auto">
          <a:xfrm>
            <a:off x="285720" y="4486476"/>
            <a:ext cx="8643998" cy="2085796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66FF6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EG" sz="4800" b="1" dirty="0" smtClean="0"/>
              <a:t>ورد في هذه الآية شرط من شروط الصلاة ولا تصح الصلاة إلا </a:t>
            </a:r>
            <a:r>
              <a:rPr lang="ar-EG" sz="4800" b="1" dirty="0" err="1" smtClean="0"/>
              <a:t>به</a:t>
            </a:r>
            <a:r>
              <a:rPr lang="ar-EG" sz="4800" b="1" dirty="0" smtClean="0"/>
              <a:t> وهو .................</a:t>
            </a:r>
            <a:endParaRPr lang="ar-SA" sz="1600" dirty="0"/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571472" y="5572140"/>
            <a:ext cx="26431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دخول الوقت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eebOS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eebma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New Folder\نماذج\مناظر طبيعية\63744-bigthumbn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857224" y="2002216"/>
            <a:ext cx="7572428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ar-EG" sz="9600" b="1" dirty="0" smtClean="0">
                <a:ln w="11430">
                  <a:solidFill>
                    <a:srgbClr val="0033CC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00FF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PT Bold Mirror" pitchFamily="2" charset="-78"/>
              </a:rPr>
              <a:t>أوقات الصلوات الخمس</a:t>
            </a:r>
            <a:endParaRPr lang="ar-SA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rgbClr val="FF00FF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472</Words>
  <PresentationFormat>عرض على الشاشة (3:4)‏</PresentationFormat>
  <Paragraphs>102</Paragraphs>
  <Slides>20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49</cp:revision>
  <dcterms:modified xsi:type="dcterms:W3CDTF">2012-07-22T13:19:37Z</dcterms:modified>
</cp:coreProperties>
</file>