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نمط ذو سمات 1 - تميي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نمط ذو سمات 1 - تميي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نمط ذو سمات 1 - تمييز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1142976" y="2500306"/>
            <a:ext cx="5715040" cy="2071702"/>
          </a:xfrm>
          <a:prstGeom prst="round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صلاة الجماعة</a:t>
            </a:r>
            <a:endParaRPr lang="ar-EG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928813"/>
            <a:ext cx="4857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928843" y="357166"/>
            <a:ext cx="7000875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1- أرتب الكلمات التالية لتصبح جملة مفيدة :</a:t>
            </a:r>
            <a:endParaRPr lang="ar-EG" sz="32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500034" y="2213845"/>
            <a:ext cx="8429635" cy="7150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في المسجد – الخمس – الصلوات – أصلي – جماعة .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00083" y="3999795"/>
            <a:ext cx="8429635" cy="7150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................................................................</a:t>
            </a:r>
            <a:endParaRPr lang="ar-EG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14282" y="4000504"/>
            <a:ext cx="842967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أصلي الصلوات الخمس جماعة </a:t>
            </a:r>
            <a:r>
              <a:rPr lang="ar-SA" sz="4000" b="1" dirty="0" smtClean="0">
                <a:solidFill>
                  <a:srgbClr val="FF0000"/>
                </a:solidFill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</a:rPr>
              <a:t>في </a:t>
            </a:r>
            <a:r>
              <a:rPr lang="ar-SA" sz="4000" b="1" dirty="0" smtClean="0">
                <a:solidFill>
                  <a:srgbClr val="FF0000"/>
                </a:solidFill>
              </a:rPr>
              <a:t>المسجد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500034" y="357166"/>
            <a:ext cx="8429685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2- أختار الإجابة الصحيحة بوضع إشارة ( </a:t>
            </a:r>
            <a:r>
              <a:rPr lang="ar-EG" sz="3600" b="1" dirty="0" smtClean="0">
                <a:solidFill>
                  <a:srgbClr val="FF0000"/>
                </a:solidFill>
                <a:latin typeface="Agency FB"/>
              </a:rPr>
              <a:t>√ ) أمامها :</a:t>
            </a:r>
            <a:endParaRPr lang="ar-EG" sz="32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285984" y="1214422"/>
            <a:ext cx="6643735" cy="7150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أ- صلاة الجماعة أفضل من صلاة الفرد </a:t>
            </a:r>
            <a:r>
              <a:rPr lang="ar-EG" sz="3600" b="1" dirty="0" err="1" smtClean="0">
                <a:solidFill>
                  <a:srgbClr val="FF0000"/>
                </a:solidFill>
              </a:rPr>
              <a:t>بـ</a:t>
            </a:r>
            <a:r>
              <a:rPr lang="ar-EG" sz="3600" b="1" dirty="0" smtClean="0">
                <a:solidFill>
                  <a:srgbClr val="FF0000"/>
                </a:solidFill>
              </a:rPr>
              <a:t> :</a:t>
            </a:r>
            <a:endParaRPr lang="ar-EG" sz="32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714612" y="2071678"/>
            <a:ext cx="6215107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1- اثنتين وعشرين درجة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661835" y="3286124"/>
            <a:ext cx="6215107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2- خمس وعشرين درجة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43174" y="4572008"/>
            <a:ext cx="6215107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3- سبع وعشرين درجة  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071802" y="4572008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786182" y="642918"/>
            <a:ext cx="5143537" cy="7150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ب- صلاة الجماعة واجبة على :</a:t>
            </a:r>
            <a:endParaRPr lang="ar-EG" sz="32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643306" y="2143116"/>
            <a:ext cx="5286413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1- الرجال والنساء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590529" y="3357562"/>
            <a:ext cx="5286413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2- الرجال         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571868" y="4643446"/>
            <a:ext cx="5286413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3- النساء                  (     )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86248" y="335756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71438" y="35943"/>
            <a:ext cx="9001156" cy="6469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200" b="1" dirty="0" smtClean="0">
                <a:solidFill>
                  <a:srgbClr val="FF0000"/>
                </a:solidFill>
              </a:rPr>
              <a:t>3- أربط كل عبارة في العمود ( </a:t>
            </a:r>
            <a:r>
              <a:rPr lang="ar-EG" sz="3200" b="1" dirty="0" err="1" smtClean="0">
                <a:solidFill>
                  <a:srgbClr val="FF0000"/>
                </a:solidFill>
              </a:rPr>
              <a:t>أ</a:t>
            </a:r>
            <a:r>
              <a:rPr lang="ar-EG" sz="3200" b="1" dirty="0" smtClean="0">
                <a:solidFill>
                  <a:srgbClr val="FF0000"/>
                </a:solidFill>
              </a:rPr>
              <a:t> ) بما يناسبها من العمود ( </a:t>
            </a:r>
            <a:r>
              <a:rPr lang="ar-EG" sz="3200" b="1" dirty="0" err="1" smtClean="0">
                <a:solidFill>
                  <a:srgbClr val="FF0000"/>
                </a:solidFill>
              </a:rPr>
              <a:t>ب</a:t>
            </a:r>
            <a:r>
              <a:rPr lang="ar-EG" sz="3200" b="1" dirty="0" smtClean="0">
                <a:solidFill>
                  <a:srgbClr val="FF0000"/>
                </a:solidFill>
              </a:rPr>
              <a:t> ) :</a:t>
            </a:r>
            <a:endParaRPr lang="ar-EG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5072066" y="819910"/>
          <a:ext cx="3857620" cy="6038090"/>
        </p:xfrm>
        <a:graphic>
          <a:graphicData uri="http://schemas.openxmlformats.org/drawingml/2006/table">
            <a:tbl>
              <a:tblPr rtl="1" firstRow="1" bandRow="1">
                <a:tableStyleId>{08FB837D-C827-4EFA-A057-4D05807E0F7C}</a:tableStyleId>
              </a:tblPr>
              <a:tblGrid>
                <a:gridCol w="3857620"/>
              </a:tblGrid>
              <a:tr h="104086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499722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6357950" y="785794"/>
            <a:ext cx="1285916" cy="91940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800" b="1" dirty="0" smtClean="0">
                <a:solidFill>
                  <a:srgbClr val="FF0000"/>
                </a:solidFill>
              </a:rPr>
              <a:t>( </a:t>
            </a:r>
            <a:r>
              <a:rPr lang="ar-EG" sz="4800" b="1" dirty="0" err="1" smtClean="0">
                <a:solidFill>
                  <a:srgbClr val="FF0000"/>
                </a:solidFill>
              </a:rPr>
              <a:t>أ</a:t>
            </a:r>
            <a:r>
              <a:rPr lang="ar-EG" sz="4800" b="1" dirty="0" smtClean="0">
                <a:solidFill>
                  <a:srgbClr val="FF0000"/>
                </a:solidFill>
              </a:rPr>
              <a:t> )</a:t>
            </a:r>
            <a:endParaRPr lang="ar-EG" sz="44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143504" y="2002865"/>
            <a:ext cx="3786214" cy="6469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3200" b="1" dirty="0" smtClean="0">
                <a:solidFill>
                  <a:srgbClr val="FF0000"/>
                </a:solidFill>
              </a:rPr>
              <a:t>يصلي والدي في المسجد</a:t>
            </a:r>
            <a:endParaRPr lang="ar-EG" sz="28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873339" y="2727957"/>
            <a:ext cx="2484875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أنام مبكرا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323702" y="3585213"/>
            <a:ext cx="3391702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مصلى المدرسة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357818" y="4442469"/>
            <a:ext cx="3391702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مصلى المدرسة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180826" y="5289013"/>
            <a:ext cx="3677454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تجب صلاة الجماعة</a:t>
            </a:r>
            <a:endParaRPr lang="ar-EG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142875" y="819934"/>
          <a:ext cx="4155040" cy="6038066"/>
        </p:xfrm>
        <a:graphic>
          <a:graphicData uri="http://schemas.openxmlformats.org/drawingml/2006/table">
            <a:tbl>
              <a:tblPr rtl="1" firstRow="1" bandRow="1">
                <a:tableStyleId>{08FB837D-C827-4EFA-A057-4D05807E0F7C}</a:tableStyleId>
              </a:tblPr>
              <a:tblGrid>
                <a:gridCol w="4155040"/>
              </a:tblGrid>
              <a:tr h="1040860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499720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مربع نص 11"/>
          <p:cNvSpPr txBox="1"/>
          <p:nvPr/>
        </p:nvSpPr>
        <p:spPr>
          <a:xfrm>
            <a:off x="1357290" y="785818"/>
            <a:ext cx="1534314" cy="91940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800" b="1" dirty="0" smtClean="0">
                <a:solidFill>
                  <a:srgbClr val="FF0000"/>
                </a:solidFill>
              </a:rPr>
              <a:t>( </a:t>
            </a:r>
            <a:r>
              <a:rPr lang="ar-EG" sz="4800" b="1" dirty="0" err="1" smtClean="0">
                <a:solidFill>
                  <a:srgbClr val="FF0000"/>
                </a:solidFill>
              </a:rPr>
              <a:t>ب</a:t>
            </a:r>
            <a:r>
              <a:rPr lang="ar-EG" sz="4800" b="1" dirty="0" smtClean="0">
                <a:solidFill>
                  <a:srgbClr val="FF0000"/>
                </a:solidFill>
              </a:rPr>
              <a:t> )</a:t>
            </a:r>
            <a:endParaRPr lang="ar-EG" sz="44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57158" y="2129070"/>
            <a:ext cx="3786214" cy="44267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2000" b="1" dirty="0" smtClean="0">
                <a:solidFill>
                  <a:srgbClr val="FF0000"/>
                </a:solidFill>
              </a:rPr>
              <a:t>أفضل من صلاة الفرد بسبع وعشرين درجة</a:t>
            </a:r>
            <a:endParaRPr lang="ar-EG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57158" y="2778680"/>
            <a:ext cx="3786214" cy="57888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2800" b="1" dirty="0" smtClean="0">
                <a:solidFill>
                  <a:srgbClr val="FF0000"/>
                </a:solidFill>
              </a:rPr>
              <a:t>يصلي فيه جميع جميع التلاميذ</a:t>
            </a:r>
            <a:endParaRPr lang="ar-EG" sz="2400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85720" y="3493060"/>
            <a:ext cx="3925884" cy="57888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2800" b="1" dirty="0" smtClean="0">
                <a:solidFill>
                  <a:srgbClr val="FF0000"/>
                </a:solidFill>
              </a:rPr>
              <a:t>خمس مرات في اليوم والليلة</a:t>
            </a:r>
            <a:endParaRPr lang="ar-EG" sz="2400" b="1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51604" y="4177496"/>
            <a:ext cx="3891768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لأستيقظ لصلاة الفجر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714348" y="5034776"/>
            <a:ext cx="2925752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على الرجال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108860" y="6000768"/>
            <a:ext cx="2320132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في المنزل</a:t>
            </a:r>
            <a:endParaRPr lang="ar-EG" sz="3600" b="1" dirty="0">
              <a:solidFill>
                <a:srgbClr val="FF0000"/>
              </a:solidFill>
            </a:endParaRPr>
          </a:p>
        </p:txBody>
      </p:sp>
      <p:cxnSp>
        <p:nvCxnSpPr>
          <p:cNvPr id="19" name="رابط كسهم مستقيم 18"/>
          <p:cNvCxnSpPr>
            <a:cxnSpLocks noChangeShapeType="1"/>
          </p:cNvCxnSpPr>
          <p:nvPr/>
        </p:nvCxnSpPr>
        <p:spPr bwMode="auto">
          <a:xfrm rot="10800000" flipV="1">
            <a:off x="4143372" y="2357430"/>
            <a:ext cx="1785942" cy="1285884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1" name="رابط كسهم مستقيم 20"/>
          <p:cNvCxnSpPr>
            <a:cxnSpLocks noChangeShapeType="1"/>
          </p:cNvCxnSpPr>
          <p:nvPr/>
        </p:nvCxnSpPr>
        <p:spPr bwMode="auto">
          <a:xfrm rot="10800000" flipV="1">
            <a:off x="4000496" y="3000372"/>
            <a:ext cx="2286008" cy="150019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3" name="رابط كسهم مستقيم 22"/>
          <p:cNvCxnSpPr>
            <a:cxnSpLocks noChangeShapeType="1"/>
          </p:cNvCxnSpPr>
          <p:nvPr/>
        </p:nvCxnSpPr>
        <p:spPr bwMode="auto">
          <a:xfrm rot="10800000">
            <a:off x="4000496" y="3286124"/>
            <a:ext cx="1928818" cy="85725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5" name="رابط كسهم مستقيم 24"/>
          <p:cNvCxnSpPr>
            <a:cxnSpLocks noChangeShapeType="1"/>
          </p:cNvCxnSpPr>
          <p:nvPr/>
        </p:nvCxnSpPr>
        <p:spPr bwMode="auto">
          <a:xfrm rot="10800000">
            <a:off x="3500430" y="5357826"/>
            <a:ext cx="2143132" cy="14287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 rot="359483">
            <a:off x="430802" y="1540453"/>
            <a:ext cx="8652956" cy="3888641"/>
          </a:xfrm>
          <a:prstGeom prst="cloud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FF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635000"/>
          </a:effectLst>
        </p:spPr>
        <p:txBody>
          <a:bodyPr rtlCol="1">
            <a:spAutoFit/>
          </a:bodyPr>
          <a:lstStyle/>
          <a:p>
            <a:pPr algn="ctr" rtl="1">
              <a:defRPr/>
            </a:pPr>
            <a:r>
              <a:rPr lang="ar-EG" sz="80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Broken" pitchFamily="2" charset="-78"/>
              </a:rPr>
              <a:t>فضل صلاة الجماعة</a:t>
            </a:r>
            <a:endParaRPr lang="ar-SA" sz="8000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Broke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12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500034" y="500042"/>
            <a:ext cx="8286808" cy="5439430"/>
          </a:xfrm>
          <a:prstGeom prst="doubleWave">
            <a:avLst/>
          </a:prstGeom>
          <a:solidFill>
            <a:srgbClr val="002060"/>
          </a:solidFill>
          <a:effectLst>
            <a:reflection blurRad="6350" stA="50000" endA="300" endPos="38500" dist="508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 rtlCol="1" anchor="ctr">
            <a:spAutoFit/>
          </a:bodyPr>
          <a:lstStyle/>
          <a:p>
            <a:pPr algn="ctr" rtl="1">
              <a:defRPr/>
            </a:pPr>
            <a:r>
              <a:rPr lang="ar-EG" sz="44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كان محمد يلعب بالكرة في فناء المنزل فسمع أذان العصر فتوقف عن اللعب وتوضأ للصلاة ثم ذهب إلى المسجد لأداء الصلاة جماعة .</a:t>
            </a:r>
          </a:p>
          <a:p>
            <a:pPr algn="ctr" rtl="1">
              <a:buFontTx/>
              <a:buChar char="-"/>
              <a:defRPr/>
            </a:pPr>
            <a:r>
              <a:rPr lang="ar-EG" sz="44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لماذا حرص محمد على الصلاة جماعة في المسجد ؟</a:t>
            </a:r>
            <a:endParaRPr lang="ar-EG" sz="3600" b="1" dirty="0">
              <a:ln>
                <a:solidFill>
                  <a:srgbClr val="00B050"/>
                </a:solidFill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 rtl="1">
              <a:defRPr/>
            </a:pPr>
            <a:r>
              <a:rPr lang="ar-EG" sz="3600" b="1" dirty="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 نقرأ الحديث الآتي لنعرف السبب :</a:t>
            </a:r>
            <a:endParaRPr lang="ar-EG" sz="4400" b="1" dirty="0" smtClean="0">
              <a:ln>
                <a:solidFill>
                  <a:srgbClr val="00B050"/>
                </a:solidFill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14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0" y="1428736"/>
            <a:ext cx="8501090" cy="3200876"/>
          </a:xfrm>
          <a:custGeom>
            <a:avLst/>
            <a:gdLst>
              <a:gd name="connsiteX0" fmla="*/ 0 w 10287072"/>
              <a:gd name="connsiteY0" fmla="*/ 3505617 h 7011233"/>
              <a:gd name="connsiteX1" fmla="*/ 2246754 w 10287072"/>
              <a:gd name="connsiteY1" fmla="*/ 608833 h 7011233"/>
              <a:gd name="connsiteX2" fmla="*/ 5143542 w 10287072"/>
              <a:gd name="connsiteY2" fmla="*/ 6 h 7011233"/>
              <a:gd name="connsiteX3" fmla="*/ 8040331 w 10287072"/>
              <a:gd name="connsiteY3" fmla="*/ 608838 h 7011233"/>
              <a:gd name="connsiteX4" fmla="*/ 10287074 w 10287072"/>
              <a:gd name="connsiteY4" fmla="*/ 3505632 h 7011233"/>
              <a:gd name="connsiteX5" fmla="*/ 8040325 w 10287072"/>
              <a:gd name="connsiteY5" fmla="*/ 6402420 h 7011233"/>
              <a:gd name="connsiteX6" fmla="*/ 5143536 w 10287072"/>
              <a:gd name="connsiteY6" fmla="*/ 7011249 h 7011233"/>
              <a:gd name="connsiteX7" fmla="*/ 2246747 w 10287072"/>
              <a:gd name="connsiteY7" fmla="*/ 6402418 h 7011233"/>
              <a:gd name="connsiteX8" fmla="*/ 2 w 10287072"/>
              <a:gd name="connsiteY8" fmla="*/ 3505626 h 7011233"/>
              <a:gd name="connsiteX9" fmla="*/ 0 w 10287072"/>
              <a:gd name="connsiteY9" fmla="*/ 3505617 h 701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87072" h="7011233">
                <a:moveTo>
                  <a:pt x="0" y="3505617"/>
                </a:moveTo>
                <a:cubicBezTo>
                  <a:pt x="3" y="2346212"/>
                  <a:pt x="841078" y="1261797"/>
                  <a:pt x="2246754" y="608833"/>
                </a:cubicBezTo>
                <a:cubicBezTo>
                  <a:pt x="3100688" y="212164"/>
                  <a:pt x="4110134" y="6"/>
                  <a:pt x="5143542" y="6"/>
                </a:cubicBezTo>
                <a:cubicBezTo>
                  <a:pt x="6176951" y="7"/>
                  <a:pt x="7186398" y="212167"/>
                  <a:pt x="8040331" y="608838"/>
                </a:cubicBezTo>
                <a:cubicBezTo>
                  <a:pt x="9446007" y="1261806"/>
                  <a:pt x="10287078" y="2346225"/>
                  <a:pt x="10287074" y="3505632"/>
                </a:cubicBezTo>
                <a:cubicBezTo>
                  <a:pt x="10287074" y="4665038"/>
                  <a:pt x="9446001" y="5749455"/>
                  <a:pt x="8040325" y="6402420"/>
                </a:cubicBezTo>
                <a:cubicBezTo>
                  <a:pt x="7186391" y="6799090"/>
                  <a:pt x="6176945" y="7011249"/>
                  <a:pt x="5143536" y="7011249"/>
                </a:cubicBezTo>
                <a:cubicBezTo>
                  <a:pt x="4110127" y="7011249"/>
                  <a:pt x="3100681" y="6799089"/>
                  <a:pt x="2246747" y="6402418"/>
                </a:cubicBezTo>
                <a:cubicBezTo>
                  <a:pt x="841071" y="5749451"/>
                  <a:pt x="-1" y="4665033"/>
                  <a:pt x="2" y="3505626"/>
                </a:cubicBezTo>
                <a:cubicBezTo>
                  <a:pt x="1" y="3505623"/>
                  <a:pt x="1" y="3505620"/>
                  <a:pt x="0" y="3505617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</p:spPr>
        <p:txBody>
          <a:bodyPr rtlCol="1" anchor="ctr">
            <a:spAutoFit/>
          </a:bodyPr>
          <a:lstStyle/>
          <a:p>
            <a:pPr algn="ctr" rtl="1">
              <a:defRPr/>
            </a:pPr>
            <a:r>
              <a:rPr lang="ar-EG" sz="54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عبد الله بن عمر رضي الله         عنهما أن رسول الله </a:t>
            </a:r>
            <a:r>
              <a:rPr lang="ar-SA" sz="6000" dirty="0" smtClean="0">
                <a:ln>
                  <a:solidFill>
                    <a:srgbClr val="C00000"/>
                  </a:solidFill>
                </a:ln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sym typeface="AGA Arabesque"/>
              </a:rPr>
              <a:t></a:t>
            </a:r>
            <a:r>
              <a:rPr lang="ar-SA" sz="6000" dirty="0" smtClean="0">
                <a:ln>
                  <a:solidFill>
                    <a:srgbClr val="C00000"/>
                  </a:solidFill>
                </a:ln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ar-EG" sz="54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قال :</a:t>
            </a:r>
            <a:endParaRPr lang="ar-EG" sz="5400" dirty="0">
              <a:ln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  <a:p>
            <a:pPr algn="ctr" rtl="1">
              <a:defRPr/>
            </a:pPr>
            <a:r>
              <a:rPr lang="ar-SA" sz="4400" b="1" dirty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ar-SA" sz="4400" b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ar-EG" sz="4400" b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صلاة الجماعة أفضل من صلاة الفرد بسبع وعشرين درجة </a:t>
            </a:r>
            <a:r>
              <a:rPr lang="ar-SA" sz="4400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»</a:t>
            </a:r>
            <a:endParaRPr lang="ar-SA" sz="44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14282" y="5282999"/>
            <a:ext cx="8215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أخرجه </a:t>
            </a:r>
            <a:r>
              <a:rPr lang="ar-EG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البخاري </a:t>
            </a:r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برقم </a:t>
            </a: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 </a:t>
            </a:r>
            <a:r>
              <a:rPr lang="ar-EG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645</a:t>
            </a:r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)</a:t>
            </a:r>
            <a:r>
              <a:rPr lang="ar-EG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ومسلم برقم ( 650 ) </a:t>
            </a:r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240 - ويندوز كبي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ewemai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32" y="214290"/>
            <a:ext cx="9144000" cy="17366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r" rtl="1">
              <a:defRPr/>
            </a:pPr>
            <a:r>
              <a:rPr lang="ar-EG" sz="4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سبب حرص محمد على صلاة الجماعة في المسجد هو :</a:t>
            </a:r>
            <a:endParaRPr lang="ar-SA" sz="105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2" y="2571744"/>
            <a:ext cx="9144000" cy="1191816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r" rtl="1">
              <a:defRPr/>
            </a:pPr>
            <a:r>
              <a:rPr lang="ar-EG" sz="32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............................................................................................................................................................</a:t>
            </a:r>
            <a:endParaRPr lang="ar-SA" sz="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000504"/>
            <a:ext cx="392909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0" y="2500306"/>
            <a:ext cx="88582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solidFill>
                  <a:srgbClr val="FF0000"/>
                </a:solidFill>
              </a:rPr>
              <a:t>لأن صلاة الجماعة خير من صلاة الفرد بسبع وعشرين درجة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عصافي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عصافي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85720" y="1214422"/>
            <a:ext cx="8215370" cy="385765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</p:spPr>
        <p:txBody>
          <a:bodyPr rtlCol="1">
            <a:prstTxWarp prst="textChevronInverted">
              <a:avLst/>
            </a:prstTxWarp>
            <a:spAutoFit/>
          </a:bodyPr>
          <a:lstStyle/>
          <a:p>
            <a:pPr algn="r" rtl="1">
              <a:defRPr/>
            </a:pPr>
            <a:r>
              <a:rPr lang="ar-SA" sz="8000" dirty="0" err="1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حُ</a:t>
            </a:r>
            <a:r>
              <a:rPr lang="ar-EG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ـ</a:t>
            </a:r>
            <a:r>
              <a:rPr lang="ar-SA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كْمُ </a:t>
            </a:r>
            <a:r>
              <a:rPr lang="ar-EG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 </a:t>
            </a:r>
            <a:r>
              <a:rPr lang="ar-SA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ص</a:t>
            </a:r>
            <a:r>
              <a:rPr lang="ar-EG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ـ</a:t>
            </a:r>
            <a:r>
              <a:rPr lang="ar-SA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لاة الج</a:t>
            </a:r>
            <a:r>
              <a:rPr lang="ar-EG" sz="8000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ـ</a:t>
            </a:r>
            <a:r>
              <a:rPr lang="ar-SA" sz="800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م</a:t>
            </a:r>
            <a:r>
              <a:rPr lang="ar-EG" sz="800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Mudir MT" pitchFamily="2" charset="-78"/>
              </a:rPr>
              <a:t>اعة</a:t>
            </a:r>
            <a:endParaRPr lang="ar-SA" sz="8000" dirty="0">
              <a:ln>
                <a:solidFill>
                  <a:srgbClr val="FF0000"/>
                </a:solidFill>
              </a:ln>
              <a:solidFill>
                <a:srgbClr val="C0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Mudir MT" pitchFamily="2" charset="-78"/>
            </a:endParaRPr>
          </a:p>
        </p:txBody>
      </p:sp>
      <p:pic>
        <p:nvPicPr>
          <p:cNvPr id="4" name="صورة 2" descr="oh_allah____by_muslimz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4857750"/>
            <a:ext cx="30718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09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4" descr="arabic_faith_188322_tnb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571500"/>
            <a:ext cx="2286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مربع نص 3"/>
          <p:cNvSpPr txBox="1"/>
          <p:nvPr/>
        </p:nvSpPr>
        <p:spPr>
          <a:xfrm>
            <a:off x="2214514" y="230945"/>
            <a:ext cx="6929486" cy="6555641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>
              <a:defRPr/>
            </a:pPr>
            <a:r>
              <a:rPr lang="ar-EG" sz="6000" b="1" dirty="0" smtClean="0">
                <a:ln>
                  <a:solidFill>
                    <a:schemeClr val="bg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مر بنا في وحدة مكانة الصلاة حديث الأعمى لما استأذن النبي </a:t>
            </a:r>
            <a:r>
              <a:rPr lang="ar-EG" sz="6000" b="1" dirty="0" smtClean="0">
                <a:ln>
                  <a:solidFill>
                    <a:schemeClr val="bg1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sym typeface="AGA Arabesque"/>
              </a:rPr>
              <a:t> أن يصلي في بيته وهو لا قائد له فقال له النبي  : ( هل تسمع النداء ؟ ) فقال نعم : قال : فأجب .</a:t>
            </a:r>
            <a:endParaRPr lang="ar-S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مو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8 - غلق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14282" y="571480"/>
            <a:ext cx="8715436" cy="2123658"/>
          </a:xfrm>
          <a:prstGeom prst="rect">
            <a:avLst/>
          </a:prstGeom>
          <a:blipFill>
            <a:blip r:embed="rId3">
              <a:lum bright="27000"/>
            </a:blip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anchor="ctr">
            <a:spAutoFit/>
          </a:bodyPr>
          <a:lstStyle/>
          <a:p>
            <a:pPr rtl="1">
              <a:defRPr/>
            </a:pPr>
            <a:r>
              <a:rPr lang="ar-EG" sz="4400" b="1" dirty="0" smtClean="0"/>
              <a:t>أقرأ الموقف السابق .</a:t>
            </a:r>
          </a:p>
          <a:p>
            <a:pPr rtl="1">
              <a:defRPr/>
            </a:pPr>
            <a:r>
              <a:rPr lang="ar-EG" sz="4400" b="1" dirty="0" smtClean="0"/>
              <a:t>أكتب الكلمة الدالة على وجوب صلاة الرجل في المسجد : .........................</a:t>
            </a:r>
            <a:endParaRPr lang="ar-SA" sz="4400" b="1" dirty="0"/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285720" y="4145356"/>
            <a:ext cx="8643966" cy="1569660"/>
          </a:xfrm>
          <a:prstGeom prst="rect">
            <a:avLst/>
          </a:prstGeom>
          <a:blipFill>
            <a:blip r:embed="rId3">
              <a:lum bright="27000"/>
            </a:blip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anchor="ctr">
            <a:spAutoFit/>
          </a:bodyPr>
          <a:lstStyle/>
          <a:p>
            <a:pPr algn="ctr" rtl="1">
              <a:defRPr/>
            </a:pPr>
            <a:r>
              <a:rPr lang="ar-EG" sz="4800" b="1" dirty="0" smtClean="0"/>
              <a:t>يجب على الرجال أداء الصلوات الخمس جماعة في المسجد .</a:t>
            </a:r>
            <a:endParaRPr lang="ar-SA" sz="4800" b="1" dirty="0"/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785799" y="1857364"/>
            <a:ext cx="62865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قوله صلى الله عليه وسلم فأجب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قفزة فى الميا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قفزة فى الميا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متعدد المستندات 2"/>
          <p:cNvSpPr/>
          <p:nvPr/>
        </p:nvSpPr>
        <p:spPr>
          <a:xfrm>
            <a:off x="71470" y="142852"/>
            <a:ext cx="9001124" cy="1810286"/>
          </a:xfrm>
          <a:prstGeom prst="flowChartMultidocumen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</p:spPr>
        <p:txBody>
          <a:bodyPr wrap="square" anchor="b">
            <a:spAutoFit/>
          </a:bodyPr>
          <a:lstStyle/>
          <a:p>
            <a:pPr algn="ctr" rtl="1">
              <a:defRPr/>
            </a:pPr>
            <a:r>
              <a:rPr lang="ar-EG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أكتب بعض المشاهد التي أراها في الوقت المخصص لأداء صلاة الظهر في مدرستي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8286776" y="234315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SA" sz="3600" dirty="0"/>
              <a:t>1</a:t>
            </a:r>
            <a:endParaRPr lang="en-US" sz="3600" dirty="0"/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3571868" y="2214554"/>
            <a:ext cx="4457678" cy="7921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ar-EG" sz="4000" b="1" dirty="0" smtClean="0"/>
              <a:t>نتوضأ استعدادا للصلاة .</a:t>
            </a:r>
            <a:endParaRPr lang="en-US" sz="1400" b="1" dirty="0"/>
          </a:p>
        </p:txBody>
      </p:sp>
      <p:sp>
        <p:nvSpPr>
          <p:cNvPr id="7" name="دمعة 6"/>
          <p:cNvSpPr/>
          <p:nvPr/>
        </p:nvSpPr>
        <p:spPr>
          <a:xfrm>
            <a:off x="8286776" y="3357562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/>
              <a:t>2</a:t>
            </a:r>
            <a:endParaRPr lang="en-US" sz="36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85720" y="3286124"/>
            <a:ext cx="78581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</a:t>
            </a:r>
            <a:r>
              <a:rPr lang="ar-EG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..........................................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دمعة 8"/>
          <p:cNvSpPr/>
          <p:nvPr/>
        </p:nvSpPr>
        <p:spPr>
          <a:xfrm>
            <a:off x="8286776" y="4466839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/>
              <a:t>3</a:t>
            </a:r>
            <a:endParaRPr lang="en-US" sz="36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85720" y="4395401"/>
            <a:ext cx="78581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</a:t>
            </a:r>
            <a:r>
              <a:rPr lang="ar-EG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..........................................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دمعة 10"/>
          <p:cNvSpPr/>
          <p:nvPr/>
        </p:nvSpPr>
        <p:spPr>
          <a:xfrm>
            <a:off x="8286776" y="5624917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4</a:t>
            </a:r>
            <a:endParaRPr lang="en-US" sz="36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85720" y="5553479"/>
            <a:ext cx="78581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</a:t>
            </a:r>
            <a:r>
              <a:rPr lang="ar-EG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..........................................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353</Words>
  <PresentationFormat>عرض على الشاشة (3:4)‏</PresentationFormat>
  <Paragraphs>55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108</cp:revision>
  <dcterms:modified xsi:type="dcterms:W3CDTF">2012-07-22T13:01:01Z</dcterms:modified>
</cp:coreProperties>
</file>