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9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نمط متوسط 2 - تميي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نمط متوسط 2 - تميي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نمط متوسط 2 - تميي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6" autoAdjust="0"/>
    <p:restoredTop sz="94624" autoAdjust="0"/>
  </p:normalViewPr>
  <p:slideViewPr>
    <p:cSldViewPr>
      <p:cViewPr varScale="1">
        <p:scale>
          <a:sx n="69" d="100"/>
          <a:sy n="69" d="100"/>
        </p:scale>
        <p:origin x="-85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223bfaf49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 rot="19981708">
            <a:off x="515635" y="1319644"/>
            <a:ext cx="8340282" cy="4907954"/>
          </a:xfrm>
          <a:prstGeom prst="rect">
            <a:avLst/>
          </a:prstGeom>
        </p:spPr>
        <p:txBody>
          <a:bodyPr>
            <a:prstTxWarp prst="textCanUp">
              <a:avLst/>
            </a:prstTxWarp>
            <a:spAutoFit/>
            <a:scene3d>
              <a:camera prst="isometricOffAxis2Left"/>
              <a:lightRig rig="threePt" dir="t"/>
            </a:scene3d>
          </a:bodyPr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8000" dirty="0" smtClean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n-lt"/>
                <a:cs typeface="Diwani Outline Shaded" pitchFamily="2" charset="-78"/>
              </a:rPr>
              <a:t>آداب قضاء الحاجة ( 2 )</a:t>
            </a:r>
            <a:endParaRPr lang="ar-SA" sz="8000" dirty="0">
              <a:ln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+mn-lt"/>
              <a:cs typeface="Diwani Outline Shaded" pitchFamily="2" charset="-78"/>
            </a:endParaRPr>
          </a:p>
        </p:txBody>
      </p:sp>
      <p:pic>
        <p:nvPicPr>
          <p:cNvPr id="4" name="صورة 3" descr="image004.gif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FFFF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0" y="4724400"/>
            <a:ext cx="2133600" cy="2133600"/>
          </a:xfrm>
          <a:prstGeom prst="rect">
            <a:avLst/>
          </a:prstGeom>
        </p:spPr>
      </p:pic>
      <p:pic>
        <p:nvPicPr>
          <p:cNvPr id="5" name="صورة 4" descr="image004.gif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FFFF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 rot="5400000">
            <a:off x="-3795" y="-76736"/>
            <a:ext cx="2323104" cy="2323104"/>
          </a:xfrm>
          <a:prstGeom prst="rect">
            <a:avLst/>
          </a:prstGeom>
        </p:spPr>
      </p:pic>
      <p:pic>
        <p:nvPicPr>
          <p:cNvPr id="6" name="صورة 5" descr="image004.gif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FFFF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 rot="15790939">
            <a:off x="6967503" y="4756838"/>
            <a:ext cx="2133600" cy="2133600"/>
          </a:xfrm>
          <a:prstGeom prst="rect">
            <a:avLst/>
          </a:prstGeom>
        </p:spPr>
      </p:pic>
      <p:pic>
        <p:nvPicPr>
          <p:cNvPr id="7" name="صورة 6" descr="image004.gif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FFFF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 rot="10800000">
            <a:off x="7010400" y="130672"/>
            <a:ext cx="2133600" cy="2133600"/>
          </a:xfrm>
          <a:prstGeom prst="rect">
            <a:avLst/>
          </a:prstGeom>
        </p:spPr>
      </p:pic>
      <p:pic>
        <p:nvPicPr>
          <p:cNvPr id="8" name="صورة 7" descr="image004.gif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FFFF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 rot="5400000">
            <a:off x="-3795" y="0"/>
            <a:ext cx="2323104" cy="2323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223bfaf4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857224" y="357166"/>
            <a:ext cx="8143932" cy="715089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1- ما الذي يجب فعله بعد الفراغ من قضاء الحاجة ؟</a:t>
            </a:r>
          </a:p>
        </p:txBody>
      </p:sp>
      <p:sp>
        <p:nvSpPr>
          <p:cNvPr id="4" name="مربع نص 3"/>
          <p:cNvSpPr txBox="1"/>
          <p:nvPr/>
        </p:nvSpPr>
        <p:spPr>
          <a:xfrm>
            <a:off x="428596" y="2357430"/>
            <a:ext cx="8501122" cy="153233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r" rtl="1">
              <a:defRPr/>
            </a:pPr>
            <a:r>
              <a:rPr lang="ar-SA" sz="2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............</a:t>
            </a:r>
            <a:r>
              <a:rPr lang="ar-EG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.........................................................................................................................................................................................................................................</a:t>
            </a:r>
            <a:endParaRPr lang="en-US" sz="2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1571604" y="2643182"/>
            <a:ext cx="564360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400" b="1" dirty="0" err="1" smtClean="0">
                <a:solidFill>
                  <a:srgbClr val="FF0000"/>
                </a:solidFill>
              </a:rPr>
              <a:t>الاستجاء</a:t>
            </a:r>
            <a:r>
              <a:rPr lang="ar-SA" sz="4400" b="1" dirty="0" smtClean="0">
                <a:solidFill>
                  <a:srgbClr val="FF0000"/>
                </a:solidFill>
              </a:rPr>
              <a:t> أو  </a:t>
            </a:r>
            <a:r>
              <a:rPr lang="ar-SA" sz="4400" b="1" dirty="0" err="1" smtClean="0">
                <a:solidFill>
                  <a:srgbClr val="FF0000"/>
                </a:solidFill>
              </a:rPr>
              <a:t>الاستجمار</a:t>
            </a:r>
            <a:endParaRPr lang="ar-SA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223bfaf4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85720" y="424560"/>
            <a:ext cx="8715436" cy="646986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2- أربط كل كلمة في العمود ( </a:t>
            </a:r>
            <a:r>
              <a:rPr lang="ar-EG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أ</a:t>
            </a:r>
            <a:r>
              <a:rPr lang="ar-EG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 ) بما يناسبها من العمود ( </a:t>
            </a:r>
            <a:r>
              <a:rPr lang="ar-EG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ب</a:t>
            </a:r>
            <a:r>
              <a:rPr lang="ar-EG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 ) .</a:t>
            </a:r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5715008" y="1928802"/>
          <a:ext cx="3167042" cy="3929092"/>
        </p:xfrm>
        <a:graphic>
          <a:graphicData uri="http://schemas.openxmlformats.org/drawingml/2006/table">
            <a:tbl>
              <a:tblPr rtl="1" firstRow="1" bandRow="1">
                <a:tableStyleId>{21E4AEA4-8DFA-4A89-87EB-49C32662AFE0}</a:tableStyleId>
              </a:tblPr>
              <a:tblGrid>
                <a:gridCol w="3167042"/>
              </a:tblGrid>
              <a:tr h="982273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  <a:tr h="982273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  <a:tr h="982273"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</a:tr>
              <a:tr h="982273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786578" y="1953550"/>
            <a:ext cx="1214446" cy="919401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( </a:t>
            </a:r>
            <a:r>
              <a:rPr lang="ar-EG" sz="4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أ</a:t>
            </a:r>
            <a:r>
              <a:rPr lang="ar-EG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 )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500826" y="3000372"/>
            <a:ext cx="1928826" cy="783193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الاستجمار</a:t>
            </a:r>
            <a:r>
              <a:rPr lang="ar-EG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 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6500826" y="4000504"/>
            <a:ext cx="1928826" cy="783193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الوضوء</a:t>
            </a: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6500826" y="5000636"/>
            <a:ext cx="1928826" cy="783193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الاستنجاء</a:t>
            </a:r>
          </a:p>
        </p:txBody>
      </p:sp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357158" y="1928802"/>
          <a:ext cx="4286280" cy="3929092"/>
        </p:xfrm>
        <a:graphic>
          <a:graphicData uri="http://schemas.openxmlformats.org/drawingml/2006/table">
            <a:tbl>
              <a:tblPr rtl="1" firstRow="1" bandRow="1">
                <a:tableStyleId>{21E4AEA4-8DFA-4A89-87EB-49C32662AFE0}</a:tableStyleId>
              </a:tblPr>
              <a:tblGrid>
                <a:gridCol w="4286280"/>
              </a:tblGrid>
              <a:tr h="982273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  <a:tr h="982273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  <a:tr h="982273"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</a:tr>
              <a:tr h="982273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1285852" y="1953550"/>
            <a:ext cx="1571636" cy="919401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( </a:t>
            </a:r>
            <a:r>
              <a:rPr lang="ar-EG" sz="4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ب</a:t>
            </a:r>
            <a:r>
              <a:rPr lang="ar-EG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 )</a:t>
            </a: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357158" y="2928934"/>
            <a:ext cx="4286280" cy="1055608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غسل مخرج البول والغائط بالماء حتى تزول النجاسة</a:t>
            </a: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357158" y="4056487"/>
            <a:ext cx="4357718" cy="919401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مسح مخرج البول والغائط بالأحجار أو المناديل حتى تزول النجاسة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1500166" y="5074699"/>
            <a:ext cx="1928826" cy="783193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الاستنجاء</a:t>
            </a:r>
          </a:p>
        </p:txBody>
      </p:sp>
      <p:cxnSp>
        <p:nvCxnSpPr>
          <p:cNvPr id="14" name="رابط كسهم مستقيم 13"/>
          <p:cNvCxnSpPr>
            <a:cxnSpLocks noChangeShapeType="1"/>
          </p:cNvCxnSpPr>
          <p:nvPr/>
        </p:nvCxnSpPr>
        <p:spPr bwMode="auto">
          <a:xfrm rot="10800000" flipV="1">
            <a:off x="4572000" y="3500438"/>
            <a:ext cx="1928818" cy="1143008"/>
          </a:xfrm>
          <a:prstGeom prst="straightConnector1">
            <a:avLst/>
          </a:prstGeom>
          <a:noFill/>
          <a:ln w="4127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17" name="رابط كسهم مستقيم 16"/>
          <p:cNvCxnSpPr>
            <a:cxnSpLocks noChangeShapeType="1"/>
          </p:cNvCxnSpPr>
          <p:nvPr/>
        </p:nvCxnSpPr>
        <p:spPr bwMode="auto">
          <a:xfrm rot="10800000">
            <a:off x="4429124" y="3643314"/>
            <a:ext cx="2357446" cy="1428760"/>
          </a:xfrm>
          <a:prstGeom prst="straightConnector1">
            <a:avLst/>
          </a:prstGeom>
          <a:noFill/>
          <a:ln w="4127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19" name="رابط كسهم مستقيم 18"/>
          <p:cNvCxnSpPr>
            <a:cxnSpLocks noChangeShapeType="1"/>
          </p:cNvCxnSpPr>
          <p:nvPr/>
        </p:nvCxnSpPr>
        <p:spPr bwMode="auto">
          <a:xfrm rot="10800000" flipV="1">
            <a:off x="4286248" y="4143380"/>
            <a:ext cx="2000256" cy="1285884"/>
          </a:xfrm>
          <a:prstGeom prst="straightConnector1">
            <a:avLst/>
          </a:prstGeom>
          <a:noFill/>
          <a:ln w="41275" algn="ctr">
            <a:solidFill>
              <a:srgbClr val="FF0000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5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6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223bfaf4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85720" y="424560"/>
            <a:ext cx="8715436" cy="783193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3- أختار ثلاث كلمات مما يلي يجمعها شيء واحد :</a:t>
            </a: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85720" y="1679017"/>
            <a:ext cx="8715436" cy="1464231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عظام – أحجار – ورق مكتوب فيه كلام محترم – مناديل ورق – روث .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85720" y="3643314"/>
            <a:ext cx="8715436" cy="1464231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الكلمة هي : 1- ...........        2- .............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3- ...............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85720" y="5503327"/>
            <a:ext cx="8715436" cy="783193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ما يجمعها هو :.........................................</a:t>
            </a:r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4000496" y="3731129"/>
            <a:ext cx="185737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400" b="1" dirty="0" smtClean="0"/>
              <a:t>روث</a:t>
            </a:r>
            <a:endParaRPr lang="ar-SA" sz="3200" b="1" dirty="0"/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928662" y="3714752"/>
            <a:ext cx="185737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400" b="1" dirty="0" smtClean="0"/>
              <a:t>عظام </a:t>
            </a:r>
            <a:endParaRPr lang="ar-SA" sz="3200" b="1" dirty="0"/>
          </a:p>
        </p:txBody>
      </p:sp>
      <p:sp>
        <p:nvSpPr>
          <p:cNvPr id="11" name="مربع نص 10"/>
          <p:cNvSpPr txBox="1">
            <a:spLocks noChangeArrowheads="1"/>
          </p:cNvSpPr>
          <p:nvPr/>
        </p:nvSpPr>
        <p:spPr bwMode="auto">
          <a:xfrm>
            <a:off x="285720" y="5572140"/>
            <a:ext cx="607221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400" b="1" dirty="0" smtClean="0"/>
              <a:t>ورق مكتوب فيه كلام محترم </a:t>
            </a:r>
            <a:endParaRPr lang="ar-SA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/>
      <p:bldP spid="9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223bfaf4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85720" y="424560"/>
            <a:ext cx="8715436" cy="1328023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4- أصنف المواقف التالية إلى ما يجب فيه الاستنجاء وما يكفي فيه </a:t>
            </a:r>
            <a:r>
              <a:rPr lang="ar-EG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الاستجمار</a:t>
            </a:r>
            <a:r>
              <a:rPr lang="ar-EG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 :</a:t>
            </a:r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214283" y="2000238"/>
          <a:ext cx="8810643" cy="4714910"/>
        </p:xfrm>
        <a:graphic>
          <a:graphicData uri="http://schemas.openxmlformats.org/drawingml/2006/table">
            <a:tbl>
              <a:tblPr rtl="1" firstRow="1" bandRow="1">
                <a:tableStyleId>{F5AB1C69-6EDB-4FF4-983F-18BD219EF322}</a:tableStyleId>
              </a:tblPr>
              <a:tblGrid>
                <a:gridCol w="5468206"/>
                <a:gridCol w="1681832"/>
                <a:gridCol w="1660605"/>
              </a:tblGrid>
              <a:tr h="942982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</a:tr>
              <a:tr h="942982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</a:tr>
              <a:tr h="942982"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</a:tr>
              <a:tr h="942982"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</a:tr>
              <a:tr h="942982"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500726" y="2143116"/>
            <a:ext cx="1500166" cy="715089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المواقف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959736" y="1928802"/>
            <a:ext cx="1500166" cy="1055608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يجب الاستنجاء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82514" y="1928802"/>
            <a:ext cx="1500166" cy="1055608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S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يكفي </a:t>
            </a:r>
            <a:r>
              <a:rPr lang="ar-EG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الاستجمار</a:t>
            </a:r>
            <a:endParaRPr lang="ar-EG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677454" y="2938227"/>
            <a:ext cx="5252264" cy="919401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قضى حاجته فمسح مخرج البول بالمناديل ثلاث مسحات منقية</a:t>
            </a: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643306" y="3910405"/>
            <a:ext cx="5252264" cy="919401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قضى حاجته فمسح مخرج البول بالمناديل مرة واحدة</a:t>
            </a: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677454" y="4867053"/>
            <a:ext cx="5252264" cy="919401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قضى حاجته فانتشر البول عن مخرجه فمسحه بالمناديل ثلاث مسحات منقية</a:t>
            </a: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3643306" y="5857892"/>
            <a:ext cx="5252264" cy="919401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قضى حاجته ولم ينتشر البول عن مخرجه فمسحه بالمناديل </a:t>
            </a:r>
          </a:p>
        </p:txBody>
      </p:sp>
      <p:sp>
        <p:nvSpPr>
          <p:cNvPr id="13" name="مستطيل 12"/>
          <p:cNvSpPr/>
          <p:nvPr/>
        </p:nvSpPr>
        <p:spPr>
          <a:xfrm>
            <a:off x="857224" y="3071810"/>
            <a:ext cx="466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000" dirty="0">
                <a:solidFill>
                  <a:srgbClr val="FF0000"/>
                </a:solidFill>
              </a:rPr>
              <a:t>√</a:t>
            </a:r>
          </a:p>
        </p:txBody>
      </p:sp>
      <p:sp>
        <p:nvSpPr>
          <p:cNvPr id="14" name="مستطيل 13"/>
          <p:cNvSpPr/>
          <p:nvPr/>
        </p:nvSpPr>
        <p:spPr>
          <a:xfrm>
            <a:off x="2357422" y="3929066"/>
            <a:ext cx="466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000" dirty="0">
                <a:solidFill>
                  <a:srgbClr val="FF0000"/>
                </a:solidFill>
              </a:rPr>
              <a:t>√</a:t>
            </a:r>
          </a:p>
        </p:txBody>
      </p:sp>
      <p:sp>
        <p:nvSpPr>
          <p:cNvPr id="15" name="مستطيل 14"/>
          <p:cNvSpPr/>
          <p:nvPr/>
        </p:nvSpPr>
        <p:spPr>
          <a:xfrm>
            <a:off x="2571736" y="4929198"/>
            <a:ext cx="466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000" dirty="0">
                <a:solidFill>
                  <a:srgbClr val="FF0000"/>
                </a:solidFill>
              </a:rPr>
              <a:t>√</a:t>
            </a:r>
          </a:p>
        </p:txBody>
      </p:sp>
      <p:sp>
        <p:nvSpPr>
          <p:cNvPr id="16" name="مستطيل 15"/>
          <p:cNvSpPr/>
          <p:nvPr/>
        </p:nvSpPr>
        <p:spPr>
          <a:xfrm>
            <a:off x="1071538" y="5857892"/>
            <a:ext cx="466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000" dirty="0">
                <a:solidFill>
                  <a:srgbClr val="FF0000"/>
                </a:solidFill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223bfaf4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285984" y="214290"/>
            <a:ext cx="6643734" cy="995422"/>
          </a:xfrm>
          <a:prstGeom prst="flowChartTerminator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الفرق بين الاستنجاء </a:t>
            </a:r>
            <a:r>
              <a:rPr lang="ar-EG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والاستجمار</a:t>
            </a:r>
            <a:r>
              <a:rPr lang="ar-EG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 :</a:t>
            </a: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85720" y="1500174"/>
            <a:ext cx="8572560" cy="1464231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الإسلام دين الطهارة والنظافة أوجب على المسلم التنزه من البول والغائط بإحدى طريقتين هما :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357686" y="3071811"/>
            <a:ext cx="4572032" cy="2764215"/>
          </a:xfrm>
          <a:prstGeom prst="cloud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ar-EG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غسل مخرج البول والغائط بالماء حتى تزول النجاسة ويسمى هذا العمل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072066" y="6000059"/>
            <a:ext cx="3714776" cy="715089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 pitchFamily="34" charset="0"/>
                <a:cs typeface="Arial" pitchFamily="34" charset="0"/>
              </a:rPr>
              <a:t>..........................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71438" y="3254172"/>
            <a:ext cx="4214810" cy="2389406"/>
          </a:xfrm>
          <a:prstGeom prst="cloud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ar-EG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مسح مخرج البول والغائط بالأحجار أو المناديل حتى تزول النجاسة ويسمى هذا العمل :</a:t>
            </a: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714380" y="6000059"/>
            <a:ext cx="3714776" cy="715089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 pitchFamily="34" charset="0"/>
                <a:cs typeface="Arial" pitchFamily="34" charset="0"/>
              </a:rPr>
              <a:t>..........................</a:t>
            </a:r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5357818" y="6000768"/>
            <a:ext cx="250033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400" b="1" dirty="0" smtClean="0">
                <a:solidFill>
                  <a:srgbClr val="FF0000"/>
                </a:solidFill>
              </a:rPr>
              <a:t>الاستنجاء </a:t>
            </a:r>
            <a:endParaRPr lang="ar-SA" sz="4400" b="1" dirty="0">
              <a:solidFill>
                <a:srgbClr val="FF0000"/>
              </a:solidFill>
            </a:endParaRPr>
          </a:p>
        </p:txBody>
      </p:sp>
      <p:sp>
        <p:nvSpPr>
          <p:cNvPr id="10" name="مربع نص 9"/>
          <p:cNvSpPr txBox="1">
            <a:spLocks noChangeArrowheads="1"/>
          </p:cNvSpPr>
          <p:nvPr/>
        </p:nvSpPr>
        <p:spPr bwMode="auto">
          <a:xfrm>
            <a:off x="1428728" y="6088559"/>
            <a:ext cx="250033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400" b="1" dirty="0" err="1" smtClean="0">
                <a:solidFill>
                  <a:srgbClr val="FF0000"/>
                </a:solidFill>
              </a:rPr>
              <a:t>الاستجمار</a:t>
            </a:r>
            <a:r>
              <a:rPr lang="ar-SA" sz="4400" b="1" dirty="0" smtClean="0">
                <a:solidFill>
                  <a:srgbClr val="FF0000"/>
                </a:solidFill>
              </a:rPr>
              <a:t> </a:t>
            </a:r>
            <a:endParaRPr lang="ar-SA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223bfaf4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57158" y="71414"/>
            <a:ext cx="8572560" cy="1464231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أصنف الكلمات التالية بوضح كل كلمة في الحقل المناسب :</a:t>
            </a: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42876" y="2214554"/>
            <a:ext cx="8858280" cy="885885"/>
          </a:xfrm>
          <a:prstGeom prst="flowChartMultidocumen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غسل – مسح – ماء - أحجار – مناديل ورق .</a:t>
            </a:r>
          </a:p>
        </p:txBody>
      </p:sp>
      <p:graphicFrame>
        <p:nvGraphicFramePr>
          <p:cNvPr id="5" name="جدول 4"/>
          <p:cNvGraphicFramePr>
            <a:graphicFrameLocks noGrp="1"/>
          </p:cNvGraphicFramePr>
          <p:nvPr/>
        </p:nvGraphicFramePr>
        <p:xfrm>
          <a:off x="214282" y="3929066"/>
          <a:ext cx="8667768" cy="1714512"/>
        </p:xfrm>
        <a:graphic>
          <a:graphicData uri="http://schemas.openxmlformats.org/drawingml/2006/table">
            <a:tbl>
              <a:tblPr rtl="1" firstRow="1" bandRow="1">
                <a:tableStyleId>{21E4AEA4-8DFA-4A89-87EB-49C32662AFE0}</a:tableStyleId>
              </a:tblPr>
              <a:tblGrid>
                <a:gridCol w="4333884"/>
                <a:gridCol w="4333884"/>
              </a:tblGrid>
              <a:tr h="857256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</a:tr>
              <a:tr h="857256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786478" y="3966388"/>
            <a:ext cx="1785918" cy="783193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استنجاء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357290" y="3985049"/>
            <a:ext cx="1785918" cy="783193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استجمار</a:t>
            </a:r>
            <a:endParaRPr lang="ar-EG" sz="4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4643438" y="4929198"/>
            <a:ext cx="414339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ar-SA" sz="4400" b="1" dirty="0" smtClean="0">
                <a:solidFill>
                  <a:srgbClr val="FF0000"/>
                </a:solidFill>
              </a:rPr>
              <a:t>غسل – ماء - </a:t>
            </a:r>
            <a:endParaRPr lang="ar-SA" sz="4400" b="1" dirty="0">
              <a:solidFill>
                <a:srgbClr val="FF0000"/>
              </a:solidFill>
            </a:endParaRPr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357158" y="4929198"/>
            <a:ext cx="414339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ar-SA" sz="3600" b="1" dirty="0" smtClean="0">
                <a:solidFill>
                  <a:srgbClr val="FF0000"/>
                </a:solidFill>
              </a:rPr>
              <a:t>أحجار- مسح-مناديل -ورق</a:t>
            </a:r>
            <a:endParaRPr lang="ar-SA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223bfaf4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42876" y="536009"/>
            <a:ext cx="8858280" cy="1464231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- من التصنيف السابق أستنتج الفرق بين الاستنجاء </a:t>
            </a:r>
            <a:r>
              <a:rPr lang="ar-EG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والاستجمار</a:t>
            </a:r>
            <a:r>
              <a:rPr lang="ar-EG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.</a:t>
            </a:r>
          </a:p>
        </p:txBody>
      </p:sp>
      <p:sp>
        <p:nvSpPr>
          <p:cNvPr id="4" name="مربع نص 3"/>
          <p:cNvSpPr txBox="1"/>
          <p:nvPr/>
        </p:nvSpPr>
        <p:spPr>
          <a:xfrm>
            <a:off x="428596" y="3134451"/>
            <a:ext cx="8501122" cy="200906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r" rtl="1">
              <a:defRPr/>
            </a:pPr>
            <a:r>
              <a:rPr lang="ar-SA" sz="2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............</a:t>
            </a:r>
            <a:r>
              <a:rPr lang="ar-EG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  <a:r>
              <a:rPr lang="ar-SA" sz="2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..............</a:t>
            </a:r>
            <a:r>
              <a:rPr lang="ar-EG" sz="2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..........................................................</a:t>
            </a:r>
            <a:endParaRPr lang="en-US" sz="2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3571868" y="3143248"/>
            <a:ext cx="514352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400" b="1" dirty="0" smtClean="0">
                <a:solidFill>
                  <a:srgbClr val="FF0000"/>
                </a:solidFill>
              </a:rPr>
              <a:t>الاستنجاء يكون بالماء </a:t>
            </a:r>
            <a:endParaRPr lang="ar-SA" sz="4400" b="1" dirty="0">
              <a:solidFill>
                <a:srgbClr val="FF0000"/>
              </a:solidFill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500034" y="4000504"/>
            <a:ext cx="842968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000" b="1" dirty="0" err="1" smtClean="0">
                <a:solidFill>
                  <a:srgbClr val="FF0000"/>
                </a:solidFill>
              </a:rPr>
              <a:t>الاستجمار</a:t>
            </a:r>
            <a:r>
              <a:rPr lang="ar-SA" sz="4000" b="1" dirty="0" smtClean="0">
                <a:solidFill>
                  <a:srgbClr val="FF0000"/>
                </a:solidFill>
              </a:rPr>
              <a:t> يكون بالأحجار أو المناديل أو الورق </a:t>
            </a:r>
            <a:endParaRPr lang="ar-SA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223bfaf4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357553" y="214290"/>
            <a:ext cx="5730495" cy="715089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الأشياء التي يجوز </a:t>
            </a:r>
            <a:r>
              <a:rPr lang="ar-EG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الاستجمار</a:t>
            </a:r>
            <a:r>
              <a:rPr lang="ar-EG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 </a:t>
            </a:r>
            <a:r>
              <a:rPr lang="ar-EG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بها</a:t>
            </a:r>
            <a:r>
              <a:rPr lang="ar-EG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 :</a:t>
            </a: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785787" y="1214422"/>
            <a:ext cx="8358214" cy="1021556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كل : </a:t>
            </a:r>
            <a:r>
              <a:rPr lang="ar-EG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منضظف</a:t>
            </a:r>
            <a:r>
              <a:rPr lang="ar-EG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   ،  طاهر   ،  مباح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214686"/>
            <a:ext cx="8458215" cy="32861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223bfaf4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357553" y="214290"/>
            <a:ext cx="5730495" cy="715089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الأشياء التي يحرم </a:t>
            </a:r>
            <a:r>
              <a:rPr lang="ar-EG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الاستجمار</a:t>
            </a:r>
            <a:r>
              <a:rPr lang="ar-EG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 </a:t>
            </a:r>
            <a:r>
              <a:rPr lang="ar-EG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بها</a:t>
            </a:r>
            <a:r>
              <a:rPr lang="ar-EG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 :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214422"/>
            <a:ext cx="8643998" cy="37147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6143636" y="5143512"/>
            <a:ext cx="2857520" cy="1600438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الورق الذي فيه ذكر الله</a:t>
            </a: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929058" y="5435223"/>
            <a:ext cx="2000264" cy="851297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العظام</a:t>
            </a: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85720" y="5237580"/>
            <a:ext cx="3357586" cy="1328023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الروث وهو فضلات الحيوانات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223bfaf4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42876" y="2500306"/>
            <a:ext cx="8858280" cy="1328023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أنظر إلى الصور السابقة وأكتب اسم ما يجوز </a:t>
            </a:r>
            <a:r>
              <a:rPr lang="ar-EG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الاستجمار</a:t>
            </a:r>
            <a:r>
              <a:rPr lang="ar-EG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 </a:t>
            </a:r>
            <a:r>
              <a:rPr lang="ar-EG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به</a:t>
            </a:r>
            <a:r>
              <a:rPr lang="ar-EG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 وما لا يجوز </a:t>
            </a:r>
            <a:r>
              <a:rPr lang="ar-EG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الاستجمار</a:t>
            </a:r>
            <a:r>
              <a:rPr lang="ar-EG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 </a:t>
            </a:r>
            <a:r>
              <a:rPr lang="ar-EG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به</a:t>
            </a:r>
            <a:r>
              <a:rPr lang="ar-EG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 :</a:t>
            </a:r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251604" y="4071942"/>
          <a:ext cx="8667768" cy="2786082"/>
        </p:xfrm>
        <a:graphic>
          <a:graphicData uri="http://schemas.openxmlformats.org/drawingml/2006/table">
            <a:tbl>
              <a:tblPr rtl="1" firstRow="1" bandRow="1">
                <a:tableStyleId>{93296810-A885-4BE3-A3E7-6D5BEEA58F35}</a:tableStyleId>
              </a:tblPr>
              <a:tblGrid>
                <a:gridCol w="4333884"/>
                <a:gridCol w="4333884"/>
              </a:tblGrid>
              <a:tr h="857256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</a:tr>
              <a:tr h="1928826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752198" y="4127344"/>
            <a:ext cx="3929090" cy="783193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ما يجوز </a:t>
            </a:r>
            <a:r>
              <a:rPr lang="ar-EG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الاستجمار</a:t>
            </a:r>
            <a:r>
              <a:rPr lang="ar-EG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 </a:t>
            </a:r>
            <a:r>
              <a:rPr lang="ar-EG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به</a:t>
            </a:r>
            <a:endParaRPr lang="ar-EG" sz="4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80166" y="4146005"/>
            <a:ext cx="4357718" cy="783193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ما لا يجوز </a:t>
            </a:r>
            <a:r>
              <a:rPr lang="ar-EG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الاستجمار</a:t>
            </a:r>
            <a:r>
              <a:rPr lang="ar-EG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 </a:t>
            </a:r>
            <a:r>
              <a:rPr lang="ar-EG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به</a:t>
            </a:r>
            <a:endParaRPr lang="ar-EG" sz="4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latin typeface="Calibri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85728"/>
            <a:ext cx="8658244" cy="20717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7072330" y="5072074"/>
            <a:ext cx="1714499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/>
              <a:t>الأحجار </a:t>
            </a:r>
            <a:endParaRPr lang="ar-SA" sz="3200" b="1" dirty="0"/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7143768" y="6273800"/>
            <a:ext cx="1714499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/>
              <a:t>المناديل </a:t>
            </a:r>
            <a:endParaRPr lang="ar-SA" sz="3200" b="1" dirty="0"/>
          </a:p>
        </p:txBody>
      </p:sp>
      <p:sp>
        <p:nvSpPr>
          <p:cNvPr id="10" name="مربع نص 9"/>
          <p:cNvSpPr txBox="1">
            <a:spLocks noChangeArrowheads="1"/>
          </p:cNvSpPr>
          <p:nvPr/>
        </p:nvSpPr>
        <p:spPr bwMode="auto">
          <a:xfrm>
            <a:off x="7000892" y="5572140"/>
            <a:ext cx="1714499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/>
              <a:t>الأوراق </a:t>
            </a:r>
            <a:endParaRPr lang="ar-SA" sz="3200" b="1" dirty="0"/>
          </a:p>
        </p:txBody>
      </p:sp>
      <p:sp>
        <p:nvSpPr>
          <p:cNvPr id="11" name="مربع نص 10"/>
          <p:cNvSpPr txBox="1">
            <a:spLocks noChangeArrowheads="1"/>
          </p:cNvSpPr>
          <p:nvPr/>
        </p:nvSpPr>
        <p:spPr bwMode="auto">
          <a:xfrm>
            <a:off x="2714612" y="5072074"/>
            <a:ext cx="1714499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/>
              <a:t>العظام </a:t>
            </a:r>
            <a:endParaRPr lang="ar-SA" sz="3200" b="1" dirty="0"/>
          </a:p>
        </p:txBody>
      </p:sp>
      <p:sp>
        <p:nvSpPr>
          <p:cNvPr id="12" name="مربع نص 11"/>
          <p:cNvSpPr txBox="1">
            <a:spLocks noChangeArrowheads="1"/>
          </p:cNvSpPr>
          <p:nvPr/>
        </p:nvSpPr>
        <p:spPr bwMode="auto">
          <a:xfrm>
            <a:off x="2714612" y="5715016"/>
            <a:ext cx="1714499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/>
              <a:t>الطعام </a:t>
            </a:r>
            <a:endParaRPr lang="ar-SA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223bfaf49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857356" y="357166"/>
            <a:ext cx="7143800" cy="715089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يجوز الاقتصار على </a:t>
            </a:r>
            <a:r>
              <a:rPr lang="ar-EG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الاستجمار</a:t>
            </a:r>
            <a:r>
              <a:rPr lang="ar-EG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 بشرطين هما :</a:t>
            </a:r>
          </a:p>
        </p:txBody>
      </p:sp>
      <p:sp>
        <p:nvSpPr>
          <p:cNvPr id="5" name="سهم إلى اليسار 4"/>
          <p:cNvSpPr/>
          <p:nvPr/>
        </p:nvSpPr>
        <p:spPr>
          <a:xfrm>
            <a:off x="571472" y="1214422"/>
            <a:ext cx="8215370" cy="2286016"/>
          </a:xfrm>
          <a:prstGeom prst="leftArrow">
            <a:avLst/>
          </a:prstGeom>
          <a:solidFill>
            <a:srgbClr val="66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 rtl="1">
              <a:defRPr/>
            </a:pPr>
            <a:r>
              <a:rPr lang="ar-EG" sz="3600" dirty="0">
                <a:ln>
                  <a:solidFill>
                    <a:srgbClr val="FF0000"/>
                  </a:solidFill>
                </a:ln>
              </a:rPr>
              <a:t>1- </a:t>
            </a:r>
            <a:r>
              <a:rPr lang="ar-EG" sz="3600" dirty="0" smtClean="0">
                <a:ln>
                  <a:solidFill>
                    <a:srgbClr val="FF0000"/>
                  </a:solidFill>
                </a:ln>
              </a:rPr>
              <a:t>أن يمسح المخرج ثلاث مسحات منقية فأكثر ولا يجزئ أقل منها .</a:t>
            </a:r>
            <a:endParaRPr lang="ar-SA" sz="1000" dirty="0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6" name="سهم إلى اليسار 5"/>
          <p:cNvSpPr/>
          <p:nvPr/>
        </p:nvSpPr>
        <p:spPr>
          <a:xfrm>
            <a:off x="714348" y="3429000"/>
            <a:ext cx="8215370" cy="1643074"/>
          </a:xfrm>
          <a:prstGeom prst="lef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r" rtl="1">
              <a:defRPr/>
            </a:pPr>
            <a:r>
              <a:rPr lang="ar-EG" sz="3600" dirty="0" smtClean="0">
                <a:ln>
                  <a:solidFill>
                    <a:srgbClr val="FF0000"/>
                  </a:solidFill>
                </a:ln>
              </a:rPr>
              <a:t>2- أن لا ينتشر البول أو الغائط عن مخرجه .</a:t>
            </a:r>
            <a:endParaRPr lang="ar-SA" sz="1000" dirty="0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28596" y="5244249"/>
            <a:ext cx="8572560" cy="1328023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2197100" algn="l"/>
              </a:tabLst>
            </a:pPr>
            <a:r>
              <a:rPr lang="ar-EG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أثنى الله سبحانه على المتظاهرين فقال : ( وَاللّهُ يُحِبُّ الْمُطَّهِّرِينَ 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223bfaf4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2285992"/>
            <a:ext cx="4572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377</Words>
  <PresentationFormat>عرض على الشاشة (3:4)‏</PresentationFormat>
  <Paragraphs>69</Paragraphs>
  <Slides>13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13</vt:i4>
      </vt:variant>
    </vt:vector>
  </HeadingPairs>
  <TitlesOfParts>
    <vt:vector size="14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cp:lastModifiedBy>Windows7</cp:lastModifiedBy>
  <cp:revision>15</cp:revision>
  <dcterms:modified xsi:type="dcterms:W3CDTF">2012-07-22T12:28:19Z</dcterms:modified>
</cp:coreProperties>
</file>