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6" d="100"/>
          <a:sy n="5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9EE7F1-2B35-41AA-8E80-79FD4003A1CF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59A1990-1D53-4BAD-9313-6E40B79D7986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A1990-1D53-4BAD-9313-6E40B79D7986}" type="slidenum">
              <a:rPr lang="ar-SA" smtClean="0"/>
              <a:t>8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C041035-8E0A-4DAF-9A4C-7B6A656444A2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44C435C-A8C2-46C1-B2DC-481DC0A85578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992902"/>
          </a:xfrm>
        </p:spPr>
        <p:txBody>
          <a:bodyPr>
            <a:normAutofit/>
          </a:bodyPr>
          <a:lstStyle/>
          <a:p>
            <a:pPr algn="ctr"/>
            <a:r>
              <a:rPr lang="ar-SA" sz="8000" b="1" dirty="0" smtClean="0"/>
              <a:t>الشرك </a:t>
            </a:r>
            <a:r>
              <a:rPr lang="ar-SA" sz="8000" b="1" dirty="0" smtClean="0"/>
              <a:t>وخطره</a:t>
            </a:r>
            <a:endParaRPr lang="ar-SA" sz="7200" b="1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32560" y="3962400"/>
            <a:ext cx="7406640" cy="1447800"/>
          </a:xfrm>
        </p:spPr>
        <p:txBody>
          <a:bodyPr/>
          <a:lstStyle/>
          <a:p>
            <a:r>
              <a:rPr lang="ar-SA" dirty="0" smtClean="0"/>
              <a:t>الدرس السادس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000" b="1" dirty="0" smtClean="0"/>
              <a:t>تمهيد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600200"/>
            <a:ext cx="7498080" cy="4648200"/>
          </a:xfrm>
        </p:spPr>
        <p:txBody>
          <a:bodyPr/>
          <a:lstStyle/>
          <a:p>
            <a:r>
              <a:rPr lang="ar-SA" sz="3600" b="1" dirty="0" smtClean="0">
                <a:solidFill>
                  <a:schemeClr val="accent3"/>
                </a:solidFill>
              </a:rPr>
              <a:t>التوحيد أعظم الواجبات , فما أعظم المحرمات </a:t>
            </a:r>
            <a:r>
              <a:rPr lang="ar-SA" sz="3600" b="1" dirty="0" smtClean="0">
                <a:solidFill>
                  <a:schemeClr val="accent3"/>
                </a:solidFill>
              </a:rPr>
              <a:t>؟</a:t>
            </a:r>
          </a:p>
          <a:p>
            <a:pPr>
              <a:buNone/>
            </a:pPr>
            <a:r>
              <a:rPr lang="ar-SA" sz="3600" b="1" dirty="0" smtClean="0"/>
              <a:t>........................................................</a:t>
            </a:r>
            <a:endParaRPr lang="ar-SA" sz="3600" b="1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3429000" y="2057400"/>
            <a:ext cx="5257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70C0"/>
                </a:solidFill>
              </a:rPr>
              <a:t>الشرك .</a:t>
            </a: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b="1" dirty="0" smtClean="0"/>
              <a:t>عناصر الدرس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295400"/>
            <a:ext cx="7498080" cy="4953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b="1" dirty="0" smtClean="0">
                <a:solidFill>
                  <a:schemeClr val="accent3"/>
                </a:solidFill>
              </a:rPr>
              <a:t>الشرك </a:t>
            </a:r>
            <a:r>
              <a:rPr lang="ar-SA" b="1" dirty="0" smtClean="0">
                <a:solidFill>
                  <a:schemeClr val="accent3"/>
                </a:solidFill>
              </a:rPr>
              <a:t>:</a:t>
            </a:r>
          </a:p>
          <a:p>
            <a:pPr>
              <a:buNone/>
            </a:pPr>
            <a:r>
              <a:rPr lang="ar-SA" b="1" dirty="0" smtClean="0"/>
              <a:t>جعل </a:t>
            </a:r>
            <a:r>
              <a:rPr lang="ar-SA" b="1" dirty="0" smtClean="0"/>
              <a:t>شريك مع الله في ربوبيته أو ألوهيته أو أسمائه </a:t>
            </a:r>
            <a:r>
              <a:rPr lang="ar-SA" b="1" dirty="0" smtClean="0"/>
              <a:t>وصفاته </a:t>
            </a:r>
            <a:r>
              <a:rPr lang="ar-SA" b="1" dirty="0" smtClean="0"/>
              <a:t>.</a:t>
            </a:r>
          </a:p>
          <a:p>
            <a:r>
              <a:rPr lang="ar-SA" b="1" dirty="0" smtClean="0">
                <a:solidFill>
                  <a:schemeClr val="accent3"/>
                </a:solidFill>
              </a:rPr>
              <a:t>أمثلة على الشرك :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الشرك في الربوبية: كمن يزعم أن من المخلوقين من يدبر الكون مع </a:t>
            </a:r>
            <a:r>
              <a:rPr lang="ar-SA" b="1" dirty="0" smtClean="0"/>
              <a:t>الله.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الشرك </a:t>
            </a:r>
            <a:r>
              <a:rPr lang="ar-SA" b="1" dirty="0" smtClean="0"/>
              <a:t>في الألوهية : كمن يدعو غير الله </a:t>
            </a:r>
            <a:r>
              <a:rPr lang="ar-SA" b="1" dirty="0" smtClean="0"/>
              <a:t>.</a:t>
            </a:r>
          </a:p>
          <a:p>
            <a:pPr marL="596646" indent="-514350">
              <a:buFont typeface="+mj-lt"/>
              <a:buAutoNum type="arabicParenR"/>
            </a:pPr>
            <a:r>
              <a:rPr lang="ar-SA" b="1" dirty="0" smtClean="0"/>
              <a:t>الشرك </a:t>
            </a:r>
            <a:r>
              <a:rPr lang="ar-SA" b="1" dirty="0" smtClean="0"/>
              <a:t>في الأسماء </a:t>
            </a:r>
            <a:r>
              <a:rPr lang="ar-SA" b="1" dirty="0" smtClean="0"/>
              <a:t>والصفات : </a:t>
            </a:r>
            <a:r>
              <a:rPr lang="ar-SA" b="1" dirty="0" smtClean="0"/>
              <a:t>كمن شبه الله </a:t>
            </a:r>
            <a:r>
              <a:rPr lang="ar-SA" b="1" dirty="0" smtClean="0"/>
              <a:t>بخلقه.</a:t>
            </a:r>
            <a:endParaRPr lang="ar-SA" b="1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 algn="ctr">
              <a:buNone/>
            </a:pPr>
            <a:r>
              <a:rPr lang="ar-SA" sz="4000" b="1" dirty="0" smtClean="0">
                <a:solidFill>
                  <a:schemeClr val="accent3"/>
                </a:solidFill>
              </a:rPr>
              <a:t>خطورة الشرك :</a:t>
            </a:r>
            <a:endParaRPr lang="ar-SA" sz="40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1- </a:t>
            </a:r>
            <a:r>
              <a:rPr lang="ar-SA" sz="3600" b="1" dirty="0" smtClean="0"/>
              <a:t>أن الله </a:t>
            </a:r>
            <a:r>
              <a:rPr lang="ar-SA" sz="3600" b="1" dirty="0" smtClean="0"/>
              <a:t>لا يغفره </a:t>
            </a:r>
            <a:r>
              <a:rPr lang="ar-SA" sz="3600" b="1" dirty="0" smtClean="0"/>
              <a:t>.</a:t>
            </a:r>
          </a:p>
          <a:p>
            <a:pPr>
              <a:buNone/>
            </a:pPr>
            <a:r>
              <a:rPr lang="ar-SA" sz="3600" b="1" dirty="0" smtClean="0"/>
              <a:t>قال تعالى : (</a:t>
            </a:r>
            <a:r>
              <a:rPr lang="ar-SA" sz="3600" b="1" dirty="0" smtClean="0">
                <a:solidFill>
                  <a:srgbClr val="00B050"/>
                </a:solidFill>
              </a:rPr>
              <a:t>‏ إِن </a:t>
            </a:r>
            <a:r>
              <a:rPr lang="ar-SA" sz="3600" b="1" dirty="0" smtClean="0">
                <a:solidFill>
                  <a:srgbClr val="00B050"/>
                </a:solidFill>
              </a:rPr>
              <a:t>اللَّهَ لَا يَغْفِرُ أَنْ يُشْرَكَ بِهِ وَيَغْفِرُ مَا دُونَ ذَلِكَ لِمَنْ يَشَاءُ </a:t>
            </a:r>
            <a:r>
              <a:rPr lang="ar-SA" sz="3600" b="1" dirty="0" smtClean="0"/>
              <a:t>)</a:t>
            </a:r>
          </a:p>
          <a:p>
            <a:pPr>
              <a:buNone/>
            </a:pPr>
            <a:r>
              <a:rPr lang="ar-SA" sz="3600" b="1" dirty="0" smtClean="0"/>
              <a:t>2- أن الشرك يحبط جميع الأعمال, أي يبطلها .</a:t>
            </a:r>
          </a:p>
          <a:p>
            <a:pPr>
              <a:buNone/>
            </a:pPr>
            <a:r>
              <a:rPr lang="ar-SA" sz="3600" b="1" dirty="0" smtClean="0"/>
              <a:t>قال تعالى : </a:t>
            </a:r>
            <a:r>
              <a:rPr lang="ar-SA" sz="3600" b="1" dirty="0" smtClean="0"/>
              <a:t>(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SA" sz="3600" b="1" i="1" dirty="0" smtClean="0">
                <a:solidFill>
                  <a:srgbClr val="00B050"/>
                </a:solidFill>
              </a:rPr>
              <a:t>وَلَوْ </a:t>
            </a:r>
            <a:r>
              <a:rPr lang="ar-SA" sz="3600" b="1" i="1" dirty="0" smtClean="0">
                <a:solidFill>
                  <a:srgbClr val="00B050"/>
                </a:solidFill>
              </a:rPr>
              <a:t>أَشْرَكُوا لَحَبِطَ عَنْهُمْ مَا كَانُوا</a:t>
            </a:r>
            <a:r>
              <a:rPr lang="ar-SA" sz="3600" b="1" dirty="0" smtClean="0">
                <a:solidFill>
                  <a:srgbClr val="00B050"/>
                </a:solidFill>
              </a:rPr>
              <a:t> يَعْمَلُونَ</a:t>
            </a:r>
            <a:r>
              <a:rPr lang="ar-SA" sz="3600" b="1" dirty="0" smtClean="0"/>
              <a:t> )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b="1" dirty="0" smtClean="0"/>
              <a:t>نشاط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3600" b="1" dirty="0" smtClean="0">
                <a:solidFill>
                  <a:schemeClr val="accent3"/>
                </a:solidFill>
              </a:rPr>
              <a:t>من كان عنده أعمال صالحة كالصلاة والصيام </a:t>
            </a:r>
            <a:r>
              <a:rPr lang="ar-SA" sz="3600" b="1" dirty="0" smtClean="0">
                <a:solidFill>
                  <a:schemeClr val="accent3"/>
                </a:solidFill>
              </a:rPr>
              <a:t>والصدقة, </a:t>
            </a:r>
            <a:r>
              <a:rPr lang="ar-SA" sz="3600" b="1" dirty="0" smtClean="0">
                <a:solidFill>
                  <a:schemeClr val="accent3"/>
                </a:solidFill>
              </a:rPr>
              <a:t>لكنه يدعو الأموات ويستغيث بهم , فقد حبط </a:t>
            </a:r>
            <a:r>
              <a:rPr lang="ar-SA" sz="3600" b="1" dirty="0" smtClean="0">
                <a:solidFill>
                  <a:schemeClr val="accent3"/>
                </a:solidFill>
              </a:rPr>
              <a:t>عمله, </a:t>
            </a:r>
            <a:r>
              <a:rPr lang="ar-SA" sz="3600" b="1" dirty="0" smtClean="0">
                <a:solidFill>
                  <a:schemeClr val="accent3"/>
                </a:solidFill>
              </a:rPr>
              <a:t>لماذا </a:t>
            </a:r>
            <a:r>
              <a:rPr lang="ar-SA" sz="3600" b="1" dirty="0" smtClean="0">
                <a:solidFill>
                  <a:schemeClr val="accent3"/>
                </a:solidFill>
              </a:rPr>
              <a:t>؟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.....................................................</a:t>
            </a:r>
          </a:p>
          <a:p>
            <a:pPr>
              <a:buNone/>
            </a:pPr>
            <a:r>
              <a:rPr lang="ar-SA" sz="3600" b="1" dirty="0" smtClean="0"/>
              <a:t> </a:t>
            </a:r>
            <a:endParaRPr lang="ar-SA" sz="36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838200" y="3048000"/>
            <a:ext cx="7543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لأنه أشرك بالله فبطل عمله .</a:t>
            </a: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chemeClr val="accent3"/>
                </a:solidFill>
              </a:rPr>
              <a:t>تابع خطورة الشرك</a:t>
            </a:r>
            <a:endParaRPr lang="ar-SA" dirty="0">
              <a:solidFill>
                <a:schemeClr val="accent3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sz="3600" b="1" dirty="0" smtClean="0"/>
              <a:t>3- أن الشرك يوجب الخلود في النار .</a:t>
            </a:r>
          </a:p>
          <a:p>
            <a:pPr>
              <a:buNone/>
            </a:pPr>
            <a:r>
              <a:rPr lang="ar-SA" sz="3600" b="1" dirty="0" smtClean="0"/>
              <a:t>قال تعالى : </a:t>
            </a:r>
            <a:r>
              <a:rPr lang="ar-SA" sz="3600" b="1" dirty="0" smtClean="0"/>
              <a:t>( </a:t>
            </a:r>
            <a:r>
              <a:rPr lang="ar-SA" sz="3600" b="1" dirty="0" smtClean="0">
                <a:solidFill>
                  <a:srgbClr val="00B050"/>
                </a:solidFill>
              </a:rPr>
              <a:t>إِنَّ </a:t>
            </a:r>
            <a:r>
              <a:rPr lang="ar-SA" sz="3600" b="1" dirty="0" smtClean="0">
                <a:solidFill>
                  <a:srgbClr val="00B050"/>
                </a:solidFill>
              </a:rPr>
              <a:t>الَّذِينَ كَفَرُوا مِنْ أَهْلِ الْكِتَابِ وَالْمُشْرِكِينَ فِي نَارِ جَهَنَّمَ خَالِدِينَ فِيهَا أُوْلَئِكَ هُمْ شَرُّ الْبَرِيَّةِ </a:t>
            </a:r>
            <a:r>
              <a:rPr lang="ar-SA" sz="3600" b="1" dirty="0" smtClean="0"/>
              <a:t>)</a:t>
            </a:r>
          </a:p>
          <a:p>
            <a:pPr>
              <a:buNone/>
            </a:pP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4-أن </a:t>
            </a:r>
            <a:r>
              <a:rPr lang="ar-SA" sz="3600" b="1" dirty="0" smtClean="0"/>
              <a:t>من تاب من الشرك قبل موته غفر الله </a:t>
            </a:r>
            <a:r>
              <a:rPr lang="ar-SA" sz="3600" b="1" dirty="0" smtClean="0"/>
              <a:t>لذنبه.</a:t>
            </a:r>
            <a:endParaRPr lang="ar-SA" sz="3600" b="1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44562"/>
          </a:xfrm>
        </p:spPr>
        <p:txBody>
          <a:bodyPr>
            <a:normAutofit/>
          </a:bodyPr>
          <a:lstStyle/>
          <a:p>
            <a:pPr algn="ctr"/>
            <a:r>
              <a:rPr lang="ar-SA" sz="5400" b="1" dirty="0" smtClean="0"/>
              <a:t>الأسئلة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066800"/>
            <a:ext cx="7498080" cy="5181600"/>
          </a:xfrm>
        </p:spPr>
        <p:txBody>
          <a:bodyPr/>
          <a:lstStyle/>
          <a:p>
            <a:pPr>
              <a:buNone/>
            </a:pPr>
            <a:r>
              <a:rPr lang="ar-SA" b="1" dirty="0" smtClean="0"/>
              <a:t>1- </a:t>
            </a:r>
            <a:r>
              <a:rPr lang="ar-SA" b="1" dirty="0" smtClean="0">
                <a:solidFill>
                  <a:schemeClr val="accent3"/>
                </a:solidFill>
              </a:rPr>
              <a:t>وضح أمام كل عبارة من العبارات التالية نوع الشرك الذي يدخل فيه,هل هو </a:t>
            </a:r>
            <a:r>
              <a:rPr lang="ar-SA" b="1" dirty="0" smtClean="0">
                <a:solidFill>
                  <a:schemeClr val="accent3"/>
                </a:solidFill>
              </a:rPr>
              <a:t>( </a:t>
            </a:r>
            <a:r>
              <a:rPr lang="ar-SA" b="1" dirty="0" smtClean="0">
                <a:solidFill>
                  <a:srgbClr val="00B050"/>
                </a:solidFill>
              </a:rPr>
              <a:t>شرك </a:t>
            </a:r>
            <a:r>
              <a:rPr lang="ar-SA" b="1" dirty="0" smtClean="0">
                <a:solidFill>
                  <a:srgbClr val="00B050"/>
                </a:solidFill>
              </a:rPr>
              <a:t>في </a:t>
            </a:r>
            <a:r>
              <a:rPr lang="ar-SA" b="1" dirty="0" smtClean="0">
                <a:solidFill>
                  <a:srgbClr val="00B050"/>
                </a:solidFill>
              </a:rPr>
              <a:t>الربوبية, </a:t>
            </a:r>
            <a:r>
              <a:rPr lang="ar-SA" b="1" dirty="0" smtClean="0">
                <a:solidFill>
                  <a:srgbClr val="00B050"/>
                </a:solidFill>
              </a:rPr>
              <a:t>أم شرك في الألوهية</a:t>
            </a:r>
            <a:r>
              <a:rPr lang="ar-SA" b="1" dirty="0" smtClean="0">
                <a:solidFill>
                  <a:srgbClr val="00B050"/>
                </a:solidFill>
              </a:rPr>
              <a:t>, أم </a:t>
            </a:r>
            <a:r>
              <a:rPr lang="ar-SA" b="1" dirty="0" smtClean="0">
                <a:solidFill>
                  <a:srgbClr val="00B050"/>
                </a:solidFill>
              </a:rPr>
              <a:t>شرك في الأسماء والصفات </a:t>
            </a:r>
            <a:r>
              <a:rPr lang="ar-SA" b="1" dirty="0" smtClean="0">
                <a:solidFill>
                  <a:schemeClr val="accent3"/>
                </a:solidFill>
              </a:rPr>
              <a:t>)؟</a:t>
            </a:r>
            <a:endParaRPr lang="ar-SA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b="1" dirty="0" smtClean="0"/>
              <a:t>-إنسان يسجد لغير الله </a:t>
            </a:r>
            <a:r>
              <a:rPr lang="ar-SA" b="1" dirty="0" smtClean="0"/>
              <a:t>(........................)</a:t>
            </a:r>
            <a:endParaRPr lang="ar-SA" b="1" dirty="0" smtClean="0"/>
          </a:p>
          <a:p>
            <a:pPr>
              <a:buNone/>
            </a:pPr>
            <a:r>
              <a:rPr lang="ar-SA" b="1" dirty="0" smtClean="0"/>
              <a:t>-إنسان يعتقد بأن هناك من يخلق الخلق لغير الله :</a:t>
            </a:r>
          </a:p>
          <a:p>
            <a:pPr>
              <a:buNone/>
            </a:pPr>
            <a:r>
              <a:rPr lang="ar-SA" b="1" dirty="0" smtClean="0"/>
              <a:t>(.........................)</a:t>
            </a:r>
            <a:endParaRPr lang="ar-SA" b="1" dirty="0" smtClean="0"/>
          </a:p>
          <a:p>
            <a:pPr>
              <a:buNone/>
            </a:pPr>
            <a:r>
              <a:rPr lang="ar-SA" b="1" dirty="0" smtClean="0"/>
              <a:t>-إنسان يجعل صفات الله كصفات المخلوقين : </a:t>
            </a:r>
            <a:endParaRPr lang="ar-SA" b="1" dirty="0" smtClean="0"/>
          </a:p>
          <a:p>
            <a:pPr>
              <a:buNone/>
            </a:pPr>
            <a:r>
              <a:rPr lang="ar-SA" b="1" dirty="0" smtClean="0"/>
              <a:t>(.......................................)</a:t>
            </a:r>
            <a:endParaRPr lang="ar-SA" b="1" dirty="0" smtClean="0"/>
          </a:p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048000" y="2514600"/>
            <a:ext cx="2514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شرك في الألوهية </a:t>
            </a:r>
            <a:endParaRPr lang="ar-SA" sz="32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62600" y="3581400"/>
            <a:ext cx="2819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شرك في الربوبية</a:t>
            </a:r>
            <a:endParaRPr lang="ar-SA" sz="32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343400" y="4800600"/>
            <a:ext cx="4038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شرك في أسماء الله وصفاته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9762"/>
          </a:xfrm>
        </p:spPr>
        <p:txBody>
          <a:bodyPr>
            <a:noAutofit/>
          </a:bodyPr>
          <a:lstStyle/>
          <a:p>
            <a:pPr algn="ctr"/>
            <a:r>
              <a:rPr lang="ar-SA" sz="3600" dirty="0" smtClean="0"/>
              <a:t>2-</a:t>
            </a:r>
            <a:r>
              <a:rPr lang="ar-SA" sz="4400" dirty="0" smtClean="0"/>
              <a:t> </a:t>
            </a:r>
            <a:r>
              <a:rPr lang="ar-SA" sz="3600" dirty="0" smtClean="0">
                <a:solidFill>
                  <a:schemeClr val="accent3"/>
                </a:solidFill>
              </a:rPr>
              <a:t>ضع </a:t>
            </a:r>
            <a:r>
              <a:rPr lang="ar-SA" sz="3600" dirty="0" smtClean="0">
                <a:solidFill>
                  <a:schemeClr val="accent3"/>
                </a:solidFill>
              </a:rPr>
              <a:t>أمام العمود (</a:t>
            </a:r>
            <a:r>
              <a:rPr lang="ar-SA" sz="3600" dirty="0" smtClean="0">
                <a:solidFill>
                  <a:schemeClr val="accent3"/>
                </a:solidFill>
              </a:rPr>
              <a:t>ب)ما يناسبه </a:t>
            </a:r>
            <a:r>
              <a:rPr lang="ar-SA" sz="3600" dirty="0" smtClean="0">
                <a:solidFill>
                  <a:schemeClr val="accent3"/>
                </a:solidFill>
              </a:rPr>
              <a:t>من العمود (أ</a:t>
            </a:r>
            <a:r>
              <a:rPr lang="ar-SA" sz="3600" dirty="0" smtClean="0">
                <a:solidFill>
                  <a:schemeClr val="accent3"/>
                </a:solidFill>
              </a:rPr>
              <a:t>) :</a:t>
            </a:r>
            <a:endParaRPr lang="ar-SA" sz="4400" dirty="0">
              <a:solidFill>
                <a:schemeClr val="accent3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352800" y="2057400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858000" y="1066800"/>
            <a:ext cx="1066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( </a:t>
            </a:r>
            <a:r>
              <a:rPr lang="ar-SA" sz="3200" b="1" dirty="0" smtClean="0"/>
              <a:t>أ</a:t>
            </a:r>
            <a:r>
              <a:rPr lang="ar-SA" sz="3200" b="1" dirty="0" smtClean="0"/>
              <a:t> )</a:t>
            </a:r>
            <a:endParaRPr lang="ar-SA" sz="32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590800" y="1066800"/>
            <a:ext cx="990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( </a:t>
            </a:r>
            <a:r>
              <a:rPr lang="ar-SA" sz="3200" b="1" dirty="0" smtClean="0"/>
              <a:t>ب</a:t>
            </a:r>
            <a:r>
              <a:rPr lang="ar-SA" sz="3200" b="1" dirty="0" smtClean="0"/>
              <a:t> )</a:t>
            </a:r>
            <a:endParaRPr lang="ar-SA" sz="3200" b="1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172200" y="1676400"/>
            <a:ext cx="2667000" cy="464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200" b="1" dirty="0" smtClean="0">
                <a:solidFill>
                  <a:schemeClr val="tx1"/>
                </a:solidFill>
              </a:rPr>
              <a:t>1- الشرك لا يغفره الله .</a:t>
            </a:r>
          </a:p>
          <a:p>
            <a:endParaRPr lang="ar-SA" sz="3200" b="1" dirty="0" smtClean="0">
              <a:solidFill>
                <a:schemeClr val="tx1"/>
              </a:solidFill>
            </a:endParaRPr>
          </a:p>
          <a:p>
            <a:r>
              <a:rPr lang="ar-SA" sz="3200" b="1" dirty="0" smtClean="0">
                <a:solidFill>
                  <a:schemeClr val="tx1"/>
                </a:solidFill>
              </a:rPr>
              <a:t>2- الشرك يحبط جميع الأعمال .</a:t>
            </a:r>
          </a:p>
          <a:p>
            <a:endParaRPr lang="ar-SA" sz="3200" b="1" dirty="0" smtClean="0">
              <a:solidFill>
                <a:schemeClr val="tx1"/>
              </a:solidFill>
            </a:endParaRPr>
          </a:p>
          <a:p>
            <a:r>
              <a:rPr lang="ar-SA" sz="3200" b="1" dirty="0" smtClean="0">
                <a:solidFill>
                  <a:schemeClr val="tx1"/>
                </a:solidFill>
              </a:rPr>
              <a:t>3- المشرك حرم الله عليه الجنة .</a:t>
            </a:r>
            <a:endParaRPr lang="ar-SA" sz="3200" b="1" dirty="0" smtClean="0">
              <a:solidFill>
                <a:schemeClr val="tx1"/>
              </a:solidFill>
            </a:endParaRPr>
          </a:p>
        </p:txBody>
      </p:sp>
      <p:sp>
        <p:nvSpPr>
          <p:cNvPr id="9" name="عنصر نائب للمحتوى 4"/>
          <p:cNvSpPr>
            <a:spLocks noGrp="1"/>
          </p:cNvSpPr>
          <p:nvPr>
            <p:ph idx="1"/>
          </p:nvPr>
        </p:nvSpPr>
        <p:spPr>
          <a:xfrm>
            <a:off x="381000" y="1676400"/>
            <a:ext cx="5638800" cy="464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normAutofit fontScale="55000" lnSpcReduction="20000"/>
          </a:bodyPr>
          <a:lstStyle/>
          <a:p>
            <a:pPr>
              <a:buNone/>
            </a:pPr>
            <a:r>
              <a:rPr lang="ar-SA" dirty="0" smtClean="0"/>
              <a:t> </a:t>
            </a:r>
            <a:r>
              <a:rPr lang="ar-SA" sz="5100" b="1" dirty="0" smtClean="0">
                <a:solidFill>
                  <a:schemeClr val="tx1"/>
                </a:solidFill>
              </a:rPr>
              <a:t>(     ) </a:t>
            </a:r>
            <a:r>
              <a:rPr lang="ar-SA" sz="5100" b="1" dirty="0" smtClean="0">
                <a:solidFill>
                  <a:schemeClr val="tx1"/>
                </a:solidFill>
              </a:rPr>
              <a:t>الدليل </a:t>
            </a:r>
            <a:r>
              <a:rPr lang="ar-SA" sz="5100" b="1" dirty="0" smtClean="0">
                <a:solidFill>
                  <a:schemeClr val="tx1"/>
                </a:solidFill>
              </a:rPr>
              <a:t>قوله تعالى : ( </a:t>
            </a:r>
            <a:r>
              <a:rPr lang="ar-SA" sz="5100" b="1" dirty="0" smtClean="0">
                <a:solidFill>
                  <a:srgbClr val="00B050"/>
                </a:solidFill>
              </a:rPr>
              <a:t>إنه من يشرك بالله فقد حرم الله عليه </a:t>
            </a:r>
            <a:r>
              <a:rPr lang="ar-SA" sz="5100" b="1" dirty="0" smtClean="0">
                <a:solidFill>
                  <a:srgbClr val="00B050"/>
                </a:solidFill>
              </a:rPr>
              <a:t>الجنة </a:t>
            </a:r>
            <a:r>
              <a:rPr lang="ar-SA" sz="5100" b="1" dirty="0" smtClean="0">
                <a:solidFill>
                  <a:srgbClr val="00B050"/>
                </a:solidFill>
              </a:rPr>
              <a:t>ومأواه </a:t>
            </a:r>
            <a:r>
              <a:rPr lang="ar-SA" sz="5100" b="1" dirty="0" smtClean="0">
                <a:solidFill>
                  <a:srgbClr val="00B050"/>
                </a:solidFill>
              </a:rPr>
              <a:t>النار</a:t>
            </a:r>
            <a:r>
              <a:rPr lang="ar-SA" sz="5100" b="1" dirty="0" smtClean="0">
                <a:solidFill>
                  <a:schemeClr val="tx1"/>
                </a:solidFill>
              </a:rPr>
              <a:t>)</a:t>
            </a:r>
            <a:endParaRPr lang="ar-SA" sz="51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ar-SA" sz="5100" b="1" dirty="0" smtClean="0">
                <a:solidFill>
                  <a:schemeClr val="tx1"/>
                </a:solidFill>
              </a:rPr>
              <a:t>(     ) الدليل </a:t>
            </a:r>
            <a:r>
              <a:rPr lang="ar-SA" sz="5100" b="1" dirty="0" smtClean="0">
                <a:solidFill>
                  <a:schemeClr val="tx1"/>
                </a:solidFill>
              </a:rPr>
              <a:t>قولة تعالى : </a:t>
            </a:r>
            <a:r>
              <a:rPr lang="ar-SA" sz="5100" b="1" dirty="0" smtClean="0">
                <a:solidFill>
                  <a:schemeClr val="tx1"/>
                </a:solidFill>
              </a:rPr>
              <a:t>( </a:t>
            </a:r>
            <a:r>
              <a:rPr lang="ar-SA" sz="5100" b="1" dirty="0" smtClean="0">
                <a:solidFill>
                  <a:srgbClr val="00B050"/>
                </a:solidFill>
              </a:rPr>
              <a:t>إن </a:t>
            </a:r>
            <a:r>
              <a:rPr lang="ar-SA" sz="5100" b="1" dirty="0" smtClean="0">
                <a:solidFill>
                  <a:srgbClr val="00B050"/>
                </a:solidFill>
              </a:rPr>
              <a:t>الله </a:t>
            </a:r>
            <a:r>
              <a:rPr lang="ar-SA" sz="5100" b="1" dirty="0" smtClean="0">
                <a:solidFill>
                  <a:srgbClr val="00B050"/>
                </a:solidFill>
              </a:rPr>
              <a:t>لا يغفر </a:t>
            </a:r>
            <a:r>
              <a:rPr lang="ar-SA" sz="5100" b="1" dirty="0" smtClean="0">
                <a:solidFill>
                  <a:srgbClr val="00B050"/>
                </a:solidFill>
              </a:rPr>
              <a:t>أن يشرك به ويغفر مادون ذلك لمن يشاء</a:t>
            </a:r>
            <a:r>
              <a:rPr lang="ar-SA" sz="5100" b="1" dirty="0" smtClean="0">
                <a:solidFill>
                  <a:schemeClr val="tx1"/>
                </a:solidFill>
              </a:rPr>
              <a:t>).</a:t>
            </a:r>
            <a:endParaRPr lang="ar-SA" sz="51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ar-SA" sz="5100" b="1" dirty="0" smtClean="0">
                <a:solidFill>
                  <a:schemeClr val="tx1"/>
                </a:solidFill>
              </a:rPr>
              <a:t>(     ) الدليل </a:t>
            </a:r>
            <a:r>
              <a:rPr lang="ar-SA" sz="5100" b="1" dirty="0" smtClean="0">
                <a:solidFill>
                  <a:schemeClr val="tx1"/>
                </a:solidFill>
              </a:rPr>
              <a:t>قوله تعالى </a:t>
            </a:r>
            <a:r>
              <a:rPr lang="ar-SA" sz="5100" b="1" dirty="0" smtClean="0">
                <a:solidFill>
                  <a:schemeClr val="tx1"/>
                </a:solidFill>
              </a:rPr>
              <a:t>( </a:t>
            </a:r>
            <a:r>
              <a:rPr lang="ar-SA" sz="5100" b="1" dirty="0" smtClean="0">
                <a:solidFill>
                  <a:srgbClr val="00B050"/>
                </a:solidFill>
              </a:rPr>
              <a:t>ولو </a:t>
            </a:r>
            <a:r>
              <a:rPr lang="ar-SA" sz="5100" b="1" dirty="0" smtClean="0">
                <a:solidFill>
                  <a:srgbClr val="00B050"/>
                </a:solidFill>
              </a:rPr>
              <a:t>أشركوا لحبط عنهم </a:t>
            </a:r>
            <a:r>
              <a:rPr lang="ar-SA" sz="5100" b="1" dirty="0" smtClean="0">
                <a:solidFill>
                  <a:srgbClr val="00B050"/>
                </a:solidFill>
              </a:rPr>
              <a:t>ما كانوا </a:t>
            </a:r>
            <a:r>
              <a:rPr lang="ar-SA" sz="5100" b="1" dirty="0" smtClean="0">
                <a:solidFill>
                  <a:srgbClr val="00B050"/>
                </a:solidFill>
              </a:rPr>
              <a:t>يعملون </a:t>
            </a:r>
            <a:r>
              <a:rPr lang="ar-SA" sz="5100" b="1" dirty="0" smtClean="0">
                <a:solidFill>
                  <a:schemeClr val="tx1"/>
                </a:solidFill>
              </a:rPr>
              <a:t>).</a:t>
            </a:r>
            <a:endParaRPr lang="ar-SA" sz="51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ar-SA" sz="5100" b="1" dirty="0" smtClean="0">
                <a:solidFill>
                  <a:schemeClr val="tx1"/>
                </a:solidFill>
              </a:rPr>
              <a:t>(     ) الدليل </a:t>
            </a:r>
            <a:r>
              <a:rPr lang="ar-SA" sz="5100" b="1" dirty="0" smtClean="0">
                <a:solidFill>
                  <a:schemeClr val="tx1"/>
                </a:solidFill>
              </a:rPr>
              <a:t>قولة </a:t>
            </a:r>
            <a:r>
              <a:rPr lang="ar-SA" sz="5100" b="1" dirty="0" smtClean="0">
                <a:solidFill>
                  <a:schemeClr val="tx1"/>
                </a:solidFill>
              </a:rPr>
              <a:t>تعالى: ( </a:t>
            </a:r>
            <a:r>
              <a:rPr lang="ar-SA" sz="5100" b="1" dirty="0" smtClean="0">
                <a:solidFill>
                  <a:srgbClr val="00B050"/>
                </a:solidFill>
              </a:rPr>
              <a:t>براءة </a:t>
            </a:r>
            <a:r>
              <a:rPr lang="ar-SA" sz="5100" b="1" dirty="0" smtClean="0">
                <a:solidFill>
                  <a:srgbClr val="00B050"/>
                </a:solidFill>
              </a:rPr>
              <a:t>من الله ورسوله إلى الذين عاهدتهم من </a:t>
            </a:r>
            <a:r>
              <a:rPr lang="ar-SA" sz="5100" b="1" dirty="0" smtClean="0">
                <a:solidFill>
                  <a:srgbClr val="00B050"/>
                </a:solidFill>
              </a:rPr>
              <a:t>المشركين </a:t>
            </a:r>
            <a:r>
              <a:rPr lang="ar-SA" sz="5100" b="1" dirty="0" smtClean="0">
                <a:solidFill>
                  <a:schemeClr val="tx1"/>
                </a:solidFill>
              </a:rPr>
              <a:t>).</a:t>
            </a:r>
            <a:endParaRPr lang="ar-SA" sz="51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953000" y="1752600"/>
            <a:ext cx="381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3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800600" y="2819400"/>
            <a:ext cx="609600" cy="5334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1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800600" y="3962400"/>
            <a:ext cx="609600" cy="5334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2</a:t>
            </a:r>
            <a:endParaRPr lang="ar-SA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</TotalTime>
  <Words>375</Words>
  <Application>Microsoft Office PowerPoint</Application>
  <PresentationFormat>عرض على الشاشة (3:4)‏</PresentationFormat>
  <Paragraphs>54</Paragraphs>
  <Slides>8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انقلاب</vt:lpstr>
      <vt:lpstr>الشرك وخطره</vt:lpstr>
      <vt:lpstr>تمهيد</vt:lpstr>
      <vt:lpstr>عناصر الدرس</vt:lpstr>
      <vt:lpstr>الشريحة 4</vt:lpstr>
      <vt:lpstr>نشاط</vt:lpstr>
      <vt:lpstr>تابع خطورة الشرك</vt:lpstr>
      <vt:lpstr>الأسئلة</vt:lpstr>
      <vt:lpstr>2- ضع أمام العمود (ب)ما يناسبه من العمود (أ)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الشرك وخطره</dc:title>
  <dc:creator>HP</dc:creator>
  <cp:lastModifiedBy>HP</cp:lastModifiedBy>
  <cp:revision>14</cp:revision>
  <dcterms:created xsi:type="dcterms:W3CDTF">2011-02-20T20:54:53Z</dcterms:created>
  <dcterms:modified xsi:type="dcterms:W3CDTF">2011-02-20T21:43:15Z</dcterms:modified>
</cp:coreProperties>
</file>