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60" r:id="rId1"/>
  </p:sldMasterIdLst>
  <p:sldIdLst>
    <p:sldId id="256" r:id="rId2"/>
    <p:sldId id="257" r:id="rId3"/>
    <p:sldId id="258" r:id="rId4"/>
    <p:sldId id="262" r:id="rId5"/>
    <p:sldId id="259" r:id="rId6"/>
    <p:sldId id="260" r:id="rId7"/>
    <p:sldId id="261" r:id="rId8"/>
  </p:sldIdLst>
  <p:sldSz cx="9144000" cy="6858000" type="screen4x3"/>
  <p:notesSz cx="6858000" cy="9144000"/>
  <p:defaultTextStyle>
    <a:defPPr>
      <a:defRPr lang="ar-SA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84380"/>
    <p:restoredTop sz="94660"/>
  </p:normalViewPr>
  <p:slideViewPr>
    <p:cSldViewPr>
      <p:cViewPr varScale="1">
        <p:scale>
          <a:sx n="56" d="100"/>
          <a:sy n="56" d="100"/>
        </p:scale>
        <p:origin x="-99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عنوان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22" name="عنوان فرعي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ar-SA" smtClean="0"/>
              <a:t>انقر لتحرير نمط العنوان الثانوي الرئيسي</a:t>
            </a:r>
            <a:endParaRPr kumimoji="0" lang="en-US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E009981-FC6E-4B2D-994C-13EF86F9FDCA}" type="datetimeFigureOut">
              <a:rPr lang="ar-SA" smtClean="0"/>
              <a:t>18/03/1432</a:t>
            </a:fld>
            <a:endParaRPr lang="ar-SA"/>
          </a:p>
        </p:txBody>
      </p:sp>
      <p:sp>
        <p:nvSpPr>
          <p:cNvPr id="20" name="عنصر نائب للتذييل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ar-SA"/>
          </a:p>
        </p:txBody>
      </p:sp>
      <p:sp>
        <p:nvSpPr>
          <p:cNvPr id="10" name="عنصر نائب لرقم الشريحة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DBC3ED7-BDA0-4C8D-B2C3-48D76A64D34E}" type="slidenum">
              <a:rPr lang="ar-SA" smtClean="0"/>
              <a:t>‹#›</a:t>
            </a:fld>
            <a:endParaRPr lang="ar-SA"/>
          </a:p>
        </p:txBody>
      </p:sp>
      <p:sp>
        <p:nvSpPr>
          <p:cNvPr id="8" name="شكل بيضاوي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شكل بيضاوي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E009981-FC6E-4B2D-994C-13EF86F9FDCA}" type="datetimeFigureOut">
              <a:rPr lang="ar-SA" smtClean="0"/>
              <a:t>18/03/1432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DBC3ED7-BDA0-4C8D-B2C3-48D76A64D34E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E009981-FC6E-4B2D-994C-13EF86F9FDCA}" type="datetimeFigureOut">
              <a:rPr lang="ar-SA" smtClean="0"/>
              <a:t>18/03/1432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DBC3ED7-BDA0-4C8D-B2C3-48D76A64D34E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E009981-FC6E-4B2D-994C-13EF86F9FDCA}" type="datetimeFigureOut">
              <a:rPr lang="ar-SA" smtClean="0"/>
              <a:t>18/03/1432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DBC3ED7-BDA0-4C8D-B2C3-48D76A64D34E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مستطيل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E009981-FC6E-4B2D-994C-13EF86F9FDCA}" type="datetimeFigureOut">
              <a:rPr lang="ar-SA" smtClean="0"/>
              <a:t>18/03/1432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DBC3ED7-BDA0-4C8D-B2C3-48D76A64D34E}" type="slidenum">
              <a:rPr lang="ar-SA" smtClean="0"/>
              <a:t>‹#›</a:t>
            </a:fld>
            <a:endParaRPr lang="ar-SA"/>
          </a:p>
        </p:txBody>
      </p:sp>
      <p:sp>
        <p:nvSpPr>
          <p:cNvPr id="10" name="مستطيل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شكل بيضاوي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شكل بيضاوي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E009981-FC6E-4B2D-994C-13EF86F9FDCA}" type="datetimeFigureOut">
              <a:rPr lang="ar-SA" smtClean="0"/>
              <a:t>18/03/1432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DBC3ED7-BDA0-4C8D-B2C3-48D76A64D34E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5" name="عنصر نائب للمحتوى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E009981-FC6E-4B2D-994C-13EF86F9FDCA}" type="datetimeFigureOut">
              <a:rPr lang="ar-SA" smtClean="0"/>
              <a:t>18/03/1432</a:t>
            </a:fld>
            <a:endParaRPr lang="ar-SA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ar-SA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DBC3ED7-BDA0-4C8D-B2C3-48D76A64D34E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E009981-FC6E-4B2D-994C-13EF86F9FDCA}" type="datetimeFigureOut">
              <a:rPr lang="ar-SA" smtClean="0"/>
              <a:t>18/03/1432</a:t>
            </a:fld>
            <a:endParaRPr lang="ar-SA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ar-SA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DBC3ED7-BDA0-4C8D-B2C3-48D76A64D34E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مستطيل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E009981-FC6E-4B2D-994C-13EF86F9FDCA}" type="datetimeFigureOut">
              <a:rPr lang="ar-SA" smtClean="0"/>
              <a:t>18/03/1432</a:t>
            </a:fld>
            <a:endParaRPr lang="ar-SA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ar-S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DBC3ED7-BDA0-4C8D-B2C3-48D76A64D34E}" type="slidenum">
              <a:rPr lang="ar-SA" smtClean="0"/>
              <a:t>‹#›</a:t>
            </a:fld>
            <a:endParaRPr lang="ar-SA"/>
          </a:p>
        </p:txBody>
      </p:sp>
      <p:sp>
        <p:nvSpPr>
          <p:cNvPr id="6" name="مستطيل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E009981-FC6E-4B2D-994C-13EF86F9FDCA}" type="datetimeFigureOut">
              <a:rPr lang="ar-SA" smtClean="0"/>
              <a:t>18/03/1432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DBC3ED7-BDA0-4C8D-B2C3-48D76A64D34E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E009981-FC6E-4B2D-994C-13EF86F9FDCA}" type="datetimeFigureOut">
              <a:rPr lang="ar-SA" smtClean="0"/>
              <a:t>18/03/1432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DBC3ED7-BDA0-4C8D-B2C3-48D76A64D34E}" type="slidenum">
              <a:rPr lang="ar-SA" smtClean="0"/>
              <a:t>‹#›</a:t>
            </a:fld>
            <a:endParaRPr lang="ar-SA"/>
          </a:p>
        </p:txBody>
      </p:sp>
      <p:sp>
        <p:nvSpPr>
          <p:cNvPr id="8" name="مستطيل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ar-SA" smtClean="0"/>
              <a:t>انقر فوق الرمز لإضافة صورة</a:t>
            </a:r>
            <a:endParaRPr kumimoji="0" lang="en-US" dirty="0"/>
          </a:p>
        </p:txBody>
      </p:sp>
      <p:sp>
        <p:nvSpPr>
          <p:cNvPr id="9" name="مخطط انسيابي: معالجة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مخطط انسيابي: معالجة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دائري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شكل بيضاوي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دائرة مجوفة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مستطيل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عنصر نائب للعنوان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9" name="عنصر نائب للنص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  <a:p>
            <a:pPr lvl="1" eaLnBrk="1" latinLnBrk="0" hangingPunct="1"/>
            <a:r>
              <a:rPr kumimoji="0" lang="ar-SA" smtClean="0"/>
              <a:t>المستوى الثاني</a:t>
            </a:r>
          </a:p>
          <a:p>
            <a:pPr lvl="2" eaLnBrk="1" latinLnBrk="0" hangingPunct="1"/>
            <a:r>
              <a:rPr kumimoji="0" lang="ar-SA" smtClean="0"/>
              <a:t>المستوى الثالث</a:t>
            </a:r>
          </a:p>
          <a:p>
            <a:pPr lvl="3" eaLnBrk="1" latinLnBrk="0" hangingPunct="1"/>
            <a:r>
              <a:rPr kumimoji="0" lang="ar-SA" smtClean="0"/>
              <a:t>المستوى الرابع</a:t>
            </a:r>
          </a:p>
          <a:p>
            <a:pPr lvl="4" eaLnBrk="1" latinLnBrk="0" hangingPunct="1"/>
            <a:r>
              <a:rPr kumimoji="0" lang="ar-SA" smtClean="0"/>
              <a:t>المستوى الخامس</a:t>
            </a:r>
            <a:endParaRPr kumimoji="0" lang="en-US"/>
          </a:p>
        </p:txBody>
      </p:sp>
      <p:sp>
        <p:nvSpPr>
          <p:cNvPr id="24" name="عنصر نائب للتاريخ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1E009981-FC6E-4B2D-994C-13EF86F9FDCA}" type="datetimeFigureOut">
              <a:rPr lang="ar-SA" smtClean="0"/>
              <a:t>18/03/1432</a:t>
            </a:fld>
            <a:endParaRPr lang="ar-SA"/>
          </a:p>
        </p:txBody>
      </p:sp>
      <p:sp>
        <p:nvSpPr>
          <p:cNvPr id="10" name="عنصر نائب للتذييل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ar-SA"/>
          </a:p>
        </p:txBody>
      </p:sp>
      <p:sp>
        <p:nvSpPr>
          <p:cNvPr id="22" name="عنصر نائب لرقم الشريحة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DDBC3ED7-BDA0-4C8D-B2C3-48D76A64D34E}" type="slidenum">
              <a:rPr lang="ar-SA" smtClean="0"/>
              <a:t>‹#›</a:t>
            </a:fld>
            <a:endParaRPr lang="ar-SA"/>
          </a:p>
        </p:txBody>
      </p:sp>
      <p:sp>
        <p:nvSpPr>
          <p:cNvPr id="15" name="مستطيل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1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r" rtl="1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r" rtl="1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r" rtl="1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r" rtl="1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r" rtl="1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r" rtl="1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r" rtl="1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r" rtl="1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r" rtl="1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1371600" y="457200"/>
            <a:ext cx="7406640" cy="2895600"/>
          </a:xfrm>
        </p:spPr>
        <p:txBody>
          <a:bodyPr>
            <a:normAutofit/>
          </a:bodyPr>
          <a:lstStyle/>
          <a:p>
            <a:pPr algn="ctr"/>
            <a:r>
              <a:rPr lang="ar-SA" sz="9600" b="1" dirty="0" smtClean="0"/>
              <a:t>مظـاهـر الشـرك </a:t>
            </a:r>
            <a:endParaRPr lang="ar-SA" sz="8800" b="1" dirty="0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1432560" y="3962400"/>
            <a:ext cx="7406640" cy="1066800"/>
          </a:xfrm>
        </p:spPr>
        <p:txBody>
          <a:bodyPr>
            <a:normAutofit/>
          </a:bodyPr>
          <a:lstStyle/>
          <a:p>
            <a:r>
              <a:rPr lang="ar-SA" sz="2800" b="1" dirty="0" smtClean="0"/>
              <a:t>الدرس السابع</a:t>
            </a:r>
            <a:endParaRPr lang="ar-SA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ar-SA" sz="6000" b="1" dirty="0" smtClean="0"/>
              <a:t>تمهيد</a:t>
            </a:r>
            <a:endParaRPr lang="ar-SA" sz="6000" b="1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1435608" y="1676400"/>
            <a:ext cx="7498080" cy="4572000"/>
          </a:xfrm>
        </p:spPr>
        <p:txBody>
          <a:bodyPr/>
          <a:lstStyle/>
          <a:p>
            <a:r>
              <a:rPr lang="ar-SA" sz="3600" b="1" dirty="0" smtClean="0"/>
              <a:t>في درس سابق علمنا أن أكثر شرك المشركين في صرف العبادة لغير </a:t>
            </a:r>
            <a:r>
              <a:rPr lang="ar-SA" sz="3600" b="1" dirty="0" smtClean="0"/>
              <a:t>الله، </a:t>
            </a:r>
            <a:r>
              <a:rPr lang="ar-SA" sz="3600" b="1" dirty="0" smtClean="0"/>
              <a:t>ولهذا الشرك مظاهر كثيرة قديماً </a:t>
            </a:r>
            <a:r>
              <a:rPr lang="ar-SA" sz="3600" b="1" dirty="0" smtClean="0"/>
              <a:t>وحديثاً، </a:t>
            </a:r>
            <a:r>
              <a:rPr lang="ar-SA" sz="3600" b="1" dirty="0" smtClean="0"/>
              <a:t>سنتعرف </a:t>
            </a:r>
            <a:r>
              <a:rPr lang="ar-SA" sz="3600" b="1" dirty="0" smtClean="0"/>
              <a:t>عليها </a:t>
            </a:r>
            <a:r>
              <a:rPr lang="ar-SA" sz="3600" b="1" dirty="0" smtClean="0"/>
              <a:t>في درسنا هذا بمشيئة الله. </a:t>
            </a:r>
          </a:p>
          <a:p>
            <a:pPr>
              <a:buNone/>
            </a:pPr>
            <a:endParaRPr lang="ar-S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ar-SA" sz="4800" b="1" dirty="0" smtClean="0"/>
              <a:t>عناصر الدرس</a:t>
            </a:r>
            <a:endParaRPr lang="ar-SA" sz="4800" b="1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Char char="v"/>
            </a:pPr>
            <a:r>
              <a:rPr lang="ar-SA" b="1" dirty="0" smtClean="0"/>
              <a:t> </a:t>
            </a:r>
            <a:r>
              <a:rPr lang="ar-SA" b="1" dirty="0" smtClean="0">
                <a:solidFill>
                  <a:schemeClr val="accent3"/>
                </a:solidFill>
              </a:rPr>
              <a:t>بعض </a:t>
            </a:r>
            <a:r>
              <a:rPr lang="ar-SA" b="1" dirty="0" smtClean="0">
                <a:solidFill>
                  <a:schemeClr val="accent3"/>
                </a:solidFill>
              </a:rPr>
              <a:t>معبودات المشركين :</a:t>
            </a:r>
          </a:p>
          <a:p>
            <a:pPr>
              <a:buNone/>
            </a:pPr>
            <a:r>
              <a:rPr lang="ar-SA" b="1" dirty="0" smtClean="0"/>
              <a:t>كان المشركون من كل أمة يعبدون </a:t>
            </a:r>
            <a:r>
              <a:rPr lang="ar-SA" b="1" smtClean="0"/>
              <a:t>معبودات </a:t>
            </a:r>
            <a:r>
              <a:rPr lang="ar-SA" b="1" smtClean="0"/>
              <a:t>باطلة، </a:t>
            </a:r>
            <a:r>
              <a:rPr lang="ar-SA" b="1" dirty="0" smtClean="0"/>
              <a:t>ويتقربون إليها </a:t>
            </a:r>
            <a:r>
              <a:rPr lang="ar-SA" b="1" smtClean="0"/>
              <a:t>بأنواع </a:t>
            </a:r>
            <a:r>
              <a:rPr lang="ar-SA" b="1" smtClean="0"/>
              <a:t>العبادات، </a:t>
            </a:r>
            <a:r>
              <a:rPr lang="ar-SA" b="1" dirty="0" smtClean="0"/>
              <a:t>ويتخذونها وسائط وشفعاء عند </a:t>
            </a:r>
            <a:r>
              <a:rPr lang="ar-SA" b="1" dirty="0" smtClean="0"/>
              <a:t>الله، قال </a:t>
            </a:r>
            <a:r>
              <a:rPr lang="ar-SA" b="1" dirty="0" smtClean="0"/>
              <a:t>تعالى عن المشركين </a:t>
            </a:r>
            <a:r>
              <a:rPr lang="ar-SA" b="1" dirty="0" smtClean="0"/>
              <a:t>:</a:t>
            </a:r>
          </a:p>
          <a:p>
            <a:pPr>
              <a:buNone/>
            </a:pPr>
            <a:r>
              <a:rPr lang="ar-SA" b="1" dirty="0" smtClean="0"/>
              <a:t>( </a:t>
            </a:r>
            <a:r>
              <a:rPr lang="ar-SA" b="1" dirty="0" smtClean="0">
                <a:solidFill>
                  <a:srgbClr val="00B050"/>
                </a:solidFill>
              </a:rPr>
              <a:t>وَيَعْبُدُونَ </a:t>
            </a:r>
            <a:r>
              <a:rPr lang="ar-SA" b="1" dirty="0" smtClean="0">
                <a:solidFill>
                  <a:srgbClr val="00B050"/>
                </a:solidFill>
              </a:rPr>
              <a:t>مِن دُونِ اللّهِ مَا لاَ يَضُرُّهُمْ وَلاَ يَنفَعُهُمْ وَيَقُولُونَ هَـؤُلاء شُفَعَاؤُنَا عِندَ </a:t>
            </a:r>
            <a:r>
              <a:rPr lang="ar-SA" b="1" dirty="0" smtClean="0">
                <a:solidFill>
                  <a:srgbClr val="00B050"/>
                </a:solidFill>
              </a:rPr>
              <a:t>اللّهِ</a:t>
            </a:r>
            <a:r>
              <a:rPr lang="ar-SA" b="1" dirty="0" smtClean="0"/>
              <a:t>) </a:t>
            </a:r>
            <a:r>
              <a:rPr lang="ar-SA" b="1" dirty="0" smtClean="0"/>
              <a:t>فشركهم هذا أفسد </a:t>
            </a:r>
            <a:r>
              <a:rPr lang="ar-SA" b="1" dirty="0" smtClean="0"/>
              <a:t>أعمالهم, وصاروا </a:t>
            </a:r>
            <a:r>
              <a:rPr lang="ar-SA" b="1" dirty="0" smtClean="0"/>
              <a:t>بذلك كفاراً .</a:t>
            </a:r>
          </a:p>
          <a:p>
            <a:endParaRPr lang="ar-SA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صورة 3" descr="SCAWJWSE9CAFZMQ96CA5R1B7CCATY3BQBCANRHKJKCA5IXGOFCA7RW7ALCAV4L11JCA8BINL6CAGU2G0CCA3AAO9NCALL4L2NCAS8RYW6CAS81U8ECAW390IKCA7MAHASCAEBWK81CARQR4FVCA5LIGMHCARQQ9OH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0600" y="762000"/>
            <a:ext cx="4800600" cy="1809750"/>
          </a:xfrm>
          <a:prstGeom prst="rect">
            <a:avLst/>
          </a:prstGeom>
        </p:spPr>
      </p:pic>
      <p:pic>
        <p:nvPicPr>
          <p:cNvPr id="5" name="صورة 4" descr="hxc1a1dwhf0o6nzkgi9p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0600" y="2438400"/>
            <a:ext cx="4648200" cy="1828800"/>
          </a:xfrm>
          <a:prstGeom prst="rect">
            <a:avLst/>
          </a:prstGeom>
        </p:spPr>
      </p:pic>
      <p:pic>
        <p:nvPicPr>
          <p:cNvPr id="6" name="صورة 5" descr="stones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90600" y="4267200"/>
            <a:ext cx="4648200" cy="1676400"/>
          </a:xfrm>
          <a:prstGeom prst="rect">
            <a:avLst/>
          </a:prstGeom>
        </p:spPr>
      </p:pic>
      <p:sp>
        <p:nvSpPr>
          <p:cNvPr id="7" name="مستطيل 6"/>
          <p:cNvSpPr/>
          <p:nvPr/>
        </p:nvSpPr>
        <p:spPr>
          <a:xfrm>
            <a:off x="5638800" y="762000"/>
            <a:ext cx="3048000" cy="51816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8" name="مستطيل مستدير الزوايا 7"/>
          <p:cNvSpPr/>
          <p:nvPr/>
        </p:nvSpPr>
        <p:spPr>
          <a:xfrm>
            <a:off x="3962400" y="2362200"/>
            <a:ext cx="1905000" cy="1752600"/>
          </a:xfrm>
          <a:prstGeom prst="roundRect">
            <a:avLst/>
          </a:prstGeom>
          <a:solidFill>
            <a:schemeClr val="bg1">
              <a:lumMod val="6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3200" b="1" dirty="0" smtClean="0"/>
              <a:t>بعض معبودات المشركين</a:t>
            </a:r>
            <a:endParaRPr lang="ar-SA" sz="3200" b="1" dirty="0"/>
          </a:p>
        </p:txBody>
      </p:sp>
      <p:sp>
        <p:nvSpPr>
          <p:cNvPr id="9" name="شكل بيضاوي 8"/>
          <p:cNvSpPr/>
          <p:nvPr/>
        </p:nvSpPr>
        <p:spPr>
          <a:xfrm>
            <a:off x="6096000" y="1143000"/>
            <a:ext cx="1752600" cy="838200"/>
          </a:xfrm>
          <a:prstGeom prst="ellipse">
            <a:avLst/>
          </a:prstGeom>
          <a:solidFill>
            <a:schemeClr val="bg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3200" b="1" dirty="0" smtClean="0"/>
              <a:t>الأنبياء</a:t>
            </a:r>
            <a:endParaRPr lang="ar-SA" sz="3200" b="1" dirty="0"/>
          </a:p>
        </p:txBody>
      </p:sp>
      <p:sp>
        <p:nvSpPr>
          <p:cNvPr id="10" name="شكل بيضاوي 9"/>
          <p:cNvSpPr/>
          <p:nvPr/>
        </p:nvSpPr>
        <p:spPr>
          <a:xfrm>
            <a:off x="6705600" y="3048000"/>
            <a:ext cx="1828800" cy="914400"/>
          </a:xfrm>
          <a:prstGeom prst="ellipse">
            <a:avLst/>
          </a:prstGeom>
          <a:solidFill>
            <a:schemeClr val="bg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2800" b="1" dirty="0" smtClean="0"/>
              <a:t>قبور الصالحين</a:t>
            </a:r>
            <a:endParaRPr lang="ar-SA" sz="2800" b="1" dirty="0"/>
          </a:p>
        </p:txBody>
      </p:sp>
      <p:sp>
        <p:nvSpPr>
          <p:cNvPr id="11" name="شكل بيضاوي 10"/>
          <p:cNvSpPr/>
          <p:nvPr/>
        </p:nvSpPr>
        <p:spPr>
          <a:xfrm>
            <a:off x="6019800" y="4800600"/>
            <a:ext cx="1752600" cy="838200"/>
          </a:xfrm>
          <a:prstGeom prst="ellipse">
            <a:avLst/>
          </a:prstGeom>
          <a:solidFill>
            <a:schemeClr val="bg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3200" b="1" dirty="0" smtClean="0"/>
              <a:t>الجـــــ</a:t>
            </a:r>
            <a:r>
              <a:rPr lang="ar-SA" sz="3200" b="1" dirty="0"/>
              <a:t>ن</a:t>
            </a:r>
            <a:endParaRPr lang="ar-SA" sz="3200" b="1" dirty="0"/>
          </a:p>
        </p:txBody>
      </p:sp>
      <p:sp>
        <p:nvSpPr>
          <p:cNvPr id="12" name="شكل بيضاوي 11"/>
          <p:cNvSpPr/>
          <p:nvPr/>
        </p:nvSpPr>
        <p:spPr>
          <a:xfrm>
            <a:off x="2362200" y="4876800"/>
            <a:ext cx="1752600" cy="685800"/>
          </a:xfrm>
          <a:prstGeom prst="ellipse">
            <a:avLst/>
          </a:prstGeom>
          <a:solidFill>
            <a:schemeClr val="bg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3200" b="1" dirty="0" smtClean="0"/>
              <a:t>الأحجار</a:t>
            </a:r>
            <a:endParaRPr lang="ar-SA" sz="3200" b="1" dirty="0"/>
          </a:p>
        </p:txBody>
      </p:sp>
      <p:sp>
        <p:nvSpPr>
          <p:cNvPr id="13" name="شكل بيضاوي 12"/>
          <p:cNvSpPr/>
          <p:nvPr/>
        </p:nvSpPr>
        <p:spPr>
          <a:xfrm>
            <a:off x="990600" y="3352800"/>
            <a:ext cx="1752600" cy="762000"/>
          </a:xfrm>
          <a:prstGeom prst="ellipse">
            <a:avLst/>
          </a:prstGeom>
          <a:solidFill>
            <a:schemeClr val="bg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3200" b="1" dirty="0" smtClean="0"/>
              <a:t>الأشجار</a:t>
            </a:r>
            <a:endParaRPr lang="ar-SA" sz="3200" b="1" dirty="0"/>
          </a:p>
        </p:txBody>
      </p:sp>
      <p:sp>
        <p:nvSpPr>
          <p:cNvPr id="14" name="شكل بيضاوي 13"/>
          <p:cNvSpPr/>
          <p:nvPr/>
        </p:nvSpPr>
        <p:spPr>
          <a:xfrm>
            <a:off x="1371600" y="1143000"/>
            <a:ext cx="1828800" cy="762000"/>
          </a:xfrm>
          <a:prstGeom prst="ellipse">
            <a:avLst/>
          </a:prstGeom>
          <a:solidFill>
            <a:schemeClr val="bg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3200" b="1" dirty="0" smtClean="0"/>
              <a:t>الكواكب</a:t>
            </a:r>
            <a:endParaRPr lang="ar-SA" sz="3200" b="1" dirty="0"/>
          </a:p>
        </p:txBody>
      </p:sp>
      <p:cxnSp>
        <p:nvCxnSpPr>
          <p:cNvPr id="16" name="رابط مستقيم 15"/>
          <p:cNvCxnSpPr/>
          <p:nvPr/>
        </p:nvCxnSpPr>
        <p:spPr>
          <a:xfrm flipV="1">
            <a:off x="5715000" y="1905000"/>
            <a:ext cx="838200" cy="533400"/>
          </a:xfrm>
          <a:prstGeom prst="line">
            <a:avLst/>
          </a:prstGeom>
          <a:ln w="889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رابط مستقيم 17"/>
          <p:cNvCxnSpPr>
            <a:endCxn id="10" idx="2"/>
          </p:cNvCxnSpPr>
          <p:nvPr/>
        </p:nvCxnSpPr>
        <p:spPr>
          <a:xfrm>
            <a:off x="5867400" y="3429000"/>
            <a:ext cx="838200" cy="76200"/>
          </a:xfrm>
          <a:prstGeom prst="line">
            <a:avLst/>
          </a:prstGeom>
          <a:ln w="889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رابط مستقيم 22"/>
          <p:cNvCxnSpPr/>
          <p:nvPr/>
        </p:nvCxnSpPr>
        <p:spPr>
          <a:xfrm rot="10800000">
            <a:off x="5715000" y="4038600"/>
            <a:ext cx="990600" cy="762000"/>
          </a:xfrm>
          <a:prstGeom prst="line">
            <a:avLst/>
          </a:prstGeom>
          <a:ln w="889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رابط مستقيم 25"/>
          <p:cNvCxnSpPr/>
          <p:nvPr/>
        </p:nvCxnSpPr>
        <p:spPr>
          <a:xfrm flipV="1">
            <a:off x="2743200" y="3429000"/>
            <a:ext cx="1219200" cy="304800"/>
          </a:xfrm>
          <a:prstGeom prst="line">
            <a:avLst/>
          </a:prstGeom>
          <a:ln w="889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رابط مستقيم 27"/>
          <p:cNvCxnSpPr>
            <a:stCxn id="12" idx="7"/>
          </p:cNvCxnSpPr>
          <p:nvPr/>
        </p:nvCxnSpPr>
        <p:spPr>
          <a:xfrm rot="5400000" flipH="1" flipV="1">
            <a:off x="3593352" y="4379586"/>
            <a:ext cx="862433" cy="332863"/>
          </a:xfrm>
          <a:prstGeom prst="line">
            <a:avLst/>
          </a:prstGeom>
          <a:ln w="889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رابط مستقيم 30"/>
          <p:cNvCxnSpPr/>
          <p:nvPr/>
        </p:nvCxnSpPr>
        <p:spPr>
          <a:xfrm>
            <a:off x="2819400" y="1828800"/>
            <a:ext cx="1143000" cy="762000"/>
          </a:xfrm>
          <a:prstGeom prst="line">
            <a:avLst/>
          </a:prstGeom>
          <a:ln w="889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1435608" y="533400"/>
            <a:ext cx="7498080" cy="5715000"/>
          </a:xfrm>
        </p:spPr>
        <p:txBody>
          <a:bodyPr/>
          <a:lstStyle/>
          <a:p>
            <a:pPr>
              <a:buFont typeface="Wingdings" pitchFamily="2" charset="2"/>
              <a:buChar char="v"/>
            </a:pPr>
            <a:r>
              <a:rPr lang="ar-SA" dirty="0" smtClean="0"/>
              <a:t> </a:t>
            </a:r>
            <a:r>
              <a:rPr lang="ar-SA" b="1" dirty="0" smtClean="0">
                <a:solidFill>
                  <a:schemeClr val="accent3"/>
                </a:solidFill>
              </a:rPr>
              <a:t>من </a:t>
            </a:r>
            <a:r>
              <a:rPr lang="ar-SA" b="1" dirty="0" smtClean="0">
                <a:solidFill>
                  <a:schemeClr val="accent3"/>
                </a:solidFill>
              </a:rPr>
              <a:t>مظاهر الشرك :</a:t>
            </a:r>
            <a:endParaRPr lang="ar-SA" b="1" dirty="0" smtClean="0">
              <a:solidFill>
                <a:schemeClr val="accent3"/>
              </a:solidFill>
            </a:endParaRPr>
          </a:p>
          <a:p>
            <a:pPr>
              <a:buNone/>
            </a:pPr>
            <a:r>
              <a:rPr lang="ar-SA" b="1" dirty="0" smtClean="0"/>
              <a:t>الشرك </a:t>
            </a:r>
            <a:r>
              <a:rPr lang="ar-SA" b="1" dirty="0" smtClean="0"/>
              <a:t>الذي وقع فيه المشركون قديماً هو الشرك الذي يقع فيه المشركون </a:t>
            </a:r>
            <a:r>
              <a:rPr lang="ar-SA" b="1" dirty="0" smtClean="0"/>
              <a:t>حديثاً، ومن </a:t>
            </a:r>
            <a:r>
              <a:rPr lang="ar-SA" b="1" dirty="0" smtClean="0"/>
              <a:t>مظاهره </a:t>
            </a:r>
            <a:r>
              <a:rPr lang="ar-SA" b="1" dirty="0" smtClean="0"/>
              <a:t>ما يلي:</a:t>
            </a:r>
            <a:endParaRPr lang="ar-SA" b="1" dirty="0" smtClean="0"/>
          </a:p>
          <a:p>
            <a:pPr marL="596646" indent="-514350">
              <a:buFont typeface="+mj-lt"/>
              <a:buAutoNum type="arabicParenR"/>
            </a:pPr>
            <a:r>
              <a:rPr lang="ar-SA" b="1" dirty="0" smtClean="0"/>
              <a:t>دعاء </a:t>
            </a:r>
            <a:r>
              <a:rPr lang="ar-SA" b="1" dirty="0" smtClean="0"/>
              <a:t>الأموات، </a:t>
            </a:r>
            <a:r>
              <a:rPr lang="ar-SA" b="1" dirty="0" smtClean="0"/>
              <a:t>كأن يقول </a:t>
            </a:r>
            <a:r>
              <a:rPr lang="ar-SA" b="1" dirty="0" smtClean="0"/>
              <a:t>للميت: يا سيدي </a:t>
            </a:r>
            <a:r>
              <a:rPr lang="ar-SA" b="1" dirty="0" smtClean="0"/>
              <a:t>أغثني </a:t>
            </a:r>
            <a:r>
              <a:rPr lang="ar-SA" b="1" dirty="0" smtClean="0"/>
              <a:t>!!</a:t>
            </a:r>
          </a:p>
          <a:p>
            <a:pPr marL="596646" indent="-514350">
              <a:buFont typeface="+mj-lt"/>
              <a:buAutoNum type="arabicParenR"/>
            </a:pPr>
            <a:r>
              <a:rPr lang="ar-SA" b="1" dirty="0" smtClean="0"/>
              <a:t>الركوع </a:t>
            </a:r>
            <a:r>
              <a:rPr lang="ar-SA" b="1" dirty="0" smtClean="0"/>
              <a:t>والسجود لغير </a:t>
            </a:r>
            <a:r>
              <a:rPr lang="ar-SA" b="1" dirty="0" smtClean="0"/>
              <a:t>الله، كالسجود </a:t>
            </a:r>
            <a:r>
              <a:rPr lang="ar-SA" b="1" dirty="0" smtClean="0"/>
              <a:t>لقبور </a:t>
            </a:r>
            <a:r>
              <a:rPr lang="ar-SA" b="1" dirty="0" smtClean="0"/>
              <a:t>الأنبياء والصالحين </a:t>
            </a:r>
            <a:r>
              <a:rPr lang="ar-SA" b="1" dirty="0" smtClean="0"/>
              <a:t>أو العظماء </a:t>
            </a:r>
            <a:r>
              <a:rPr lang="ar-SA" b="1" dirty="0" smtClean="0"/>
              <a:t>.</a:t>
            </a:r>
          </a:p>
          <a:p>
            <a:pPr marL="596646" indent="-514350">
              <a:buFont typeface="+mj-lt"/>
              <a:buAutoNum type="arabicParenR"/>
            </a:pPr>
            <a:r>
              <a:rPr lang="ar-SA" b="1" dirty="0" smtClean="0"/>
              <a:t>الذبح </a:t>
            </a:r>
            <a:r>
              <a:rPr lang="ar-SA" b="1" dirty="0" smtClean="0"/>
              <a:t>لغير </a:t>
            </a:r>
            <a:r>
              <a:rPr lang="ar-SA" b="1" dirty="0" smtClean="0"/>
              <a:t>الله، </a:t>
            </a:r>
            <a:r>
              <a:rPr lang="ar-SA" b="1" dirty="0" smtClean="0"/>
              <a:t>كالذبح لقبور الأولياء </a:t>
            </a:r>
            <a:r>
              <a:rPr lang="ar-SA" b="1" dirty="0" smtClean="0"/>
              <a:t>والصالحين، تقربا إليهم .</a:t>
            </a:r>
          </a:p>
          <a:p>
            <a:pPr marL="596646" indent="-514350">
              <a:buFont typeface="+mj-lt"/>
              <a:buAutoNum type="arabicParenR"/>
            </a:pPr>
            <a:r>
              <a:rPr lang="ar-SA" b="1" dirty="0" smtClean="0"/>
              <a:t>السحر </a:t>
            </a:r>
            <a:r>
              <a:rPr lang="ar-SA" b="1" dirty="0" smtClean="0"/>
              <a:t>لما فيه </a:t>
            </a:r>
            <a:r>
              <a:rPr lang="ar-SA" b="1" dirty="0" smtClean="0"/>
              <a:t>من عبادة </a:t>
            </a:r>
            <a:r>
              <a:rPr lang="ar-SA" b="1" dirty="0" smtClean="0"/>
              <a:t>الشياطين دون الله .</a:t>
            </a:r>
          </a:p>
          <a:p>
            <a:pPr>
              <a:buNone/>
            </a:pPr>
            <a:endParaRPr lang="ar-SA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ar-SA" sz="5400" b="1" dirty="0" smtClean="0"/>
              <a:t>نشاط</a:t>
            </a:r>
            <a:endParaRPr lang="ar-SA" sz="5400" b="1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ar-SA" sz="3600" b="1" dirty="0" smtClean="0">
                <a:solidFill>
                  <a:schemeClr val="accent3"/>
                </a:solidFill>
              </a:rPr>
              <a:t>بالتعاون مع زميلك اذكر مظاهر أخرى للشرك </a:t>
            </a:r>
            <a:r>
              <a:rPr lang="ar-SA" sz="3600" b="1" dirty="0" smtClean="0">
                <a:solidFill>
                  <a:schemeClr val="accent3"/>
                </a:solidFill>
              </a:rPr>
              <a:t>:</a:t>
            </a:r>
          </a:p>
          <a:p>
            <a:pPr>
              <a:buNone/>
            </a:pPr>
            <a:r>
              <a:rPr lang="ar-SA" sz="3600" b="1" dirty="0" smtClean="0"/>
              <a:t>1-.....................................................</a:t>
            </a:r>
          </a:p>
          <a:p>
            <a:pPr>
              <a:buNone/>
            </a:pPr>
            <a:r>
              <a:rPr lang="ar-SA" sz="3600" b="1" dirty="0" smtClean="0"/>
              <a:t>2-</a:t>
            </a:r>
            <a:r>
              <a:rPr lang="ar-SA" sz="3600" b="1" dirty="0" smtClean="0"/>
              <a:t> </a:t>
            </a:r>
            <a:r>
              <a:rPr lang="ar-SA" sz="3600" b="1" dirty="0" smtClean="0"/>
              <a:t>....................................................</a:t>
            </a:r>
          </a:p>
          <a:p>
            <a:pPr>
              <a:buNone/>
            </a:pPr>
            <a:r>
              <a:rPr lang="ar-SA" sz="3600" b="1" dirty="0" smtClean="0"/>
              <a:t>3-</a:t>
            </a:r>
            <a:r>
              <a:rPr lang="ar-SA" sz="3600" b="1" dirty="0" smtClean="0"/>
              <a:t> </a:t>
            </a:r>
            <a:r>
              <a:rPr lang="ar-SA" sz="3600" b="1" dirty="0" smtClean="0"/>
              <a:t>....................................................</a:t>
            </a:r>
            <a:endParaRPr lang="ar-SA" sz="3600" b="1" dirty="0" smtClean="0"/>
          </a:p>
        </p:txBody>
      </p:sp>
      <p:sp>
        <p:nvSpPr>
          <p:cNvPr id="4" name="مربع نص 3"/>
          <p:cNvSpPr txBox="1"/>
          <p:nvPr/>
        </p:nvSpPr>
        <p:spPr>
          <a:xfrm>
            <a:off x="1981200" y="1905000"/>
            <a:ext cx="6096000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3600" b="1" dirty="0" smtClean="0">
                <a:solidFill>
                  <a:srgbClr val="0070C0"/>
                </a:solidFill>
              </a:rPr>
              <a:t>تعليق التمائم .</a:t>
            </a:r>
            <a:endParaRPr lang="ar-SA" sz="3600" dirty="0"/>
          </a:p>
        </p:txBody>
      </p:sp>
      <p:sp>
        <p:nvSpPr>
          <p:cNvPr id="5" name="مربع نص 4"/>
          <p:cNvSpPr txBox="1"/>
          <p:nvPr/>
        </p:nvSpPr>
        <p:spPr>
          <a:xfrm>
            <a:off x="3505200" y="2590800"/>
            <a:ext cx="4648200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3600" b="1" dirty="0" smtClean="0">
                <a:solidFill>
                  <a:srgbClr val="0070C0"/>
                </a:solidFill>
              </a:rPr>
              <a:t>ادعاء علم الغيب .</a:t>
            </a:r>
            <a:endParaRPr lang="ar-SA" sz="3600" b="1" dirty="0"/>
          </a:p>
        </p:txBody>
      </p:sp>
      <p:sp>
        <p:nvSpPr>
          <p:cNvPr id="6" name="مربع نص 5"/>
          <p:cNvSpPr txBox="1"/>
          <p:nvPr/>
        </p:nvSpPr>
        <p:spPr>
          <a:xfrm>
            <a:off x="2667000" y="3200400"/>
            <a:ext cx="5410200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3600" b="1" dirty="0" smtClean="0">
                <a:solidFill>
                  <a:srgbClr val="0070C0"/>
                </a:solidFill>
              </a:rPr>
              <a:t>الغلو في الأنبياء والصالحين .</a:t>
            </a:r>
            <a:endParaRPr lang="ar-SA" sz="36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792162"/>
          </a:xfrm>
        </p:spPr>
        <p:txBody>
          <a:bodyPr>
            <a:normAutofit fontScale="90000"/>
          </a:bodyPr>
          <a:lstStyle/>
          <a:p>
            <a:pPr algn="ctr"/>
            <a:r>
              <a:rPr lang="ar-SA" sz="5400" b="1" dirty="0" smtClean="0"/>
              <a:t>الأسئلة</a:t>
            </a:r>
            <a:endParaRPr lang="ar-SA" sz="5400" b="1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1435608" y="1066800"/>
            <a:ext cx="7498080" cy="5181600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ar-SA" b="1" dirty="0" smtClean="0"/>
              <a:t>1</a:t>
            </a:r>
            <a:r>
              <a:rPr lang="ar-SA" sz="3500" b="1" dirty="0" smtClean="0"/>
              <a:t>- </a:t>
            </a:r>
            <a:r>
              <a:rPr lang="ar-SA" sz="3500" b="1" dirty="0" smtClean="0">
                <a:solidFill>
                  <a:schemeClr val="accent3"/>
                </a:solidFill>
              </a:rPr>
              <a:t>(شفعاء – العبادات )</a:t>
            </a:r>
          </a:p>
          <a:p>
            <a:pPr>
              <a:buNone/>
            </a:pPr>
            <a:r>
              <a:rPr lang="ar-SA" sz="3500" b="1" dirty="0" smtClean="0">
                <a:solidFill>
                  <a:schemeClr val="accent3"/>
                </a:solidFill>
              </a:rPr>
              <a:t>بالاستفادة </a:t>
            </a:r>
            <a:r>
              <a:rPr lang="ar-SA" sz="3500" b="1" dirty="0" smtClean="0">
                <a:solidFill>
                  <a:schemeClr val="accent3"/>
                </a:solidFill>
              </a:rPr>
              <a:t>مما بين الأقواس أكمل الفراغ التالي :</a:t>
            </a:r>
          </a:p>
          <a:p>
            <a:pPr>
              <a:buNone/>
            </a:pPr>
            <a:r>
              <a:rPr lang="ar-SA" sz="3500" b="1" dirty="0" smtClean="0">
                <a:solidFill>
                  <a:srgbClr val="0070C0"/>
                </a:solidFill>
              </a:rPr>
              <a:t>المشركون يتقربون إلى معبوداتهم بأنواع </a:t>
            </a:r>
            <a:r>
              <a:rPr lang="ar-SA" sz="3500" b="1" dirty="0" smtClean="0">
                <a:solidFill>
                  <a:srgbClr val="0070C0"/>
                </a:solidFill>
              </a:rPr>
              <a:t>..............، </a:t>
            </a:r>
            <a:r>
              <a:rPr lang="ar-SA" sz="3500" b="1" dirty="0" smtClean="0">
                <a:solidFill>
                  <a:srgbClr val="0070C0"/>
                </a:solidFill>
              </a:rPr>
              <a:t>ويتخذونهم ............. عند الله.</a:t>
            </a:r>
          </a:p>
          <a:p>
            <a:pPr>
              <a:buNone/>
            </a:pPr>
            <a:r>
              <a:rPr lang="ar-SA" sz="3500" b="1" dirty="0" smtClean="0"/>
              <a:t>2- </a:t>
            </a:r>
            <a:r>
              <a:rPr lang="ar-SA" sz="3500" b="1" dirty="0" smtClean="0">
                <a:solidFill>
                  <a:schemeClr val="accent3"/>
                </a:solidFill>
              </a:rPr>
              <a:t>أكمل </a:t>
            </a:r>
            <a:r>
              <a:rPr lang="ar-SA" sz="3500" b="1" dirty="0" smtClean="0">
                <a:solidFill>
                  <a:schemeClr val="accent3"/>
                </a:solidFill>
              </a:rPr>
              <a:t>الفراغ التالي :</a:t>
            </a:r>
          </a:p>
          <a:p>
            <a:pPr>
              <a:buNone/>
            </a:pPr>
            <a:r>
              <a:rPr lang="ar-SA" sz="3500" b="1" dirty="0" smtClean="0">
                <a:solidFill>
                  <a:srgbClr val="0070C0"/>
                </a:solidFill>
              </a:rPr>
              <a:t>من معوذات المشركين : الأصنام </a:t>
            </a:r>
            <a:r>
              <a:rPr lang="ar-SA" sz="3500" b="1" dirty="0" smtClean="0">
                <a:solidFill>
                  <a:srgbClr val="0070C0"/>
                </a:solidFill>
              </a:rPr>
              <a:t>و</a:t>
            </a:r>
            <a:r>
              <a:rPr lang="ar-SA" sz="3500" b="1" dirty="0" smtClean="0">
                <a:solidFill>
                  <a:srgbClr val="0070C0"/>
                </a:solidFill>
              </a:rPr>
              <a:t> ............. </a:t>
            </a:r>
            <a:r>
              <a:rPr lang="ar-SA" sz="3500" b="1" dirty="0" smtClean="0">
                <a:solidFill>
                  <a:srgbClr val="0070C0"/>
                </a:solidFill>
              </a:rPr>
              <a:t>و .......... و .......... و ............</a:t>
            </a:r>
          </a:p>
          <a:p>
            <a:pPr>
              <a:buNone/>
            </a:pPr>
            <a:r>
              <a:rPr lang="ar-SA" sz="3500" b="1" dirty="0" smtClean="0"/>
              <a:t>3- </a:t>
            </a:r>
            <a:r>
              <a:rPr lang="ar-SA" sz="3500" b="1" dirty="0" smtClean="0">
                <a:solidFill>
                  <a:schemeClr val="accent3"/>
                </a:solidFill>
              </a:rPr>
              <a:t>استدل </a:t>
            </a:r>
            <a:r>
              <a:rPr lang="ar-SA" sz="3500" b="1" dirty="0" smtClean="0">
                <a:solidFill>
                  <a:schemeClr val="accent3"/>
                </a:solidFill>
              </a:rPr>
              <a:t>بدليل واحد على أن المشركين كانوا يتخذون </a:t>
            </a:r>
            <a:r>
              <a:rPr lang="ar-SA" sz="3500" b="1" dirty="0" smtClean="0">
                <a:solidFill>
                  <a:schemeClr val="accent3"/>
                </a:solidFill>
              </a:rPr>
              <a:t>معبوداتهم </a:t>
            </a:r>
            <a:r>
              <a:rPr lang="ar-SA" sz="3500" b="1" dirty="0" smtClean="0">
                <a:solidFill>
                  <a:schemeClr val="accent3"/>
                </a:solidFill>
              </a:rPr>
              <a:t>شفعاء لهم عند الله.</a:t>
            </a:r>
          </a:p>
          <a:p>
            <a:pPr>
              <a:buNone/>
            </a:pPr>
            <a:r>
              <a:rPr lang="ar-SA" sz="3500" b="1" dirty="0" smtClean="0">
                <a:solidFill>
                  <a:srgbClr val="00B050"/>
                </a:solidFill>
              </a:rPr>
              <a:t>( </a:t>
            </a:r>
            <a:r>
              <a:rPr lang="ar-SA" sz="3500" b="1" dirty="0" smtClean="0"/>
              <a:t>وَيَعْبُدُونَ </a:t>
            </a:r>
            <a:r>
              <a:rPr lang="ar-SA" sz="3500" b="1" dirty="0" smtClean="0"/>
              <a:t>مِن دُونِ اللّهِ مَا لاَ يَضُرُّهُمْ وَلاَ يَنفَعُهُمْ وَيَقُولُونَ هَـؤُلاء شُفَعَاؤُنَا عِندَ </a:t>
            </a:r>
            <a:r>
              <a:rPr lang="ar-SA" sz="3500" b="1" dirty="0" smtClean="0"/>
              <a:t>اللّهِ </a:t>
            </a:r>
            <a:r>
              <a:rPr lang="ar-SA" sz="3500" b="1" dirty="0" smtClean="0">
                <a:solidFill>
                  <a:srgbClr val="00B050"/>
                </a:solidFill>
              </a:rPr>
              <a:t>)</a:t>
            </a:r>
            <a:endParaRPr lang="ar-SA" sz="3500" b="1" dirty="0" smtClean="0">
              <a:solidFill>
                <a:srgbClr val="00B050"/>
              </a:solidFill>
            </a:endParaRPr>
          </a:p>
          <a:p>
            <a:pPr>
              <a:buNone/>
            </a:pPr>
            <a:endParaRPr lang="ar-SA" dirty="0"/>
          </a:p>
        </p:txBody>
      </p:sp>
      <p:sp>
        <p:nvSpPr>
          <p:cNvPr id="4" name="مربع نص 3"/>
          <p:cNvSpPr txBox="1"/>
          <p:nvPr/>
        </p:nvSpPr>
        <p:spPr>
          <a:xfrm>
            <a:off x="1524000" y="1828800"/>
            <a:ext cx="152400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3200" b="1" dirty="0" smtClean="0"/>
              <a:t>العبادات</a:t>
            </a:r>
            <a:endParaRPr lang="ar-SA" sz="3200" b="1" dirty="0"/>
          </a:p>
        </p:txBody>
      </p:sp>
      <p:sp>
        <p:nvSpPr>
          <p:cNvPr id="5" name="مربع نص 4"/>
          <p:cNvSpPr txBox="1"/>
          <p:nvPr/>
        </p:nvSpPr>
        <p:spPr>
          <a:xfrm>
            <a:off x="5410200" y="2286000"/>
            <a:ext cx="129540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3200" b="1" dirty="0" smtClean="0"/>
              <a:t>شفعاء</a:t>
            </a:r>
            <a:endParaRPr lang="ar-SA" sz="3200" b="1" dirty="0"/>
          </a:p>
        </p:txBody>
      </p:sp>
      <p:sp>
        <p:nvSpPr>
          <p:cNvPr id="6" name="مربع نص 5"/>
          <p:cNvSpPr txBox="1"/>
          <p:nvPr/>
        </p:nvSpPr>
        <p:spPr>
          <a:xfrm>
            <a:off x="2895600" y="3124200"/>
            <a:ext cx="121920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3200" b="1" dirty="0" smtClean="0"/>
              <a:t>الأشجار</a:t>
            </a:r>
            <a:endParaRPr lang="ar-SA" sz="3200" b="1" dirty="0"/>
          </a:p>
        </p:txBody>
      </p:sp>
      <p:sp>
        <p:nvSpPr>
          <p:cNvPr id="7" name="مربع نص 6"/>
          <p:cNvSpPr txBox="1"/>
          <p:nvPr/>
        </p:nvSpPr>
        <p:spPr>
          <a:xfrm>
            <a:off x="7239000" y="3581400"/>
            <a:ext cx="129540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3200" b="1" dirty="0" smtClean="0"/>
              <a:t>الأحجار</a:t>
            </a:r>
            <a:endParaRPr lang="ar-SA" sz="3200" b="1" dirty="0"/>
          </a:p>
        </p:txBody>
      </p:sp>
      <p:sp>
        <p:nvSpPr>
          <p:cNvPr id="8" name="مربع نص 7"/>
          <p:cNvSpPr txBox="1"/>
          <p:nvPr/>
        </p:nvSpPr>
        <p:spPr>
          <a:xfrm>
            <a:off x="5638800" y="3581400"/>
            <a:ext cx="129540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3200" b="1" dirty="0" smtClean="0"/>
              <a:t>الكواكب</a:t>
            </a:r>
            <a:endParaRPr lang="ar-SA" sz="3200" b="1" dirty="0"/>
          </a:p>
        </p:txBody>
      </p:sp>
      <p:sp>
        <p:nvSpPr>
          <p:cNvPr id="9" name="مربع نص 8"/>
          <p:cNvSpPr txBox="1"/>
          <p:nvPr/>
        </p:nvSpPr>
        <p:spPr>
          <a:xfrm>
            <a:off x="4191000" y="3581400"/>
            <a:ext cx="99060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3200" b="1" dirty="0" smtClean="0"/>
              <a:t>الجن</a:t>
            </a:r>
            <a:endParaRPr lang="ar-SA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انقلاب">
  <a:themeElements>
    <a:clrScheme name="انقلاب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انقلاب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انقلاب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65</TotalTime>
  <Words>277</Words>
  <Application>Microsoft Office PowerPoint</Application>
  <PresentationFormat>عرض على الشاشة (3:4)‏</PresentationFormat>
  <Paragraphs>43</Paragraphs>
  <Slides>7</Slides>
  <Notes>0</Notes>
  <HiddenSlides>0</HiddenSlides>
  <MMClips>0</MMClips>
  <ScaleCrop>false</ScaleCrop>
  <HeadingPairs>
    <vt:vector size="4" baseType="variant">
      <vt:variant>
        <vt:lpstr>سمة</vt:lpstr>
      </vt:variant>
      <vt:variant>
        <vt:i4>1</vt:i4>
      </vt:variant>
      <vt:variant>
        <vt:lpstr>عناوين الشرائح</vt:lpstr>
      </vt:variant>
      <vt:variant>
        <vt:i4>7</vt:i4>
      </vt:variant>
    </vt:vector>
  </HeadingPairs>
  <TitlesOfParts>
    <vt:vector size="8" baseType="lpstr">
      <vt:lpstr>انقلاب</vt:lpstr>
      <vt:lpstr>مظـاهـر الشـرك </vt:lpstr>
      <vt:lpstr>تمهيد</vt:lpstr>
      <vt:lpstr>عناصر الدرس</vt:lpstr>
      <vt:lpstr>الشريحة 4</vt:lpstr>
      <vt:lpstr>الشريحة 5</vt:lpstr>
      <vt:lpstr>نشاط</vt:lpstr>
      <vt:lpstr>الأسئلة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مظـاهـر الشـرك </dc:title>
  <dc:creator>HP</dc:creator>
  <cp:lastModifiedBy>HP</cp:lastModifiedBy>
  <cp:revision>14</cp:revision>
  <dcterms:created xsi:type="dcterms:W3CDTF">2011-02-20T21:43:27Z</dcterms:created>
  <dcterms:modified xsi:type="dcterms:W3CDTF">2011-02-20T22:48:42Z</dcterms:modified>
</cp:coreProperties>
</file>