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F254F3-5105-4E44-ABBE-920CE47245BD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00284C7-7C36-472E-BD57-64E91BAA04F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0E911-7D47-44B0-9BAF-8329EB376F64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75C93-0A77-489D-B019-C675491EE98E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CD6A-405D-4E56-A268-BE89A48ACBB2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FC6A-7A28-4D0C-884B-60FE92E70948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18D64-2207-439D-933F-DA929C022B0E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CC74C-2E5F-407E-8045-7DE590B1AEDF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78E6-F781-4B2A-9E86-98E4A90202D2}" type="datetime1">
              <a:rPr lang="ar-SA" smtClean="0"/>
              <a:t>05/11/35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40AE8-1C57-4A78-B6E9-9672F639305D}" type="datetime1">
              <a:rPr lang="ar-SA" smtClean="0"/>
              <a:t>05/11/35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8D9D9-86F2-4168-8FA2-02768385965E}" type="datetime1">
              <a:rPr lang="ar-SA" smtClean="0"/>
              <a:t>05/11/35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C7DA-EF52-44F7-80DC-3CE7EC8112BB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62D-836A-4972-9D85-951B0AB10751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4D496-7AAE-47DF-9AFD-681B4B925349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ru"/>
  </p:transition>
  <p:hf hdr="0" ft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79dce92481099dbc141c4dc0be46de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6286512" y="2571744"/>
            <a:ext cx="21431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الدرس العاشر :</a:t>
            </a:r>
            <a:endParaRPr lang="ar-SA" sz="24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2857488" y="3357562"/>
            <a:ext cx="4572032" cy="707886"/>
          </a:xfrm>
          <a:prstGeom prst="rect">
            <a:avLst/>
          </a:prstGeom>
          <a:noFill/>
        </p:spPr>
        <p:txBody>
          <a:bodyPr wrap="square" rtlCol="1">
            <a:prstTxWarp prst="textCanDown">
              <a:avLst/>
            </a:prstTxWarp>
            <a:spAutoFit/>
          </a:bodyPr>
          <a:lstStyle/>
          <a:p>
            <a:r>
              <a:rPr lang="ar-SA" sz="4000" b="1" dirty="0" smtClean="0">
                <a:solidFill>
                  <a:srgbClr val="00B05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مدة المسح</a:t>
            </a:r>
            <a:endParaRPr lang="ar-SA" sz="4000" b="1" dirty="0">
              <a:solidFill>
                <a:srgbClr val="00B05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07DA6-9975-4421-9E72-20F09D4BC38F}" type="datetime1">
              <a:rPr lang="ar-SA" smtClean="0"/>
              <a:t>05/11/35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79dce92481099dbc141c4dc0be46de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صورة 5" descr="img_1355589432_7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142853"/>
            <a:ext cx="2576509" cy="1044962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572264" y="500042"/>
            <a:ext cx="2143140" cy="46166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النشاط3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0" y="0"/>
            <a:ext cx="19288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صفحة19</a:t>
            </a:r>
            <a:endParaRPr lang="ar-SA" dirty="0"/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500034" y="1571612"/>
            <a:ext cx="8001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latin typeface="Book Antiqua" pitchFamily="18" charset="0"/>
                <a:cs typeface="Times New Roman" pitchFamily="18" charset="0"/>
              </a:rPr>
              <a:t>توضأ رجل، وغسل رجليه، ثم لبس جوربيه، فصل</a:t>
            </a:r>
            <a:r>
              <a:rPr lang="ar-EG" sz="3200" b="1" dirty="0"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3200" b="1" dirty="0">
                <a:latin typeface="Book Antiqua" pitchFamily="18" charset="0"/>
                <a:cs typeface="Times New Roman" pitchFamily="18" charset="0"/>
              </a:rPr>
              <a:t> الظهر</a:t>
            </a:r>
            <a:r>
              <a:rPr lang="ar-EG" sz="3200" b="1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3200" b="1" dirty="0">
                <a:latin typeface="Book Antiqua" pitchFamily="18" charset="0"/>
                <a:cs typeface="Times New Roman" pitchFamily="18" charset="0"/>
              </a:rPr>
              <a:t>في المسجد، وبق</a:t>
            </a:r>
            <a:r>
              <a:rPr lang="ar-EG" sz="3200" b="1" dirty="0"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3200" b="1" dirty="0">
                <a:latin typeface="Book Antiqua" pitchFamily="18" charset="0"/>
                <a:cs typeface="Times New Roman" pitchFamily="18" charset="0"/>
              </a:rPr>
              <a:t> على طهارته حتى صل</a:t>
            </a:r>
            <a:r>
              <a:rPr lang="ar-EG" sz="3200" b="1" dirty="0"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3200" b="1" dirty="0">
                <a:latin typeface="Book Antiqua" pitchFamily="18" charset="0"/>
                <a:cs typeface="Times New Roman" pitchFamily="18" charset="0"/>
              </a:rPr>
              <a:t> العشاء ثم نام مبكراً، ولما استيقظ لصلاة الفجر </a:t>
            </a:r>
            <a:r>
              <a:rPr lang="ar-SA" sz="3200" b="1" dirty="0" err="1">
                <a:latin typeface="Book Antiqua" pitchFamily="18" charset="0"/>
                <a:cs typeface="Times New Roman" pitchFamily="18" charset="0"/>
              </a:rPr>
              <a:t>توض</a:t>
            </a:r>
            <a:r>
              <a:rPr lang="ar-EG" sz="3200" b="1" dirty="0">
                <a:latin typeface="Book Antiqua" pitchFamily="18" charset="0"/>
                <a:cs typeface="Times New Roman" pitchFamily="18" charset="0"/>
              </a:rPr>
              <a:t>أ</a:t>
            </a:r>
            <a:r>
              <a:rPr lang="ar-SA" sz="3200" b="1" dirty="0">
                <a:latin typeface="Book Antiqua" pitchFamily="18" charset="0"/>
                <a:cs typeface="Times New Roman" pitchFamily="18" charset="0"/>
              </a:rPr>
              <a:t> ومسح على جوربيه.</a:t>
            </a:r>
          </a:p>
          <a:p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متى تبدأ مدة المسح لهذا الرجل؟ ومتى تنتهي؟</a:t>
            </a:r>
          </a:p>
          <a:p>
            <a:pPr rtl="0"/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..............................................................</a:t>
            </a:r>
          </a:p>
          <a:p>
            <a:pPr rtl="0"/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...............................................................</a:t>
            </a:r>
          </a:p>
          <a:p>
            <a:pPr rtl="0"/>
            <a:endParaRPr lang="en-US" sz="3200" b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1643034" y="4010012"/>
            <a:ext cx="6705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6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تبدأ المدة من صلاة الفجر وتنتهي </a:t>
            </a:r>
            <a:r>
              <a:rPr lang="ar-SA" sz="3600" b="1" dirty="0" err="1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ب</a:t>
            </a:r>
            <a:r>
              <a:rPr lang="ar-EG" sz="36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صلاة فجر اليوم التالي</a:t>
            </a:r>
            <a:r>
              <a:rPr lang="ar-SA" sz="36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.</a:t>
            </a:r>
            <a:r>
              <a:rPr lang="ar-EG" sz="36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20" name="عنصر نائب للتاريخ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BC32E-3B65-43D9-8B27-AC6324B55A06}" type="datetime1">
              <a:rPr lang="ar-SA" smtClean="0"/>
              <a:t>05/11/35</a:t>
            </a:fld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79dce92481099dbc141c4dc0be46de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صورة 5" descr="img_1355589432_7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142853"/>
            <a:ext cx="2576509" cy="1044962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572264" y="500042"/>
            <a:ext cx="2143140" cy="46166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مدة المسح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643306" y="1571612"/>
            <a:ext cx="228601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prstTxWarp prst="textDoubleWave1">
              <a:avLst/>
            </a:prstTxWarp>
            <a:spAutoFit/>
          </a:bodyPr>
          <a:lstStyle/>
          <a:p>
            <a:pPr algn="ctr"/>
            <a:r>
              <a:rPr lang="ar-SA" sz="3600" b="1" dirty="0" smtClean="0"/>
              <a:t>المقيم </a:t>
            </a:r>
            <a:endParaRPr lang="ar-SA" sz="36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6572264" y="3000372"/>
            <a:ext cx="17859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مدة المسح</a:t>
            </a:r>
            <a:endParaRPr lang="ar-SA" sz="36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6572264" y="4357694"/>
            <a:ext cx="17859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بداية المدة</a:t>
            </a:r>
            <a:endParaRPr lang="ar-SA" sz="36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286248" y="3000372"/>
            <a:ext cx="192882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يوم </a:t>
            </a:r>
            <a:r>
              <a:rPr lang="ar-SA" sz="3600" dirty="0" err="1" smtClean="0"/>
              <a:t>و</a:t>
            </a:r>
            <a:r>
              <a:rPr lang="ar-SA" sz="3600" dirty="0" smtClean="0"/>
              <a:t> ليلة </a:t>
            </a:r>
            <a:endParaRPr lang="ar-SA" sz="36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2357422" y="4357694"/>
            <a:ext cx="3857652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من أول مسح بعد الحدث </a:t>
            </a:r>
            <a:endParaRPr lang="ar-SA" sz="3600" dirty="0"/>
          </a:p>
        </p:txBody>
      </p:sp>
      <p:pic>
        <p:nvPicPr>
          <p:cNvPr id="12" name="صورة 11" descr="219274_fMf9zDS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1285860"/>
            <a:ext cx="2286000" cy="3048000"/>
          </a:xfrm>
          <a:prstGeom prst="rect">
            <a:avLst/>
          </a:prstGeom>
        </p:spPr>
      </p:pic>
      <p:sp>
        <p:nvSpPr>
          <p:cNvPr id="13" name="عنصر نائب للتاريخ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23E95-70F5-47F6-BAF5-28915DEAAE51}" type="datetime1">
              <a:rPr lang="ar-SA" smtClean="0"/>
              <a:t>05/11/35</a:t>
            </a:fld>
            <a:endParaRPr lang="ar-SA"/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79dce92481099dbc141c4dc0be46de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صورة 5" descr="img_1355589432_7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142853"/>
            <a:ext cx="2576509" cy="1044962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572264" y="500042"/>
            <a:ext cx="2143140" cy="46166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مدة المسح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643306" y="1571612"/>
            <a:ext cx="228601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prstTxWarp prst="textDoubleWave1">
              <a:avLst/>
            </a:prstTxWarp>
            <a:spAutoFit/>
          </a:bodyPr>
          <a:lstStyle/>
          <a:p>
            <a:pPr algn="ctr"/>
            <a:r>
              <a:rPr lang="ar-SA" sz="3600" b="1" dirty="0" smtClean="0"/>
              <a:t>المسافر </a:t>
            </a:r>
            <a:endParaRPr lang="ar-SA" sz="36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6572264" y="3000372"/>
            <a:ext cx="17859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مدة المسح</a:t>
            </a:r>
            <a:endParaRPr lang="ar-SA" sz="36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6572264" y="4357694"/>
            <a:ext cx="17859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بداية المدة</a:t>
            </a:r>
            <a:endParaRPr lang="ar-SA" sz="36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3643306" y="3000372"/>
            <a:ext cx="257176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ثلاث أيام بلياليها </a:t>
            </a:r>
            <a:endParaRPr lang="ar-SA" sz="36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2357422" y="4357694"/>
            <a:ext cx="3857652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من أول مسح بعد الحدث </a:t>
            </a:r>
            <a:endParaRPr lang="ar-SA" sz="3600" dirty="0"/>
          </a:p>
        </p:txBody>
      </p:sp>
      <p:pic>
        <p:nvPicPr>
          <p:cNvPr id="12" name="صورة 11" descr="gal_drone_plane_gi.jpg_-1_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18" y="2071678"/>
            <a:ext cx="1181113" cy="2143139"/>
          </a:xfrm>
          <a:prstGeom prst="rect">
            <a:avLst/>
          </a:prstGeom>
        </p:spPr>
      </p:pic>
      <p:pic>
        <p:nvPicPr>
          <p:cNvPr id="13" name="صورة 12" descr="images (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57232"/>
            <a:ext cx="2928926" cy="1166445"/>
          </a:xfrm>
          <a:prstGeom prst="rect">
            <a:avLst/>
          </a:prstGeom>
        </p:spPr>
      </p:pic>
      <p:pic>
        <p:nvPicPr>
          <p:cNvPr id="14" name="صورة 13" descr="images_10w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071678"/>
            <a:ext cx="1771670" cy="2143140"/>
          </a:xfrm>
          <a:prstGeom prst="rect">
            <a:avLst/>
          </a:prstGeom>
        </p:spPr>
      </p:pic>
      <p:sp>
        <p:nvSpPr>
          <p:cNvPr id="15" name="عنصر نائب للتاريخ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E5B1-1B73-4164-9026-60253E1B2DD4}" type="datetime1">
              <a:rPr lang="ar-SA" smtClean="0"/>
              <a:t>05/11/35</a:t>
            </a:fld>
            <a:endParaRPr lang="ar-SA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79dce92481099dbc141c4dc0be46de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صورة 5" descr="img_1355589432_7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142853"/>
            <a:ext cx="2576509" cy="1044962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572264" y="500042"/>
            <a:ext cx="2143140" cy="46166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مثال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0" y="0"/>
            <a:ext cx="19288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صفحة44</a:t>
            </a:r>
            <a:endParaRPr lang="ar-SA" dirty="0"/>
          </a:p>
        </p:txBody>
      </p:sp>
      <p:sp>
        <p:nvSpPr>
          <p:cNvPr id="21" name="TextBox 52"/>
          <p:cNvSpPr txBox="1">
            <a:spLocks noChangeArrowheads="1"/>
          </p:cNvSpPr>
          <p:nvPr/>
        </p:nvSpPr>
        <p:spPr bwMode="auto">
          <a:xfrm>
            <a:off x="0" y="1643050"/>
            <a:ext cx="8763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4000" b="1" dirty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توضأ رجل ثم لبس جوربيه، وصل</a:t>
            </a:r>
            <a:r>
              <a:rPr lang="ar-EG" sz="4000" b="1" dirty="0" err="1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ّى</a:t>
            </a:r>
            <a:r>
              <a:rPr lang="ar-SA" sz="4000" b="1" dirty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 العشاء يوم  السبت، ثم نام، ثم قام لأداء صلا</a:t>
            </a:r>
            <a:r>
              <a:rPr lang="ar-EG" sz="4000" b="1" dirty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ة</a:t>
            </a:r>
            <a:r>
              <a:rPr lang="ar-SA" sz="4000" b="1" dirty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 الفجر يوم الأحد </a:t>
            </a:r>
            <a:r>
              <a:rPr lang="ar-SA" sz="4000" b="1" dirty="0" err="1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ف</a:t>
            </a:r>
            <a:r>
              <a:rPr lang="ar-EG" sz="4000" b="1" dirty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ت</a:t>
            </a:r>
            <a:r>
              <a:rPr lang="ar-SA" sz="4000" b="1" dirty="0" err="1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وض</a:t>
            </a:r>
            <a:r>
              <a:rPr lang="ar-EG" sz="4000" b="1" dirty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أ</a:t>
            </a:r>
            <a:r>
              <a:rPr lang="ar-SA" sz="4000" b="1" dirty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، ومسح جوربيه الساعة الرابعة فجرا</a:t>
            </a:r>
            <a:r>
              <a:rPr lang="ar-EG" sz="4000" b="1" dirty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ً.</a:t>
            </a:r>
            <a:endParaRPr lang="ar-SA" sz="4000" b="1" dirty="0">
              <a:solidFill>
                <a:schemeClr val="accent5">
                  <a:lumMod val="75000"/>
                </a:schemeClr>
              </a:solidFill>
              <a:latin typeface="Book Antiqua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ar-SA" sz="4000" b="1" dirty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حد</a:t>
            </a:r>
            <a:r>
              <a:rPr lang="ar-EG" sz="4000" b="1" dirty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ّ</a:t>
            </a:r>
            <a:r>
              <a:rPr lang="ar-SA" sz="4000" b="1" dirty="0" err="1" smtClean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دي</a:t>
            </a:r>
            <a:r>
              <a:rPr lang="ar-SA" sz="4000" b="1" dirty="0" smtClean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4000" b="1" dirty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بداية المدة ونهايتها لهذا الرجل إذا كان مقيما</a:t>
            </a:r>
            <a:r>
              <a:rPr lang="ar-EG" sz="4000" b="1" dirty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ً</a:t>
            </a:r>
            <a:r>
              <a:rPr lang="ar-SA" sz="4000" b="1" dirty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 </a:t>
            </a:r>
            <a:r>
              <a:rPr lang="ar-EG" sz="4000" b="1" dirty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وإذا كان</a:t>
            </a:r>
            <a:r>
              <a:rPr lang="ar-SA" sz="4000" b="1" dirty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 مسافرا</a:t>
            </a:r>
            <a:r>
              <a:rPr lang="ar-EG" sz="4000" b="1" dirty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ً.</a:t>
            </a:r>
            <a:r>
              <a:rPr lang="ar-SA" sz="4000" b="1" dirty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00FF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Book Antiqua" pitchFamily="18" charset="0"/>
            </a:endParaRPr>
          </a:p>
        </p:txBody>
      </p:sp>
      <p:sp>
        <p:nvSpPr>
          <p:cNvPr id="22" name="عنصر نائب للتاريخ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8BD94-FFE8-4855-B6CE-21BD38361B01}" type="datetime1">
              <a:rPr lang="ar-SA" smtClean="0"/>
              <a:t>05/11/35</a:t>
            </a:fld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79dce92481099dbc141c4dc0be46de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صورة 5" descr="img_1355589432_7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142853"/>
            <a:ext cx="2576509" cy="1044962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572264" y="500042"/>
            <a:ext cx="2143140" cy="46166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مثال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786182" y="1571612"/>
            <a:ext cx="228601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prstTxWarp prst="textDoubleWave1">
              <a:avLst/>
            </a:prstTxWarp>
            <a:spAutoFit/>
          </a:bodyPr>
          <a:lstStyle/>
          <a:p>
            <a:pPr algn="ctr"/>
            <a:r>
              <a:rPr lang="ar-SA" sz="3600" b="1" dirty="0" smtClean="0"/>
              <a:t>المقيم </a:t>
            </a:r>
            <a:endParaRPr lang="ar-SA" sz="36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6572264" y="3000372"/>
            <a:ext cx="17859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بداية المدة</a:t>
            </a:r>
            <a:endParaRPr lang="ar-SA" sz="36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6572264" y="4357694"/>
            <a:ext cx="17859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نهايتها</a:t>
            </a:r>
            <a:endParaRPr lang="ar-SA" sz="36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3643306" y="3000372"/>
            <a:ext cx="257176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 </a:t>
            </a:r>
            <a:endParaRPr lang="ar-SA" sz="36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3643306" y="4357694"/>
            <a:ext cx="257176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 </a:t>
            </a:r>
            <a:endParaRPr lang="ar-SA" sz="3600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857224" y="3000372"/>
            <a:ext cx="257176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 </a:t>
            </a:r>
            <a:endParaRPr lang="ar-SA" sz="36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857224" y="4357694"/>
            <a:ext cx="257176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dirty="0" smtClean="0"/>
              <a:t> </a:t>
            </a:r>
            <a:endParaRPr lang="ar-SA" sz="36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1071538" y="1643050"/>
            <a:ext cx="228601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prstTxWarp prst="textDoubleWave1">
              <a:avLst/>
            </a:prstTxWarp>
            <a:spAutoFit/>
          </a:bodyPr>
          <a:lstStyle/>
          <a:p>
            <a:pPr algn="ctr"/>
            <a:r>
              <a:rPr lang="ar-SA" sz="3600" b="1" dirty="0" smtClean="0"/>
              <a:t>المسافر </a:t>
            </a:r>
            <a:endParaRPr lang="ar-SA" sz="3600" b="1" dirty="0"/>
          </a:p>
        </p:txBody>
      </p:sp>
      <p:sp>
        <p:nvSpPr>
          <p:cNvPr id="18" name="مخطط انسيابي: دمج 17"/>
          <p:cNvSpPr/>
          <p:nvPr/>
        </p:nvSpPr>
        <p:spPr>
          <a:xfrm>
            <a:off x="4572000" y="2428868"/>
            <a:ext cx="714380" cy="571504"/>
          </a:xfrm>
          <a:prstGeom prst="flowChartMerg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خطط انسيابي: دمج 18"/>
          <p:cNvSpPr/>
          <p:nvPr/>
        </p:nvSpPr>
        <p:spPr>
          <a:xfrm>
            <a:off x="2000232" y="2428868"/>
            <a:ext cx="714380" cy="571504"/>
          </a:xfrm>
          <a:prstGeom prst="flowChartMerg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ربع نص 19"/>
          <p:cNvSpPr txBox="1"/>
          <p:nvPr/>
        </p:nvSpPr>
        <p:spPr>
          <a:xfrm>
            <a:off x="0" y="0"/>
            <a:ext cx="19288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صفحة44</a:t>
            </a:r>
            <a:endParaRPr lang="ar-SA" dirty="0"/>
          </a:p>
        </p:txBody>
      </p:sp>
      <p:sp>
        <p:nvSpPr>
          <p:cNvPr id="21" name="TextBox 39"/>
          <p:cNvSpPr txBox="1">
            <a:spLocks noChangeArrowheads="1"/>
          </p:cNvSpPr>
          <p:nvPr/>
        </p:nvSpPr>
        <p:spPr bwMode="auto">
          <a:xfrm>
            <a:off x="3571868" y="3071810"/>
            <a:ext cx="281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EG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الأحد </a:t>
            </a:r>
            <a:r>
              <a:rPr lang="ar-SA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الرابعة فجرا</a:t>
            </a:r>
            <a:r>
              <a:rPr lang="ar-EG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ً</a:t>
            </a:r>
            <a:endParaRPr lang="en-US" sz="2800" b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22" name="TextBox 41"/>
          <p:cNvSpPr txBox="1">
            <a:spLocks noChangeArrowheads="1"/>
          </p:cNvSpPr>
          <p:nvPr/>
        </p:nvSpPr>
        <p:spPr bwMode="auto">
          <a:xfrm>
            <a:off x="3571868" y="4429132"/>
            <a:ext cx="2722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الاثنين </a:t>
            </a:r>
            <a:r>
              <a:rPr lang="ar-SA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الرابعة فجرا</a:t>
            </a:r>
            <a:r>
              <a:rPr lang="ar-EG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ً</a:t>
            </a:r>
            <a:endParaRPr lang="ar-SA" sz="2800" b="1" dirty="0">
              <a:solidFill>
                <a:srgbClr val="002060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23" name="TextBox 39"/>
          <p:cNvSpPr txBox="1">
            <a:spLocks noChangeArrowheads="1"/>
          </p:cNvSpPr>
          <p:nvPr/>
        </p:nvSpPr>
        <p:spPr bwMode="auto">
          <a:xfrm>
            <a:off x="785786" y="3071810"/>
            <a:ext cx="281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EG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الأحد </a:t>
            </a:r>
            <a:r>
              <a:rPr lang="ar-SA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الرابعة فجرا</a:t>
            </a:r>
            <a:r>
              <a:rPr lang="ar-EG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ً</a:t>
            </a:r>
            <a:endParaRPr lang="en-US" sz="2800" b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24" name="TextBox 42"/>
          <p:cNvSpPr txBox="1">
            <a:spLocks noChangeArrowheads="1"/>
          </p:cNvSpPr>
          <p:nvPr/>
        </p:nvSpPr>
        <p:spPr bwMode="auto">
          <a:xfrm>
            <a:off x="714348" y="4429132"/>
            <a:ext cx="2667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الأربعاء </a:t>
            </a:r>
            <a:r>
              <a:rPr lang="ar-EG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الرابعة</a:t>
            </a:r>
            <a:r>
              <a:rPr lang="ar-SA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 فجرا</a:t>
            </a:r>
            <a:r>
              <a:rPr lang="ar-EG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ً</a:t>
            </a:r>
            <a:r>
              <a:rPr lang="ar-SA" sz="28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A003-A885-45B9-ADD3-991E49D5E966}" type="datetime1">
              <a:rPr lang="ar-SA" smtClean="0"/>
              <a:t>05/11/35</a:t>
            </a:fld>
            <a:endParaRPr lang="ar-SA"/>
          </a:p>
        </p:txBody>
      </p:sp>
      <p:sp>
        <p:nvSpPr>
          <p:cNvPr id="26" name="عنصر نائب لرقم الشريحة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79dce92481099dbc141c4dc0be46de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صورة 5" descr="img_1355589432_7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142853"/>
            <a:ext cx="2576509" cy="1044962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572264" y="500042"/>
            <a:ext cx="2143140" cy="46166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صفة المسح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52"/>
          <p:cNvSpPr txBox="1">
            <a:spLocks noChangeArrowheads="1"/>
          </p:cNvSpPr>
          <p:nvPr/>
        </p:nvSpPr>
        <p:spPr bwMode="auto">
          <a:xfrm>
            <a:off x="0" y="1643050"/>
            <a:ext cx="8763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4000" b="1" dirty="0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يبلل يديه بالماء , ثم يمسح ظاهر الجورب مرةً واحدةً, </a:t>
            </a:r>
            <a:r>
              <a:rPr lang="ar-SA" sz="4000" b="1" dirty="0" err="1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و</a:t>
            </a:r>
            <a:r>
              <a:rPr lang="ar-SA" sz="4000" b="1" dirty="0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 لا يمسح أسفله</a:t>
            </a:r>
            <a:r>
              <a:rPr lang="ar-SA" sz="4000" b="1" dirty="0" smtClean="0">
                <a:solidFill>
                  <a:srgbClr val="FF00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00FF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Book Antiqua" pitchFamily="18" charset="0"/>
            </a:endParaRP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4C54-7FD8-494D-A6A3-B039802C70F1}" type="datetime1">
              <a:rPr lang="ar-SA" smtClean="0"/>
              <a:t>05/11/35</a:t>
            </a:fld>
            <a:endParaRPr lang="ar-SA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79dce92481099dbc141c4dc0be46de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صورة 5" descr="img_1355589432_7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142853"/>
            <a:ext cx="2576509" cy="1044962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572264" y="500042"/>
            <a:ext cx="2143140" cy="46166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52"/>
          <p:cNvSpPr txBox="1">
            <a:spLocks noChangeArrowheads="1"/>
          </p:cNvSpPr>
          <p:nvPr/>
        </p:nvSpPr>
        <p:spPr bwMode="auto">
          <a:xfrm>
            <a:off x="2786050" y="1142984"/>
            <a:ext cx="5976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اختاري الإجابة الصحيحة فيما يأتي :</a:t>
            </a:r>
            <a:endParaRPr lang="en-US" sz="3600" b="1" dirty="0">
              <a:solidFill>
                <a:srgbClr val="C0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Book Antiqua" pitchFamily="18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20" y="1928802"/>
            <a:ext cx="82153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أ- مدة المسح للمقيم :</a:t>
            </a:r>
          </a:p>
          <a:p>
            <a:r>
              <a:rPr lang="ar-SA" sz="2800" b="1" dirty="0" smtClean="0"/>
              <a:t>خمس صلوات .             يوم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ليلة                  ثلاثة أيام بلياليها</a:t>
            </a:r>
            <a:endParaRPr lang="ar-SA" sz="28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0" y="3286124"/>
            <a:ext cx="871540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ب-تبدأ مدة المسح على الخفين من:</a:t>
            </a:r>
          </a:p>
          <a:p>
            <a:r>
              <a:rPr lang="ar-SA" sz="2800" b="1" dirty="0" smtClean="0"/>
              <a:t>من أول مسح بعد الحدث .             أول لبس للخف.                      أول حدث بعد اللبس .</a:t>
            </a:r>
            <a:endParaRPr lang="ar-SA" sz="28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0" y="4929198"/>
            <a:ext cx="871540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ج-في صفة المسح على الخفين يمسح:</a:t>
            </a:r>
          </a:p>
          <a:p>
            <a:r>
              <a:rPr lang="ar-SA" sz="2800" b="1" dirty="0" smtClean="0"/>
              <a:t>ظاهر الخف.             أسفل الخف.                  أعلى الخف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أسفله .</a:t>
            </a:r>
            <a:endParaRPr lang="ar-SA" sz="2800" b="1" dirty="0"/>
          </a:p>
        </p:txBody>
      </p:sp>
      <p:pic>
        <p:nvPicPr>
          <p:cNvPr id="12" name="Picture 27" descr="030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43966" y="3786190"/>
            <a:ext cx="500034" cy="385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7" descr="030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2428868"/>
            <a:ext cx="661984" cy="413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7" descr="030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43966" y="5429264"/>
            <a:ext cx="500034" cy="385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مربع نص 14"/>
          <p:cNvSpPr txBox="1"/>
          <p:nvPr/>
        </p:nvSpPr>
        <p:spPr>
          <a:xfrm>
            <a:off x="0" y="0"/>
            <a:ext cx="19288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صفحة45</a:t>
            </a:r>
            <a:endParaRPr lang="ar-SA" dirty="0"/>
          </a:p>
        </p:txBody>
      </p:sp>
      <p:sp>
        <p:nvSpPr>
          <p:cNvPr id="16" name="عنصر نائب للتاريخ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58D58-EC65-43DD-BB01-31D234C55772}" type="datetime1">
              <a:rPr lang="ar-SA" smtClean="0"/>
              <a:t>05/11/35</a:t>
            </a:fld>
            <a:endParaRPr lang="ar-SA"/>
          </a:p>
        </p:txBody>
      </p:sp>
      <p:sp>
        <p:nvSpPr>
          <p:cNvPr id="17" name="عنصر نائب لرقم الشريحة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79dce92481099dbc141c4dc0be46de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صورة 5" descr="img_1355589432_7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142853"/>
            <a:ext cx="2576509" cy="1044962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572264" y="500042"/>
            <a:ext cx="2143140" cy="46166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النشاط2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52"/>
          <p:cNvSpPr txBox="1">
            <a:spLocks noChangeArrowheads="1"/>
          </p:cNvSpPr>
          <p:nvPr/>
        </p:nvSpPr>
        <p:spPr bwMode="auto">
          <a:xfrm>
            <a:off x="0" y="1142984"/>
            <a:ext cx="8763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ضعي إشارة أمام الصورة الخطأ , مع بيان الخطأ :</a:t>
            </a:r>
            <a:endParaRPr lang="en-US" sz="3600" b="1" dirty="0">
              <a:solidFill>
                <a:srgbClr val="C0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Book Antiqua" pitchFamily="18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0" y="0"/>
            <a:ext cx="19288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صفحة18</a:t>
            </a:r>
            <a:endParaRPr lang="ar-SA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lum bright="-18000" contrast="44000"/>
          </a:blip>
          <a:srcRect/>
          <a:stretch>
            <a:fillRect/>
          </a:stretch>
        </p:blipFill>
        <p:spPr bwMode="auto">
          <a:xfrm>
            <a:off x="5029200" y="3352800"/>
            <a:ext cx="266700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>
            <a:lum bright="-18000" contrast="44000"/>
          </a:blip>
          <a:srcRect/>
          <a:stretch>
            <a:fillRect/>
          </a:stretch>
        </p:blipFill>
        <p:spPr bwMode="auto">
          <a:xfrm>
            <a:off x="1752600" y="3352800"/>
            <a:ext cx="2667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4419600" y="5511800"/>
            <a:ext cx="3657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2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لأنه مسح </a:t>
            </a:r>
            <a:r>
              <a:rPr lang="ar-EG" sz="32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أسفل </a:t>
            </a:r>
            <a:r>
              <a:rPr lang="ar-SA" sz="32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الجورب</a:t>
            </a:r>
            <a:endParaRPr lang="en-US" sz="3200" b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22" name="Multiply 10"/>
          <p:cNvSpPr/>
          <p:nvPr/>
        </p:nvSpPr>
        <p:spPr>
          <a:xfrm>
            <a:off x="5715000" y="4876800"/>
            <a:ext cx="1295400" cy="6858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>
              <a:solidFill>
                <a:schemeClr val="tx1"/>
              </a:solidFill>
            </a:endParaRPr>
          </a:p>
        </p:txBody>
      </p:sp>
      <p:sp>
        <p:nvSpPr>
          <p:cNvPr id="23" name="عنصر نائب للتاريخ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7A08-EC50-469E-9838-3243404617D7}" type="datetime1">
              <a:rPr lang="ar-SA" smtClean="0"/>
              <a:t>05/11/35</a:t>
            </a:fld>
            <a:endParaRPr lang="ar-SA"/>
          </a:p>
        </p:txBody>
      </p:sp>
      <p:sp>
        <p:nvSpPr>
          <p:cNvPr id="24" name="عنصر نائب لرقم الشريحة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79dce92481099dbc141c4dc0be46de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صورة 5" descr="img_1355589432_7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142853"/>
            <a:ext cx="2576509" cy="1044962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572264" y="500042"/>
            <a:ext cx="2143140" cy="46166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النشاط2</a:t>
            </a:r>
            <a:endParaRPr lang="ar-S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52"/>
          <p:cNvSpPr txBox="1">
            <a:spLocks noChangeArrowheads="1"/>
          </p:cNvSpPr>
          <p:nvPr/>
        </p:nvSpPr>
        <p:spPr bwMode="auto">
          <a:xfrm>
            <a:off x="0" y="1142984"/>
            <a:ext cx="8763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ضعي إشارة أمام الصورة الخطأ , مع بيان الخطأ :</a:t>
            </a:r>
            <a:endParaRPr lang="en-US" sz="3600" b="1" dirty="0">
              <a:solidFill>
                <a:srgbClr val="C0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Book Antiqua" pitchFamily="18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0" y="0"/>
            <a:ext cx="19288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صفحة18</a:t>
            </a:r>
            <a:endParaRPr lang="ar-SA" dirty="0"/>
          </a:p>
        </p:txBody>
      </p:sp>
      <p:sp>
        <p:nvSpPr>
          <p:cNvPr id="11" name="Multiply 10"/>
          <p:cNvSpPr/>
          <p:nvPr/>
        </p:nvSpPr>
        <p:spPr>
          <a:xfrm>
            <a:off x="5715000" y="4876800"/>
            <a:ext cx="1295400" cy="6858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/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4419600" y="5410200"/>
            <a:ext cx="365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لأنه ليس ساتر للكعبين</a:t>
            </a:r>
            <a:endParaRPr lang="en-US" sz="36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lum bright="-18000" contrast="44000"/>
          </a:blip>
          <a:srcRect/>
          <a:stretch>
            <a:fillRect/>
          </a:stretch>
        </p:blipFill>
        <p:spPr bwMode="auto">
          <a:xfrm>
            <a:off x="5105400" y="3124200"/>
            <a:ext cx="2514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Multiply 14"/>
          <p:cNvSpPr/>
          <p:nvPr/>
        </p:nvSpPr>
        <p:spPr>
          <a:xfrm>
            <a:off x="2209800" y="4876800"/>
            <a:ext cx="1295400" cy="6858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14400" y="5410200"/>
            <a:ext cx="365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لأنه غير ساتر للكعبين</a:t>
            </a:r>
            <a:endParaRPr lang="en-US" sz="36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>
            <a:lum bright="-18000" contrast="44000"/>
          </a:blip>
          <a:srcRect/>
          <a:stretch>
            <a:fillRect/>
          </a:stretch>
        </p:blipFill>
        <p:spPr bwMode="auto">
          <a:xfrm>
            <a:off x="1752600" y="3124200"/>
            <a:ext cx="2209800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عنصر نائب للتاريخ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537C7-12C8-464F-BA22-E9D61FF6D91A}" type="datetime1">
              <a:rPr lang="ar-SA" smtClean="0"/>
              <a:t>05/11/35</a:t>
            </a:fld>
            <a:endParaRPr lang="ar-SA"/>
          </a:p>
        </p:txBody>
      </p:sp>
      <p:sp>
        <p:nvSpPr>
          <p:cNvPr id="24" name="عنصر نائب لرقم الشريحة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 animBg="1"/>
      <p:bldP spid="16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332</Words>
  <PresentationFormat>عرض على الشاشة (3:4)‏</PresentationFormat>
  <Paragraphs>80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11</cp:revision>
  <dcterms:created xsi:type="dcterms:W3CDTF">2014-08-09T12:37:33Z</dcterms:created>
  <dcterms:modified xsi:type="dcterms:W3CDTF">2014-08-30T05:52:12Z</dcterms:modified>
</cp:coreProperties>
</file>