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 id="2147483768" r:id="rId2"/>
  </p:sldMasterIdLst>
  <p:notesMasterIdLst>
    <p:notesMasterId r:id="rId35"/>
  </p:notesMasterIdLst>
  <p:sldIdLst>
    <p:sldId id="291" r:id="rId3"/>
    <p:sldId id="256" r:id="rId4"/>
    <p:sldId id="289" r:id="rId5"/>
    <p:sldId id="258" r:id="rId6"/>
    <p:sldId id="257" r:id="rId7"/>
    <p:sldId id="260" r:id="rId8"/>
    <p:sldId id="261" r:id="rId9"/>
    <p:sldId id="262" r:id="rId10"/>
    <p:sldId id="263" r:id="rId11"/>
    <p:sldId id="264" r:id="rId12"/>
    <p:sldId id="265" r:id="rId13"/>
    <p:sldId id="259" r:id="rId14"/>
    <p:sldId id="267" r:id="rId15"/>
    <p:sldId id="268" r:id="rId16"/>
    <p:sldId id="269" r:id="rId17"/>
    <p:sldId id="271" r:id="rId18"/>
    <p:sldId id="272" r:id="rId19"/>
    <p:sldId id="273" r:id="rId20"/>
    <p:sldId id="274" r:id="rId21"/>
    <p:sldId id="275" r:id="rId22"/>
    <p:sldId id="277" r:id="rId23"/>
    <p:sldId id="278" r:id="rId24"/>
    <p:sldId id="279" r:id="rId25"/>
    <p:sldId id="280" r:id="rId26"/>
    <p:sldId id="284" r:id="rId27"/>
    <p:sldId id="286" r:id="rId28"/>
    <p:sldId id="285" r:id="rId29"/>
    <p:sldId id="287" r:id="rId30"/>
    <p:sldId id="288" r:id="rId31"/>
    <p:sldId id="290" r:id="rId32"/>
    <p:sldId id="282" r:id="rId33"/>
    <p:sldId id="283"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7CBFF"/>
    <a:srgbClr val="FF5757"/>
    <a:srgbClr val="FFFF66"/>
    <a:srgbClr val="F4F09A"/>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نمط فاتح 2 - تميي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ABFCF23-3B69-468F-B69F-88F6DE6A72F2}" styleName="نمط متوسط 1 - تميي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نمط ذو سمات 1 - تميي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4C1A8A3-306A-4EB7-A6B1-4F7E0EB9C5D6}" styleName="نمط متوسط 3 - تميي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نمط داكن 1 - تمييز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النمط الداكن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نمط متوسط 3 - تميي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نمط متوسط 1 - تميي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EBBBCC-DAD2-459C-BE2E-F6DE35CF9A28}" styleName="نمط داكن 2 - تمييز 3/تميي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نمط متوسط 4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0323" autoAdjust="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53F2E38-9849-4D45-8707-A0B829D440E9}" type="datetimeFigureOut">
              <a:rPr lang="ar-SA" smtClean="0"/>
              <a:pPr/>
              <a:t>03/01/38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06340AD-1E6F-40BA-96EF-237BB312CB99}"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506340AD-1E6F-40BA-96EF-237BB312CB99}" type="slidenum">
              <a:rPr lang="ar-SA" smtClean="0"/>
              <a:pPr/>
              <a:t>32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9120FFFC-AD45-4EBA-B97E-DEB268C7321A}" type="datetimeFigureOut">
              <a:rPr lang="ar-SA" smtClean="0"/>
              <a:pPr/>
              <a:t>03/01/38</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3960FF1-4E2D-42DD-875B-7DB9C61A9696}" type="slidenum">
              <a:rPr lang="ar-SA" smtClean="0"/>
              <a:pPr/>
              <a:t>‹#›</a:t>
            </a:fld>
            <a:endParaRPr lang="ar-SA"/>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73960FF1-4E2D-42DD-875B-7DB9C61A9696}" type="slidenum">
              <a:rPr lang="ar-SA" smtClean="0"/>
              <a:pPr/>
              <a:t>‹#›</a:t>
            </a:fld>
            <a:endParaRPr lang="ar-SA"/>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120FFFC-AD45-4EBA-B97E-DEB268C7321A}" type="datetimeFigureOut">
              <a:rPr lang="ar-SA" smtClean="0"/>
              <a:pPr/>
              <a:t>03/01/38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120FFFC-AD45-4EBA-B97E-DEB268C7321A}" type="datetimeFigureOut">
              <a:rPr lang="ar-SA" smtClean="0"/>
              <a:pPr/>
              <a:t>03/01/38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120FFFC-AD45-4EBA-B97E-DEB268C7321A}" type="datetimeFigureOut">
              <a:rPr lang="ar-SA" smtClean="0"/>
              <a:pPr/>
              <a:t>03/01/38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4361688" y="1026372"/>
            <a:ext cx="457200" cy="441325"/>
          </a:xfrm>
        </p:spPr>
        <p:txBody>
          <a:bodyPr/>
          <a:lstStyle/>
          <a:p>
            <a:fld id="{73960FF1-4E2D-42DD-875B-7DB9C61A9696}" type="slidenum">
              <a:rPr lang="ar-SA" smtClean="0"/>
              <a:pPr/>
              <a:t>‹#›</a:t>
            </a:fld>
            <a:endParaRPr lang="ar-SA"/>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960FF1-4E2D-42DD-875B-7DB9C61A969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SA"/>
          </a:p>
        </p:txBody>
      </p:sp>
      <p:sp>
        <p:nvSpPr>
          <p:cNvPr id="4" name="عنصر نائب للتاريخ 3"/>
          <p:cNvSpPr>
            <a:spLocks noGrp="1"/>
          </p:cNvSpPr>
          <p:nvPr>
            <p:ph type="dt" sz="half" idx="10"/>
          </p:nvPr>
        </p:nvSpPr>
        <p:spPr/>
        <p:txBody>
          <a:bodyPr/>
          <a:lstStyle/>
          <a:p>
            <a:fld id="{9120FFFC-AD45-4EBA-B97E-DEB268C7321A}" type="datetimeFigureOut">
              <a:rPr lang="ar-SA" smtClean="0"/>
              <a:pPr/>
              <a:t>03/01/38</a:t>
            </a:fld>
            <a:endParaRPr lang="ar-SA"/>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3960FF1-4E2D-42DD-875B-7DB9C61A9696}" type="slidenum">
              <a:rPr lang="ar-SA" smtClean="0"/>
              <a:pPr/>
              <a:t>‹#›</a:t>
            </a:fld>
            <a:endParaRPr lang="ar-SA"/>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960FF1-4E2D-42DD-875B-7DB9C61A9696}" type="slidenum">
              <a:rPr lang="ar-SA" smtClean="0"/>
              <a:pPr/>
              <a:t>‹#›</a:t>
            </a:fld>
            <a:endParaRPr lang="ar-SA"/>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9120FFFC-AD45-4EBA-B97E-DEB268C7321A}" type="datetimeFigureOut">
              <a:rPr lang="ar-SA" smtClean="0"/>
              <a:pPr/>
              <a:t>03/01/38</a:t>
            </a:fld>
            <a:endParaRPr lang="ar-SA"/>
          </a:p>
        </p:txBody>
      </p:sp>
      <p:sp>
        <p:nvSpPr>
          <p:cNvPr id="8" name="عنصر نائب للتذييل 7"/>
          <p:cNvSpPr>
            <a:spLocks noGrp="1"/>
          </p:cNvSpPr>
          <p:nvPr>
            <p:ph type="ftr" sz="quarter" idx="11"/>
          </p:nvPr>
        </p:nvSpPr>
        <p:spPr>
          <a:xfrm>
            <a:off x="304800" y="6409944"/>
            <a:ext cx="3581400" cy="365760"/>
          </a:xfrm>
        </p:spPr>
        <p:txBody>
          <a:bodyPr/>
          <a:lstStyle/>
          <a:p>
            <a:endParaRPr lang="ar-SA"/>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73960FF1-4E2D-42DD-875B-7DB9C61A9696}" type="slidenum">
              <a:rPr lang="ar-SA" smtClean="0"/>
              <a:pPr/>
              <a:t>‹#›</a:t>
            </a:fld>
            <a:endParaRPr lang="ar-SA"/>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120FFFC-AD45-4EBA-B97E-DEB268C7321A}" type="datetimeFigureOut">
              <a:rPr lang="ar-SA" smtClean="0"/>
              <a:pPr/>
              <a:t>03/01/38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a:xfrm>
            <a:off x="4343400" y="1036020"/>
            <a:ext cx="457200" cy="441325"/>
          </a:xfrm>
        </p:spPr>
        <p:txBody>
          <a:bodyPr/>
          <a:lstStyle/>
          <a:p>
            <a:fld id="{73960FF1-4E2D-42DD-875B-7DB9C61A969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9120FFFC-AD45-4EBA-B97E-DEB268C7321A}" type="datetimeFigureOut">
              <a:rPr lang="ar-SA" smtClean="0"/>
              <a:pPr/>
              <a:t>03/01/38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3960FF1-4E2D-42DD-875B-7DB9C61A969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3960FF1-4E2D-42DD-875B-7DB9C61A9696}" type="slidenum">
              <a:rPr lang="ar-SA" smtClean="0"/>
              <a:pPr/>
              <a:t>‹#›</a:t>
            </a:fld>
            <a:endParaRPr lang="ar-SA"/>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73960FF1-4E2D-42DD-875B-7DB9C61A9696}" type="slidenum">
              <a:rPr lang="ar-SA" smtClean="0"/>
              <a:pPr/>
              <a:t>‹#›</a:t>
            </a:fld>
            <a:endParaRPr lang="ar-SA"/>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9120FFFC-AD45-4EBA-B97E-DEB268C7321A}" type="datetimeFigureOut">
              <a:rPr lang="ar-SA" smtClean="0"/>
              <a:pPr/>
              <a:t>03/01/38</a:t>
            </a:fld>
            <a:endParaRPr lang="ar-SA"/>
          </a:p>
        </p:txBody>
      </p:sp>
      <p:sp>
        <p:nvSpPr>
          <p:cNvPr id="6" name="عنصر نائب للتذييل 5"/>
          <p:cNvSpPr>
            <a:spLocks noGrp="1"/>
          </p:cNvSpPr>
          <p:nvPr>
            <p:ph type="ftr" sz="quarter" idx="11"/>
          </p:nvPr>
        </p:nvSpPr>
        <p:spPr>
          <a:xfrm>
            <a:off x="301752" y="6410848"/>
            <a:ext cx="3584448" cy="36576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120FFFC-AD45-4EBA-B97E-DEB268C7321A}" type="datetimeFigureOut">
              <a:rPr lang="ar-SA" smtClean="0"/>
              <a:pPr/>
              <a:t>03/01/38</a:t>
            </a:fld>
            <a:endParaRPr lang="ar-SA"/>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3960FF1-4E2D-42DD-875B-7DB9C61A9696}" type="slidenum">
              <a:rPr lang="ar-SA" smtClean="0"/>
              <a:pPr/>
              <a:t>‹#›</a:t>
            </a:fld>
            <a:endParaRPr lang="ar-SA"/>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20FFFC-AD45-4EBA-B97E-DEB268C7321A}" type="datetimeFigureOut">
              <a:rPr lang="ar-SA" smtClean="0"/>
              <a:pPr/>
              <a:t>03/01/38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960FF1-4E2D-42DD-875B-7DB9C61A969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18.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18.xml"/><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slide" Target="slide21.xml"/><Relationship Id="rId7" Type="http://schemas.openxmlformats.org/officeDocument/2006/relationships/slide" Target="slide4.xml"/><Relationship Id="rId2" Type="http://schemas.openxmlformats.org/officeDocument/2006/relationships/slide" Target="slide30.xml"/><Relationship Id="rId1" Type="http://schemas.openxmlformats.org/officeDocument/2006/relationships/slideLayout" Target="../slideLayouts/slideLayout18.xml"/><Relationship Id="rId6" Type="http://schemas.openxmlformats.org/officeDocument/2006/relationships/slide" Target="slide31.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18.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18.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1142984"/>
            <a:ext cx="3143240" cy="1928826"/>
          </a:xfrm>
          <a:prstGeom prst="rect">
            <a:avLst/>
          </a:prstGeom>
          <a:blipFill>
            <a:blip r:embed="rId2"/>
            <a:stretch>
              <a:fillRect/>
            </a:stretch>
          </a:blip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6" name="مستطيل 5"/>
          <p:cNvSpPr/>
          <p:nvPr/>
        </p:nvSpPr>
        <p:spPr>
          <a:xfrm>
            <a:off x="4214810" y="714356"/>
            <a:ext cx="4500594" cy="1428760"/>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الإدارة العامة للتعليم بمحافظة جدة</a:t>
            </a:r>
          </a:p>
        </p:txBody>
      </p:sp>
      <p:sp>
        <p:nvSpPr>
          <p:cNvPr id="3" name="مستطيل 2"/>
          <p:cNvSpPr/>
          <p:nvPr/>
        </p:nvSpPr>
        <p:spPr>
          <a:xfrm rot="19349949">
            <a:off x="2941750" y="-1866248"/>
            <a:ext cx="642942" cy="6127762"/>
          </a:xfrm>
          <a:prstGeom prst="rect">
            <a:avLst/>
          </a:prstGeom>
          <a:solidFill>
            <a:schemeClr val="accent5">
              <a:lumMod val="60000"/>
              <a:lumOff val="40000"/>
            </a:schemeClr>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4" name="مستطيل 3"/>
          <p:cNvSpPr/>
          <p:nvPr/>
        </p:nvSpPr>
        <p:spPr>
          <a:xfrm>
            <a:off x="-1357354" y="2928934"/>
            <a:ext cx="11358642" cy="2857520"/>
          </a:xfrm>
          <a:prstGeom prst="rect">
            <a:avLst/>
          </a:prstGeom>
          <a:solidFill>
            <a:schemeClr val="accent5">
              <a:lumMod val="60000"/>
              <a:lumOff val="40000"/>
            </a:schemeClr>
          </a:solidFill>
          <a:ln>
            <a:no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6000" b="1" dirty="0" smtClean="0">
              <a:solidFill>
                <a:schemeClr val="tx1"/>
              </a:solidFill>
            </a:endParaRPr>
          </a:p>
          <a:p>
            <a:pPr algn="ctr"/>
            <a:r>
              <a:rPr lang="ar-SA" sz="6000" b="1" dirty="0" smtClean="0">
                <a:solidFill>
                  <a:schemeClr val="tx1"/>
                </a:solidFill>
              </a:rPr>
              <a:t>قواعد </a:t>
            </a:r>
            <a:r>
              <a:rPr lang="ar-SA" sz="6000" b="1" dirty="0" smtClean="0">
                <a:solidFill>
                  <a:schemeClr val="tx1"/>
                </a:solidFill>
              </a:rPr>
              <a:t>السلوك والمواظبة </a:t>
            </a:r>
            <a:endParaRPr lang="ar-SA" sz="6000" b="1" dirty="0" smtClean="0"/>
          </a:p>
          <a:p>
            <a:pPr algn="ctr"/>
            <a:r>
              <a:rPr lang="ar-SA" sz="4000" b="1" u="sng" dirty="0" smtClean="0">
                <a:solidFill>
                  <a:schemeClr val="bg1"/>
                </a:solidFill>
              </a:rPr>
              <a:t>للعام الدراسي الأول لعام 1437-1438هـ</a:t>
            </a:r>
            <a:endParaRPr lang="ar-SA" sz="6000" b="1" u="sng" dirty="0" smtClean="0">
              <a:solidFill>
                <a:schemeClr val="bg1"/>
              </a:solidFill>
            </a:endParaRPr>
          </a:p>
          <a:p>
            <a:pPr algn="ctr"/>
            <a:endParaRPr lang="ar-SA" dirty="0" smtClean="0"/>
          </a:p>
          <a:p>
            <a:pPr algn="ctr"/>
            <a:endParaRPr lang="ar-S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صورة 8" descr="3"/>
          <p:cNvPicPr>
            <a:picLocks noChangeAspect="1" noChangeArrowheads="1"/>
          </p:cNvPicPr>
          <p:nvPr/>
        </p:nvPicPr>
        <p:blipFill>
          <a:blip r:embed="rId2"/>
          <a:srcRect/>
          <a:stretch>
            <a:fillRect/>
          </a:stretch>
        </p:blipFill>
        <p:spPr bwMode="auto">
          <a:xfrm>
            <a:off x="5006975" y="-4138613"/>
            <a:ext cx="1203325" cy="606425"/>
          </a:xfrm>
          <a:prstGeom prst="rect">
            <a:avLst/>
          </a:prstGeom>
          <a:noFill/>
        </p:spPr>
      </p:pic>
      <p:graphicFrame>
        <p:nvGraphicFramePr>
          <p:cNvPr id="7" name="جدول 6"/>
          <p:cNvGraphicFramePr>
            <a:graphicFrameLocks noGrp="1"/>
          </p:cNvGraphicFramePr>
          <p:nvPr/>
        </p:nvGraphicFramePr>
        <p:xfrm>
          <a:off x="1" y="0"/>
          <a:ext cx="6072197" cy="6857998"/>
        </p:xfrm>
        <a:graphic>
          <a:graphicData uri="http://schemas.openxmlformats.org/drawingml/2006/table">
            <a:tbl>
              <a:tblPr rtl="1"/>
              <a:tblGrid>
                <a:gridCol w="615740"/>
                <a:gridCol w="544962"/>
                <a:gridCol w="1150250"/>
                <a:gridCol w="2814305"/>
                <a:gridCol w="382814"/>
                <a:gridCol w="564126"/>
              </a:tblGrid>
              <a:tr h="631942">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نوع الإجراء</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المتخذ</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88987">
                <a:tc rowSpan="14">
                  <a:txBody>
                    <a:bodyPr/>
                    <a:lstStyle/>
                    <a:p>
                      <a:pPr marL="71755" marR="71755" algn="ctr" rtl="1">
                        <a:lnSpc>
                          <a:spcPct val="115000"/>
                        </a:lnSpc>
                        <a:spcAft>
                          <a:spcPts val="0"/>
                        </a:spcAft>
                      </a:pPr>
                      <a:r>
                        <a:rPr lang="ar-SA" sz="1050" b="1" dirty="0">
                          <a:solidFill>
                            <a:srgbClr val="C00000"/>
                          </a:solidFill>
                          <a:latin typeface="Calibri"/>
                          <a:ea typeface="Calibri"/>
                          <a:cs typeface="AL-Mohanad Black"/>
                        </a:rPr>
                        <a:t>الإجراء الثالث</a:t>
                      </a:r>
                      <a:endParaRPr lang="en-US" sz="105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4">
                  <a:txBody>
                    <a:bodyPr/>
                    <a:lstStyle/>
                    <a:p>
                      <a:pPr algn="ctr" rtl="1">
                        <a:lnSpc>
                          <a:spcPct val="115000"/>
                        </a:lnSpc>
                        <a:spcAft>
                          <a:spcPts val="0"/>
                        </a:spcAft>
                      </a:pPr>
                      <a:endParaRPr lang="ar-SA" sz="1050" b="1">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إشعار 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يوضح فيه المخالفة والإجراءات المتخذة.</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4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بالانضباط السلوكي وعدم تكرار المخالفة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المتكررة، فإني اعتذر عما بدر مني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4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إصلاح التالف</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بإصلاح جميع ما أتلفته أو إحضار بديل عنه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مصادرة المواد الممنوعة</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لما وجدنا معك من مواد ممنوعة وجب علينا إتلافها وإعداد محضر بذلك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71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لإحضارك جهاز اتصال شخصي ولخلو الجهاز من مواد ممنوعة وجب التحفظ عليه في إدارة المدرسة لمدة فصل دراسي من تاريخ إحضاره حسب ما نصت عليه القواعد ( يعد محضراً بذلك )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استلامه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4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نقل الطالب المصاب للمركز الصحي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حسم ثلاث درجات</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لارتكابك المخالفة وجب حسم ثلاث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4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49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حولت إلى المرشد الطلابي لدراسة حالتك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دعوة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دعوة لولي أمره للحضور للمدرسة والتوقيع بالعلم على نقل ابنه والإجراءات المتخذة في حال تكرار المخالفة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إنذار الطالب بالنقل</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وجب إنذارك بالنقل لمدرسة أخرى في حال تكرار المخالفة.</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لوحدة الخدمات الإرشادية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بعد تنفيذ جميع الإجراءات فقد حولت لوحدة الخدمات الإرشادية لمتابعتك ومساعدتك بالعلاج مع استمرارك بالدراسة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8" name="جدول 7"/>
          <p:cNvGraphicFramePr>
            <a:graphicFrameLocks noGrp="1"/>
          </p:cNvGraphicFramePr>
          <p:nvPr/>
        </p:nvGraphicFramePr>
        <p:xfrm>
          <a:off x="6258063" y="1071546"/>
          <a:ext cx="2885937" cy="5029200"/>
        </p:xfrm>
        <a:graphic>
          <a:graphicData uri="http://schemas.openxmlformats.org/drawingml/2006/table">
            <a:tbl>
              <a:tblPr rtl="1" firstRow="1" bandRow="1">
                <a:tableStyleId>{74C1A8A3-306A-4EB7-A6B1-4F7E0EB9C5D6}</a:tableStyleId>
              </a:tblPr>
              <a:tblGrid>
                <a:gridCol w="366116"/>
                <a:gridCol w="2519821"/>
              </a:tblGrid>
              <a:tr h="187026">
                <a:tc>
                  <a:txBody>
                    <a:bodyPr/>
                    <a:lstStyle/>
                    <a:p>
                      <a:pPr algn="ctr" rtl="1"/>
                      <a:r>
                        <a:rPr lang="ar-SA" sz="1600" b="1" dirty="0" smtClean="0"/>
                        <a:t>م</a:t>
                      </a:r>
                      <a:endParaRPr lang="ar-SA" sz="1600" b="1" dirty="0"/>
                    </a:p>
                  </a:txBody>
                  <a:tcPr/>
                </a:tc>
                <a:tc>
                  <a:txBody>
                    <a:bodyPr/>
                    <a:lstStyle/>
                    <a:p>
                      <a:pPr algn="ctr" rtl="1"/>
                      <a:r>
                        <a:rPr lang="ar-SA" sz="1800" b="1" dirty="0" smtClean="0">
                          <a:solidFill>
                            <a:schemeClr val="tx1"/>
                          </a:solidFill>
                        </a:rPr>
                        <a:t>مخالفات الدرجة الثالثة</a:t>
                      </a:r>
                      <a:endParaRPr lang="ar-SA" sz="1800" b="1" dirty="0">
                        <a:solidFill>
                          <a:schemeClr val="tx1"/>
                        </a:solidFill>
                      </a:endParaRPr>
                    </a:p>
                  </a:txBody>
                  <a:tcPr>
                    <a:solidFill>
                      <a:srgbClr val="FFFF66"/>
                    </a:solidFill>
                  </a:tcPr>
                </a:tc>
              </a:tr>
              <a:tr h="248606">
                <a:tc>
                  <a:txBody>
                    <a:bodyPr/>
                    <a:lstStyle/>
                    <a:p>
                      <a:pPr algn="ctr" rtl="1"/>
                      <a:r>
                        <a:rPr lang="ar-SA" sz="1200" b="1" dirty="0" smtClean="0"/>
                        <a:t>1</a:t>
                      </a:r>
                      <a:endParaRPr lang="ar-SA" sz="1200" b="1" dirty="0"/>
                    </a:p>
                  </a:txBody>
                  <a:tcPr/>
                </a:tc>
                <a:tc>
                  <a:txBody>
                    <a:bodyPr/>
                    <a:lstStyle/>
                    <a:p>
                      <a:pPr rtl="1"/>
                      <a:r>
                        <a:rPr lang="ar-SA" sz="1200" b="1" kern="1200" dirty="0" smtClean="0"/>
                        <a:t>التهاون في أداء الصلاة داخل المدرسة أو العبث خلالها </a:t>
                      </a:r>
                      <a:endParaRPr lang="en-US" sz="1200" b="1" kern="1200" dirty="0" smtClean="0">
                        <a:solidFill>
                          <a:schemeClr val="dk1"/>
                        </a:solidFill>
                        <a:latin typeface="+mn-lt"/>
                        <a:ea typeface="+mn-ea"/>
                        <a:cs typeface="+mn-cs"/>
                      </a:endParaRPr>
                    </a:p>
                  </a:txBody>
                  <a:tcPr/>
                </a:tc>
              </a:tr>
              <a:tr h="349696">
                <a:tc>
                  <a:txBody>
                    <a:bodyPr/>
                    <a:lstStyle/>
                    <a:p>
                      <a:pPr algn="ctr" rtl="1"/>
                      <a:r>
                        <a:rPr lang="ar-SA" sz="1200" b="1" dirty="0" smtClean="0"/>
                        <a:t>2</a:t>
                      </a:r>
                      <a:endParaRPr lang="ar-SA" sz="1200" b="1" dirty="0"/>
                    </a:p>
                  </a:txBody>
                  <a:tcPr/>
                </a:tc>
                <a:tc>
                  <a:txBody>
                    <a:bodyPr/>
                    <a:lstStyle/>
                    <a:p>
                      <a:pPr algn="ctr" rtl="1"/>
                      <a:r>
                        <a:rPr lang="ar-SA" sz="1200" b="1" kern="1200" dirty="0" smtClean="0"/>
                        <a:t>الإشارة بحركات مخلة تجاه بالأدب تجاه الزملاء ، مثل : الحركة بالأصبع أو اليد أو الجسم </a:t>
                      </a:r>
                      <a:endParaRPr lang="ar-SA" sz="1200" b="1" dirty="0"/>
                    </a:p>
                  </a:txBody>
                  <a:tcPr/>
                </a:tc>
              </a:tr>
              <a:tr h="349696">
                <a:tc>
                  <a:txBody>
                    <a:bodyPr/>
                    <a:lstStyle/>
                    <a:p>
                      <a:pPr algn="ctr" rtl="1"/>
                      <a:r>
                        <a:rPr lang="ar-SA" sz="1200" b="1" dirty="0" smtClean="0"/>
                        <a:t>3</a:t>
                      </a:r>
                      <a:endParaRPr lang="ar-SA" sz="1200" b="1" dirty="0"/>
                    </a:p>
                  </a:txBody>
                  <a:tcPr/>
                </a:tc>
                <a:tc>
                  <a:txBody>
                    <a:bodyPr/>
                    <a:lstStyle/>
                    <a:p>
                      <a:pPr algn="ctr" rtl="1"/>
                      <a:r>
                        <a:rPr lang="ar-SA" sz="1200" b="1" kern="1200" dirty="0" smtClean="0"/>
                        <a:t>الشجار ، أو الاشتراك في مضاربة ، أو مهاجمة الزملاء ، وتهديدهم ، والتلفظ عليهم بألفاظ غير لائقة .</a:t>
                      </a:r>
                      <a:endParaRPr lang="ar-SA" sz="1200" b="1" dirty="0"/>
                    </a:p>
                  </a:txBody>
                  <a:tcPr/>
                </a:tc>
              </a:tr>
              <a:tr h="349696">
                <a:tc>
                  <a:txBody>
                    <a:bodyPr/>
                    <a:lstStyle/>
                    <a:p>
                      <a:pPr algn="ctr" rtl="1"/>
                      <a:r>
                        <a:rPr lang="ar-SA" sz="1200" b="1" dirty="0" smtClean="0"/>
                        <a:t>4</a:t>
                      </a:r>
                      <a:endParaRPr lang="ar-SA" sz="1200" b="1" dirty="0"/>
                    </a:p>
                  </a:txBody>
                  <a:tcPr/>
                </a:tc>
                <a:tc>
                  <a:txBody>
                    <a:bodyPr/>
                    <a:lstStyle/>
                    <a:p>
                      <a:pPr algn="ctr" rtl="1"/>
                      <a:r>
                        <a:rPr lang="ar-SA" sz="1200" b="1" kern="1200" dirty="0" smtClean="0"/>
                        <a:t>إلحاق الضرر المتعمد بممتلكات الزملاء ، أو سرقة شيء منها ، أو تخويفهم وإثارة الرعب بينهم</a:t>
                      </a:r>
                      <a:endParaRPr lang="ar-SA" sz="1200" b="1" dirty="0"/>
                    </a:p>
                  </a:txBody>
                  <a:tcPr/>
                </a:tc>
              </a:tr>
              <a:tr h="349696">
                <a:tc>
                  <a:txBody>
                    <a:bodyPr/>
                    <a:lstStyle/>
                    <a:p>
                      <a:pPr algn="ctr" rtl="1"/>
                      <a:r>
                        <a:rPr lang="ar-SA" sz="1200" b="1" dirty="0" smtClean="0"/>
                        <a:t>5</a:t>
                      </a:r>
                      <a:endParaRPr lang="ar-SA" sz="1200" b="1" dirty="0"/>
                    </a:p>
                  </a:txBody>
                  <a:tcPr/>
                </a:tc>
                <a:tc>
                  <a:txBody>
                    <a:bodyPr/>
                    <a:lstStyle/>
                    <a:p>
                      <a:pPr algn="ctr" rtl="1"/>
                      <a:r>
                        <a:rPr lang="ar-SA" sz="1200" b="1" kern="1200" dirty="0" smtClean="0"/>
                        <a:t>إحضار المواد أو الألعاب الخطرة إلى المدرسة دون استخدامها ، وذلك مثل : الألعاب النارية ، </a:t>
                      </a:r>
                      <a:r>
                        <a:rPr lang="ar-SA" sz="1200" b="1" kern="1200" dirty="0" err="1" smtClean="0"/>
                        <a:t>والبخاخات</a:t>
                      </a:r>
                      <a:r>
                        <a:rPr lang="ar-SA" sz="1200" b="1" kern="1200" dirty="0" smtClean="0"/>
                        <a:t> الغازية الملونة </a:t>
                      </a:r>
                      <a:endParaRPr lang="ar-SA" sz="1200" b="1" dirty="0"/>
                    </a:p>
                  </a:txBody>
                  <a:tcPr/>
                </a:tc>
              </a:tr>
              <a:tr h="349696">
                <a:tc>
                  <a:txBody>
                    <a:bodyPr/>
                    <a:lstStyle/>
                    <a:p>
                      <a:pPr algn="ctr" rtl="1"/>
                      <a:r>
                        <a:rPr lang="ar-SA" sz="1200" b="1" dirty="0" smtClean="0"/>
                        <a:t>6</a:t>
                      </a:r>
                      <a:endParaRPr lang="ar-SA" sz="1200" b="1" dirty="0"/>
                    </a:p>
                  </a:txBody>
                  <a:tcPr/>
                </a:tc>
                <a:tc>
                  <a:txBody>
                    <a:bodyPr/>
                    <a:lstStyle/>
                    <a:p>
                      <a:pPr algn="ctr" rtl="1"/>
                      <a:r>
                        <a:rPr lang="ar-SA" sz="1200" b="1" kern="1200" dirty="0" smtClean="0"/>
                        <a:t>حيازة المواد الإعلامية الممنوعة المقروءة ، أو المسموعة أو المرئية ، أو إحضار مجسمات تعد ممنوعة أخلاقياً .</a:t>
                      </a:r>
                      <a:endParaRPr lang="ar-SA" sz="1200" b="1" dirty="0"/>
                    </a:p>
                  </a:txBody>
                  <a:tcPr/>
                </a:tc>
              </a:tr>
              <a:tr h="191474">
                <a:tc>
                  <a:txBody>
                    <a:bodyPr/>
                    <a:lstStyle/>
                    <a:p>
                      <a:pPr algn="ctr" rtl="1"/>
                      <a:r>
                        <a:rPr lang="ar-SA" sz="1200" b="1" dirty="0" smtClean="0"/>
                        <a:t>7</a:t>
                      </a:r>
                      <a:endParaRPr lang="ar-SA" sz="1200" b="1" dirty="0"/>
                    </a:p>
                  </a:txBody>
                  <a:tcPr/>
                </a:tc>
                <a:tc>
                  <a:txBody>
                    <a:bodyPr/>
                    <a:lstStyle/>
                    <a:p>
                      <a:pPr algn="ctr" rtl="1"/>
                      <a:r>
                        <a:rPr lang="ar-SA" sz="1200" b="1" kern="1200" dirty="0" smtClean="0"/>
                        <a:t>حيازة السجائر </a:t>
                      </a:r>
                      <a:endParaRPr lang="ar-SA" sz="1200" b="1" dirty="0"/>
                    </a:p>
                  </a:txBody>
                  <a:tcPr/>
                </a:tc>
              </a:tr>
              <a:tr h="349696">
                <a:tc>
                  <a:txBody>
                    <a:bodyPr/>
                    <a:lstStyle/>
                    <a:p>
                      <a:pPr algn="ctr" rtl="1"/>
                      <a:r>
                        <a:rPr lang="ar-SA" sz="1200" b="1" dirty="0" smtClean="0"/>
                        <a:t>8</a:t>
                      </a:r>
                      <a:endParaRPr lang="ar-SA" sz="1200" b="1" dirty="0"/>
                    </a:p>
                  </a:txBody>
                  <a:tcPr/>
                </a:tc>
                <a:tc>
                  <a:txBody>
                    <a:bodyPr/>
                    <a:lstStyle/>
                    <a:p>
                      <a:pPr algn="ctr" rtl="1"/>
                      <a:r>
                        <a:rPr lang="ar-SA" sz="1200" b="1" kern="1200" dirty="0" smtClean="0"/>
                        <a:t>التوقيع عن ولي الأمر من غير علمه على المكاتبات المتبادلة بين المدرسة وولي الأمر</a:t>
                      </a:r>
                      <a:endParaRPr lang="ar-SA" sz="1200" b="1" dirty="0"/>
                    </a:p>
                  </a:txBody>
                  <a:tcPr/>
                </a:tc>
              </a:tr>
              <a:tr h="349696">
                <a:tc>
                  <a:txBody>
                    <a:bodyPr/>
                    <a:lstStyle/>
                    <a:p>
                      <a:pPr algn="ctr" rtl="1"/>
                      <a:r>
                        <a:rPr lang="ar-SA" sz="1200" b="1" dirty="0" smtClean="0"/>
                        <a:t>9</a:t>
                      </a:r>
                      <a:endParaRPr lang="ar-SA" sz="1200" b="1" dirty="0"/>
                    </a:p>
                  </a:txBody>
                  <a:tcPr/>
                </a:tc>
                <a:tc>
                  <a:txBody>
                    <a:bodyPr/>
                    <a:lstStyle/>
                    <a:p>
                      <a:pPr algn="ctr" rtl="1"/>
                      <a:r>
                        <a:rPr lang="ar-SA" sz="1200" b="1" kern="1200" dirty="0" smtClean="0"/>
                        <a:t>إحضار أجهزة الاتصال الشخصية أياً كان نوعها إلى المدرسة ( خالية من المخالفات ) </a:t>
                      </a:r>
                      <a:endParaRPr lang="ar-SA" sz="1200" b="1" dirty="0"/>
                    </a:p>
                  </a:txBody>
                  <a:tcPr/>
                </a:tc>
              </a:tr>
            </a:tbl>
          </a:graphicData>
        </a:graphic>
      </p:graphicFrame>
      <p:sp>
        <p:nvSpPr>
          <p:cNvPr id="9" name="مستطيل 8"/>
          <p:cNvSpPr/>
          <p:nvPr/>
        </p:nvSpPr>
        <p:spPr>
          <a:xfrm>
            <a:off x="7215206" y="500042"/>
            <a:ext cx="714380" cy="571504"/>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3</a:t>
            </a:r>
          </a:p>
        </p:txBody>
      </p:sp>
      <p:sp>
        <p:nvSpPr>
          <p:cNvPr id="6" name="سهم إلى اليسار 5"/>
          <p:cNvSpPr/>
          <p:nvPr/>
        </p:nvSpPr>
        <p:spPr>
          <a:xfrm>
            <a:off x="5572132" y="5714992"/>
            <a:ext cx="3071802" cy="1143008"/>
          </a:xfrm>
          <a:prstGeom prst="leftArrow">
            <a:avLst>
              <a:gd name="adj1" fmla="val 39825"/>
              <a:gd name="adj2" fmla="val 55026"/>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الثالثة</a:t>
            </a:r>
            <a:endParaRPr lang="ar-SA" sz="2000" b="1" dirty="0">
              <a:solidFill>
                <a:schemeClr val="tx1"/>
              </a:solidFill>
            </a:endParaRPr>
          </a:p>
        </p:txBody>
      </p:sp>
      <p:sp>
        <p:nvSpPr>
          <p:cNvPr id="10" name="مستطيل 9"/>
          <p:cNvSpPr/>
          <p:nvPr/>
        </p:nvSpPr>
        <p:spPr>
          <a:xfrm>
            <a:off x="6072198" y="0"/>
            <a:ext cx="3071802" cy="42860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زر إجراء: البداية 10">
            <a:hlinkClick r:id="rId4"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1"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edge">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صورة 8" descr="3"/>
          <p:cNvPicPr>
            <a:picLocks noChangeAspect="1" noChangeArrowheads="1"/>
          </p:cNvPicPr>
          <p:nvPr/>
        </p:nvPicPr>
        <p:blipFill>
          <a:blip r:embed="rId2"/>
          <a:srcRect/>
          <a:stretch>
            <a:fillRect/>
          </a:stretch>
        </p:blipFill>
        <p:spPr bwMode="auto">
          <a:xfrm>
            <a:off x="5006975" y="-4138613"/>
            <a:ext cx="1203325" cy="606425"/>
          </a:xfrm>
          <a:prstGeom prst="rect">
            <a:avLst/>
          </a:prstGeom>
          <a:noFill/>
        </p:spPr>
      </p:pic>
      <p:graphicFrame>
        <p:nvGraphicFramePr>
          <p:cNvPr id="6" name="جدول 5"/>
          <p:cNvGraphicFramePr>
            <a:graphicFrameLocks noGrp="1"/>
          </p:cNvGraphicFramePr>
          <p:nvPr/>
        </p:nvGraphicFramePr>
        <p:xfrm>
          <a:off x="2" y="2"/>
          <a:ext cx="6215073" cy="6851758"/>
        </p:xfrm>
        <a:graphic>
          <a:graphicData uri="http://schemas.openxmlformats.org/drawingml/2006/table">
            <a:tbl>
              <a:tblPr rtl="1"/>
              <a:tblGrid>
                <a:gridCol w="599014"/>
                <a:gridCol w="250444"/>
                <a:gridCol w="323932"/>
                <a:gridCol w="1133029"/>
                <a:gridCol w="2881538"/>
                <a:gridCol w="438730"/>
                <a:gridCol w="588386"/>
              </a:tblGrid>
              <a:tr h="585559">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37525" marR="3752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rtl="1"/>
                      <a:endParaRPr lang="ar-SA"/>
                    </a:p>
                  </a:txBody>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نوع الإجراء</a:t>
                      </a:r>
                      <a:endParaRPr lang="en-US" sz="1800" b="1" dirty="0">
                        <a:solidFill>
                          <a:srgbClr val="FF0000"/>
                        </a:solidFill>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الإجراء المتخذ</a:t>
                      </a:r>
                      <a:endParaRPr lang="en-US" sz="1800" b="1" dirty="0">
                        <a:solidFill>
                          <a:srgbClr val="FF0000"/>
                        </a:solidFill>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90373">
                <a:tc rowSpan="14">
                  <a:txBody>
                    <a:bodyPr/>
                    <a:lstStyle/>
                    <a:p>
                      <a:pPr marL="71755" marR="71755" algn="ctr" rtl="1">
                        <a:lnSpc>
                          <a:spcPct val="115000"/>
                        </a:lnSpc>
                        <a:spcAft>
                          <a:spcPts val="0"/>
                        </a:spcAft>
                      </a:pPr>
                      <a:r>
                        <a:rPr lang="ar-SA" sz="1100" b="1" dirty="0">
                          <a:solidFill>
                            <a:srgbClr val="FF0000"/>
                          </a:solidFill>
                          <a:latin typeface="Calibri"/>
                          <a:ea typeface="Calibri"/>
                          <a:cs typeface="AL-Mohanad Black"/>
                        </a:rPr>
                        <a:t>الإجراء </a:t>
                      </a:r>
                      <a:r>
                        <a:rPr lang="ar-SA" sz="1100" b="1" dirty="0" smtClean="0">
                          <a:solidFill>
                            <a:srgbClr val="FF0000"/>
                          </a:solidFill>
                          <a:latin typeface="Calibri"/>
                          <a:ea typeface="Calibri"/>
                          <a:cs typeface="AL-Mohanad Black"/>
                        </a:rPr>
                        <a:t>الرابع</a:t>
                      </a:r>
                    </a:p>
                    <a:p>
                      <a:pPr marL="71755" marR="71755" algn="ctr" rtl="1">
                        <a:lnSpc>
                          <a:spcPct val="115000"/>
                        </a:lnSpc>
                        <a:spcAft>
                          <a:spcPts val="0"/>
                        </a:spcAft>
                      </a:pPr>
                      <a:r>
                        <a:rPr lang="en-US" sz="1800" b="1" dirty="0" smtClean="0">
                          <a:solidFill>
                            <a:srgbClr val="FF0000"/>
                          </a:solidFill>
                          <a:latin typeface="Calibri"/>
                          <a:ea typeface="Calibri"/>
                          <a:cs typeface="AL-Mohanad Black"/>
                        </a:rPr>
                        <a:t>*</a:t>
                      </a:r>
                    </a:p>
                    <a:p>
                      <a:pPr marL="71755" marR="71755" algn="ctr" rtl="1">
                        <a:lnSpc>
                          <a:spcPct val="115000"/>
                        </a:lnSpc>
                        <a:spcAft>
                          <a:spcPts val="0"/>
                        </a:spcAft>
                      </a:pPr>
                      <a:endParaRPr lang="en-US" sz="1050" b="1" dirty="0" smtClean="0">
                        <a:solidFill>
                          <a:srgbClr val="FF0000"/>
                        </a:solidFill>
                        <a:latin typeface="Calibri"/>
                        <a:ea typeface="Calibri"/>
                        <a:cs typeface="AL-Mohanad Black"/>
                      </a:endParaRPr>
                    </a:p>
                    <a:p>
                      <a:pPr marL="71755" marR="71755" algn="ctr" rtl="1">
                        <a:lnSpc>
                          <a:spcPct val="115000"/>
                        </a:lnSpc>
                        <a:spcAft>
                          <a:spcPts val="0"/>
                        </a:spcAft>
                      </a:pPr>
                      <a:endParaRPr lang="en-US" sz="1050" b="1" dirty="0">
                        <a:solidFill>
                          <a:srgbClr val="FF0000"/>
                        </a:solidFill>
                        <a:latin typeface="Calibri"/>
                        <a:ea typeface="Calibri"/>
                        <a:cs typeface="Arial"/>
                      </a:endParaRPr>
                    </a:p>
                  </a:txBody>
                  <a:tcPr marL="37525" marR="3752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4">
                  <a:txBody>
                    <a:bodyPr/>
                    <a:lstStyle/>
                    <a:p>
                      <a:pPr algn="ctr" rtl="1">
                        <a:lnSpc>
                          <a:spcPct val="115000"/>
                        </a:lnSpc>
                        <a:spcAft>
                          <a:spcPts val="0"/>
                        </a:spcAft>
                      </a:pP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2">
                  <a:txBody>
                    <a:bodyPr/>
                    <a:lstStyle/>
                    <a:p>
                      <a:pPr algn="ctr" rtl="1">
                        <a:lnSpc>
                          <a:spcPct val="115000"/>
                        </a:lnSpc>
                        <a:spcAft>
                          <a:spcPts val="0"/>
                        </a:spcAft>
                      </a:pPr>
                      <a:r>
                        <a:rPr lang="ar-SA" sz="3200" b="1" dirty="0">
                          <a:latin typeface="Calibri"/>
                          <a:ea typeface="Calibri"/>
                          <a:cs typeface="AL-Mohanad Black"/>
                        </a:rPr>
                        <a:t>1</a:t>
                      </a:r>
                      <a:endParaRPr lang="en-US" sz="320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يوضح فيه المخالفة والإجراءات المتخذة.</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17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بالانضباط السلوكي وعدم تكرار المخالفة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37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لأخطائي التي ارتكبتها وإساءتي المتكررة، فإني اعتذر عما بدر مني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17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إصلاح التالف</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بإصلاح جميع ما أتلفته أو إحضار بديل عنه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586">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مصادرة المواد الممنوعة</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لما وجدنا معك من مواد ممنوعة وجب علينا إتلافها وإعداد محضر بذلك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745">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لإحضارك جهاز اتصال شخصي ولخلو الجهاز من مواد ممنوعة وجب التحفظ عليه في إدارة المدرسة لمدة فصل دراسي من تاريخ إحضاره حسب ما نصت عليه القواعد ( يعد محضراً بذلك )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586">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تسليم الجهاز لولي الأمر</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استلامه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17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نقل الطالب المصاب</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نقل الطالب المصاب للمركز الصحي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075">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حسم ثلاث درجات</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لارتكابك المخالفة وجب حسم ثلاث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324">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إشعار ولي الأمر </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0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الإحالة للمرشد</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حولت إلى المرشد الطلابي لدراسة حالتك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407">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الإحالة لوحدة الخدمات الإرشادية</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بعد تنفيذ جميع الإجراءات فقد حولت لوحدة الخدمات الإرشادية لمتابعتك ومساعدتك بالعلاج مع استمرارك بالدراسة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373">
                <a:tc vMerge="1">
                  <a:txBody>
                    <a:bodyPr/>
                    <a:lstStyle/>
                    <a:p>
                      <a:pPr rtl="1"/>
                      <a:endParaRPr lang="ar-SA"/>
                    </a:p>
                  </a:txBody>
                  <a:tcPr/>
                </a:tc>
                <a:tc vMerge="1">
                  <a:txBody>
                    <a:bodyPr/>
                    <a:lstStyle/>
                    <a:p>
                      <a:pPr rtl="1"/>
                      <a:endParaRPr lang="ar-SA"/>
                    </a:p>
                  </a:txBody>
                  <a:tcPr/>
                </a:tc>
                <a:tc rowSpan="2">
                  <a:txBody>
                    <a:bodyPr/>
                    <a:lstStyle/>
                    <a:p>
                      <a:pPr algn="ctr" rtl="1">
                        <a:lnSpc>
                          <a:spcPct val="115000"/>
                        </a:lnSpc>
                        <a:spcAft>
                          <a:spcPts val="0"/>
                        </a:spcAft>
                      </a:pPr>
                      <a:r>
                        <a:rPr lang="ar-SA" sz="3200" b="1" dirty="0">
                          <a:latin typeface="Calibri"/>
                          <a:ea typeface="Calibri"/>
                          <a:cs typeface="AL-Mohanad Black"/>
                        </a:rPr>
                        <a:t>2</a:t>
                      </a:r>
                      <a:endParaRPr lang="en-US" sz="320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الرفع لإدارة التعليم</a:t>
                      </a:r>
                      <a:endParaRPr lang="en-US" sz="1050" b="1" dirty="0">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تقوم المدرسة بالتنسيق مع إدارة التعليم بنقل الطالب إلى مدرسة أخرى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407">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37525" marR="37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يشعر ولي الأمر بقرار النقل ، ويؤخذ رأيه في المدرسة التي سينقل إليها ابنه .</a:t>
                      </a: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dirty="0">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en-US" sz="1050" b="1">
                        <a:latin typeface="Calibri"/>
                        <a:ea typeface="Calibri"/>
                        <a:cs typeface="Arial"/>
                      </a:endParaRPr>
                    </a:p>
                  </a:txBody>
                  <a:tcPr marL="37525" marR="3752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0992">
                <a:tc gridSpan="7">
                  <a:txBody>
                    <a:bodyPr/>
                    <a:lstStyle/>
                    <a:p>
                      <a:pPr algn="just" rtl="1">
                        <a:lnSpc>
                          <a:spcPct val="115000"/>
                        </a:lnSpc>
                        <a:spcAft>
                          <a:spcPts val="0"/>
                        </a:spcAft>
                      </a:pPr>
                      <a:r>
                        <a:rPr lang="ar-SA" sz="1400" b="1" dirty="0">
                          <a:solidFill>
                            <a:srgbClr val="FF0000"/>
                          </a:solidFill>
                          <a:latin typeface="Calibri"/>
                          <a:ea typeface="Calibri"/>
                          <a:cs typeface="Arial"/>
                        </a:rPr>
                        <a:t>*إذا تكررت المخالفة للمرة الرابعة توجه الحالة للجنة التوجيه والإرشاد للمساعدة في علاج وضع الطالب المخالف وتقييم وضعه وفقاً لتقرير دراسة الحالة من المرشد الطلابي بالمدرسة ووحدة الخدمات الإرشادية وتقرر إما بقاؤه بالمدرسة وينفذ عليه ما ورد بالإجراء الرابع في الفقرة رقم ( 1 ) وإما تنفيذ ما ورد بالإجراء الرابع في الفقرتين رقم ( 1 ) </a:t>
                      </a:r>
                      <a:r>
                        <a:rPr lang="ar-SA" sz="1400" b="1" dirty="0" err="1">
                          <a:solidFill>
                            <a:srgbClr val="FF0000"/>
                          </a:solidFill>
                          <a:latin typeface="Calibri"/>
                          <a:ea typeface="Calibri"/>
                          <a:cs typeface="Arial"/>
                        </a:rPr>
                        <a:t>و</a:t>
                      </a:r>
                      <a:r>
                        <a:rPr lang="ar-SA" sz="1400" b="1" dirty="0">
                          <a:solidFill>
                            <a:srgbClr val="FF0000"/>
                          </a:solidFill>
                          <a:latin typeface="Calibri"/>
                          <a:ea typeface="Calibri"/>
                          <a:cs typeface="Arial"/>
                        </a:rPr>
                        <a:t> ( 2 ) </a:t>
                      </a:r>
                      <a:r>
                        <a:rPr lang="ar-SA" sz="1050" b="1" dirty="0">
                          <a:solidFill>
                            <a:srgbClr val="FF0000"/>
                          </a:solidFill>
                          <a:latin typeface="Calibri"/>
                          <a:ea typeface="Calibri"/>
                          <a:cs typeface="Arial"/>
                        </a:rPr>
                        <a:t>.</a:t>
                      </a:r>
                      <a:endParaRPr lang="en-US" sz="1050" b="1" dirty="0">
                        <a:solidFill>
                          <a:srgbClr val="FF0000"/>
                        </a:solidFill>
                        <a:latin typeface="Calibri"/>
                        <a:ea typeface="Calibri"/>
                        <a:cs typeface="Arial"/>
                      </a:endParaRPr>
                    </a:p>
                  </a:txBody>
                  <a:tcPr marL="37525" marR="37525"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accent3"/>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graphicFrame>
        <p:nvGraphicFramePr>
          <p:cNvPr id="8" name="جدول 7"/>
          <p:cNvGraphicFramePr>
            <a:graphicFrameLocks noGrp="1"/>
          </p:cNvGraphicFramePr>
          <p:nvPr/>
        </p:nvGraphicFramePr>
        <p:xfrm>
          <a:off x="6215074" y="1106700"/>
          <a:ext cx="2928926" cy="5126847"/>
        </p:xfrm>
        <a:graphic>
          <a:graphicData uri="http://schemas.openxmlformats.org/drawingml/2006/table">
            <a:tbl>
              <a:tblPr rtl="1" firstRow="1" bandRow="1">
                <a:tableStyleId>{74C1A8A3-306A-4EB7-A6B1-4F7E0EB9C5D6}</a:tableStyleId>
              </a:tblPr>
              <a:tblGrid>
                <a:gridCol w="371569"/>
                <a:gridCol w="2557357"/>
              </a:tblGrid>
              <a:tr h="327986">
                <a:tc>
                  <a:txBody>
                    <a:bodyPr/>
                    <a:lstStyle/>
                    <a:p>
                      <a:pPr algn="ctr" rtl="1"/>
                      <a:r>
                        <a:rPr lang="ar-SA" sz="1600" b="1" dirty="0" smtClean="0"/>
                        <a:t>م</a:t>
                      </a:r>
                      <a:endParaRPr lang="ar-SA" sz="1600" b="1" dirty="0"/>
                    </a:p>
                  </a:txBody>
                  <a:tcPr/>
                </a:tc>
                <a:tc>
                  <a:txBody>
                    <a:bodyPr/>
                    <a:lstStyle/>
                    <a:p>
                      <a:pPr algn="ctr" rtl="1"/>
                      <a:r>
                        <a:rPr lang="ar-SA" sz="1800" b="1" dirty="0" smtClean="0">
                          <a:solidFill>
                            <a:schemeClr val="tx1"/>
                          </a:solidFill>
                        </a:rPr>
                        <a:t>مخالفات الدرجة الثالثة</a:t>
                      </a:r>
                      <a:endParaRPr lang="ar-SA" sz="1800" b="1" dirty="0">
                        <a:solidFill>
                          <a:schemeClr val="tx1"/>
                        </a:solidFill>
                      </a:endParaRPr>
                    </a:p>
                  </a:txBody>
                  <a:tcPr>
                    <a:solidFill>
                      <a:srgbClr val="FFFF66"/>
                    </a:solidFill>
                  </a:tcPr>
                </a:tc>
              </a:tr>
              <a:tr h="409983">
                <a:tc>
                  <a:txBody>
                    <a:bodyPr/>
                    <a:lstStyle/>
                    <a:p>
                      <a:pPr algn="ctr" rtl="1"/>
                      <a:r>
                        <a:rPr lang="ar-SA" sz="1200" b="1" dirty="0" smtClean="0"/>
                        <a:t>1</a:t>
                      </a:r>
                      <a:endParaRPr lang="ar-SA" sz="1200" b="1" dirty="0"/>
                    </a:p>
                  </a:txBody>
                  <a:tcPr/>
                </a:tc>
                <a:tc>
                  <a:txBody>
                    <a:bodyPr/>
                    <a:lstStyle/>
                    <a:p>
                      <a:pPr rtl="1"/>
                      <a:r>
                        <a:rPr lang="ar-SA" sz="1200" b="1" kern="1200" dirty="0" smtClean="0"/>
                        <a:t>التهاون في أداء الصلاة داخل المدرسة أو العبث خلالها </a:t>
                      </a:r>
                      <a:endParaRPr lang="en-US" sz="1200" b="1" kern="1200" dirty="0" smtClean="0">
                        <a:solidFill>
                          <a:schemeClr val="dk1"/>
                        </a:solidFill>
                        <a:latin typeface="+mn-lt"/>
                        <a:ea typeface="+mn-ea"/>
                        <a:cs typeface="+mn-cs"/>
                      </a:endParaRPr>
                    </a:p>
                  </a:txBody>
                  <a:tcPr/>
                </a:tc>
              </a:tr>
              <a:tr h="489749">
                <a:tc>
                  <a:txBody>
                    <a:bodyPr/>
                    <a:lstStyle/>
                    <a:p>
                      <a:pPr algn="ctr" rtl="1"/>
                      <a:r>
                        <a:rPr lang="ar-SA" sz="1200" b="1" dirty="0" smtClean="0"/>
                        <a:t>2</a:t>
                      </a:r>
                      <a:endParaRPr lang="ar-SA" sz="1200" b="1" dirty="0"/>
                    </a:p>
                  </a:txBody>
                  <a:tcPr/>
                </a:tc>
                <a:tc>
                  <a:txBody>
                    <a:bodyPr/>
                    <a:lstStyle/>
                    <a:p>
                      <a:pPr algn="ctr" rtl="1"/>
                      <a:r>
                        <a:rPr lang="ar-SA" sz="1200" b="1" kern="1200" dirty="0" smtClean="0"/>
                        <a:t>الإشارة بحركات مخلة تجاه بالأدب تجاه الزملاء ، مثل : الحركة بالأصبع أو اليد أو الجسم </a:t>
                      </a:r>
                      <a:endParaRPr lang="ar-SA" sz="1200" b="1" dirty="0"/>
                    </a:p>
                  </a:txBody>
                  <a:tcPr/>
                </a:tc>
              </a:tr>
              <a:tr h="573976">
                <a:tc>
                  <a:txBody>
                    <a:bodyPr/>
                    <a:lstStyle/>
                    <a:p>
                      <a:pPr algn="ctr" rtl="1"/>
                      <a:r>
                        <a:rPr lang="ar-SA" sz="1200" b="1" dirty="0" smtClean="0"/>
                        <a:t>3</a:t>
                      </a:r>
                      <a:endParaRPr lang="ar-SA" sz="1200" b="1" dirty="0"/>
                    </a:p>
                  </a:txBody>
                  <a:tcPr/>
                </a:tc>
                <a:tc>
                  <a:txBody>
                    <a:bodyPr/>
                    <a:lstStyle/>
                    <a:p>
                      <a:pPr algn="ctr" rtl="1"/>
                      <a:r>
                        <a:rPr lang="ar-SA" sz="1200" b="1" kern="1200" dirty="0" smtClean="0"/>
                        <a:t>الشجار ، أو الاشتراك في مضاربة ، أو مهاجمة الزملاء ، وتهديدهم ، والتلفظ عليهم بألفاظ غير لائقة .</a:t>
                      </a:r>
                      <a:endParaRPr lang="ar-SA" sz="1200" b="1" dirty="0"/>
                    </a:p>
                  </a:txBody>
                  <a:tcPr/>
                </a:tc>
              </a:tr>
              <a:tr h="573976">
                <a:tc>
                  <a:txBody>
                    <a:bodyPr/>
                    <a:lstStyle/>
                    <a:p>
                      <a:pPr algn="ctr" rtl="1"/>
                      <a:r>
                        <a:rPr lang="ar-SA" sz="1200" b="1" dirty="0" smtClean="0"/>
                        <a:t>4</a:t>
                      </a:r>
                      <a:endParaRPr lang="ar-SA" sz="1200" b="1" dirty="0"/>
                    </a:p>
                  </a:txBody>
                  <a:tcPr/>
                </a:tc>
                <a:tc>
                  <a:txBody>
                    <a:bodyPr/>
                    <a:lstStyle/>
                    <a:p>
                      <a:pPr algn="ctr" rtl="1"/>
                      <a:r>
                        <a:rPr lang="ar-SA" sz="1200" b="1" kern="1200" dirty="0" smtClean="0"/>
                        <a:t>إلحاق الضرر المتعمد بممتلكات الزملاء ، أو سرقة شيء منها ، أو تخويفهم وإثارة الرعب بينهم</a:t>
                      </a:r>
                      <a:endParaRPr lang="ar-SA" sz="1200" b="1" dirty="0"/>
                    </a:p>
                  </a:txBody>
                  <a:tcPr/>
                </a:tc>
              </a:tr>
              <a:tr h="629678">
                <a:tc>
                  <a:txBody>
                    <a:bodyPr/>
                    <a:lstStyle/>
                    <a:p>
                      <a:pPr algn="ctr" rtl="1"/>
                      <a:r>
                        <a:rPr lang="ar-SA" sz="1200" b="1" dirty="0" smtClean="0"/>
                        <a:t>5</a:t>
                      </a:r>
                      <a:endParaRPr lang="ar-SA" sz="1200" b="1" dirty="0"/>
                    </a:p>
                  </a:txBody>
                  <a:tcPr/>
                </a:tc>
                <a:tc>
                  <a:txBody>
                    <a:bodyPr/>
                    <a:lstStyle/>
                    <a:p>
                      <a:pPr algn="ctr" rtl="1"/>
                      <a:r>
                        <a:rPr lang="ar-SA" sz="1200" b="1" kern="1200" dirty="0" smtClean="0"/>
                        <a:t>إحضار المواد أو الألعاب الخطرة إلى المدرسة دون استخدامها ، وذلك مثل : الألعاب النارية ، </a:t>
                      </a:r>
                      <a:r>
                        <a:rPr lang="ar-SA" sz="1200" b="1" kern="1200" dirty="0" err="1" smtClean="0"/>
                        <a:t>والبخاخات</a:t>
                      </a:r>
                      <a:r>
                        <a:rPr lang="ar-SA" sz="1200" b="1" kern="1200" dirty="0" smtClean="0"/>
                        <a:t> الغازية الملونة </a:t>
                      </a:r>
                      <a:endParaRPr lang="ar-SA" sz="1200" b="1" dirty="0"/>
                    </a:p>
                  </a:txBody>
                  <a:tcPr/>
                </a:tc>
              </a:tr>
              <a:tr h="573976">
                <a:tc>
                  <a:txBody>
                    <a:bodyPr/>
                    <a:lstStyle/>
                    <a:p>
                      <a:pPr algn="ctr" rtl="1"/>
                      <a:r>
                        <a:rPr lang="ar-SA" sz="1200" b="1" dirty="0" smtClean="0"/>
                        <a:t>6</a:t>
                      </a:r>
                      <a:endParaRPr lang="ar-SA" sz="1200" b="1" dirty="0"/>
                    </a:p>
                  </a:txBody>
                  <a:tcPr/>
                </a:tc>
                <a:tc>
                  <a:txBody>
                    <a:bodyPr/>
                    <a:lstStyle/>
                    <a:p>
                      <a:pPr algn="ctr" rtl="1"/>
                      <a:r>
                        <a:rPr lang="ar-SA" sz="1200" b="1" kern="1200" dirty="0" smtClean="0"/>
                        <a:t>حيازة المواد الإعلامية الممنوعة المقروءة ، أو المسموعة أو المرئية ، أو إحضار مجسمات تعد ممنوعة أخلاقياً .</a:t>
                      </a:r>
                      <a:endParaRPr lang="ar-SA" sz="1200" b="1" dirty="0"/>
                    </a:p>
                  </a:txBody>
                  <a:tcPr/>
                </a:tc>
              </a:tr>
              <a:tr h="245990">
                <a:tc>
                  <a:txBody>
                    <a:bodyPr/>
                    <a:lstStyle/>
                    <a:p>
                      <a:pPr algn="ctr" rtl="1"/>
                      <a:r>
                        <a:rPr lang="ar-SA" sz="1200" b="1" dirty="0" smtClean="0"/>
                        <a:t>7</a:t>
                      </a:r>
                      <a:endParaRPr lang="ar-SA" sz="1200" b="1" dirty="0"/>
                    </a:p>
                  </a:txBody>
                  <a:tcPr/>
                </a:tc>
                <a:tc>
                  <a:txBody>
                    <a:bodyPr/>
                    <a:lstStyle/>
                    <a:p>
                      <a:pPr algn="ctr" rtl="1"/>
                      <a:r>
                        <a:rPr lang="ar-SA" sz="1200" b="1" kern="1200" dirty="0" smtClean="0"/>
                        <a:t>حيازة السجائر </a:t>
                      </a:r>
                      <a:endParaRPr lang="ar-SA" sz="1200" b="1" dirty="0"/>
                    </a:p>
                  </a:txBody>
                  <a:tcPr/>
                </a:tc>
              </a:tr>
              <a:tr h="489749">
                <a:tc>
                  <a:txBody>
                    <a:bodyPr/>
                    <a:lstStyle/>
                    <a:p>
                      <a:pPr algn="ctr" rtl="1"/>
                      <a:r>
                        <a:rPr lang="ar-SA" sz="1200" b="1" dirty="0" smtClean="0"/>
                        <a:t>8</a:t>
                      </a:r>
                      <a:endParaRPr lang="ar-SA" sz="1200" b="1" dirty="0"/>
                    </a:p>
                  </a:txBody>
                  <a:tcPr/>
                </a:tc>
                <a:tc>
                  <a:txBody>
                    <a:bodyPr/>
                    <a:lstStyle/>
                    <a:p>
                      <a:pPr algn="ctr" rtl="1"/>
                      <a:r>
                        <a:rPr lang="ar-SA" sz="1200" b="1" kern="1200" dirty="0" smtClean="0"/>
                        <a:t>التوقيع عن ولي الأمر من غير علمه على المكاتبات المتبادلة بين المدرسة وولي الأمر</a:t>
                      </a:r>
                      <a:endParaRPr lang="ar-SA" sz="1200" b="1" dirty="0"/>
                    </a:p>
                  </a:txBody>
                  <a:tcPr/>
                </a:tc>
              </a:tr>
              <a:tr h="489749">
                <a:tc>
                  <a:txBody>
                    <a:bodyPr/>
                    <a:lstStyle/>
                    <a:p>
                      <a:pPr algn="ctr" rtl="1"/>
                      <a:r>
                        <a:rPr lang="ar-SA" sz="1200" b="1" dirty="0" smtClean="0"/>
                        <a:t>9</a:t>
                      </a:r>
                      <a:endParaRPr lang="ar-SA" sz="1200" b="1" dirty="0"/>
                    </a:p>
                  </a:txBody>
                  <a:tcPr/>
                </a:tc>
                <a:tc>
                  <a:txBody>
                    <a:bodyPr/>
                    <a:lstStyle/>
                    <a:p>
                      <a:pPr algn="ctr" rtl="1"/>
                      <a:r>
                        <a:rPr lang="ar-SA" sz="1200" b="1" kern="1200" dirty="0" smtClean="0"/>
                        <a:t>إحضار أجهزة الاتصال الشخصية أياً كان نوعها إلى المدرسة ( خالية من المخالفات ) </a:t>
                      </a:r>
                      <a:endParaRPr lang="ar-SA" sz="1200" b="1" dirty="0"/>
                    </a:p>
                  </a:txBody>
                  <a:tcPr/>
                </a:tc>
              </a:tr>
            </a:tbl>
          </a:graphicData>
        </a:graphic>
      </p:graphicFrame>
      <p:sp>
        <p:nvSpPr>
          <p:cNvPr id="7" name="سهم إلى اليسار 6"/>
          <p:cNvSpPr/>
          <p:nvPr/>
        </p:nvSpPr>
        <p:spPr>
          <a:xfrm>
            <a:off x="6072198" y="6072230"/>
            <a:ext cx="3000364" cy="1071546"/>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الثالثة</a:t>
            </a:r>
            <a:endParaRPr lang="ar-SA" sz="2000" b="1" dirty="0">
              <a:solidFill>
                <a:schemeClr val="tx1"/>
              </a:solidFill>
            </a:endParaRPr>
          </a:p>
        </p:txBody>
      </p:sp>
      <p:sp>
        <p:nvSpPr>
          <p:cNvPr id="9" name="مستطيل 8"/>
          <p:cNvSpPr/>
          <p:nvPr/>
        </p:nvSpPr>
        <p:spPr>
          <a:xfrm>
            <a:off x="7215206" y="428604"/>
            <a:ext cx="714380" cy="571480"/>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3</a:t>
            </a:r>
          </a:p>
        </p:txBody>
      </p:sp>
      <p:sp>
        <p:nvSpPr>
          <p:cNvPr id="10" name="مستطيل 9"/>
          <p:cNvSpPr/>
          <p:nvPr/>
        </p:nvSpPr>
        <p:spPr>
          <a:xfrm>
            <a:off x="6215074" y="0"/>
            <a:ext cx="2928926" cy="42860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زر إجراء: البداية 10">
            <a:hlinkClick r:id="rId4"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cxnSp>
        <p:nvCxnSpPr>
          <p:cNvPr id="13" name="رابط كسهم مستقيم 12"/>
          <p:cNvCxnSpPr/>
          <p:nvPr/>
        </p:nvCxnSpPr>
        <p:spPr>
          <a:xfrm rot="16200000" flipV="1">
            <a:off x="5322099" y="3036091"/>
            <a:ext cx="571504" cy="50006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5400000">
            <a:off x="5036347" y="3821909"/>
            <a:ext cx="1143008" cy="500066"/>
          </a:xfrm>
          <a:prstGeom prst="straightConnector1">
            <a:avLst/>
          </a:prstGeom>
          <a:ln w="635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6"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1+#ppt_w/2"/>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1+#ppt_w/2"/>
                                          </p:val>
                                        </p:tav>
                                        <p:tav tm="100000">
                                          <p:val>
                                            <p:strVal val="#ppt_x"/>
                                          </p:val>
                                        </p:tav>
                                      </p:tavLst>
                                    </p:anim>
                                    <p:anim calcmode="lin" valueType="num">
                                      <p:cBhvr additive="base">
                                        <p:cTn id="30"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6072198" y="1071546"/>
          <a:ext cx="3071802" cy="5100766"/>
        </p:xfrm>
        <a:graphic>
          <a:graphicData uri="http://schemas.openxmlformats.org/drawingml/2006/table">
            <a:tbl>
              <a:tblPr rtl="1" firstRow="1" bandRow="1">
                <a:tableStyleId>{74C1A8A3-306A-4EB7-A6B1-4F7E0EB9C5D6}</a:tableStyleId>
              </a:tblPr>
              <a:tblGrid>
                <a:gridCol w="257941"/>
                <a:gridCol w="2813861"/>
              </a:tblGrid>
              <a:tr h="321278">
                <a:tc>
                  <a:txBody>
                    <a:bodyPr/>
                    <a:lstStyle/>
                    <a:p>
                      <a:pPr algn="ctr" rtl="1"/>
                      <a:r>
                        <a:rPr lang="ar-SA" sz="1400" b="1" dirty="0" smtClean="0"/>
                        <a:t>م</a:t>
                      </a:r>
                      <a:endParaRPr lang="ar-SA" sz="1400" b="1" dirty="0"/>
                    </a:p>
                  </a:txBody>
                  <a:tcPr/>
                </a:tc>
                <a:tc>
                  <a:txBody>
                    <a:bodyPr/>
                    <a:lstStyle/>
                    <a:p>
                      <a:pPr algn="ctr" rtl="1"/>
                      <a:r>
                        <a:rPr lang="ar-SA" sz="1600" b="1" dirty="0" smtClean="0">
                          <a:solidFill>
                            <a:schemeClr val="tx1"/>
                          </a:solidFill>
                        </a:rPr>
                        <a:t>مخالفات الدرجة الرابعة</a:t>
                      </a:r>
                      <a:endParaRPr lang="ar-SA" sz="1600" b="1" dirty="0">
                        <a:solidFill>
                          <a:schemeClr val="tx1"/>
                        </a:solidFill>
                      </a:endParaRPr>
                    </a:p>
                  </a:txBody>
                  <a:tcPr>
                    <a:solidFill>
                      <a:srgbClr val="FFFF66"/>
                    </a:solidFill>
                  </a:tcPr>
                </a:tc>
              </a:tr>
              <a:tr h="255566">
                <a:tc>
                  <a:txBody>
                    <a:bodyPr/>
                    <a:lstStyle/>
                    <a:p>
                      <a:pPr algn="ctr" rtl="1"/>
                      <a:r>
                        <a:rPr lang="ar-SA" sz="1000" b="1" dirty="0" smtClean="0"/>
                        <a:t>1</a:t>
                      </a:r>
                      <a:endParaRPr lang="ar-SA" sz="1000" b="1" dirty="0"/>
                    </a:p>
                  </a:txBody>
                  <a:tcPr/>
                </a:tc>
                <a:tc>
                  <a:txBody>
                    <a:bodyPr/>
                    <a:lstStyle/>
                    <a:p>
                      <a:pPr rtl="1"/>
                      <a:r>
                        <a:rPr lang="ar-SA" sz="1000" b="1" kern="1200" dirty="0" smtClean="0"/>
                        <a:t>الإصرار على ترك الصلاة مع الطلاب والمعلمين دون عذر شرعي </a:t>
                      </a:r>
                      <a:endParaRPr lang="en-US" sz="1000" b="1" kern="1200" dirty="0" smtClean="0">
                        <a:solidFill>
                          <a:schemeClr val="dk1"/>
                        </a:solidFill>
                        <a:latin typeface="+mn-lt"/>
                        <a:ea typeface="+mn-ea"/>
                        <a:cs typeface="+mn-cs"/>
                      </a:endParaRPr>
                    </a:p>
                  </a:txBody>
                  <a:tcPr/>
                </a:tc>
              </a:tr>
              <a:tr h="379692">
                <a:tc>
                  <a:txBody>
                    <a:bodyPr/>
                    <a:lstStyle/>
                    <a:p>
                      <a:pPr algn="ctr" rtl="1"/>
                      <a:r>
                        <a:rPr lang="ar-SA" sz="1000" b="1" dirty="0" smtClean="0"/>
                        <a:t>2</a:t>
                      </a:r>
                      <a:endParaRPr lang="ar-SA" sz="1000" b="1" dirty="0"/>
                    </a:p>
                  </a:txBody>
                  <a:tcPr/>
                </a:tc>
                <a:tc>
                  <a:txBody>
                    <a:bodyPr/>
                    <a:lstStyle/>
                    <a:p>
                      <a:pPr rtl="1"/>
                      <a:r>
                        <a:rPr lang="ar-SA" sz="1000" b="1" kern="1200" dirty="0" smtClean="0"/>
                        <a:t>العبث بالمواد ، أو الأدوات ، أو الألعاب الخطرة في المدرسة ، مثل : المفرقعات ، والمواد الحارقة ، والألعاب الحارقة .</a:t>
                      </a:r>
                      <a:endParaRPr lang="en-US" sz="1000" b="1" kern="1200" dirty="0" smtClean="0">
                        <a:solidFill>
                          <a:schemeClr val="dk1"/>
                        </a:solidFill>
                        <a:latin typeface="+mn-lt"/>
                        <a:ea typeface="+mn-ea"/>
                        <a:cs typeface="+mn-cs"/>
                      </a:endParaRPr>
                    </a:p>
                  </a:txBody>
                  <a:tcPr/>
                </a:tc>
              </a:tr>
              <a:tr h="379692">
                <a:tc>
                  <a:txBody>
                    <a:bodyPr/>
                    <a:lstStyle/>
                    <a:p>
                      <a:pPr algn="ctr" rtl="1"/>
                      <a:r>
                        <a:rPr lang="ar-SA" sz="1000" b="1" dirty="0" smtClean="0"/>
                        <a:t>3</a:t>
                      </a:r>
                      <a:endParaRPr lang="ar-SA" sz="1000" b="1" dirty="0"/>
                    </a:p>
                  </a:txBody>
                  <a:tcPr/>
                </a:tc>
                <a:tc>
                  <a:txBody>
                    <a:bodyPr/>
                    <a:lstStyle/>
                    <a:p>
                      <a:pPr rtl="1"/>
                      <a:r>
                        <a:rPr lang="ar-SA" sz="1000" b="1" kern="1200" dirty="0" smtClean="0"/>
                        <a:t>تعمد إصابة أحد الطلاب عن طريق الضرب أو استخدام أدوات غير حادة تحدث إصابة ( جرحاً ، نزفاً ، كسراً ) </a:t>
                      </a:r>
                      <a:endParaRPr lang="en-US" sz="1000" b="1" kern="1200" dirty="0" smtClean="0">
                        <a:solidFill>
                          <a:schemeClr val="dk1"/>
                        </a:solidFill>
                        <a:latin typeface="+mn-lt"/>
                        <a:ea typeface="+mn-ea"/>
                        <a:cs typeface="+mn-cs"/>
                      </a:endParaRPr>
                    </a:p>
                  </a:txBody>
                  <a:tcPr/>
                </a:tc>
              </a:tr>
              <a:tr h="233657">
                <a:tc>
                  <a:txBody>
                    <a:bodyPr/>
                    <a:lstStyle/>
                    <a:p>
                      <a:pPr algn="ctr" rtl="1"/>
                      <a:r>
                        <a:rPr lang="ar-SA" sz="1000" b="1" dirty="0" smtClean="0"/>
                        <a:t>4</a:t>
                      </a:r>
                      <a:endParaRPr lang="ar-SA" sz="1000" b="1" dirty="0"/>
                    </a:p>
                  </a:txBody>
                  <a:tcPr/>
                </a:tc>
                <a:tc>
                  <a:txBody>
                    <a:bodyPr/>
                    <a:lstStyle/>
                    <a:p>
                      <a:pPr rtl="1"/>
                      <a:r>
                        <a:rPr lang="ar-SA" sz="1000" b="1" kern="1200" dirty="0" smtClean="0"/>
                        <a:t>التدخين داخل المدرسة .</a:t>
                      </a:r>
                      <a:endParaRPr lang="en-US" sz="1000" b="1" kern="1200" dirty="0" smtClean="0">
                        <a:solidFill>
                          <a:schemeClr val="dk1"/>
                        </a:solidFill>
                        <a:latin typeface="+mn-lt"/>
                        <a:ea typeface="+mn-ea"/>
                        <a:cs typeface="+mn-cs"/>
                      </a:endParaRPr>
                    </a:p>
                  </a:txBody>
                  <a:tcPr/>
                </a:tc>
              </a:tr>
              <a:tr h="233657">
                <a:tc>
                  <a:txBody>
                    <a:bodyPr/>
                    <a:lstStyle/>
                    <a:p>
                      <a:pPr algn="ctr" rtl="1"/>
                      <a:r>
                        <a:rPr lang="ar-SA" sz="1000" b="1" dirty="0" smtClean="0"/>
                        <a:t>5</a:t>
                      </a:r>
                      <a:endParaRPr lang="ar-SA" sz="1000" b="1" dirty="0"/>
                    </a:p>
                  </a:txBody>
                  <a:tcPr/>
                </a:tc>
                <a:tc>
                  <a:txBody>
                    <a:bodyPr/>
                    <a:lstStyle/>
                    <a:p>
                      <a:pPr rtl="1"/>
                      <a:r>
                        <a:rPr lang="ar-SA" sz="1000" b="1" kern="1200" dirty="0" smtClean="0"/>
                        <a:t>الهروب من المدرسة .</a:t>
                      </a:r>
                      <a:endParaRPr lang="en-US" sz="1000" b="1" kern="1200" dirty="0" smtClean="0">
                        <a:solidFill>
                          <a:schemeClr val="dk1"/>
                        </a:solidFill>
                        <a:latin typeface="+mn-lt"/>
                        <a:ea typeface="+mn-ea"/>
                        <a:cs typeface="+mn-cs"/>
                      </a:endParaRPr>
                    </a:p>
                  </a:txBody>
                  <a:tcPr/>
                </a:tc>
              </a:tr>
              <a:tr h="233657">
                <a:tc>
                  <a:txBody>
                    <a:bodyPr/>
                    <a:lstStyle/>
                    <a:p>
                      <a:pPr algn="ctr" rtl="1"/>
                      <a:r>
                        <a:rPr lang="ar-SA" sz="1000" b="1" dirty="0" smtClean="0"/>
                        <a:t>6</a:t>
                      </a:r>
                      <a:endParaRPr lang="ar-SA" sz="1000" b="1" dirty="0"/>
                    </a:p>
                  </a:txBody>
                  <a:tcPr/>
                </a:tc>
                <a:tc>
                  <a:txBody>
                    <a:bodyPr/>
                    <a:lstStyle/>
                    <a:p>
                      <a:pPr rtl="1"/>
                      <a:r>
                        <a:rPr lang="ar-SA" sz="1000" b="1" kern="1200" dirty="0" smtClean="0"/>
                        <a:t>التنمر .</a:t>
                      </a:r>
                      <a:endParaRPr lang="en-US" sz="1000" b="1" kern="1200" dirty="0" smtClean="0">
                        <a:solidFill>
                          <a:schemeClr val="dk1"/>
                        </a:solidFill>
                        <a:latin typeface="+mn-lt"/>
                        <a:ea typeface="+mn-ea"/>
                        <a:cs typeface="+mn-cs"/>
                      </a:endParaRPr>
                    </a:p>
                  </a:txBody>
                  <a:tcPr/>
                </a:tc>
              </a:tr>
              <a:tr h="379692">
                <a:tc>
                  <a:txBody>
                    <a:bodyPr/>
                    <a:lstStyle/>
                    <a:p>
                      <a:pPr algn="ctr" rtl="1"/>
                      <a:r>
                        <a:rPr lang="ar-SA" sz="1000" b="1" dirty="0" smtClean="0"/>
                        <a:t>7</a:t>
                      </a:r>
                      <a:endParaRPr lang="ar-SA" sz="1000" b="1" dirty="0"/>
                    </a:p>
                  </a:txBody>
                  <a:tcPr/>
                </a:tc>
                <a:tc>
                  <a:txBody>
                    <a:bodyPr/>
                    <a:lstStyle/>
                    <a:p>
                      <a:pPr rtl="1"/>
                      <a:r>
                        <a:rPr lang="ar-SA" sz="1000" b="1" kern="1200" dirty="0" smtClean="0"/>
                        <a:t>عرض أو توزيع المواد الإعلامية الممنوعة المقروءة ، أو المسموعة ، أو المرئية .</a:t>
                      </a:r>
                      <a:endParaRPr lang="en-US" sz="1000" b="1" kern="1200" dirty="0" smtClean="0">
                        <a:solidFill>
                          <a:schemeClr val="dk1"/>
                        </a:solidFill>
                        <a:latin typeface="+mn-lt"/>
                        <a:ea typeface="+mn-ea"/>
                        <a:cs typeface="+mn-cs"/>
                      </a:endParaRPr>
                    </a:p>
                  </a:txBody>
                  <a:tcPr/>
                </a:tc>
              </a:tr>
              <a:tr h="233657">
                <a:tc>
                  <a:txBody>
                    <a:bodyPr/>
                    <a:lstStyle/>
                    <a:p>
                      <a:pPr algn="ctr" rtl="1"/>
                      <a:r>
                        <a:rPr lang="ar-SA" sz="1000" b="1" dirty="0" smtClean="0"/>
                        <a:t>8</a:t>
                      </a:r>
                      <a:endParaRPr lang="ar-SA" sz="1000" b="1" dirty="0"/>
                    </a:p>
                  </a:txBody>
                  <a:tcPr/>
                </a:tc>
                <a:tc>
                  <a:txBody>
                    <a:bodyPr/>
                    <a:lstStyle/>
                    <a:p>
                      <a:pPr rtl="1"/>
                      <a:r>
                        <a:rPr lang="ar-SA" sz="1000" b="1" kern="1200" dirty="0" smtClean="0"/>
                        <a:t>شبهة تزوير الوثائق أو تقليد الأختام الرسمية .</a:t>
                      </a:r>
                      <a:endParaRPr lang="en-US" sz="1000" b="1" kern="1200" dirty="0" smtClean="0">
                        <a:solidFill>
                          <a:schemeClr val="dk1"/>
                        </a:solidFill>
                        <a:latin typeface="+mn-lt"/>
                        <a:ea typeface="+mn-ea"/>
                        <a:cs typeface="+mn-cs"/>
                      </a:endParaRPr>
                    </a:p>
                  </a:txBody>
                  <a:tcPr/>
                </a:tc>
              </a:tr>
              <a:tr h="379692">
                <a:tc>
                  <a:txBody>
                    <a:bodyPr/>
                    <a:lstStyle/>
                    <a:p>
                      <a:pPr algn="ctr" rtl="1"/>
                      <a:r>
                        <a:rPr lang="ar-SA" sz="1000" b="1" dirty="0" smtClean="0"/>
                        <a:t>9</a:t>
                      </a:r>
                      <a:endParaRPr lang="ar-SA" sz="1000" b="1" dirty="0"/>
                    </a:p>
                  </a:txBody>
                  <a:tcPr/>
                </a:tc>
                <a:tc>
                  <a:txBody>
                    <a:bodyPr/>
                    <a:lstStyle/>
                    <a:p>
                      <a:pPr rtl="1"/>
                      <a:r>
                        <a:rPr lang="ar-SA" sz="1000" b="1" kern="1200" dirty="0" smtClean="0"/>
                        <a:t>السلوك الخاطئ والغريب ، مثل : </a:t>
                      </a:r>
                      <a:r>
                        <a:rPr lang="ar-SA" sz="1000" b="1" kern="1200" dirty="0" err="1" smtClean="0"/>
                        <a:t>الإيمو</a:t>
                      </a:r>
                      <a:r>
                        <a:rPr lang="ar-SA" sz="1000" b="1" kern="1200" dirty="0" smtClean="0"/>
                        <a:t> ، أو التشبه بالجنس الآخر .</a:t>
                      </a:r>
                      <a:endParaRPr lang="en-US" sz="1000" b="1" kern="1200" dirty="0" smtClean="0">
                        <a:solidFill>
                          <a:schemeClr val="dk1"/>
                        </a:solidFill>
                        <a:latin typeface="+mn-lt"/>
                        <a:ea typeface="+mn-ea"/>
                        <a:cs typeface="+mn-cs"/>
                      </a:endParaRPr>
                    </a:p>
                  </a:txBody>
                  <a:tcPr/>
                </a:tc>
              </a:tr>
              <a:tr h="379692">
                <a:tc>
                  <a:txBody>
                    <a:bodyPr/>
                    <a:lstStyle/>
                    <a:p>
                      <a:pPr algn="ctr" rtl="1"/>
                      <a:r>
                        <a:rPr lang="ar-SA" sz="1000" b="1" dirty="0" smtClean="0"/>
                        <a:t>10</a:t>
                      </a:r>
                      <a:endParaRPr lang="ar-SA" sz="1000" b="1" dirty="0"/>
                    </a:p>
                  </a:txBody>
                  <a:tcPr/>
                </a:tc>
                <a:tc>
                  <a:txBody>
                    <a:bodyPr/>
                    <a:lstStyle/>
                    <a:p>
                      <a:pPr rtl="1"/>
                      <a:r>
                        <a:rPr lang="ar-SA" sz="1000" b="1" kern="1200" dirty="0" smtClean="0"/>
                        <a:t>إحضار شخص آخر لتأدية الاختبار نيابة عنه ، أو تأدية الاختبار عن الغير .</a:t>
                      </a:r>
                      <a:endParaRPr lang="en-US" sz="1000" b="1" kern="1200" dirty="0" smtClean="0">
                        <a:solidFill>
                          <a:schemeClr val="dk1"/>
                        </a:solidFill>
                        <a:latin typeface="+mn-lt"/>
                        <a:ea typeface="+mn-ea"/>
                        <a:cs typeface="+mn-cs"/>
                      </a:endParaRPr>
                    </a:p>
                  </a:txBody>
                  <a:tcPr/>
                </a:tc>
              </a:tr>
              <a:tr h="456080">
                <a:tc>
                  <a:txBody>
                    <a:bodyPr/>
                    <a:lstStyle/>
                    <a:p>
                      <a:pPr algn="ctr" rtl="1"/>
                      <a:r>
                        <a:rPr lang="ar-SA" sz="1000" b="1" dirty="0" smtClean="0"/>
                        <a:t>11</a:t>
                      </a:r>
                      <a:endParaRPr lang="ar-SA" sz="1000" b="1" dirty="0"/>
                    </a:p>
                  </a:txBody>
                  <a:tcPr/>
                </a:tc>
                <a:tc>
                  <a:txBody>
                    <a:bodyPr/>
                    <a:lstStyle/>
                    <a:p>
                      <a:pPr rtl="1"/>
                      <a:r>
                        <a:rPr lang="ar-SA" sz="1000" b="1" kern="1200" dirty="0" smtClean="0"/>
                        <a:t>إحضار أجهزة الاتصال الشخصية أياً كان نوعها إلى المدرسة والتي تحتوي على صور أو مقاطع غير لائقة </a:t>
                      </a:r>
                      <a:endParaRPr lang="en-US" sz="1000" b="1" kern="1200" dirty="0" smtClean="0">
                        <a:solidFill>
                          <a:schemeClr val="dk1"/>
                        </a:solidFill>
                        <a:latin typeface="+mn-lt"/>
                        <a:ea typeface="+mn-ea"/>
                        <a:cs typeface="+mn-cs"/>
                      </a:endParaRPr>
                    </a:p>
                  </a:txBody>
                  <a:tcPr/>
                </a:tc>
              </a:tr>
              <a:tr h="525728">
                <a:tc>
                  <a:txBody>
                    <a:bodyPr/>
                    <a:lstStyle/>
                    <a:p>
                      <a:pPr algn="ctr" rtl="1"/>
                      <a:r>
                        <a:rPr lang="ar-SA" sz="1000" b="1" dirty="0" smtClean="0"/>
                        <a:t>12</a:t>
                      </a:r>
                      <a:endParaRPr lang="ar-SA" sz="1000" b="1" dirty="0"/>
                    </a:p>
                  </a:txBody>
                  <a:tcPr/>
                </a:tc>
                <a:tc>
                  <a:txBody>
                    <a:bodyPr/>
                    <a:lstStyle/>
                    <a:p>
                      <a:pPr rtl="1"/>
                      <a:r>
                        <a:rPr lang="ar-SA" sz="1000" b="1" kern="1200" dirty="0" smtClean="0"/>
                        <a:t>العبث بتجهيزات المدرسة أو مبانيها ، مثل : أجهزة الحاسب الآلي ، وآلات التشغيل ، والمعامل ، وحافلة المدرسة ، والأدوات  الكهربائية ، ومعدات الأمن والسلامة في المدرسة </a:t>
                      </a:r>
                      <a:endParaRPr lang="en-US" sz="1000" b="1" kern="1200" dirty="0" smtClean="0">
                        <a:solidFill>
                          <a:schemeClr val="dk1"/>
                        </a:solidFill>
                        <a:latin typeface="+mn-lt"/>
                        <a:ea typeface="+mn-ea"/>
                        <a:cs typeface="+mn-cs"/>
                      </a:endParaRPr>
                    </a:p>
                  </a:txBody>
                  <a:tcPr/>
                </a:tc>
              </a:tr>
              <a:tr h="525728">
                <a:tc>
                  <a:txBody>
                    <a:bodyPr/>
                    <a:lstStyle/>
                    <a:p>
                      <a:pPr algn="ctr" rtl="1"/>
                      <a:r>
                        <a:rPr lang="ar-SA" sz="1000" b="1" dirty="0" smtClean="0"/>
                        <a:t>13</a:t>
                      </a:r>
                      <a:endParaRPr lang="ar-SA" sz="1000" b="1" dirty="0"/>
                    </a:p>
                  </a:txBody>
                  <a:tcPr/>
                </a:tc>
                <a:tc>
                  <a:txBody>
                    <a:bodyPr/>
                    <a:lstStyle/>
                    <a:p>
                      <a:pPr rtl="1"/>
                      <a:r>
                        <a:rPr lang="ar-SA" sz="1000" b="1" kern="1200" dirty="0" smtClean="0"/>
                        <a:t>تصوير الطلاب أو التسجيل الصوتي لهم من خلال الأجهزة الإلكترونية </a:t>
                      </a:r>
                    </a:p>
                    <a:p>
                      <a:pPr rtl="1"/>
                      <a:r>
                        <a:rPr lang="ar-SA" sz="1000" b="1" kern="1200" dirty="0" smtClean="0"/>
                        <a:t>( خاص بالبنين ) . </a:t>
                      </a:r>
                      <a:endParaRPr lang="en-US" sz="1000" b="1" kern="1200" dirty="0" smtClean="0">
                        <a:solidFill>
                          <a:schemeClr val="dk1"/>
                        </a:solidFill>
                        <a:latin typeface="+mn-lt"/>
                        <a:ea typeface="+mn-ea"/>
                        <a:cs typeface="+mn-cs"/>
                      </a:endParaRPr>
                    </a:p>
                  </a:txBody>
                  <a:tcPr/>
                </a:tc>
              </a:tr>
            </a:tbl>
          </a:graphicData>
        </a:graphic>
      </p:graphicFrame>
      <p:graphicFrame>
        <p:nvGraphicFramePr>
          <p:cNvPr id="5" name="جدول 4"/>
          <p:cNvGraphicFramePr>
            <a:graphicFrameLocks noGrp="1"/>
          </p:cNvGraphicFramePr>
          <p:nvPr/>
        </p:nvGraphicFramePr>
        <p:xfrm>
          <a:off x="2" y="1"/>
          <a:ext cx="5786444" cy="6894160"/>
        </p:xfrm>
        <a:graphic>
          <a:graphicData uri="http://schemas.openxmlformats.org/drawingml/2006/table">
            <a:tbl>
              <a:tblPr rtl="1"/>
              <a:tblGrid>
                <a:gridCol w="702592"/>
                <a:gridCol w="455098"/>
                <a:gridCol w="1110805"/>
                <a:gridCol w="2309613"/>
                <a:gridCol w="468497"/>
                <a:gridCol w="99211"/>
                <a:gridCol w="640628"/>
              </a:tblGrid>
              <a:tr h="607838">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نوع الإجراء</a:t>
                      </a:r>
                      <a:endParaRPr lang="en-US" sz="16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الإجراء المتخذ</a:t>
                      </a:r>
                      <a:endParaRPr lang="en-US" sz="16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a:latin typeface="Calibri"/>
                          <a:ea typeface="Calibri"/>
                          <a:cs typeface="AL-Mohanad Black"/>
                        </a:rPr>
                        <a:t>توقيع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rtl="1">
                        <a:lnSpc>
                          <a:spcPct val="115000"/>
                        </a:lnSpc>
                        <a:spcAft>
                          <a:spcPts val="0"/>
                        </a:spcAft>
                      </a:pPr>
                      <a:r>
                        <a:rPr lang="ar-SA" sz="1050" b="1">
                          <a:latin typeface="Calibri"/>
                          <a:ea typeface="Calibri"/>
                          <a:cs typeface="AL-Mohanad Black"/>
                        </a:rPr>
                        <a:t>اسم الموظف وتوقيعه</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rtl="1"/>
                      <a:endParaRPr lang="ar-SA"/>
                    </a:p>
                  </a:txBody>
                  <a:tcPr/>
                </a:tc>
              </a:tr>
              <a:tr h="362883">
                <a:tc rowSpan="14">
                  <a:txBody>
                    <a:bodyPr/>
                    <a:lstStyle/>
                    <a:p>
                      <a:pPr marL="71755" marR="71755" algn="ctr" rtl="1">
                        <a:lnSpc>
                          <a:spcPct val="115000"/>
                        </a:lnSpc>
                        <a:spcAft>
                          <a:spcPts val="0"/>
                        </a:spcAft>
                      </a:pPr>
                      <a:r>
                        <a:rPr lang="ar-SA" sz="1050" b="1" dirty="0">
                          <a:solidFill>
                            <a:srgbClr val="FF0000"/>
                          </a:solidFill>
                          <a:latin typeface="Calibri"/>
                          <a:ea typeface="Calibri"/>
                          <a:cs typeface="AL-Mohanad Black"/>
                        </a:rPr>
                        <a:t>الإجراء الأول</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4">
                  <a:txBody>
                    <a:bodyPr/>
                    <a:lstStyle/>
                    <a:p>
                      <a:pPr algn="ctr" rtl="1">
                        <a:lnSpc>
                          <a:spcPct val="115000"/>
                        </a:lnSpc>
                        <a:spcAft>
                          <a:spcPts val="0"/>
                        </a:spcAft>
                      </a:pPr>
                      <a:endParaRPr lang="ar-SA" sz="1050" b="1">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تحال مخالفة الطالب للجنة التوجيه والإرشاد بالمدرسة لدراستها مباشرة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1">
                        <a:lnSpc>
                          <a:spcPct val="115000"/>
                        </a:lnSpc>
                        <a:spcAft>
                          <a:spcPts val="0"/>
                        </a:spcAft>
                      </a:pPr>
                      <a:r>
                        <a:rPr lang="ar-SA" sz="1000" b="1" dirty="0">
                          <a:latin typeface="Calibri"/>
                          <a:ea typeface="Calibri"/>
                          <a:cs typeface="AL-Mohanad Black"/>
                        </a:rPr>
                        <a:t>تباشر المخالفة لجنة التوجيه والإرشاد بالمدرسة</a:t>
                      </a:r>
                      <a:endParaRPr lang="en-US" sz="10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r>
              <a:tr h="5503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92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المتكررة، فإني اعتذر عما بدر مني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نقلت إلى فصل آخر وفقاً لتقرير المرشد الطلابي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إصلاح التالف</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بإصلاح جميع ما أتلفته أو إحضار بديل عنه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الطالب يسلم الطالب إشعاراً لولي الأمر يوضح فيه ما أتلفه</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3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مصادرة المواد الممنوعة</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لما وجدنا معك من مواد ممنوعة وجب علينا إتلافها ( بعد الانتهاء من القضية ) وإعداد محضر بذلك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7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ضبط الجهاز</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ضبط الجهاز الذي يحتوي على صور الطلاب أو مقاطع وصور غير لائقة وإعادة تهيئته والتحفظ عليه لمدة عام من تاريخ إحضاره ويعد محضر بذلك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3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4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نقل الطالب المصاب للمركز الصحي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حولت إلى المرشد الطلابي لدراسة حالتك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7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حسم عشر درجات من السلوك</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لارتكابك المخالفة وجب حسم عشر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88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توضح فيه الدرجات المحسومة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rtl="1"/>
                      <a:endParaRPr lang="ar-SA"/>
                    </a:p>
                  </a:txBody>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6" name="سهم إلى اليسار 5"/>
          <p:cNvSpPr/>
          <p:nvPr/>
        </p:nvSpPr>
        <p:spPr>
          <a:xfrm>
            <a:off x="5572132" y="5857892"/>
            <a:ext cx="3286116" cy="1214422"/>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الرابعة</a:t>
            </a:r>
            <a:endParaRPr lang="ar-SA" sz="2000" b="1" dirty="0">
              <a:solidFill>
                <a:schemeClr val="tx1"/>
              </a:solidFill>
            </a:endParaRPr>
          </a:p>
        </p:txBody>
      </p:sp>
      <p:sp>
        <p:nvSpPr>
          <p:cNvPr id="7" name="مستطيل 6"/>
          <p:cNvSpPr/>
          <p:nvPr/>
        </p:nvSpPr>
        <p:spPr>
          <a:xfrm>
            <a:off x="7072330" y="357166"/>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4</a:t>
            </a:r>
          </a:p>
        </p:txBody>
      </p:sp>
      <p:sp>
        <p:nvSpPr>
          <p:cNvPr id="8" name="مستطيل 7"/>
          <p:cNvSpPr/>
          <p:nvPr/>
        </p:nvSpPr>
        <p:spPr>
          <a:xfrm>
            <a:off x="5786446" y="0"/>
            <a:ext cx="3357554"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زر إجراء: البداية 8">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1"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جدول 5"/>
          <p:cNvGraphicFramePr>
            <a:graphicFrameLocks noGrp="1"/>
          </p:cNvGraphicFramePr>
          <p:nvPr/>
        </p:nvGraphicFramePr>
        <p:xfrm>
          <a:off x="-1" y="0"/>
          <a:ext cx="5988041" cy="6858001"/>
        </p:xfrm>
        <a:graphic>
          <a:graphicData uri="http://schemas.openxmlformats.org/drawingml/2006/table">
            <a:tbl>
              <a:tblPr rtl="1"/>
              <a:tblGrid>
                <a:gridCol w="641629"/>
                <a:gridCol w="414659"/>
                <a:gridCol w="1189745"/>
                <a:gridCol w="2711185"/>
                <a:gridCol w="391177"/>
                <a:gridCol w="639646"/>
              </a:tblGrid>
              <a:tr h="404175">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a:latin typeface="Calibri"/>
                          <a:ea typeface="Calibri"/>
                          <a:cs typeface="AL-Mohanad Black"/>
                        </a:rPr>
                        <a:t>اليوم / التاريخ</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نوع الإجراء</a:t>
                      </a:r>
                      <a:endParaRPr lang="en-US" sz="18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الإجراء المتخذ</a:t>
                      </a:r>
                      <a:endParaRPr lang="en-US" sz="18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a:latin typeface="Calibri"/>
                          <a:ea typeface="Calibri"/>
                          <a:cs typeface="AL-Mohanad Black"/>
                        </a:rPr>
                        <a:t>توقيع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a:latin typeface="Calibri"/>
                          <a:ea typeface="Calibri"/>
                          <a:cs typeface="AL-Mohanad Black"/>
                        </a:rPr>
                        <a:t>اسم الموظف وتوقيعه</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93292">
                <a:tc rowSpan="15">
                  <a:txBody>
                    <a:bodyPr/>
                    <a:lstStyle/>
                    <a:p>
                      <a:pPr marL="71755" marR="71755" algn="ctr" rtl="1">
                        <a:lnSpc>
                          <a:spcPct val="115000"/>
                        </a:lnSpc>
                        <a:spcAft>
                          <a:spcPts val="0"/>
                        </a:spcAft>
                      </a:pPr>
                      <a:r>
                        <a:rPr lang="ar-SA" sz="1050" b="1" dirty="0">
                          <a:solidFill>
                            <a:srgbClr val="FF0000"/>
                          </a:solidFill>
                          <a:latin typeface="Calibri"/>
                          <a:ea typeface="Calibri"/>
                          <a:cs typeface="AL-Mohanad Black"/>
                        </a:rPr>
                        <a:t>الإجراء الثاني</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5">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تحال مخالفة الطالب للجنة التوجيه والإرشاد بالمدرسة لدراستها مباشرة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50" b="1" dirty="0">
                          <a:latin typeface="Calibri"/>
                          <a:ea typeface="Calibri"/>
                          <a:cs typeface="AL-Mohanad Black"/>
                        </a:rPr>
                        <a:t>تباشر المخالفة لجنة التوجيه والإرشاد بالمدرسة</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0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أتعهد بالانضباط السلوكي وعدم تكرار المخالفة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لأخطائي التي ارتكبتها وإساءتي المتكررة، فإني اعتذر عما بدر مني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0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إصلاح التالف</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أتعهد بإصلاح جميع ما أتلفته أو إحضار بديل عنه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يسلم الطالب يسلم الطالب إشعاراً لولي الأمر يوضح فيه ما أتلفه</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مصادرة المواد الممنوعة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لما وجدنا معك من مواد ممنوعة وجب علينا إتلافها ( بعد الانتهاء من القضية ) وإعداد محضر بذلك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6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ضبط الجهاز</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ضبط الجهاز الذي يحتوي على صور الطلاب أو مقاطع وصور غير لائقة وإعادة تهيئته والتحفظ عليه لمدة عام من تاريخ إحضاره ويعد محضر بذلك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6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نقل الطالب المصاب للمركز الصحي </a:t>
                      </a:r>
                      <a:r>
                        <a:rPr lang="ar-SA" sz="1050" b="0" dirty="0" smtClean="0">
                          <a:latin typeface="Calibri"/>
                          <a:ea typeface="Calibri"/>
                          <a:cs typeface="AL-Mohanad Black"/>
                        </a:rPr>
                        <a:t>.</a:t>
                      </a:r>
                    </a:p>
                    <a:p>
                      <a:pPr algn="just" rtl="1">
                        <a:lnSpc>
                          <a:spcPct val="115000"/>
                        </a:lnSpc>
                        <a:spcAft>
                          <a:spcPts val="0"/>
                        </a:spcAft>
                      </a:pP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0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لمخالفتك فقد حولت إلى المرشد الطلابي لدراسة حالتك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6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حسم عشر درجات من السلوك</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لارتكابك المخالفة وجب حسم عشر درجات من درجات السلوك حسب ما نصت عليه القواعد ، وبإمكانك تعويض الدرجة المحسومة عند تعديل السلوك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تسليم الطالب إشعار لولي الأمر توضح فيه الدرجات المحسومة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17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حرمان الطالب من الدراسة لمدة أسبوع </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لتكرار مخالفتك وجب حرمانك من الدراسة لمدة أسبوع دراسي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26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لوحدة الخدمات الإرشادية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7" name="جدول 6"/>
          <p:cNvGraphicFramePr>
            <a:graphicFrameLocks noGrp="1"/>
          </p:cNvGraphicFramePr>
          <p:nvPr/>
        </p:nvGraphicFramePr>
        <p:xfrm>
          <a:off x="6072198" y="1214422"/>
          <a:ext cx="3071802" cy="5131781"/>
        </p:xfrm>
        <a:graphic>
          <a:graphicData uri="http://schemas.openxmlformats.org/drawingml/2006/table">
            <a:tbl>
              <a:tblPr rtl="1" firstRow="1" bandRow="1">
                <a:tableStyleId>{74C1A8A3-306A-4EB7-A6B1-4F7E0EB9C5D6}</a:tableStyleId>
              </a:tblPr>
              <a:tblGrid>
                <a:gridCol w="257941"/>
                <a:gridCol w="2813861"/>
              </a:tblGrid>
              <a:tr h="211537">
                <a:tc>
                  <a:txBody>
                    <a:bodyPr/>
                    <a:lstStyle/>
                    <a:p>
                      <a:pPr algn="ctr" rtl="1"/>
                      <a:r>
                        <a:rPr lang="ar-SA" sz="1400" b="1" dirty="0" smtClean="0"/>
                        <a:t>م</a:t>
                      </a:r>
                      <a:endParaRPr lang="ar-SA" sz="1400" b="1" dirty="0"/>
                    </a:p>
                  </a:txBody>
                  <a:tcPr/>
                </a:tc>
                <a:tc>
                  <a:txBody>
                    <a:bodyPr/>
                    <a:lstStyle/>
                    <a:p>
                      <a:pPr algn="ctr" rtl="1"/>
                      <a:r>
                        <a:rPr lang="ar-SA" sz="1600" b="1" dirty="0" smtClean="0">
                          <a:solidFill>
                            <a:schemeClr val="tx1"/>
                          </a:solidFill>
                        </a:rPr>
                        <a:t>مخالفات الدرجة الرابعة</a:t>
                      </a:r>
                      <a:endParaRPr lang="ar-SA" sz="1600" b="1" dirty="0">
                        <a:solidFill>
                          <a:schemeClr val="tx1"/>
                        </a:solidFill>
                      </a:endParaRPr>
                    </a:p>
                  </a:txBody>
                  <a:tcPr>
                    <a:solidFill>
                      <a:srgbClr val="FFFF66"/>
                    </a:solidFill>
                  </a:tcPr>
                </a:tc>
              </a:tr>
              <a:tr h="266704">
                <a:tc>
                  <a:txBody>
                    <a:bodyPr/>
                    <a:lstStyle/>
                    <a:p>
                      <a:pPr algn="ctr" rtl="1"/>
                      <a:r>
                        <a:rPr lang="ar-SA" sz="1000" b="1" dirty="0" smtClean="0"/>
                        <a:t>1</a:t>
                      </a:r>
                      <a:endParaRPr lang="ar-SA" sz="1000" b="1" dirty="0"/>
                    </a:p>
                  </a:txBody>
                  <a:tcPr/>
                </a:tc>
                <a:tc>
                  <a:txBody>
                    <a:bodyPr/>
                    <a:lstStyle/>
                    <a:p>
                      <a:pPr rtl="1"/>
                      <a:r>
                        <a:rPr lang="ar-SA" sz="1000" b="1" kern="1200" dirty="0" smtClean="0"/>
                        <a:t>الإصرار على ترك الصلاة مع الطلاب والمعلمين دون عذر شرعي </a:t>
                      </a:r>
                      <a:endParaRPr lang="en-US" sz="1000" b="1" kern="1200" dirty="0" smtClean="0">
                        <a:solidFill>
                          <a:schemeClr val="dk1"/>
                        </a:solidFill>
                        <a:latin typeface="+mn-lt"/>
                        <a:ea typeface="+mn-ea"/>
                        <a:cs typeface="+mn-cs"/>
                      </a:endParaRPr>
                    </a:p>
                  </a:txBody>
                  <a:tcPr/>
                </a:tc>
              </a:tr>
              <a:tr h="357190">
                <a:tc>
                  <a:txBody>
                    <a:bodyPr/>
                    <a:lstStyle/>
                    <a:p>
                      <a:pPr algn="ctr" rtl="1"/>
                      <a:r>
                        <a:rPr lang="ar-SA" sz="1000" b="1" dirty="0" smtClean="0"/>
                        <a:t>2</a:t>
                      </a:r>
                      <a:endParaRPr lang="ar-SA" sz="1000" b="1" dirty="0"/>
                    </a:p>
                  </a:txBody>
                  <a:tcPr/>
                </a:tc>
                <a:tc>
                  <a:txBody>
                    <a:bodyPr/>
                    <a:lstStyle/>
                    <a:p>
                      <a:pPr rtl="1"/>
                      <a:r>
                        <a:rPr lang="ar-SA" sz="1000" b="1" kern="1200" dirty="0" smtClean="0"/>
                        <a:t>العبث بالمواد ، أو الأدوات ، أو الألعاب الخطرة في المدرسة ، مثل : المفرقعات ، والمواد الحارقة ، والألعاب الحارقة .</a:t>
                      </a:r>
                      <a:endParaRPr lang="en-US" sz="1000" b="1" kern="1200" dirty="0" smtClean="0">
                        <a:solidFill>
                          <a:schemeClr val="dk1"/>
                        </a:solidFill>
                        <a:latin typeface="+mn-lt"/>
                        <a:ea typeface="+mn-ea"/>
                        <a:cs typeface="+mn-cs"/>
                      </a:endParaRPr>
                    </a:p>
                  </a:txBody>
                  <a:tcPr/>
                </a:tc>
              </a:tr>
              <a:tr h="387776">
                <a:tc>
                  <a:txBody>
                    <a:bodyPr/>
                    <a:lstStyle/>
                    <a:p>
                      <a:pPr algn="ctr" rtl="1"/>
                      <a:r>
                        <a:rPr lang="ar-SA" sz="1000" b="1" dirty="0" smtClean="0"/>
                        <a:t>3</a:t>
                      </a:r>
                      <a:endParaRPr lang="ar-SA" sz="1000" b="1" dirty="0"/>
                    </a:p>
                  </a:txBody>
                  <a:tcPr/>
                </a:tc>
                <a:tc>
                  <a:txBody>
                    <a:bodyPr/>
                    <a:lstStyle/>
                    <a:p>
                      <a:pPr rtl="1"/>
                      <a:r>
                        <a:rPr lang="ar-SA" sz="1000" b="1" kern="1200" dirty="0" smtClean="0"/>
                        <a:t>تعمد إصابة أحد الطلاب عن طريق الضرب أو استخدام أدوات غير حادة تحدث إصابة ( جرحاً ، نزفاً ، كسراً ) </a:t>
                      </a:r>
                      <a:endParaRPr lang="en-US" sz="1000" b="1" kern="1200" dirty="0" smtClean="0">
                        <a:solidFill>
                          <a:schemeClr val="dk1"/>
                        </a:solidFill>
                        <a:latin typeface="+mn-lt"/>
                        <a:ea typeface="+mn-ea"/>
                        <a:cs typeface="+mn-cs"/>
                      </a:endParaRPr>
                    </a:p>
                  </a:txBody>
                  <a:tcPr/>
                </a:tc>
              </a:tr>
              <a:tr h="211537">
                <a:tc>
                  <a:txBody>
                    <a:bodyPr/>
                    <a:lstStyle/>
                    <a:p>
                      <a:pPr algn="ctr" rtl="1"/>
                      <a:r>
                        <a:rPr lang="ar-SA" sz="1000" b="1" dirty="0" smtClean="0"/>
                        <a:t>4</a:t>
                      </a:r>
                      <a:endParaRPr lang="ar-SA" sz="1000" b="1" dirty="0"/>
                    </a:p>
                  </a:txBody>
                  <a:tcPr/>
                </a:tc>
                <a:tc>
                  <a:txBody>
                    <a:bodyPr/>
                    <a:lstStyle/>
                    <a:p>
                      <a:pPr rtl="1"/>
                      <a:r>
                        <a:rPr lang="ar-SA" sz="1000" b="1" kern="1200" dirty="0" smtClean="0"/>
                        <a:t>التدخين داخل المدرسة .</a:t>
                      </a:r>
                      <a:endParaRPr lang="en-US" sz="1000" b="1" kern="1200" dirty="0" smtClean="0">
                        <a:solidFill>
                          <a:schemeClr val="dk1"/>
                        </a:solidFill>
                        <a:latin typeface="+mn-lt"/>
                        <a:ea typeface="+mn-ea"/>
                        <a:cs typeface="+mn-cs"/>
                      </a:endParaRPr>
                    </a:p>
                  </a:txBody>
                  <a:tcPr/>
                </a:tc>
              </a:tr>
              <a:tr h="211537">
                <a:tc>
                  <a:txBody>
                    <a:bodyPr/>
                    <a:lstStyle/>
                    <a:p>
                      <a:pPr algn="ctr" rtl="1"/>
                      <a:r>
                        <a:rPr lang="ar-SA" sz="1000" b="1" dirty="0" smtClean="0"/>
                        <a:t>5</a:t>
                      </a:r>
                      <a:endParaRPr lang="ar-SA" sz="1000" b="1" dirty="0"/>
                    </a:p>
                  </a:txBody>
                  <a:tcPr/>
                </a:tc>
                <a:tc>
                  <a:txBody>
                    <a:bodyPr/>
                    <a:lstStyle/>
                    <a:p>
                      <a:pPr rtl="1"/>
                      <a:r>
                        <a:rPr lang="ar-SA" sz="1000" b="1" kern="1200" dirty="0" smtClean="0"/>
                        <a:t>الهروب من المدرسة .</a:t>
                      </a:r>
                      <a:endParaRPr lang="en-US" sz="1000" b="1" kern="1200" dirty="0" smtClean="0">
                        <a:solidFill>
                          <a:schemeClr val="dk1"/>
                        </a:solidFill>
                        <a:latin typeface="+mn-lt"/>
                        <a:ea typeface="+mn-ea"/>
                        <a:cs typeface="+mn-cs"/>
                      </a:endParaRPr>
                    </a:p>
                  </a:txBody>
                  <a:tcPr/>
                </a:tc>
              </a:tr>
              <a:tr h="211537">
                <a:tc>
                  <a:txBody>
                    <a:bodyPr/>
                    <a:lstStyle/>
                    <a:p>
                      <a:pPr algn="ctr" rtl="1"/>
                      <a:r>
                        <a:rPr lang="ar-SA" sz="1000" b="1" dirty="0" smtClean="0"/>
                        <a:t>6</a:t>
                      </a:r>
                      <a:endParaRPr lang="ar-SA" sz="1000" b="1" dirty="0"/>
                    </a:p>
                  </a:txBody>
                  <a:tcPr/>
                </a:tc>
                <a:tc>
                  <a:txBody>
                    <a:bodyPr/>
                    <a:lstStyle/>
                    <a:p>
                      <a:pPr rtl="1"/>
                      <a:r>
                        <a:rPr lang="ar-SA" sz="1000" b="1" kern="1200" dirty="0" smtClean="0"/>
                        <a:t>التنمر .</a:t>
                      </a:r>
                      <a:endParaRPr lang="en-US" sz="1000" b="1" kern="1200" dirty="0" smtClean="0">
                        <a:solidFill>
                          <a:schemeClr val="dk1"/>
                        </a:solidFill>
                        <a:latin typeface="+mn-lt"/>
                        <a:ea typeface="+mn-ea"/>
                        <a:cs typeface="+mn-cs"/>
                      </a:endParaRPr>
                    </a:p>
                  </a:txBody>
                  <a:tcPr/>
                </a:tc>
              </a:tr>
              <a:tr h="343747">
                <a:tc>
                  <a:txBody>
                    <a:bodyPr/>
                    <a:lstStyle/>
                    <a:p>
                      <a:pPr algn="ctr" rtl="1"/>
                      <a:r>
                        <a:rPr lang="ar-SA" sz="1000" b="1" dirty="0" smtClean="0"/>
                        <a:t>7</a:t>
                      </a:r>
                      <a:endParaRPr lang="ar-SA" sz="1000" b="1" dirty="0"/>
                    </a:p>
                  </a:txBody>
                  <a:tcPr/>
                </a:tc>
                <a:tc>
                  <a:txBody>
                    <a:bodyPr/>
                    <a:lstStyle/>
                    <a:p>
                      <a:pPr rtl="1"/>
                      <a:r>
                        <a:rPr lang="ar-SA" sz="1000" b="1" kern="1200" dirty="0" smtClean="0"/>
                        <a:t>عرض أو توزيع المواد الإعلامية الممنوعة المقروءة ، أو المسموعة ، أو المرئية .</a:t>
                      </a:r>
                      <a:endParaRPr lang="en-US" sz="1000" b="1" kern="1200" dirty="0" smtClean="0">
                        <a:solidFill>
                          <a:schemeClr val="dk1"/>
                        </a:solidFill>
                        <a:latin typeface="+mn-lt"/>
                        <a:ea typeface="+mn-ea"/>
                        <a:cs typeface="+mn-cs"/>
                      </a:endParaRPr>
                    </a:p>
                  </a:txBody>
                  <a:tcPr/>
                </a:tc>
              </a:tr>
              <a:tr h="211537">
                <a:tc>
                  <a:txBody>
                    <a:bodyPr/>
                    <a:lstStyle/>
                    <a:p>
                      <a:pPr algn="ctr" rtl="1"/>
                      <a:r>
                        <a:rPr lang="ar-SA" sz="1000" b="1" dirty="0" smtClean="0"/>
                        <a:t>8</a:t>
                      </a:r>
                      <a:endParaRPr lang="ar-SA" sz="1000" b="1" dirty="0"/>
                    </a:p>
                  </a:txBody>
                  <a:tcPr/>
                </a:tc>
                <a:tc>
                  <a:txBody>
                    <a:bodyPr/>
                    <a:lstStyle/>
                    <a:p>
                      <a:pPr rtl="1"/>
                      <a:r>
                        <a:rPr lang="ar-SA" sz="1000" b="1" kern="1200" dirty="0" smtClean="0"/>
                        <a:t>شبهة تزوير الوثائق أو تقليد الأختام الرسمية .</a:t>
                      </a:r>
                      <a:endParaRPr lang="en-US" sz="1000" b="1" kern="1200" dirty="0" smtClean="0">
                        <a:solidFill>
                          <a:schemeClr val="dk1"/>
                        </a:solidFill>
                        <a:latin typeface="+mn-lt"/>
                        <a:ea typeface="+mn-ea"/>
                        <a:cs typeface="+mn-cs"/>
                      </a:endParaRPr>
                    </a:p>
                  </a:txBody>
                  <a:tcPr/>
                </a:tc>
              </a:tr>
              <a:tr h="343747">
                <a:tc>
                  <a:txBody>
                    <a:bodyPr/>
                    <a:lstStyle/>
                    <a:p>
                      <a:pPr algn="ctr" rtl="1"/>
                      <a:r>
                        <a:rPr lang="ar-SA" sz="1000" b="1" dirty="0" smtClean="0"/>
                        <a:t>9</a:t>
                      </a:r>
                      <a:endParaRPr lang="ar-SA" sz="1000" b="1" dirty="0"/>
                    </a:p>
                  </a:txBody>
                  <a:tcPr/>
                </a:tc>
                <a:tc>
                  <a:txBody>
                    <a:bodyPr/>
                    <a:lstStyle/>
                    <a:p>
                      <a:pPr rtl="1"/>
                      <a:r>
                        <a:rPr lang="ar-SA" sz="1000" b="1" kern="1200" dirty="0" smtClean="0"/>
                        <a:t>السلوك الخاطئ والغريب ، مثل : </a:t>
                      </a:r>
                      <a:r>
                        <a:rPr lang="ar-SA" sz="1000" b="1" kern="1200" dirty="0" err="1" smtClean="0"/>
                        <a:t>الإيمو</a:t>
                      </a:r>
                      <a:r>
                        <a:rPr lang="ar-SA" sz="1000" b="1" kern="1200" dirty="0" smtClean="0"/>
                        <a:t> ، أو التشبه بالجنس الآخر .</a:t>
                      </a:r>
                      <a:endParaRPr lang="en-US" sz="1000" b="1" kern="1200" dirty="0" smtClean="0">
                        <a:solidFill>
                          <a:schemeClr val="dk1"/>
                        </a:solidFill>
                        <a:latin typeface="+mn-lt"/>
                        <a:ea typeface="+mn-ea"/>
                        <a:cs typeface="+mn-cs"/>
                      </a:endParaRPr>
                    </a:p>
                  </a:txBody>
                  <a:tcPr/>
                </a:tc>
              </a:tr>
              <a:tr h="343747">
                <a:tc>
                  <a:txBody>
                    <a:bodyPr/>
                    <a:lstStyle/>
                    <a:p>
                      <a:pPr algn="ctr" rtl="1"/>
                      <a:r>
                        <a:rPr lang="ar-SA" sz="1000" b="1" dirty="0" smtClean="0"/>
                        <a:t>10</a:t>
                      </a:r>
                      <a:endParaRPr lang="ar-SA" sz="1000" b="1" dirty="0"/>
                    </a:p>
                  </a:txBody>
                  <a:tcPr/>
                </a:tc>
                <a:tc>
                  <a:txBody>
                    <a:bodyPr/>
                    <a:lstStyle/>
                    <a:p>
                      <a:pPr rtl="1"/>
                      <a:r>
                        <a:rPr lang="ar-SA" sz="1000" b="1" kern="1200" dirty="0" smtClean="0"/>
                        <a:t>إحضار شخص آخر لتأدية الاختبار نيابة عنه ، أو تأدية الاختبار عن الغير .</a:t>
                      </a:r>
                      <a:endParaRPr lang="en-US" sz="1000" b="1" kern="1200" dirty="0" smtClean="0">
                        <a:solidFill>
                          <a:schemeClr val="dk1"/>
                        </a:solidFill>
                        <a:latin typeface="+mn-lt"/>
                        <a:ea typeface="+mn-ea"/>
                        <a:cs typeface="+mn-cs"/>
                      </a:endParaRPr>
                    </a:p>
                  </a:txBody>
                  <a:tcPr/>
                </a:tc>
              </a:tr>
              <a:tr h="475957">
                <a:tc>
                  <a:txBody>
                    <a:bodyPr/>
                    <a:lstStyle/>
                    <a:p>
                      <a:pPr algn="ctr" rtl="1"/>
                      <a:r>
                        <a:rPr lang="ar-SA" sz="1000" b="1" dirty="0" smtClean="0"/>
                        <a:t>11</a:t>
                      </a:r>
                      <a:endParaRPr lang="ar-SA" sz="1000" b="1" dirty="0"/>
                    </a:p>
                  </a:txBody>
                  <a:tcPr/>
                </a:tc>
                <a:tc>
                  <a:txBody>
                    <a:bodyPr/>
                    <a:lstStyle/>
                    <a:p>
                      <a:pPr rtl="1"/>
                      <a:r>
                        <a:rPr lang="ar-SA" sz="1000" b="1" kern="1200" dirty="0" smtClean="0"/>
                        <a:t>إحضار أجهزة الاتصال الشخصية أياً كان نوعها إلى المدرسة والتي تحتوي على صور أو مقاطع غير لائقة </a:t>
                      </a:r>
                      <a:endParaRPr lang="en-US" sz="1000" b="1" kern="1200" dirty="0" smtClean="0">
                        <a:solidFill>
                          <a:schemeClr val="dk1"/>
                        </a:solidFill>
                        <a:latin typeface="+mn-lt"/>
                        <a:ea typeface="+mn-ea"/>
                        <a:cs typeface="+mn-cs"/>
                      </a:endParaRPr>
                    </a:p>
                  </a:txBody>
                  <a:tcPr/>
                </a:tc>
              </a:tr>
              <a:tr h="501634">
                <a:tc>
                  <a:txBody>
                    <a:bodyPr/>
                    <a:lstStyle/>
                    <a:p>
                      <a:pPr algn="ctr" rtl="1"/>
                      <a:r>
                        <a:rPr lang="ar-SA" sz="1000" b="1" dirty="0" smtClean="0"/>
                        <a:t>12</a:t>
                      </a:r>
                      <a:endParaRPr lang="ar-SA" sz="1000" b="1" dirty="0"/>
                    </a:p>
                  </a:txBody>
                  <a:tcPr/>
                </a:tc>
                <a:tc>
                  <a:txBody>
                    <a:bodyPr/>
                    <a:lstStyle/>
                    <a:p>
                      <a:pPr rtl="1"/>
                      <a:r>
                        <a:rPr lang="ar-SA" sz="1000" b="1" kern="1200" dirty="0" smtClean="0"/>
                        <a:t>العبث بتجهيزات المدرسة أو مبانيها ، مثل : أجهزة الحاسب الآلي ، وآلات التشغيل ، والمعامل ، وحافلة المدرسة ، والأدوات  الكهربائية ، ومعدات الأمن والسلامة في المدرسة </a:t>
                      </a:r>
                      <a:endParaRPr lang="en-US" sz="1000" b="1" kern="1200" dirty="0" smtClean="0">
                        <a:solidFill>
                          <a:schemeClr val="dk1"/>
                        </a:solidFill>
                        <a:latin typeface="+mn-lt"/>
                        <a:ea typeface="+mn-ea"/>
                        <a:cs typeface="+mn-cs"/>
                      </a:endParaRPr>
                    </a:p>
                  </a:txBody>
                  <a:tcPr/>
                </a:tc>
              </a:tr>
              <a:tr h="343747">
                <a:tc>
                  <a:txBody>
                    <a:bodyPr/>
                    <a:lstStyle/>
                    <a:p>
                      <a:pPr algn="ctr" rtl="1"/>
                      <a:r>
                        <a:rPr lang="ar-SA" sz="1000" b="1" dirty="0" smtClean="0"/>
                        <a:t>13</a:t>
                      </a:r>
                      <a:endParaRPr lang="ar-SA" sz="1000" b="1" dirty="0"/>
                    </a:p>
                  </a:txBody>
                  <a:tcPr/>
                </a:tc>
                <a:tc>
                  <a:txBody>
                    <a:bodyPr/>
                    <a:lstStyle/>
                    <a:p>
                      <a:pPr rtl="1"/>
                      <a:r>
                        <a:rPr lang="ar-SA" sz="1000" b="1" kern="1200" dirty="0" smtClean="0"/>
                        <a:t>تصوير الطلاب أو التسجيل الصوتي لهم من خلال الأجهزة الإلكترونية </a:t>
                      </a:r>
                    </a:p>
                    <a:p>
                      <a:pPr rtl="1"/>
                      <a:r>
                        <a:rPr lang="ar-SA" sz="1000" b="1" kern="1200" dirty="0" smtClean="0"/>
                        <a:t>( خاص بالبنين ) . </a:t>
                      </a:r>
                      <a:endParaRPr lang="en-US" sz="1000" b="1" kern="1200" dirty="0" smtClean="0">
                        <a:solidFill>
                          <a:schemeClr val="dk1"/>
                        </a:solidFill>
                        <a:latin typeface="+mn-lt"/>
                        <a:ea typeface="+mn-ea"/>
                        <a:cs typeface="+mn-cs"/>
                      </a:endParaRPr>
                    </a:p>
                  </a:txBody>
                  <a:tcPr/>
                </a:tc>
              </a:tr>
            </a:tbl>
          </a:graphicData>
        </a:graphic>
      </p:graphicFrame>
      <p:sp>
        <p:nvSpPr>
          <p:cNvPr id="8" name="مستطيل 7"/>
          <p:cNvSpPr/>
          <p:nvPr/>
        </p:nvSpPr>
        <p:spPr>
          <a:xfrm>
            <a:off x="7143768" y="428604"/>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4</a:t>
            </a:r>
          </a:p>
        </p:txBody>
      </p:sp>
      <p:sp>
        <p:nvSpPr>
          <p:cNvPr id="5" name="سهم إلى اليسار 4"/>
          <p:cNvSpPr/>
          <p:nvPr/>
        </p:nvSpPr>
        <p:spPr>
          <a:xfrm>
            <a:off x="5572132" y="5929330"/>
            <a:ext cx="3286116" cy="928670"/>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الرابعة</a:t>
            </a:r>
            <a:endParaRPr lang="ar-SA" sz="2000" b="1" dirty="0">
              <a:solidFill>
                <a:schemeClr val="tx1"/>
              </a:solidFill>
            </a:endParaRPr>
          </a:p>
        </p:txBody>
      </p:sp>
      <p:sp>
        <p:nvSpPr>
          <p:cNvPr id="9" name="مستطيل 8"/>
          <p:cNvSpPr/>
          <p:nvPr/>
        </p:nvSpPr>
        <p:spPr>
          <a:xfrm>
            <a:off x="6000760" y="0"/>
            <a:ext cx="3143240"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زر إجراء: البداية 9">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143768" y="357166"/>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4</a:t>
            </a:r>
          </a:p>
        </p:txBody>
      </p:sp>
      <p:graphicFrame>
        <p:nvGraphicFramePr>
          <p:cNvPr id="5" name="جدول 4"/>
          <p:cNvGraphicFramePr>
            <a:graphicFrameLocks noGrp="1"/>
          </p:cNvGraphicFramePr>
          <p:nvPr/>
        </p:nvGraphicFramePr>
        <p:xfrm>
          <a:off x="0" y="1"/>
          <a:ext cx="6164478" cy="6929094"/>
        </p:xfrm>
        <a:graphic>
          <a:graphicData uri="http://schemas.openxmlformats.org/drawingml/2006/table">
            <a:tbl>
              <a:tblPr rtl="1"/>
              <a:tblGrid>
                <a:gridCol w="618668"/>
                <a:gridCol w="486904"/>
                <a:gridCol w="884458"/>
                <a:gridCol w="3245282"/>
                <a:gridCol w="500286"/>
                <a:gridCol w="428880"/>
              </a:tblGrid>
              <a:tr h="466867">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a:latin typeface="Calibri"/>
                          <a:ea typeface="Calibri"/>
                          <a:cs typeface="AL-Mohanad Black"/>
                        </a:rPr>
                        <a:t>اليوم / التاريخ</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نوع الإجراء</a:t>
                      </a:r>
                      <a:endParaRPr lang="en-US" sz="16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الإجراء المتخذ</a:t>
                      </a:r>
                      <a:endParaRPr lang="en-US" sz="16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900" b="1" dirty="0">
                          <a:latin typeface="Calibri"/>
                          <a:ea typeface="Calibri"/>
                          <a:cs typeface="AL-Mohanad Black"/>
                        </a:rPr>
                        <a:t>توقيع الطالب</a:t>
                      </a:r>
                      <a:endParaRPr lang="en-US" sz="9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35077">
                <a:tc rowSpan="17">
                  <a:txBody>
                    <a:bodyPr/>
                    <a:lstStyle/>
                    <a:p>
                      <a:pPr marL="71755" marR="71755" algn="ctr" rtl="1">
                        <a:lnSpc>
                          <a:spcPct val="115000"/>
                        </a:lnSpc>
                        <a:spcAft>
                          <a:spcPts val="0"/>
                        </a:spcAft>
                      </a:pPr>
                      <a:r>
                        <a:rPr lang="ar-SA" sz="1050" b="1" dirty="0">
                          <a:solidFill>
                            <a:srgbClr val="FF0000"/>
                          </a:solidFill>
                          <a:latin typeface="Calibri"/>
                          <a:ea typeface="Calibri"/>
                          <a:cs typeface="AL-Mohanad Black"/>
                        </a:rPr>
                        <a:t>الإجراء الثالث</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7">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100" b="1" dirty="0">
                          <a:latin typeface="Calibri"/>
                          <a:ea typeface="Calibri"/>
                          <a:cs typeface="AL-Mohanad Black"/>
                        </a:rPr>
                        <a:t>الإحالة للجنة التوجيه والإرشاد</a:t>
                      </a:r>
                      <a:endParaRPr lang="en-US" sz="11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تحال مخالفة الطالب للجنة التوجيه والإرشاد بالمدرسة لدراستها مباشرة .</a:t>
                      </a:r>
                      <a:endParaRPr lang="en-US" sz="100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00" b="1" dirty="0">
                          <a:latin typeface="Calibri"/>
                          <a:ea typeface="Calibri"/>
                          <a:cs typeface="AL-Mohanad Black"/>
                        </a:rPr>
                        <a:t>تباشر المخالفة لجنة التوجيه والإرشاد بالمدرسة</a:t>
                      </a:r>
                      <a:endParaRPr lang="en-US" sz="10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0125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دعوة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98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تعهد خطي</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أتعهد بالانضباط السلوكي وعدم تكرار المخالفة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4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اعتذار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لأخطائي التي ارتكبتها وإساءتي المتكررة، فإني اعتذر عما بدر مني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98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إصلاح التالف</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أتعهد بإصلاح جميع ما أتلفته أو إحضار بديل عنه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4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يسلم الطالب يسلم الطالب إشعاراً لولي الأمر يوضح فيه ما أتلفه</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24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مصادرة المواد الممنوعة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لما وجدنا معك من مواد ممنوعة وجب علينا إتلافها ( بعد الانتهاء من القضية ) وإعداد محضر بذلك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22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ضبط الجهاز</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ضبط الجهاز الذي يحتوي على صور الطلاب أو مقاطع وصور غير لائقة وإعادة تهيئته والتحفظ عليه لمدة عام من تاريخ إحضاره ويعد محضر </a:t>
                      </a:r>
                      <a:r>
                        <a:rPr lang="ar-SA" sz="1000" b="0" dirty="0" smtClean="0">
                          <a:latin typeface="Calibri"/>
                          <a:ea typeface="Calibri"/>
                          <a:cs typeface="AL-Mohanad Black"/>
                        </a:rPr>
                        <a:t>بذلك</a:t>
                      </a:r>
                      <a:endParaRPr lang="en-US" sz="100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22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24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نقل الطالب المصاب للمركز الصحي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4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لمخالفتك فقد حولت إلى المرشد الطلابي لدراسة حالتك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86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حسم عشر درجات من السلوك</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لارتكابك المخالفة وجب حسم عشر درجات من درجات السلوك حسب ما نصت عليه القواعد ، وبإمكانك تعويض الدرجة المحسومة عند تعديل السلوك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4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تسليم الطالب إشعار لولي الأمر توضح فيه الدرجات المحسومة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22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دعوة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يسلم الطالب استدعاء لولي الأمر بالحضور إلى المدرسة والتوقيع بالعلم على نقل الطالب لمدرسة أخرى في حال تكرار المخالفة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4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إنذار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نظراً لمخالفتك وجب إنذارك بالنقل لمدرسة أخرى في حال تكرار المخالفة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86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حرمان الطالب من الدراسة لمدة شهر دراسي</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يتم الرفع لإدارة التعليم وإرفاق جميع الوثائق والإجراءات لأخذ موافقة مدير التعليم على الحرمان من الدراسة لمدة شهر واحد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029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لوحدة الخدمات الإرشادية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0" dirty="0">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50" b="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rtl="1"/>
                      <a:endParaRPr lang="ar-SA" dirty="0"/>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9" name="جدول 8"/>
          <p:cNvGraphicFramePr>
            <a:graphicFrameLocks noGrp="1"/>
          </p:cNvGraphicFramePr>
          <p:nvPr/>
        </p:nvGraphicFramePr>
        <p:xfrm>
          <a:off x="6215074" y="928670"/>
          <a:ext cx="2928926" cy="5547791"/>
        </p:xfrm>
        <a:graphic>
          <a:graphicData uri="http://schemas.openxmlformats.org/drawingml/2006/table">
            <a:tbl>
              <a:tblPr rtl="1" firstRow="1" bandRow="1">
                <a:tableStyleId>{74C1A8A3-306A-4EB7-A6B1-4F7E0EB9C5D6}</a:tableStyleId>
              </a:tblPr>
              <a:tblGrid>
                <a:gridCol w="368556"/>
                <a:gridCol w="2560370"/>
              </a:tblGrid>
              <a:tr h="322371">
                <a:tc>
                  <a:txBody>
                    <a:bodyPr/>
                    <a:lstStyle/>
                    <a:p>
                      <a:pPr algn="ctr" rtl="1"/>
                      <a:r>
                        <a:rPr lang="ar-SA" sz="1400" b="1" dirty="0" smtClean="0"/>
                        <a:t>م</a:t>
                      </a:r>
                      <a:endParaRPr lang="ar-SA" sz="1400" b="1" dirty="0"/>
                    </a:p>
                  </a:txBody>
                  <a:tcPr/>
                </a:tc>
                <a:tc>
                  <a:txBody>
                    <a:bodyPr/>
                    <a:lstStyle/>
                    <a:p>
                      <a:pPr algn="ctr" rtl="1"/>
                      <a:r>
                        <a:rPr lang="ar-SA" sz="1600" b="1" dirty="0" smtClean="0">
                          <a:solidFill>
                            <a:schemeClr val="tx1"/>
                          </a:solidFill>
                        </a:rPr>
                        <a:t>مخالفات الدرجة الرابعة</a:t>
                      </a:r>
                      <a:endParaRPr lang="ar-SA" sz="1600" b="1" dirty="0">
                        <a:solidFill>
                          <a:schemeClr val="tx1"/>
                        </a:solidFill>
                      </a:endParaRPr>
                    </a:p>
                  </a:txBody>
                  <a:tcPr>
                    <a:solidFill>
                      <a:srgbClr val="FFFF66"/>
                    </a:solidFill>
                  </a:tcPr>
                </a:tc>
              </a:tr>
              <a:tr h="380983">
                <a:tc>
                  <a:txBody>
                    <a:bodyPr/>
                    <a:lstStyle/>
                    <a:p>
                      <a:pPr algn="ctr" rtl="1"/>
                      <a:r>
                        <a:rPr lang="ar-SA" sz="1000" b="1" dirty="0" smtClean="0"/>
                        <a:t>1</a:t>
                      </a:r>
                      <a:endParaRPr lang="ar-SA" sz="1000" b="1" dirty="0"/>
                    </a:p>
                  </a:txBody>
                  <a:tcPr/>
                </a:tc>
                <a:tc>
                  <a:txBody>
                    <a:bodyPr/>
                    <a:lstStyle/>
                    <a:p>
                      <a:pPr rtl="1"/>
                      <a:r>
                        <a:rPr lang="ar-SA" sz="1000" b="1" kern="1200" dirty="0" smtClean="0"/>
                        <a:t>الإصرار على ترك الصلاة مع الطلاب والمعلمين دون عذر شرعي </a:t>
                      </a:r>
                      <a:endParaRPr lang="en-US" sz="1000" b="1" kern="1200" dirty="0" smtClean="0">
                        <a:solidFill>
                          <a:schemeClr val="dk1"/>
                        </a:solidFill>
                        <a:latin typeface="+mn-lt"/>
                        <a:ea typeface="+mn-ea"/>
                        <a:cs typeface="+mn-cs"/>
                      </a:endParaRPr>
                    </a:p>
                  </a:txBody>
                  <a:tcPr/>
                </a:tc>
              </a:tr>
              <a:tr h="527516">
                <a:tc>
                  <a:txBody>
                    <a:bodyPr/>
                    <a:lstStyle/>
                    <a:p>
                      <a:pPr algn="ctr" rtl="1"/>
                      <a:r>
                        <a:rPr lang="ar-SA" sz="1000" b="1" dirty="0" smtClean="0"/>
                        <a:t>2</a:t>
                      </a:r>
                      <a:endParaRPr lang="ar-SA" sz="1000" b="1" dirty="0"/>
                    </a:p>
                  </a:txBody>
                  <a:tcPr/>
                </a:tc>
                <a:tc>
                  <a:txBody>
                    <a:bodyPr/>
                    <a:lstStyle/>
                    <a:p>
                      <a:pPr rtl="1"/>
                      <a:r>
                        <a:rPr lang="ar-SA" sz="1000" b="1" kern="1200" dirty="0" smtClean="0"/>
                        <a:t>العبث بالمواد ، أو الأدوات ، أو الألعاب الخطرة في المدرسة ، مثل : المفرقعات ، والمواد الحارقة ، والألعاب الحارقة .</a:t>
                      </a:r>
                      <a:endParaRPr lang="en-US" sz="1000" b="1" kern="1200" dirty="0" smtClean="0">
                        <a:solidFill>
                          <a:schemeClr val="dk1"/>
                        </a:solidFill>
                        <a:latin typeface="+mn-lt"/>
                        <a:ea typeface="+mn-ea"/>
                        <a:cs typeface="+mn-cs"/>
                      </a:endParaRPr>
                    </a:p>
                  </a:txBody>
                  <a:tcPr/>
                </a:tc>
              </a:tr>
              <a:tr h="380983">
                <a:tc>
                  <a:txBody>
                    <a:bodyPr/>
                    <a:lstStyle/>
                    <a:p>
                      <a:pPr algn="ctr" rtl="1"/>
                      <a:r>
                        <a:rPr lang="ar-SA" sz="1000" b="1" dirty="0" smtClean="0"/>
                        <a:t>3</a:t>
                      </a:r>
                      <a:endParaRPr lang="ar-SA" sz="1000" b="1" dirty="0"/>
                    </a:p>
                  </a:txBody>
                  <a:tcPr/>
                </a:tc>
                <a:tc>
                  <a:txBody>
                    <a:bodyPr/>
                    <a:lstStyle/>
                    <a:p>
                      <a:pPr rtl="1"/>
                      <a:r>
                        <a:rPr lang="ar-SA" sz="1000" b="1" kern="1200" dirty="0" smtClean="0"/>
                        <a:t>تعمد إصابة أحد الطلاب عن طريق الضرب أو استخدام أدوات غير حادة تحدث إصابة ( جرحاً ، نزفاً ، كسراً ) </a:t>
                      </a:r>
                      <a:endParaRPr lang="en-US" sz="1000" b="1" kern="1200" dirty="0" smtClean="0">
                        <a:solidFill>
                          <a:schemeClr val="dk1"/>
                        </a:solidFill>
                        <a:latin typeface="+mn-lt"/>
                        <a:ea typeface="+mn-ea"/>
                        <a:cs typeface="+mn-cs"/>
                      </a:endParaRPr>
                    </a:p>
                  </a:txBody>
                  <a:tcPr/>
                </a:tc>
              </a:tr>
              <a:tr h="234451">
                <a:tc>
                  <a:txBody>
                    <a:bodyPr/>
                    <a:lstStyle/>
                    <a:p>
                      <a:pPr algn="ctr" rtl="1"/>
                      <a:r>
                        <a:rPr lang="ar-SA" sz="1000" b="1" dirty="0" smtClean="0"/>
                        <a:t>4</a:t>
                      </a:r>
                      <a:endParaRPr lang="ar-SA" sz="1000" b="1" dirty="0"/>
                    </a:p>
                  </a:txBody>
                  <a:tcPr/>
                </a:tc>
                <a:tc>
                  <a:txBody>
                    <a:bodyPr/>
                    <a:lstStyle/>
                    <a:p>
                      <a:pPr rtl="1"/>
                      <a:r>
                        <a:rPr lang="ar-SA" sz="1000" b="1" kern="1200" dirty="0" smtClean="0"/>
                        <a:t>التدخين داخل المدرسة .</a:t>
                      </a:r>
                      <a:endParaRPr lang="en-US" sz="1000" b="1" kern="1200" dirty="0" smtClean="0">
                        <a:solidFill>
                          <a:schemeClr val="dk1"/>
                        </a:solidFill>
                        <a:latin typeface="+mn-lt"/>
                        <a:ea typeface="+mn-ea"/>
                        <a:cs typeface="+mn-cs"/>
                      </a:endParaRPr>
                    </a:p>
                  </a:txBody>
                  <a:tcPr/>
                </a:tc>
              </a:tr>
              <a:tr h="234451">
                <a:tc>
                  <a:txBody>
                    <a:bodyPr/>
                    <a:lstStyle/>
                    <a:p>
                      <a:pPr algn="ctr" rtl="1"/>
                      <a:r>
                        <a:rPr lang="ar-SA" sz="1000" b="1" dirty="0" smtClean="0"/>
                        <a:t>5</a:t>
                      </a:r>
                      <a:endParaRPr lang="ar-SA" sz="1000" b="1" dirty="0"/>
                    </a:p>
                  </a:txBody>
                  <a:tcPr/>
                </a:tc>
                <a:tc>
                  <a:txBody>
                    <a:bodyPr/>
                    <a:lstStyle/>
                    <a:p>
                      <a:pPr rtl="1"/>
                      <a:r>
                        <a:rPr lang="ar-SA" sz="1000" b="1" kern="1200" dirty="0" smtClean="0"/>
                        <a:t>الهروب من المدرسة .</a:t>
                      </a:r>
                      <a:endParaRPr lang="en-US" sz="1000" b="1" kern="1200" dirty="0" smtClean="0">
                        <a:solidFill>
                          <a:schemeClr val="dk1"/>
                        </a:solidFill>
                        <a:latin typeface="+mn-lt"/>
                        <a:ea typeface="+mn-ea"/>
                        <a:cs typeface="+mn-cs"/>
                      </a:endParaRPr>
                    </a:p>
                  </a:txBody>
                  <a:tcPr/>
                </a:tc>
              </a:tr>
              <a:tr h="234451">
                <a:tc>
                  <a:txBody>
                    <a:bodyPr/>
                    <a:lstStyle/>
                    <a:p>
                      <a:pPr algn="ctr" rtl="1"/>
                      <a:r>
                        <a:rPr lang="ar-SA" sz="1000" b="1" dirty="0" smtClean="0"/>
                        <a:t>6</a:t>
                      </a:r>
                      <a:endParaRPr lang="ar-SA" sz="1000" b="1" dirty="0"/>
                    </a:p>
                  </a:txBody>
                  <a:tcPr/>
                </a:tc>
                <a:tc>
                  <a:txBody>
                    <a:bodyPr/>
                    <a:lstStyle/>
                    <a:p>
                      <a:pPr rtl="1"/>
                      <a:r>
                        <a:rPr lang="ar-SA" sz="1000" b="1" kern="1200" dirty="0" smtClean="0"/>
                        <a:t>التنمر .</a:t>
                      </a:r>
                      <a:endParaRPr lang="en-US" sz="1000" b="1" kern="1200" dirty="0" smtClean="0">
                        <a:solidFill>
                          <a:schemeClr val="dk1"/>
                        </a:solidFill>
                        <a:latin typeface="+mn-lt"/>
                        <a:ea typeface="+mn-ea"/>
                        <a:cs typeface="+mn-cs"/>
                      </a:endParaRPr>
                    </a:p>
                  </a:txBody>
                  <a:tcPr/>
                </a:tc>
              </a:tr>
              <a:tr h="380983">
                <a:tc>
                  <a:txBody>
                    <a:bodyPr/>
                    <a:lstStyle/>
                    <a:p>
                      <a:pPr algn="ctr" rtl="1"/>
                      <a:r>
                        <a:rPr lang="ar-SA" sz="1000" b="1" dirty="0" smtClean="0"/>
                        <a:t>7</a:t>
                      </a:r>
                      <a:endParaRPr lang="ar-SA" sz="1000" b="1" dirty="0"/>
                    </a:p>
                  </a:txBody>
                  <a:tcPr/>
                </a:tc>
                <a:tc>
                  <a:txBody>
                    <a:bodyPr/>
                    <a:lstStyle/>
                    <a:p>
                      <a:pPr rtl="1"/>
                      <a:r>
                        <a:rPr lang="ar-SA" sz="1000" b="1" kern="1200" dirty="0" smtClean="0"/>
                        <a:t>عرض أو توزيع المواد الإعلامية الممنوعة المقروءة ، أو المسموعة ، أو المرئية .</a:t>
                      </a:r>
                      <a:endParaRPr lang="en-US" sz="1000" b="1" kern="1200" dirty="0" smtClean="0">
                        <a:solidFill>
                          <a:schemeClr val="dk1"/>
                        </a:solidFill>
                        <a:latin typeface="+mn-lt"/>
                        <a:ea typeface="+mn-ea"/>
                        <a:cs typeface="+mn-cs"/>
                      </a:endParaRPr>
                    </a:p>
                  </a:txBody>
                  <a:tcPr/>
                </a:tc>
              </a:tr>
              <a:tr h="234451">
                <a:tc>
                  <a:txBody>
                    <a:bodyPr/>
                    <a:lstStyle/>
                    <a:p>
                      <a:pPr algn="ctr" rtl="1"/>
                      <a:r>
                        <a:rPr lang="ar-SA" sz="1000" b="1" dirty="0" smtClean="0"/>
                        <a:t>8</a:t>
                      </a:r>
                      <a:endParaRPr lang="ar-SA" sz="1000" b="1" dirty="0"/>
                    </a:p>
                  </a:txBody>
                  <a:tcPr/>
                </a:tc>
                <a:tc>
                  <a:txBody>
                    <a:bodyPr/>
                    <a:lstStyle/>
                    <a:p>
                      <a:pPr rtl="1"/>
                      <a:r>
                        <a:rPr lang="ar-SA" sz="1000" b="1" kern="1200" dirty="0" smtClean="0"/>
                        <a:t>شبهة تزوير الوثائق أو تقليد الأختام الرسمية .</a:t>
                      </a:r>
                      <a:endParaRPr lang="en-US" sz="1000" b="1" kern="1200" dirty="0" smtClean="0">
                        <a:solidFill>
                          <a:schemeClr val="dk1"/>
                        </a:solidFill>
                        <a:latin typeface="+mn-lt"/>
                        <a:ea typeface="+mn-ea"/>
                        <a:cs typeface="+mn-cs"/>
                      </a:endParaRPr>
                    </a:p>
                  </a:txBody>
                  <a:tcPr/>
                </a:tc>
              </a:tr>
              <a:tr h="380983">
                <a:tc>
                  <a:txBody>
                    <a:bodyPr/>
                    <a:lstStyle/>
                    <a:p>
                      <a:pPr algn="ctr" rtl="1"/>
                      <a:r>
                        <a:rPr lang="ar-SA" sz="1000" b="1" dirty="0" smtClean="0"/>
                        <a:t>9</a:t>
                      </a:r>
                      <a:endParaRPr lang="ar-SA" sz="1000" b="1" dirty="0"/>
                    </a:p>
                  </a:txBody>
                  <a:tcPr/>
                </a:tc>
                <a:tc>
                  <a:txBody>
                    <a:bodyPr/>
                    <a:lstStyle/>
                    <a:p>
                      <a:pPr rtl="1"/>
                      <a:r>
                        <a:rPr lang="ar-SA" sz="1000" b="1" kern="1200" dirty="0" smtClean="0"/>
                        <a:t>السلوك الخاطئ والغريب ، مثل : </a:t>
                      </a:r>
                      <a:r>
                        <a:rPr lang="ar-SA" sz="1000" b="1" kern="1200" dirty="0" err="1" smtClean="0"/>
                        <a:t>الإيمو</a:t>
                      </a:r>
                      <a:r>
                        <a:rPr lang="ar-SA" sz="1000" b="1" kern="1200" dirty="0" smtClean="0"/>
                        <a:t> ، أو التشبه بالجنس الآخر .</a:t>
                      </a:r>
                      <a:endParaRPr lang="en-US" sz="1000" b="1" kern="1200" dirty="0" smtClean="0">
                        <a:solidFill>
                          <a:schemeClr val="dk1"/>
                        </a:solidFill>
                        <a:latin typeface="+mn-lt"/>
                        <a:ea typeface="+mn-ea"/>
                        <a:cs typeface="+mn-cs"/>
                      </a:endParaRPr>
                    </a:p>
                  </a:txBody>
                  <a:tcPr/>
                </a:tc>
              </a:tr>
              <a:tr h="380983">
                <a:tc>
                  <a:txBody>
                    <a:bodyPr/>
                    <a:lstStyle/>
                    <a:p>
                      <a:pPr algn="ctr" rtl="1"/>
                      <a:r>
                        <a:rPr lang="ar-SA" sz="1000" b="1" dirty="0" smtClean="0"/>
                        <a:t>10</a:t>
                      </a:r>
                      <a:endParaRPr lang="ar-SA" sz="1000" b="1" dirty="0"/>
                    </a:p>
                  </a:txBody>
                  <a:tcPr/>
                </a:tc>
                <a:tc>
                  <a:txBody>
                    <a:bodyPr/>
                    <a:lstStyle/>
                    <a:p>
                      <a:pPr rtl="1"/>
                      <a:r>
                        <a:rPr lang="ar-SA" sz="1000" b="1" kern="1200" dirty="0" smtClean="0"/>
                        <a:t>إحضار شخص آخر لتأدية الاختبار نيابة عنه ، أو تأدية الاختبار عن الغير .</a:t>
                      </a:r>
                      <a:endParaRPr lang="en-US" sz="1000" b="1" kern="1200" dirty="0" smtClean="0">
                        <a:solidFill>
                          <a:schemeClr val="dk1"/>
                        </a:solidFill>
                        <a:latin typeface="+mn-lt"/>
                        <a:ea typeface="+mn-ea"/>
                        <a:cs typeface="+mn-cs"/>
                      </a:endParaRPr>
                    </a:p>
                  </a:txBody>
                  <a:tcPr/>
                </a:tc>
              </a:tr>
              <a:tr h="457631">
                <a:tc>
                  <a:txBody>
                    <a:bodyPr/>
                    <a:lstStyle/>
                    <a:p>
                      <a:pPr algn="ctr" rtl="1"/>
                      <a:r>
                        <a:rPr lang="ar-SA" sz="1000" b="1" dirty="0" smtClean="0"/>
                        <a:t>11</a:t>
                      </a:r>
                      <a:endParaRPr lang="ar-SA" sz="1000" b="1" dirty="0"/>
                    </a:p>
                  </a:txBody>
                  <a:tcPr/>
                </a:tc>
                <a:tc>
                  <a:txBody>
                    <a:bodyPr/>
                    <a:lstStyle/>
                    <a:p>
                      <a:pPr rtl="1"/>
                      <a:r>
                        <a:rPr lang="ar-SA" sz="1000" b="1" kern="1200" dirty="0" smtClean="0"/>
                        <a:t>إحضار أجهزة الاتصال الشخصية أياً كان نوعها إلى المدرسة والتي تحتوي على صور أو مقاطع غير لائقة </a:t>
                      </a:r>
                      <a:endParaRPr lang="en-US" sz="1000" b="1" kern="1200" dirty="0" smtClean="0">
                        <a:solidFill>
                          <a:schemeClr val="dk1"/>
                        </a:solidFill>
                        <a:latin typeface="+mn-lt"/>
                        <a:ea typeface="+mn-ea"/>
                        <a:cs typeface="+mn-cs"/>
                      </a:endParaRPr>
                    </a:p>
                  </a:txBody>
                  <a:tcPr/>
                </a:tc>
              </a:tr>
              <a:tr h="674048">
                <a:tc>
                  <a:txBody>
                    <a:bodyPr/>
                    <a:lstStyle/>
                    <a:p>
                      <a:pPr algn="ctr" rtl="1"/>
                      <a:r>
                        <a:rPr lang="ar-SA" sz="1000" b="1" dirty="0" smtClean="0"/>
                        <a:t>12</a:t>
                      </a:r>
                      <a:endParaRPr lang="ar-SA" sz="1000" b="1" dirty="0"/>
                    </a:p>
                  </a:txBody>
                  <a:tcPr/>
                </a:tc>
                <a:tc>
                  <a:txBody>
                    <a:bodyPr/>
                    <a:lstStyle/>
                    <a:p>
                      <a:pPr rtl="1"/>
                      <a:r>
                        <a:rPr lang="ar-SA" sz="1000" b="1" kern="1200" dirty="0" smtClean="0"/>
                        <a:t>العبث بتجهيزات المدرسة أو مبانيها ، مثل : أجهزة الحاسب الآلي ، وآلات التشغيل ، والمعامل ، وحافلة المدرسة ، والأدوات  الكهربائية ، ومعدات الأمن والسلامة في المدرسة </a:t>
                      </a:r>
                      <a:endParaRPr lang="en-US" sz="1000" b="1" kern="1200" dirty="0" smtClean="0">
                        <a:solidFill>
                          <a:schemeClr val="dk1"/>
                        </a:solidFill>
                        <a:latin typeface="+mn-lt"/>
                        <a:ea typeface="+mn-ea"/>
                        <a:cs typeface="+mn-cs"/>
                      </a:endParaRPr>
                    </a:p>
                  </a:txBody>
                  <a:tcPr/>
                </a:tc>
              </a:tr>
              <a:tr h="527516">
                <a:tc>
                  <a:txBody>
                    <a:bodyPr/>
                    <a:lstStyle/>
                    <a:p>
                      <a:pPr algn="ctr" rtl="1"/>
                      <a:r>
                        <a:rPr lang="ar-SA" sz="1000" b="1" dirty="0" smtClean="0"/>
                        <a:t>13</a:t>
                      </a:r>
                      <a:endParaRPr lang="ar-SA" sz="1000" b="1" dirty="0"/>
                    </a:p>
                  </a:txBody>
                  <a:tcPr/>
                </a:tc>
                <a:tc>
                  <a:txBody>
                    <a:bodyPr/>
                    <a:lstStyle/>
                    <a:p>
                      <a:pPr rtl="1"/>
                      <a:r>
                        <a:rPr lang="ar-SA" sz="1000" b="1" kern="1200" dirty="0" smtClean="0"/>
                        <a:t>تصوير الطلاب أو التسجيل الصوتي لهم من خلال الأجهزة الإلكترونية </a:t>
                      </a:r>
                    </a:p>
                    <a:p>
                      <a:pPr rtl="1"/>
                      <a:r>
                        <a:rPr lang="ar-SA" sz="1000" b="1" kern="1200" dirty="0" smtClean="0"/>
                        <a:t>( خاص بالبنين ) . </a:t>
                      </a:r>
                      <a:endParaRPr lang="en-US" sz="1000" b="1" kern="1200" dirty="0" smtClean="0">
                        <a:solidFill>
                          <a:schemeClr val="dk1"/>
                        </a:solidFill>
                        <a:latin typeface="+mn-lt"/>
                        <a:ea typeface="+mn-ea"/>
                        <a:cs typeface="+mn-cs"/>
                      </a:endParaRPr>
                    </a:p>
                  </a:txBody>
                  <a:tcPr/>
                </a:tc>
              </a:tr>
            </a:tbl>
          </a:graphicData>
        </a:graphic>
      </p:graphicFrame>
      <p:sp>
        <p:nvSpPr>
          <p:cNvPr id="8" name="سهم إلى اليسار 7"/>
          <p:cNvSpPr/>
          <p:nvPr/>
        </p:nvSpPr>
        <p:spPr>
          <a:xfrm>
            <a:off x="5643570" y="6072206"/>
            <a:ext cx="3286116" cy="78579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الرابعة</a:t>
            </a:r>
            <a:endParaRPr lang="ar-SA" sz="2000" b="1" dirty="0">
              <a:solidFill>
                <a:schemeClr val="tx1"/>
              </a:solidFill>
            </a:endParaRPr>
          </a:p>
        </p:txBody>
      </p:sp>
      <p:sp>
        <p:nvSpPr>
          <p:cNvPr id="7" name="مستطيل 6"/>
          <p:cNvSpPr/>
          <p:nvPr/>
        </p:nvSpPr>
        <p:spPr>
          <a:xfrm>
            <a:off x="6143636" y="0"/>
            <a:ext cx="3000364"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زر إجراء: البداية 9">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286644" y="285728"/>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4</a:t>
            </a:r>
          </a:p>
        </p:txBody>
      </p:sp>
      <p:graphicFrame>
        <p:nvGraphicFramePr>
          <p:cNvPr id="6" name="جدول 5"/>
          <p:cNvGraphicFramePr>
            <a:graphicFrameLocks noGrp="1"/>
          </p:cNvGraphicFramePr>
          <p:nvPr/>
        </p:nvGraphicFramePr>
        <p:xfrm>
          <a:off x="-1" y="1"/>
          <a:ext cx="6327536" cy="7023316"/>
        </p:xfrm>
        <a:graphic>
          <a:graphicData uri="http://schemas.openxmlformats.org/drawingml/2006/table">
            <a:tbl>
              <a:tblPr rtl="1"/>
              <a:tblGrid>
                <a:gridCol w="580259"/>
                <a:gridCol w="228867"/>
                <a:gridCol w="180331"/>
                <a:gridCol w="1031868"/>
                <a:gridCol w="3201021"/>
                <a:gridCol w="654205"/>
                <a:gridCol w="450985"/>
              </a:tblGrid>
              <a:tr h="507785">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36519" marR="3651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rtl="1"/>
                      <a:endParaRPr lang="ar-SA"/>
                    </a:p>
                  </a:txBody>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نوع الإجراء</a:t>
                      </a:r>
                      <a:endParaRPr lang="en-US" sz="1600" b="1" dirty="0">
                        <a:solidFill>
                          <a:srgbClr val="FF0000"/>
                        </a:solidFill>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600" b="1" dirty="0">
                          <a:solidFill>
                            <a:srgbClr val="FF0000"/>
                          </a:solidFill>
                          <a:latin typeface="Calibri"/>
                          <a:ea typeface="Calibri"/>
                          <a:cs typeface="AL-Mohanad Black"/>
                        </a:rPr>
                        <a:t>الإجراء المتخذ</a:t>
                      </a:r>
                      <a:endParaRPr lang="en-US" sz="1600" b="1" dirty="0">
                        <a:solidFill>
                          <a:srgbClr val="FF0000"/>
                        </a:solidFill>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83553">
                <a:tc rowSpan="17">
                  <a:txBody>
                    <a:bodyPr/>
                    <a:lstStyle/>
                    <a:p>
                      <a:pPr marL="71755" marR="71755" algn="ctr" rtl="1">
                        <a:lnSpc>
                          <a:spcPct val="115000"/>
                        </a:lnSpc>
                        <a:spcAft>
                          <a:spcPts val="0"/>
                        </a:spcAft>
                      </a:pPr>
                      <a:r>
                        <a:rPr lang="ar-SA" sz="1100" b="1" dirty="0">
                          <a:solidFill>
                            <a:srgbClr val="FF0000"/>
                          </a:solidFill>
                          <a:latin typeface="Calibri"/>
                          <a:ea typeface="Calibri"/>
                          <a:cs typeface="AL-Mohanad Black"/>
                        </a:rPr>
                        <a:t>الإجراء الرابع</a:t>
                      </a:r>
                      <a:r>
                        <a:rPr lang="en-US" sz="1100" b="1" dirty="0">
                          <a:solidFill>
                            <a:srgbClr val="FF0000"/>
                          </a:solidFill>
                          <a:latin typeface="Calibri"/>
                          <a:ea typeface="Calibri"/>
                          <a:cs typeface="AL-Mohanad Black"/>
                        </a:rPr>
                        <a:t>*</a:t>
                      </a:r>
                      <a:endParaRPr lang="en-US" sz="1100" b="1" dirty="0">
                        <a:solidFill>
                          <a:srgbClr val="FF0000"/>
                        </a:solidFill>
                        <a:latin typeface="Calibri"/>
                        <a:ea typeface="Calibri"/>
                        <a:cs typeface="Arial"/>
                      </a:endParaRPr>
                    </a:p>
                  </a:txBody>
                  <a:tcPr marL="36519" marR="36519"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5">
                  <a:txBody>
                    <a:bodyPr/>
                    <a:lstStyle/>
                    <a:p>
                      <a:pPr algn="ctr" rtl="1">
                        <a:lnSpc>
                          <a:spcPct val="115000"/>
                        </a:lnSpc>
                        <a:spcAft>
                          <a:spcPts val="0"/>
                        </a:spcAft>
                      </a:pPr>
                      <a:endParaRPr lang="ar-SA" sz="1050" b="0" dirty="0">
                        <a:latin typeface="Calibri"/>
                        <a:ea typeface="Calibri"/>
                        <a:cs typeface="AL-Mohanad Black"/>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5">
                  <a:txBody>
                    <a:bodyPr/>
                    <a:lstStyle/>
                    <a:p>
                      <a:pPr algn="ctr" rtl="1">
                        <a:lnSpc>
                          <a:spcPct val="115000"/>
                        </a:lnSpc>
                        <a:spcAft>
                          <a:spcPts val="0"/>
                        </a:spcAft>
                      </a:pPr>
                      <a:r>
                        <a:rPr lang="ar-SA" sz="1050" b="0">
                          <a:latin typeface="Calibri"/>
                          <a:ea typeface="Calibri"/>
                          <a:cs typeface="AL-Mohanad Black"/>
                        </a:rPr>
                        <a:t>1</a:t>
                      </a:r>
                      <a:endParaRPr lang="en-US" sz="1050" b="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00" b="1" dirty="0">
                          <a:latin typeface="Calibri"/>
                          <a:ea typeface="Calibri"/>
                          <a:cs typeface="AL-Mohanad Black"/>
                        </a:rPr>
                        <a:t>الإحالة للجنة التوجيه والإرشاد</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تحال مخالفة الطالب للجنة التوجيه والإرشاد بالمدرسة لدراستها مباشرة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00" b="0">
                          <a:latin typeface="Calibri"/>
                          <a:ea typeface="Calibri"/>
                          <a:cs typeface="AL-Mohanad Black"/>
                        </a:rPr>
                        <a:t>تباشر المخالفة لجنة التوجيه والإرشاد بالمدرسة</a:t>
                      </a:r>
                      <a:endParaRPr lang="en-US" sz="1000" b="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2945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دعوة ولي الأمر</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dirty="0"/>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تعهد خطي</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أتعهد بالانضباط السلوكي وعدم تكرار المخالفة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اعتذار الطالب</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نظراً لأخطائي التي ارتكبتها وإساءتي المتكررة، فإني اعتذر عما بدر مني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dirty="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إصلاح التالف</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أتعهد بإصلاح جميع ما أتلفته أو إحضار بديل عنه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إشعار ولي الأمر</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يسلم الطالب يسلم الطالب إشعاراً لولي الأمر يوضح فيه ما أتلفه</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5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مصادرة المواد الممنوعة</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نظراً لما وجدنا معك من مواد ممنوعة وجب علينا إتلافها ( بعد الانتهاء من القضية ) وإعداد محضر بذلك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5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ضبط الجهاز</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ضبط الجهاز الذي يحتوي على صور الطلاب أو مقاطع وصور غير لائقة وإعادة تهيئته والتحفظ عليه لمدة عام من تاريخ إحضاره ويعد محضر بذلك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5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تسليم الجهاز لولي الأمر</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نقل الطالب المصاب</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نقل الطالب المصاب للمركز الصحي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الإحالة للمرشد</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نظراً لمخالفتك فقد حولت إلى المرشد الطلابي لدراسة حالتك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967">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حسم عشر درجات من السلوك</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نظراً لارتكابك المخالفة وجب حسم عشر درجات من درجات السلوك حسب ما نصت عليه القواعد ، وبإمكانك تعويض الدرجة المحسومة عند تعديل السلوك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إشعار ولي الأمر </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تسليم الطالب إشعار لولي الأمر توضح فيه الدرجات المحسومة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5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latin typeface="Calibri"/>
                          <a:ea typeface="Calibri"/>
                          <a:cs typeface="AL-Mohanad Black"/>
                        </a:rPr>
                        <a:t>حرمان الطالب من الدراسة لمدة شهر </a:t>
                      </a:r>
                      <a:endParaRPr lang="en-US" sz="1000" b="1">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يتم الرفع لإدارة التعليم وإرفاق جميع الوثائق والإجراءات لأخذ موافقة مدير التعليم على الحرمان من الدراسة لمدة شهر واحد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dirty="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177">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الإحالة لوحدة الخدمات الإرشادية</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dirty="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51">
                <a:tc vMerge="1">
                  <a:txBody>
                    <a:bodyPr/>
                    <a:lstStyle/>
                    <a:p>
                      <a:pPr rtl="1"/>
                      <a:endParaRPr lang="ar-SA"/>
                    </a:p>
                  </a:txBody>
                  <a:tcPr/>
                </a:tc>
                <a:tc rowSpan="2">
                  <a:txBody>
                    <a:bodyPr/>
                    <a:lstStyle/>
                    <a:p>
                      <a:pPr algn="ctr" rtl="1">
                        <a:lnSpc>
                          <a:spcPct val="115000"/>
                        </a:lnSpc>
                        <a:spcAft>
                          <a:spcPts val="0"/>
                        </a:spcAft>
                      </a:pPr>
                      <a:endParaRPr lang="ar-SA" sz="1050" b="0">
                        <a:latin typeface="Calibri"/>
                        <a:ea typeface="Calibri"/>
                        <a:cs typeface="AL-Mohanad Black"/>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0"/>
                        </a:spcAft>
                      </a:pPr>
                      <a:r>
                        <a:rPr lang="ar-SA" sz="1050" b="0">
                          <a:latin typeface="Calibri"/>
                          <a:ea typeface="Calibri"/>
                          <a:cs typeface="AL-Mohanad Black"/>
                        </a:rPr>
                        <a:t>2</a:t>
                      </a:r>
                      <a:endParaRPr lang="en-US" sz="1050" b="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00" b="1" dirty="0">
                          <a:latin typeface="Calibri"/>
                          <a:ea typeface="Calibri"/>
                          <a:cs typeface="AL-Mohanad Black"/>
                        </a:rPr>
                        <a:t>نقل الطالب إلى مدرسة أخرى</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dirty="0">
                          <a:latin typeface="Calibri"/>
                          <a:ea typeface="Calibri"/>
                          <a:cs typeface="AL-Mohanad Black"/>
                        </a:rPr>
                        <a:t>الرفع لإدارة التعليم بنقل الطالب إلى مدرسة أخرى مع استمراره بالدراسة حتى النقل .</a:t>
                      </a:r>
                      <a:endParaRPr lang="en-US" sz="1000" b="0" dirty="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dirty="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3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dirty="0">
                          <a:latin typeface="Calibri"/>
                          <a:ea typeface="Calibri"/>
                          <a:cs typeface="AL-Mohanad Black"/>
                        </a:rPr>
                        <a:t>إشعار ولي الأمر</a:t>
                      </a:r>
                      <a:endParaRPr lang="en-US" sz="1000" b="1" dirty="0">
                        <a:latin typeface="Calibri"/>
                        <a:ea typeface="Calibri"/>
                        <a:cs typeface="Arial"/>
                      </a:endParaRPr>
                    </a:p>
                  </a:txBody>
                  <a:tcPr marL="36519" marR="365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0">
                          <a:latin typeface="Calibri"/>
                          <a:ea typeface="Calibri"/>
                          <a:cs typeface="AL-Mohanad Black"/>
                        </a:rPr>
                        <a:t>تسليم الطالب إشعار لولي الأمر بأخذ الموافقة على المدرسة التي سينقل إليها .</a:t>
                      </a:r>
                      <a:endParaRPr lang="en-US" sz="1000" b="0">
                        <a:latin typeface="Calibri"/>
                        <a:ea typeface="Calibri"/>
                        <a:cs typeface="Arial"/>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00" b="0" dirty="0">
                        <a:latin typeface="Calibri"/>
                        <a:ea typeface="Calibri"/>
                        <a:cs typeface="AL-Mohanad Black"/>
                      </a:endParaRPr>
                    </a:p>
                  </a:txBody>
                  <a:tcPr marL="36519" marR="36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1"/>
                      <a:endParaRPr lang="ar-SA"/>
                    </a:p>
                  </a:txBody>
                  <a:tcPr marL="36519" marR="36519"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553">
                <a:tc gridSpan="7">
                  <a:txBody>
                    <a:bodyPr/>
                    <a:lstStyle/>
                    <a:p>
                      <a:pPr algn="just" rtl="1">
                        <a:lnSpc>
                          <a:spcPct val="115000"/>
                        </a:lnSpc>
                        <a:spcAft>
                          <a:spcPts val="0"/>
                        </a:spcAft>
                      </a:pPr>
                      <a:r>
                        <a:rPr lang="ar-SA" sz="1000" b="0" dirty="0">
                          <a:latin typeface="Calibri"/>
                          <a:ea typeface="Calibri"/>
                          <a:cs typeface="Arial"/>
                        </a:rPr>
                        <a:t>*</a:t>
                      </a:r>
                      <a:r>
                        <a:rPr lang="ar-SA" sz="1000" b="1" dirty="0">
                          <a:solidFill>
                            <a:srgbClr val="FF0000"/>
                          </a:solidFill>
                          <a:latin typeface="Calibri"/>
                          <a:ea typeface="Calibri"/>
                          <a:cs typeface="Arial"/>
                        </a:rPr>
                        <a:t>إذا تكررت المخالفة للمرة الرابعة توجه الحالة للجنة التوجيه والإرشاد للمساعدة في علاج وضع الطالب المخالف وتقييم وضعه وفقاً لتقرير دراسة الحالة من المرشد الطلابي بالمدرسة ووحدة الخدمات الإرشادية وتقرر إما بقاؤه بالمدرسة وينفذ عليه ما ورد بالإجراء الرابع في الفقرة رقم ( 1 </a:t>
                      </a:r>
                      <a:r>
                        <a:rPr lang="ar-SA" sz="1000" b="1" dirty="0" smtClean="0">
                          <a:solidFill>
                            <a:srgbClr val="FF0000"/>
                          </a:solidFill>
                          <a:latin typeface="Calibri"/>
                          <a:ea typeface="Calibri"/>
                          <a:cs typeface="Arial"/>
                        </a:rPr>
                        <a:t>)</a:t>
                      </a:r>
                    </a:p>
                    <a:p>
                      <a:pPr algn="just" rtl="1">
                        <a:lnSpc>
                          <a:spcPct val="115000"/>
                        </a:lnSpc>
                        <a:spcAft>
                          <a:spcPts val="0"/>
                        </a:spcAft>
                      </a:pPr>
                      <a:r>
                        <a:rPr lang="ar-SA" sz="1000" b="1" dirty="0" smtClean="0">
                          <a:solidFill>
                            <a:srgbClr val="FF0000"/>
                          </a:solidFill>
                          <a:latin typeface="Calibri"/>
                          <a:ea typeface="Calibri"/>
                          <a:cs typeface="Arial"/>
                        </a:rPr>
                        <a:t> </a:t>
                      </a:r>
                      <a:r>
                        <a:rPr lang="ar-SA" sz="1000" b="1" dirty="0">
                          <a:solidFill>
                            <a:srgbClr val="FF0000"/>
                          </a:solidFill>
                          <a:latin typeface="Calibri"/>
                          <a:ea typeface="Calibri"/>
                          <a:cs typeface="Arial"/>
                        </a:rPr>
                        <a:t>وإما تنفيذ ما ورد بالإجراء الرابع في الفقرتين رقم ( 1 ) </a:t>
                      </a:r>
                      <a:r>
                        <a:rPr lang="ar-SA" sz="1000" b="1" dirty="0" err="1">
                          <a:solidFill>
                            <a:srgbClr val="FF0000"/>
                          </a:solidFill>
                          <a:latin typeface="Calibri"/>
                          <a:ea typeface="Calibri"/>
                          <a:cs typeface="Arial"/>
                        </a:rPr>
                        <a:t>و</a:t>
                      </a:r>
                      <a:r>
                        <a:rPr lang="ar-SA" sz="1000" b="1" dirty="0">
                          <a:solidFill>
                            <a:srgbClr val="FF0000"/>
                          </a:solidFill>
                          <a:latin typeface="Calibri"/>
                          <a:ea typeface="Calibri"/>
                          <a:cs typeface="Arial"/>
                        </a:rPr>
                        <a:t> ( 2 ) </a:t>
                      </a:r>
                      <a:r>
                        <a:rPr lang="ar-SA" sz="1000" b="1" dirty="0" smtClean="0">
                          <a:solidFill>
                            <a:srgbClr val="FF0000"/>
                          </a:solidFill>
                          <a:latin typeface="Calibri"/>
                          <a:ea typeface="Calibri"/>
                          <a:cs typeface="Arial"/>
                        </a:rPr>
                        <a:t>.</a:t>
                      </a:r>
                    </a:p>
                    <a:p>
                      <a:pPr algn="just" rtl="1">
                        <a:lnSpc>
                          <a:spcPct val="115000"/>
                        </a:lnSpc>
                        <a:spcAft>
                          <a:spcPts val="0"/>
                        </a:spcAft>
                      </a:pPr>
                      <a:endParaRPr lang="en-US" sz="1000" b="1" dirty="0">
                        <a:solidFill>
                          <a:srgbClr val="FF0000"/>
                        </a:solidFill>
                        <a:latin typeface="Calibri"/>
                        <a:ea typeface="Calibri"/>
                        <a:cs typeface="Arial"/>
                      </a:endParaRPr>
                    </a:p>
                  </a:txBody>
                  <a:tcPr marL="36519" marR="36519"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accent3"/>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graphicFrame>
        <p:nvGraphicFramePr>
          <p:cNvPr id="9" name="جدول 8"/>
          <p:cNvGraphicFramePr>
            <a:graphicFrameLocks noGrp="1"/>
          </p:cNvGraphicFramePr>
          <p:nvPr/>
        </p:nvGraphicFramePr>
        <p:xfrm>
          <a:off x="6429388" y="785794"/>
          <a:ext cx="2714612" cy="5791200"/>
        </p:xfrm>
        <a:graphic>
          <a:graphicData uri="http://schemas.openxmlformats.org/drawingml/2006/table">
            <a:tbl>
              <a:tblPr rtl="1" firstRow="1" bandRow="1">
                <a:tableStyleId>{74C1A8A3-306A-4EB7-A6B1-4F7E0EB9C5D6}</a:tableStyleId>
              </a:tblPr>
              <a:tblGrid>
                <a:gridCol w="397584"/>
                <a:gridCol w="2317028"/>
              </a:tblGrid>
              <a:tr h="318736">
                <a:tc>
                  <a:txBody>
                    <a:bodyPr/>
                    <a:lstStyle/>
                    <a:p>
                      <a:pPr algn="ctr" rtl="1"/>
                      <a:r>
                        <a:rPr lang="ar-SA" sz="1400" b="1" dirty="0" smtClean="0"/>
                        <a:t>م</a:t>
                      </a:r>
                      <a:endParaRPr lang="ar-SA" sz="1400" b="1" dirty="0"/>
                    </a:p>
                  </a:txBody>
                  <a:tcPr/>
                </a:tc>
                <a:tc>
                  <a:txBody>
                    <a:bodyPr/>
                    <a:lstStyle/>
                    <a:p>
                      <a:pPr algn="ctr" rtl="1"/>
                      <a:r>
                        <a:rPr lang="ar-SA" sz="1600" b="1" dirty="0" smtClean="0">
                          <a:solidFill>
                            <a:schemeClr val="tx1"/>
                          </a:solidFill>
                        </a:rPr>
                        <a:t>مخالفات الدرجة الرابعة</a:t>
                      </a:r>
                      <a:endParaRPr lang="ar-SA" sz="1600" b="1" dirty="0">
                        <a:solidFill>
                          <a:schemeClr val="tx1"/>
                        </a:solidFill>
                      </a:endParaRPr>
                    </a:p>
                  </a:txBody>
                  <a:tcPr>
                    <a:solidFill>
                      <a:srgbClr val="FFFF66"/>
                    </a:solidFill>
                  </a:tcPr>
                </a:tc>
              </a:tr>
              <a:tr h="376689">
                <a:tc>
                  <a:txBody>
                    <a:bodyPr/>
                    <a:lstStyle/>
                    <a:p>
                      <a:pPr algn="ctr" rtl="1"/>
                      <a:r>
                        <a:rPr lang="ar-SA" sz="1000" b="1" dirty="0" smtClean="0"/>
                        <a:t>1</a:t>
                      </a:r>
                      <a:endParaRPr lang="ar-SA" sz="1000" b="1" dirty="0"/>
                    </a:p>
                  </a:txBody>
                  <a:tcPr/>
                </a:tc>
                <a:tc>
                  <a:txBody>
                    <a:bodyPr/>
                    <a:lstStyle/>
                    <a:p>
                      <a:pPr rtl="1"/>
                      <a:r>
                        <a:rPr lang="ar-SA" sz="1000" b="1" kern="1200" dirty="0" smtClean="0"/>
                        <a:t>الإصرار على ترك الصلاة مع الطلاب والمعلمين دون عذر شرعي </a:t>
                      </a:r>
                      <a:endParaRPr lang="en-US" sz="1000" b="1" kern="1200" dirty="0" smtClean="0">
                        <a:solidFill>
                          <a:schemeClr val="dk1"/>
                        </a:solidFill>
                        <a:latin typeface="+mn-lt"/>
                        <a:ea typeface="+mn-ea"/>
                        <a:cs typeface="+mn-cs"/>
                      </a:endParaRPr>
                    </a:p>
                  </a:txBody>
                  <a:tcPr/>
                </a:tc>
              </a:tr>
              <a:tr h="521569">
                <a:tc>
                  <a:txBody>
                    <a:bodyPr/>
                    <a:lstStyle/>
                    <a:p>
                      <a:pPr algn="ctr" rtl="1"/>
                      <a:r>
                        <a:rPr lang="ar-SA" sz="1000" b="1" dirty="0" smtClean="0"/>
                        <a:t>2</a:t>
                      </a:r>
                      <a:endParaRPr lang="ar-SA" sz="1000" b="1" dirty="0"/>
                    </a:p>
                  </a:txBody>
                  <a:tcPr/>
                </a:tc>
                <a:tc>
                  <a:txBody>
                    <a:bodyPr/>
                    <a:lstStyle/>
                    <a:p>
                      <a:pPr rtl="1"/>
                      <a:r>
                        <a:rPr lang="ar-SA" sz="1000" b="1" kern="1200" dirty="0" smtClean="0"/>
                        <a:t>العبث بالمواد ، أو الأدوات ، أو الألعاب الخطرة في المدرسة ، مثل : المفرقعات ، والمواد الحارقة ، والألعاب الحارقة .</a:t>
                      </a:r>
                      <a:endParaRPr lang="en-US" sz="1000" b="1" kern="1200" dirty="0" smtClean="0">
                        <a:solidFill>
                          <a:schemeClr val="dk1"/>
                        </a:solidFill>
                        <a:latin typeface="+mn-lt"/>
                        <a:ea typeface="+mn-ea"/>
                        <a:cs typeface="+mn-cs"/>
                      </a:endParaRPr>
                    </a:p>
                  </a:txBody>
                  <a:tcPr/>
                </a:tc>
              </a:tr>
              <a:tr h="521569">
                <a:tc>
                  <a:txBody>
                    <a:bodyPr/>
                    <a:lstStyle/>
                    <a:p>
                      <a:pPr algn="ctr" rtl="1"/>
                      <a:r>
                        <a:rPr lang="ar-SA" sz="1000" b="1" dirty="0" smtClean="0"/>
                        <a:t>3</a:t>
                      </a:r>
                      <a:endParaRPr lang="ar-SA" sz="1000" b="1" dirty="0"/>
                    </a:p>
                  </a:txBody>
                  <a:tcPr/>
                </a:tc>
                <a:tc>
                  <a:txBody>
                    <a:bodyPr/>
                    <a:lstStyle/>
                    <a:p>
                      <a:pPr rtl="1"/>
                      <a:r>
                        <a:rPr lang="ar-SA" sz="1000" b="1" kern="1200" dirty="0" smtClean="0"/>
                        <a:t>تعمد إصابة أحد الطلاب عن طريق الضرب أو استخدام أدوات غير حادة تحدث إصابة ( جرحاً ، نزفاً ، كسراً ) </a:t>
                      </a:r>
                      <a:endParaRPr lang="en-US" sz="1000" b="1" kern="1200" dirty="0" smtClean="0">
                        <a:solidFill>
                          <a:schemeClr val="dk1"/>
                        </a:solidFill>
                        <a:latin typeface="+mn-lt"/>
                        <a:ea typeface="+mn-ea"/>
                        <a:cs typeface="+mn-cs"/>
                      </a:endParaRPr>
                    </a:p>
                  </a:txBody>
                  <a:tcPr/>
                </a:tc>
              </a:tr>
              <a:tr h="231808">
                <a:tc>
                  <a:txBody>
                    <a:bodyPr/>
                    <a:lstStyle/>
                    <a:p>
                      <a:pPr algn="ctr" rtl="1"/>
                      <a:r>
                        <a:rPr lang="ar-SA" sz="1000" b="1" dirty="0" smtClean="0"/>
                        <a:t>4</a:t>
                      </a:r>
                      <a:endParaRPr lang="ar-SA" sz="1000" b="1" dirty="0"/>
                    </a:p>
                  </a:txBody>
                  <a:tcPr/>
                </a:tc>
                <a:tc>
                  <a:txBody>
                    <a:bodyPr/>
                    <a:lstStyle/>
                    <a:p>
                      <a:pPr rtl="1"/>
                      <a:r>
                        <a:rPr lang="ar-SA" sz="1000" b="1" kern="1200" dirty="0" smtClean="0"/>
                        <a:t>التدخين داخل المدرسة .</a:t>
                      </a:r>
                      <a:endParaRPr lang="en-US" sz="1000" b="1" kern="1200" dirty="0" smtClean="0">
                        <a:solidFill>
                          <a:schemeClr val="dk1"/>
                        </a:solidFill>
                        <a:latin typeface="+mn-lt"/>
                        <a:ea typeface="+mn-ea"/>
                        <a:cs typeface="+mn-cs"/>
                      </a:endParaRPr>
                    </a:p>
                  </a:txBody>
                  <a:tcPr/>
                </a:tc>
              </a:tr>
              <a:tr h="231808">
                <a:tc>
                  <a:txBody>
                    <a:bodyPr/>
                    <a:lstStyle/>
                    <a:p>
                      <a:pPr algn="ctr" rtl="1"/>
                      <a:r>
                        <a:rPr lang="ar-SA" sz="1000" b="1" dirty="0" smtClean="0"/>
                        <a:t>5</a:t>
                      </a:r>
                      <a:endParaRPr lang="ar-SA" sz="1000" b="1" dirty="0"/>
                    </a:p>
                  </a:txBody>
                  <a:tcPr/>
                </a:tc>
                <a:tc>
                  <a:txBody>
                    <a:bodyPr/>
                    <a:lstStyle/>
                    <a:p>
                      <a:pPr rtl="1"/>
                      <a:r>
                        <a:rPr lang="ar-SA" sz="1000" b="1" kern="1200" dirty="0" smtClean="0"/>
                        <a:t>الهروب من المدرسة .</a:t>
                      </a:r>
                      <a:endParaRPr lang="en-US" sz="1000" b="1" kern="1200" dirty="0" smtClean="0">
                        <a:solidFill>
                          <a:schemeClr val="dk1"/>
                        </a:solidFill>
                        <a:latin typeface="+mn-lt"/>
                        <a:ea typeface="+mn-ea"/>
                        <a:cs typeface="+mn-cs"/>
                      </a:endParaRPr>
                    </a:p>
                  </a:txBody>
                  <a:tcPr/>
                </a:tc>
              </a:tr>
              <a:tr h="231808">
                <a:tc>
                  <a:txBody>
                    <a:bodyPr/>
                    <a:lstStyle/>
                    <a:p>
                      <a:pPr algn="ctr" rtl="1"/>
                      <a:r>
                        <a:rPr lang="ar-SA" sz="1000" b="1" dirty="0" smtClean="0"/>
                        <a:t>6</a:t>
                      </a:r>
                      <a:endParaRPr lang="ar-SA" sz="1000" b="1" dirty="0"/>
                    </a:p>
                  </a:txBody>
                  <a:tcPr/>
                </a:tc>
                <a:tc>
                  <a:txBody>
                    <a:bodyPr/>
                    <a:lstStyle/>
                    <a:p>
                      <a:pPr rtl="1"/>
                      <a:r>
                        <a:rPr lang="ar-SA" sz="1000" b="1" kern="1200" dirty="0" smtClean="0"/>
                        <a:t>التنمر .</a:t>
                      </a:r>
                      <a:endParaRPr lang="en-US" sz="1000" b="1" kern="1200" dirty="0" smtClean="0">
                        <a:solidFill>
                          <a:schemeClr val="dk1"/>
                        </a:solidFill>
                        <a:latin typeface="+mn-lt"/>
                        <a:ea typeface="+mn-ea"/>
                        <a:cs typeface="+mn-cs"/>
                      </a:endParaRPr>
                    </a:p>
                  </a:txBody>
                  <a:tcPr/>
                </a:tc>
              </a:tr>
              <a:tr h="376689">
                <a:tc>
                  <a:txBody>
                    <a:bodyPr/>
                    <a:lstStyle/>
                    <a:p>
                      <a:pPr algn="ctr" rtl="1"/>
                      <a:r>
                        <a:rPr lang="ar-SA" sz="1000" b="1" dirty="0" smtClean="0"/>
                        <a:t>7</a:t>
                      </a:r>
                      <a:endParaRPr lang="ar-SA" sz="1000" b="1" dirty="0"/>
                    </a:p>
                  </a:txBody>
                  <a:tcPr/>
                </a:tc>
                <a:tc>
                  <a:txBody>
                    <a:bodyPr/>
                    <a:lstStyle/>
                    <a:p>
                      <a:pPr rtl="1"/>
                      <a:r>
                        <a:rPr lang="ar-SA" sz="1000" b="1" kern="1200" dirty="0" smtClean="0"/>
                        <a:t>عرض أو توزيع المواد الإعلامية الممنوعة المقروءة ، أو المسموعة ، أو المرئية .</a:t>
                      </a:r>
                      <a:endParaRPr lang="en-US" sz="1000" b="1" kern="1200" dirty="0" smtClean="0">
                        <a:solidFill>
                          <a:schemeClr val="dk1"/>
                        </a:solidFill>
                        <a:latin typeface="+mn-lt"/>
                        <a:ea typeface="+mn-ea"/>
                        <a:cs typeface="+mn-cs"/>
                      </a:endParaRPr>
                    </a:p>
                  </a:txBody>
                  <a:tcPr/>
                </a:tc>
              </a:tr>
              <a:tr h="231808">
                <a:tc>
                  <a:txBody>
                    <a:bodyPr/>
                    <a:lstStyle/>
                    <a:p>
                      <a:pPr algn="ctr" rtl="1"/>
                      <a:r>
                        <a:rPr lang="ar-SA" sz="1000" b="1" dirty="0" smtClean="0"/>
                        <a:t>8</a:t>
                      </a:r>
                      <a:endParaRPr lang="ar-SA" sz="1000" b="1" dirty="0"/>
                    </a:p>
                  </a:txBody>
                  <a:tcPr/>
                </a:tc>
                <a:tc>
                  <a:txBody>
                    <a:bodyPr/>
                    <a:lstStyle/>
                    <a:p>
                      <a:pPr rtl="1"/>
                      <a:r>
                        <a:rPr lang="ar-SA" sz="1000" b="1" kern="1200" dirty="0" smtClean="0"/>
                        <a:t>شبهة تزوير الوثائق أو تقليد الأختام الرسمية .</a:t>
                      </a:r>
                      <a:endParaRPr lang="en-US" sz="1000" b="1" kern="1200" dirty="0" smtClean="0">
                        <a:solidFill>
                          <a:schemeClr val="dk1"/>
                        </a:solidFill>
                        <a:latin typeface="+mn-lt"/>
                        <a:ea typeface="+mn-ea"/>
                        <a:cs typeface="+mn-cs"/>
                      </a:endParaRPr>
                    </a:p>
                  </a:txBody>
                  <a:tcPr/>
                </a:tc>
              </a:tr>
              <a:tr h="376689">
                <a:tc>
                  <a:txBody>
                    <a:bodyPr/>
                    <a:lstStyle/>
                    <a:p>
                      <a:pPr algn="ctr" rtl="1"/>
                      <a:r>
                        <a:rPr lang="ar-SA" sz="1000" b="1" dirty="0" smtClean="0"/>
                        <a:t>9</a:t>
                      </a:r>
                      <a:endParaRPr lang="ar-SA" sz="1000" b="1" dirty="0"/>
                    </a:p>
                  </a:txBody>
                  <a:tcPr/>
                </a:tc>
                <a:tc>
                  <a:txBody>
                    <a:bodyPr/>
                    <a:lstStyle/>
                    <a:p>
                      <a:pPr rtl="1"/>
                      <a:r>
                        <a:rPr lang="ar-SA" sz="1000" b="1" kern="1200" dirty="0" smtClean="0"/>
                        <a:t>السلوك الخاطئ والغريب ، مثل : </a:t>
                      </a:r>
                      <a:r>
                        <a:rPr lang="ar-SA" sz="1000" b="1" kern="1200" dirty="0" err="1" smtClean="0"/>
                        <a:t>الإيمو</a:t>
                      </a:r>
                      <a:r>
                        <a:rPr lang="ar-SA" sz="1000" b="1" kern="1200" dirty="0" smtClean="0"/>
                        <a:t> ، أو التشبه بالجنس الآخر .</a:t>
                      </a:r>
                      <a:endParaRPr lang="en-US" sz="1000" b="1" kern="1200" dirty="0" smtClean="0">
                        <a:solidFill>
                          <a:schemeClr val="dk1"/>
                        </a:solidFill>
                        <a:latin typeface="+mn-lt"/>
                        <a:ea typeface="+mn-ea"/>
                        <a:cs typeface="+mn-cs"/>
                      </a:endParaRPr>
                    </a:p>
                  </a:txBody>
                  <a:tcPr/>
                </a:tc>
              </a:tr>
              <a:tr h="376689">
                <a:tc>
                  <a:txBody>
                    <a:bodyPr/>
                    <a:lstStyle/>
                    <a:p>
                      <a:pPr algn="ctr" rtl="1"/>
                      <a:r>
                        <a:rPr lang="ar-SA" sz="1000" b="1" dirty="0" smtClean="0"/>
                        <a:t>10</a:t>
                      </a:r>
                      <a:endParaRPr lang="ar-SA" sz="1000" b="1" dirty="0"/>
                    </a:p>
                  </a:txBody>
                  <a:tcPr/>
                </a:tc>
                <a:tc>
                  <a:txBody>
                    <a:bodyPr/>
                    <a:lstStyle/>
                    <a:p>
                      <a:pPr rtl="1"/>
                      <a:r>
                        <a:rPr lang="ar-SA" sz="1000" b="1" kern="1200" dirty="0" smtClean="0"/>
                        <a:t>إحضار شخص آخر لتأدية الاختبار نيابة عنه ، أو تأدية الاختبار عن الغير .</a:t>
                      </a:r>
                      <a:endParaRPr lang="en-US" sz="1000" b="1" kern="1200" dirty="0" smtClean="0">
                        <a:solidFill>
                          <a:schemeClr val="dk1"/>
                        </a:solidFill>
                        <a:latin typeface="+mn-lt"/>
                        <a:ea typeface="+mn-ea"/>
                        <a:cs typeface="+mn-cs"/>
                      </a:endParaRPr>
                    </a:p>
                  </a:txBody>
                  <a:tcPr/>
                </a:tc>
              </a:tr>
              <a:tr h="521569">
                <a:tc>
                  <a:txBody>
                    <a:bodyPr/>
                    <a:lstStyle/>
                    <a:p>
                      <a:pPr algn="ctr" rtl="1"/>
                      <a:r>
                        <a:rPr lang="ar-SA" sz="1000" b="1" dirty="0" smtClean="0"/>
                        <a:t>11</a:t>
                      </a:r>
                      <a:endParaRPr lang="ar-SA" sz="1000" b="1" dirty="0"/>
                    </a:p>
                  </a:txBody>
                  <a:tcPr/>
                </a:tc>
                <a:tc>
                  <a:txBody>
                    <a:bodyPr/>
                    <a:lstStyle/>
                    <a:p>
                      <a:pPr rtl="1"/>
                      <a:r>
                        <a:rPr lang="ar-SA" sz="1000" b="1" kern="1200" dirty="0" smtClean="0"/>
                        <a:t>إحضار أجهزة الاتصال الشخصية أياً كان نوعها إلى المدرسة والتي تحتوي على صور أو مقاطع غير لائقة </a:t>
                      </a:r>
                      <a:endParaRPr lang="en-US" sz="1000" b="1" kern="1200" dirty="0" smtClean="0">
                        <a:solidFill>
                          <a:schemeClr val="dk1"/>
                        </a:solidFill>
                        <a:latin typeface="+mn-lt"/>
                        <a:ea typeface="+mn-ea"/>
                        <a:cs typeface="+mn-cs"/>
                      </a:endParaRPr>
                    </a:p>
                  </a:txBody>
                  <a:tcPr/>
                </a:tc>
              </a:tr>
              <a:tr h="666449">
                <a:tc>
                  <a:txBody>
                    <a:bodyPr/>
                    <a:lstStyle/>
                    <a:p>
                      <a:pPr algn="ctr" rtl="1"/>
                      <a:r>
                        <a:rPr lang="ar-SA" sz="1000" b="1" dirty="0" smtClean="0"/>
                        <a:t>12</a:t>
                      </a:r>
                      <a:endParaRPr lang="ar-SA" sz="1000" b="1" dirty="0"/>
                    </a:p>
                  </a:txBody>
                  <a:tcPr/>
                </a:tc>
                <a:tc>
                  <a:txBody>
                    <a:bodyPr/>
                    <a:lstStyle/>
                    <a:p>
                      <a:pPr rtl="1"/>
                      <a:r>
                        <a:rPr lang="ar-SA" sz="1000" b="1" kern="1200" dirty="0" smtClean="0"/>
                        <a:t>العبث بتجهيزات المدرسة أو مبانيها ، مثل : أجهزة الحاسب الآلي ، وآلات التشغيل ، والمعامل ، وحافلة المدرسة ، والأدوات  الكهربائية ، ومعدات الأمن والسلامة في المدرسة </a:t>
                      </a:r>
                      <a:endParaRPr lang="en-US" sz="1000" b="1" kern="1200" dirty="0" smtClean="0">
                        <a:solidFill>
                          <a:schemeClr val="dk1"/>
                        </a:solidFill>
                        <a:latin typeface="+mn-lt"/>
                        <a:ea typeface="+mn-ea"/>
                        <a:cs typeface="+mn-cs"/>
                      </a:endParaRPr>
                    </a:p>
                  </a:txBody>
                  <a:tcPr/>
                </a:tc>
              </a:tr>
              <a:tr h="521569">
                <a:tc>
                  <a:txBody>
                    <a:bodyPr/>
                    <a:lstStyle/>
                    <a:p>
                      <a:pPr algn="ctr" rtl="1"/>
                      <a:r>
                        <a:rPr lang="ar-SA" sz="1000" b="1" dirty="0" smtClean="0"/>
                        <a:t>13</a:t>
                      </a:r>
                      <a:endParaRPr lang="ar-SA" sz="1000" b="1" dirty="0"/>
                    </a:p>
                  </a:txBody>
                  <a:tcPr/>
                </a:tc>
                <a:tc>
                  <a:txBody>
                    <a:bodyPr/>
                    <a:lstStyle/>
                    <a:p>
                      <a:pPr rtl="1"/>
                      <a:r>
                        <a:rPr lang="ar-SA" sz="1000" b="1" kern="1200" dirty="0" smtClean="0"/>
                        <a:t>تصوير الطلاب أو التسجيل الصوتي لهم من خلال الأجهزة الإلكترونية </a:t>
                      </a:r>
                    </a:p>
                    <a:p>
                      <a:pPr rtl="1"/>
                      <a:r>
                        <a:rPr lang="ar-SA" sz="1000" b="1" kern="1200" dirty="0" smtClean="0"/>
                        <a:t>( خاص بالبنين ) . </a:t>
                      </a:r>
                      <a:endParaRPr lang="en-US" sz="1000" b="1" kern="1200" dirty="0" smtClean="0">
                        <a:solidFill>
                          <a:schemeClr val="dk1"/>
                        </a:solidFill>
                        <a:latin typeface="+mn-lt"/>
                        <a:ea typeface="+mn-ea"/>
                        <a:cs typeface="+mn-cs"/>
                      </a:endParaRPr>
                    </a:p>
                  </a:txBody>
                  <a:tcPr/>
                </a:tc>
              </a:tr>
            </a:tbl>
          </a:graphicData>
        </a:graphic>
      </p:graphicFrame>
      <p:sp>
        <p:nvSpPr>
          <p:cNvPr id="8" name="سهم إلى اليسار 7"/>
          <p:cNvSpPr/>
          <p:nvPr/>
        </p:nvSpPr>
        <p:spPr>
          <a:xfrm>
            <a:off x="6143636" y="6072206"/>
            <a:ext cx="2643174" cy="78579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الرابعة</a:t>
            </a:r>
            <a:endParaRPr lang="ar-SA" sz="2000" b="1" dirty="0">
              <a:solidFill>
                <a:schemeClr val="tx1"/>
              </a:solidFill>
            </a:endParaRPr>
          </a:p>
        </p:txBody>
      </p:sp>
      <p:sp>
        <p:nvSpPr>
          <p:cNvPr id="7" name="زر إجراء: البداية 6">
            <a:hlinkClick r:id="rId2" action="ppaction://hlinksldjump" highlightClick="1"/>
          </p:cNvPr>
          <p:cNvSpPr/>
          <p:nvPr/>
        </p:nvSpPr>
        <p:spPr>
          <a:xfrm>
            <a:off x="0" y="6572272"/>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11" name="مستطيل 10"/>
          <p:cNvSpPr/>
          <p:nvPr/>
        </p:nvSpPr>
        <p:spPr>
          <a:xfrm>
            <a:off x="6286512" y="0"/>
            <a:ext cx="2857488" cy="42860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7215206" y="357166"/>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5</a:t>
            </a:r>
          </a:p>
        </p:txBody>
      </p:sp>
      <p:graphicFrame>
        <p:nvGraphicFramePr>
          <p:cNvPr id="4" name="جدول 3"/>
          <p:cNvGraphicFramePr>
            <a:graphicFrameLocks noGrp="1"/>
          </p:cNvGraphicFramePr>
          <p:nvPr/>
        </p:nvGraphicFramePr>
        <p:xfrm>
          <a:off x="6286512" y="1000108"/>
          <a:ext cx="2643174" cy="4894910"/>
        </p:xfrm>
        <a:graphic>
          <a:graphicData uri="http://schemas.openxmlformats.org/drawingml/2006/table">
            <a:tbl>
              <a:tblPr rtl="1" firstRow="1" bandRow="1">
                <a:tableStyleId>{74C1A8A3-306A-4EB7-A6B1-4F7E0EB9C5D6}</a:tableStyleId>
              </a:tblPr>
              <a:tblGrid>
                <a:gridCol w="335319"/>
                <a:gridCol w="2307855"/>
              </a:tblGrid>
              <a:tr h="399088">
                <a:tc>
                  <a:txBody>
                    <a:bodyPr/>
                    <a:lstStyle/>
                    <a:p>
                      <a:pPr algn="ctr" rtl="1"/>
                      <a:r>
                        <a:rPr lang="ar-SA" sz="1400" b="1" dirty="0" smtClean="0"/>
                        <a:t>م</a:t>
                      </a:r>
                      <a:endParaRPr lang="ar-SA" sz="1400" b="1" dirty="0"/>
                    </a:p>
                  </a:txBody>
                  <a:tcPr/>
                </a:tc>
                <a:tc>
                  <a:txBody>
                    <a:bodyPr/>
                    <a:lstStyle/>
                    <a:p>
                      <a:pPr algn="ctr" rtl="1"/>
                      <a:r>
                        <a:rPr lang="ar-SA" sz="1400" b="1" dirty="0" smtClean="0">
                          <a:solidFill>
                            <a:schemeClr val="tx1"/>
                          </a:solidFill>
                        </a:rPr>
                        <a:t>مخالفات الدرجة الخامسة</a:t>
                      </a:r>
                      <a:endParaRPr lang="ar-SA" sz="1400" b="1" dirty="0">
                        <a:solidFill>
                          <a:schemeClr val="tx1"/>
                        </a:solidFill>
                      </a:endParaRPr>
                    </a:p>
                  </a:txBody>
                  <a:tcPr>
                    <a:solidFill>
                      <a:srgbClr val="FFFF66"/>
                    </a:solidFill>
                  </a:tcPr>
                </a:tc>
              </a:tr>
              <a:tr h="1386862">
                <a:tc>
                  <a:txBody>
                    <a:bodyPr/>
                    <a:lstStyle/>
                    <a:p>
                      <a:pPr algn="ctr" rtl="1"/>
                      <a:r>
                        <a:rPr lang="ar-SA" sz="1400" b="1" dirty="0" smtClean="0"/>
                        <a:t>1</a:t>
                      </a:r>
                      <a:endParaRPr lang="ar-SA" sz="1400" b="1" dirty="0"/>
                    </a:p>
                  </a:txBody>
                  <a:tcPr/>
                </a:tc>
                <a:tc>
                  <a:txBody>
                    <a:bodyPr/>
                    <a:lstStyle/>
                    <a:p>
                      <a:pPr rtl="1"/>
                      <a:r>
                        <a:rPr lang="ar-SA" sz="1400" b="1" kern="1200" dirty="0" smtClean="0"/>
                        <a:t>تعمد إتلاف أو تخريب شيء من تجهيزات المدرسة أو مبانيها ، مثل : الأدوات الكهربائية ، وأجهزة الحاسب الآلي ، وآلات التشغيل ، والمعامل ، وحافلة المدرسة ، ومعدات الأمن والسلامة .</a:t>
                      </a:r>
                      <a:endParaRPr lang="en-US" sz="1400" b="1" kern="1200" dirty="0" smtClean="0"/>
                    </a:p>
                  </a:txBody>
                  <a:tcPr/>
                </a:tc>
              </a:tr>
              <a:tr h="249570">
                <a:tc>
                  <a:txBody>
                    <a:bodyPr/>
                    <a:lstStyle/>
                    <a:p>
                      <a:pPr algn="ctr" rtl="1"/>
                      <a:r>
                        <a:rPr lang="ar-SA" sz="1400" b="1" dirty="0" smtClean="0"/>
                        <a:t>2</a:t>
                      </a:r>
                      <a:endParaRPr lang="ar-SA" sz="1400" b="1" dirty="0"/>
                    </a:p>
                  </a:txBody>
                  <a:tcPr/>
                </a:tc>
                <a:tc>
                  <a:txBody>
                    <a:bodyPr/>
                    <a:lstStyle/>
                    <a:p>
                      <a:pPr rtl="1"/>
                      <a:r>
                        <a:rPr lang="ar-SA" sz="1400" b="1" kern="1200" dirty="0" smtClean="0"/>
                        <a:t>تهديد الطلاب بالأسلحة النارية أو ما في حكمها .</a:t>
                      </a:r>
                      <a:endParaRPr lang="en-US" sz="1400" b="1" kern="1200" dirty="0" smtClean="0">
                        <a:solidFill>
                          <a:schemeClr val="dk1"/>
                        </a:solidFill>
                        <a:latin typeface="+mn-lt"/>
                        <a:ea typeface="+mn-ea"/>
                        <a:cs typeface="+mn-cs"/>
                      </a:endParaRPr>
                    </a:p>
                  </a:txBody>
                  <a:tcPr/>
                </a:tc>
              </a:tr>
              <a:tr h="375491">
                <a:tc>
                  <a:txBody>
                    <a:bodyPr/>
                    <a:lstStyle/>
                    <a:p>
                      <a:pPr algn="ctr" rtl="1"/>
                      <a:r>
                        <a:rPr lang="ar-SA" sz="1400" b="1" dirty="0" smtClean="0"/>
                        <a:t>3</a:t>
                      </a:r>
                      <a:endParaRPr lang="ar-SA" sz="1400" b="1" dirty="0"/>
                    </a:p>
                  </a:txBody>
                  <a:tcPr/>
                </a:tc>
                <a:tc>
                  <a:txBody>
                    <a:bodyPr/>
                    <a:lstStyle/>
                    <a:p>
                      <a:pPr rtl="1"/>
                      <a:r>
                        <a:rPr lang="ar-SA" sz="1400" b="1" kern="1200" dirty="0" smtClean="0"/>
                        <a:t>الاستخدام والاستفادة من الوثائق أو الأختام المزورة ، أو الرسمية بطريقة غير مشروعة نظاماً .</a:t>
                      </a:r>
                      <a:endParaRPr lang="en-US" sz="1400" b="1" kern="1200" dirty="0" smtClean="0">
                        <a:solidFill>
                          <a:schemeClr val="dk1"/>
                        </a:solidFill>
                        <a:latin typeface="+mn-lt"/>
                        <a:ea typeface="+mn-ea"/>
                        <a:cs typeface="+mn-cs"/>
                      </a:endParaRPr>
                    </a:p>
                  </a:txBody>
                  <a:tcPr/>
                </a:tc>
              </a:tr>
              <a:tr h="142876">
                <a:tc>
                  <a:txBody>
                    <a:bodyPr/>
                    <a:lstStyle/>
                    <a:p>
                      <a:pPr algn="ctr" rtl="1"/>
                      <a:r>
                        <a:rPr lang="ar-SA" sz="1400" b="1" dirty="0" smtClean="0"/>
                        <a:t>4</a:t>
                      </a:r>
                      <a:endParaRPr lang="ar-SA" sz="1400" b="1" dirty="0"/>
                    </a:p>
                  </a:txBody>
                  <a:tcPr/>
                </a:tc>
                <a:tc>
                  <a:txBody>
                    <a:bodyPr/>
                    <a:lstStyle/>
                    <a:p>
                      <a:pPr rtl="1"/>
                      <a:r>
                        <a:rPr lang="ar-SA" sz="1400" b="1" kern="1200" dirty="0" smtClean="0"/>
                        <a:t>التحرشات الجنسية </a:t>
                      </a:r>
                      <a:endParaRPr lang="en-US" sz="1400" b="1" kern="1200" dirty="0" smtClean="0">
                        <a:solidFill>
                          <a:schemeClr val="dk1"/>
                        </a:solidFill>
                        <a:latin typeface="+mn-lt"/>
                        <a:ea typeface="+mn-ea"/>
                        <a:cs typeface="+mn-cs"/>
                      </a:endParaRPr>
                    </a:p>
                  </a:txBody>
                  <a:tcPr/>
                </a:tc>
              </a:tr>
              <a:tr h="374145">
                <a:tc>
                  <a:txBody>
                    <a:bodyPr/>
                    <a:lstStyle/>
                    <a:p>
                      <a:pPr algn="ctr" rtl="1"/>
                      <a:r>
                        <a:rPr lang="ar-SA" sz="1400" b="1" dirty="0" smtClean="0"/>
                        <a:t>5</a:t>
                      </a:r>
                      <a:endParaRPr lang="ar-SA" sz="1400" b="1" dirty="0"/>
                    </a:p>
                  </a:txBody>
                  <a:tcPr/>
                </a:tc>
                <a:tc>
                  <a:txBody>
                    <a:bodyPr/>
                    <a:lstStyle/>
                    <a:p>
                      <a:pPr rtl="1"/>
                      <a:r>
                        <a:rPr lang="ar-SA" sz="1400" b="1" kern="1200" dirty="0" smtClean="0"/>
                        <a:t>تصوير الطلاب أو التسجيل الصوتي لهم بالأجهزة الإلكترونية </a:t>
                      </a:r>
                      <a:r>
                        <a:rPr lang="ar-SA" sz="900" b="1" u="sng" kern="1200" dirty="0" smtClean="0">
                          <a:solidFill>
                            <a:srgbClr val="FF0000"/>
                          </a:solidFill>
                        </a:rPr>
                        <a:t>( خاص بالبنات ) .</a:t>
                      </a:r>
                      <a:endParaRPr lang="en-US" sz="1400" b="1" u="sng" kern="1200" dirty="0" smtClean="0">
                        <a:solidFill>
                          <a:srgbClr val="FF0000"/>
                        </a:solidFill>
                        <a:latin typeface="+mn-lt"/>
                        <a:ea typeface="+mn-ea"/>
                        <a:cs typeface="+mn-cs"/>
                      </a:endParaRPr>
                    </a:p>
                  </a:txBody>
                  <a:tcPr/>
                </a:tc>
              </a:tr>
              <a:tr h="183073">
                <a:tc>
                  <a:txBody>
                    <a:bodyPr/>
                    <a:lstStyle/>
                    <a:p>
                      <a:pPr algn="ctr" rtl="1"/>
                      <a:r>
                        <a:rPr lang="ar-SA" sz="1400" b="1" dirty="0" smtClean="0"/>
                        <a:t>6</a:t>
                      </a:r>
                      <a:endParaRPr lang="ar-SA" sz="1400" b="1" dirty="0"/>
                    </a:p>
                  </a:txBody>
                  <a:tcPr/>
                </a:tc>
                <a:tc>
                  <a:txBody>
                    <a:bodyPr/>
                    <a:lstStyle/>
                    <a:p>
                      <a:pPr rtl="1"/>
                      <a:r>
                        <a:rPr lang="ar-SA" sz="1400" b="1" kern="1200" dirty="0" smtClean="0"/>
                        <a:t>إشعال النار داخل المدرسة .</a:t>
                      </a:r>
                      <a:endParaRPr lang="en-US" sz="1400" b="1" kern="1200" dirty="0" smtClean="0">
                        <a:solidFill>
                          <a:schemeClr val="dk1"/>
                        </a:solidFill>
                        <a:latin typeface="+mn-lt"/>
                        <a:ea typeface="+mn-ea"/>
                        <a:cs typeface="+mn-cs"/>
                      </a:endParaRPr>
                    </a:p>
                  </a:txBody>
                  <a:tcPr/>
                </a:tc>
              </a:tr>
              <a:tr h="598633">
                <a:tc>
                  <a:txBody>
                    <a:bodyPr/>
                    <a:lstStyle/>
                    <a:p>
                      <a:pPr algn="ctr" rtl="1"/>
                      <a:r>
                        <a:rPr lang="ar-SA" sz="1400" b="1" dirty="0" smtClean="0"/>
                        <a:t>7</a:t>
                      </a:r>
                      <a:endParaRPr lang="ar-SA" sz="1400" b="1" dirty="0"/>
                    </a:p>
                  </a:txBody>
                  <a:tcPr/>
                </a:tc>
                <a:tc>
                  <a:txBody>
                    <a:bodyPr/>
                    <a:lstStyle/>
                    <a:p>
                      <a:pPr rtl="1"/>
                      <a:r>
                        <a:rPr lang="ar-SA" sz="1400" b="1" kern="1200" dirty="0" smtClean="0"/>
                        <a:t>حيازة الأسلحة النارية ، أو ما في حكمها ، مثل : السكاكين ، والأدوات الحادة والرصاص بدون مسدس .</a:t>
                      </a:r>
                      <a:endParaRPr lang="en-US" sz="1400" b="1" kern="1200" dirty="0" smtClean="0">
                        <a:solidFill>
                          <a:schemeClr val="dk1"/>
                        </a:solidFill>
                        <a:latin typeface="+mn-lt"/>
                        <a:ea typeface="+mn-ea"/>
                        <a:cs typeface="+mn-cs"/>
                      </a:endParaRPr>
                    </a:p>
                  </a:txBody>
                  <a:tcPr/>
                </a:tc>
              </a:tr>
            </a:tbl>
          </a:graphicData>
        </a:graphic>
      </p:graphicFrame>
      <p:graphicFrame>
        <p:nvGraphicFramePr>
          <p:cNvPr id="5" name="جدول 4"/>
          <p:cNvGraphicFramePr>
            <a:graphicFrameLocks noGrp="1"/>
          </p:cNvGraphicFramePr>
          <p:nvPr/>
        </p:nvGraphicFramePr>
        <p:xfrm>
          <a:off x="0" y="-2"/>
          <a:ext cx="6000760" cy="6858002"/>
        </p:xfrm>
        <a:graphic>
          <a:graphicData uri="http://schemas.openxmlformats.org/drawingml/2006/table">
            <a:tbl>
              <a:tblPr rtl="1"/>
              <a:tblGrid>
                <a:gridCol w="6000760"/>
              </a:tblGrid>
              <a:tr h="536095">
                <a:tc>
                  <a:txBody>
                    <a:bodyPr/>
                    <a:lstStyle/>
                    <a:p>
                      <a:pPr algn="ctr" rtl="1">
                        <a:lnSpc>
                          <a:spcPct val="115000"/>
                        </a:lnSpc>
                        <a:spcAft>
                          <a:spcPts val="0"/>
                        </a:spcAft>
                      </a:pPr>
                      <a:r>
                        <a:rPr lang="ar-SA" sz="2800" b="1" dirty="0">
                          <a:solidFill>
                            <a:srgbClr val="FF0000"/>
                          </a:solidFill>
                          <a:latin typeface="Calibri"/>
                          <a:ea typeface="Calibri"/>
                          <a:cs typeface="AL-Mohanad Black"/>
                        </a:rPr>
                        <a:t>الإجراء الأول</a:t>
                      </a:r>
                      <a:endParaRPr lang="en-US" sz="1200" b="1" dirty="0">
                        <a:solidFill>
                          <a:srgbClr val="FF0000"/>
                        </a:solidFill>
                        <a:latin typeface="Calibri"/>
                        <a:ea typeface="Calibri"/>
                        <a:cs typeface="Arial"/>
                      </a:endParaRPr>
                    </a:p>
                  </a:txBody>
                  <a:tcPr marL="58522" marR="58522"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1710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10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191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710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لجنة التوجيه والإرشاد في المدرسة بعد وقوع القضية مباشرة لدراسة ظروفها وملابساتها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85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ترفع إدارة المدرسة رسمياً وبصفة عاجلة لإدارة التعليم محضر اجتماع لجنة التوجيه والإرشاد في المدرسة بخصوص </a:t>
                      </a:r>
                      <a:r>
                        <a:rPr lang="ar-SA" sz="1050" b="1" dirty="0" smtClean="0">
                          <a:latin typeface="Calibri"/>
                          <a:ea typeface="Calibri"/>
                          <a:cs typeface="AL-Mohanad Black"/>
                        </a:rPr>
                        <a:t>القضية.</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1769">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إحالة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حرمان الطالب من الدراسة لمدة شهر .</a:t>
                      </a:r>
                      <a:endParaRPr lang="en-US" sz="1050" b="1" dirty="0">
                        <a:solidFill>
                          <a:srgbClr val="FF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نقل الطالب إلى مدرسة أخرى ( وتسمى المدرسة في القرار ويرسل للمدرسة صورة منه لتنفيذه ) ويمكن من الدراسة بعد تنفيذ فترة الحرمان مباشرةً ، مع إشعار ولي أمره هاتفياً ، وكتابياً بما أتخذ من قرارات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الحسم من درجات سلوك الطالب خمس عشر درجة </a:t>
                      </a:r>
                      <a:r>
                        <a:rPr lang="ar-SA" sz="1050" b="1" dirty="0">
                          <a:latin typeface="Calibri"/>
                          <a:ea typeface="Calibri"/>
                          <a:cs typeface="AL-Mohanad Black"/>
                        </a:rPr>
                        <a:t>ويمكن من فرص التعويض لتعديل سلوكه وتعويض الدرجات المحسومة في المدرسة المنقول إليها وإشعار ولي أمره بذلك .</a:t>
                      </a: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18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وذلك بعد إصدار القرار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عند عودته من تنفيذ فترة الحرمان بالالتزام بالانضباط والسلوك </a:t>
                      </a:r>
                      <a:r>
                        <a:rPr lang="ar-SA" sz="1050" b="1" dirty="0" smtClean="0">
                          <a:latin typeface="Calibri"/>
                          <a:ea typeface="Calibri"/>
                          <a:cs typeface="AL-Mohanad Black"/>
                        </a:rPr>
                        <a:t>الحسن ويؤخذ</a:t>
                      </a:r>
                    </a:p>
                    <a:p>
                      <a:pPr marL="342900" lvl="0" indent="-342900" algn="just" rtl="1">
                        <a:lnSpc>
                          <a:spcPct val="115000"/>
                        </a:lnSpc>
                        <a:spcAft>
                          <a:spcPts val="0"/>
                        </a:spcAft>
                        <a:buFont typeface="+mj-lt"/>
                        <a:buNone/>
                      </a:pPr>
                      <a:r>
                        <a:rPr lang="ar-SA" sz="1050" b="1" dirty="0" smtClean="0">
                          <a:latin typeface="Calibri"/>
                          <a:ea typeface="Calibri"/>
                          <a:cs typeface="AL-Mohanad Black"/>
                        </a:rPr>
                        <a:t> </a:t>
                      </a:r>
                      <a:r>
                        <a:rPr lang="ar-SA" sz="1050" b="1" dirty="0">
                          <a:latin typeface="Calibri"/>
                          <a:ea typeface="Calibri"/>
                          <a:cs typeface="AL-Mohanad Black"/>
                        </a:rPr>
                        <a:t>توقيع ولي أمر الطالب المخالف على ذلك ويخطر كتابياً أنه في حال تكرار الطالب المخالفة سيحول إلى طالب منتسب .</a:t>
                      </a:r>
                      <a:endParaRPr lang="en-US" sz="1050" b="1" dirty="0">
                        <a:latin typeface="Calibri"/>
                        <a:ea typeface="Calibri"/>
                        <a:cs typeface="Arial"/>
                      </a:endParaRPr>
                    </a:p>
                  </a:txBody>
                  <a:tcPr marL="58522" marR="58522"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6" name="سهم إلى اليسار 5"/>
          <p:cNvSpPr/>
          <p:nvPr/>
        </p:nvSpPr>
        <p:spPr>
          <a:xfrm>
            <a:off x="6000760" y="6072206"/>
            <a:ext cx="2643174" cy="78579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الخامسة</a:t>
            </a:r>
            <a:endParaRPr lang="ar-SA" sz="2000" b="1" dirty="0">
              <a:solidFill>
                <a:schemeClr val="tx1"/>
              </a:solidFill>
            </a:endParaRPr>
          </a:p>
        </p:txBody>
      </p:sp>
      <p:sp>
        <p:nvSpPr>
          <p:cNvPr id="8" name="مستطيل 7"/>
          <p:cNvSpPr/>
          <p:nvPr/>
        </p:nvSpPr>
        <p:spPr>
          <a:xfrm>
            <a:off x="5929322" y="0"/>
            <a:ext cx="3214678"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زر إجراء: البداية 8">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143768" y="571480"/>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5</a:t>
            </a:r>
          </a:p>
        </p:txBody>
      </p:sp>
      <p:graphicFrame>
        <p:nvGraphicFramePr>
          <p:cNvPr id="6" name="جدول 5"/>
          <p:cNvGraphicFramePr>
            <a:graphicFrameLocks noGrp="1"/>
          </p:cNvGraphicFramePr>
          <p:nvPr/>
        </p:nvGraphicFramePr>
        <p:xfrm>
          <a:off x="0" y="0"/>
          <a:ext cx="6286512" cy="6861429"/>
        </p:xfrm>
        <a:graphic>
          <a:graphicData uri="http://schemas.openxmlformats.org/drawingml/2006/table">
            <a:tbl>
              <a:tblPr rtl="1"/>
              <a:tblGrid>
                <a:gridCol w="6286512"/>
              </a:tblGrid>
              <a:tr h="293272">
                <a:tc>
                  <a:txBody>
                    <a:bodyPr/>
                    <a:lstStyle/>
                    <a:p>
                      <a:pPr algn="ctr" rtl="1">
                        <a:lnSpc>
                          <a:spcPct val="115000"/>
                        </a:lnSpc>
                        <a:spcAft>
                          <a:spcPts val="0"/>
                        </a:spcAft>
                      </a:pPr>
                      <a:r>
                        <a:rPr lang="ar-SA" sz="2400" b="1" dirty="0">
                          <a:solidFill>
                            <a:srgbClr val="FF0000"/>
                          </a:solidFill>
                          <a:latin typeface="Calibri"/>
                          <a:ea typeface="Calibri"/>
                          <a:cs typeface="AL-Mohanad Black"/>
                        </a:rPr>
                        <a:t>الإجراء الثاني</a:t>
                      </a:r>
                      <a:endParaRPr lang="en-US" sz="2400" b="1" dirty="0">
                        <a:solidFill>
                          <a:srgbClr val="FF0000"/>
                        </a:solidFill>
                        <a:latin typeface="Calibri"/>
                        <a:ea typeface="Calibri"/>
                        <a:cs typeface="Arial"/>
                      </a:endParaRPr>
                    </a:p>
                  </a:txBody>
                  <a:tcPr marL="41849" marR="41849"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759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9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88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9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لجنة التوجيه والإرشاد في المدرسة بعد وقوع القضية مباشرة لدراسة ظروفها وملابساتها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9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92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770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تحول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يحرم الطالب المخالف من الدراسة انتظاماً في العام الدراسي الذي حدثت فيه المخالفة ، ويمكن من الدراسة عن طريق الانتساب في مدرسة أخرى غير مدرسته الحالية .</a:t>
                      </a:r>
                      <a:endParaRPr lang="en-US" sz="1050" b="1" dirty="0">
                        <a:solidFill>
                          <a:srgbClr val="FF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يحرم الطالب المخالف في نظامي المقررات والفصلي من الدراسة انتظاماً في الفصل الدراسي الذي حدثت فيه المخالفة والفصل الدراسي الذي يليه ، ويمكن من الدراسة عن طريق الانتساب في مدرسة أخرى غير مدرسته الحالية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مدارس تحفيظ القرآن الكريم ونظام المقررات التي لا يسمح النظام لديها بالانتساب فإنه ينتقل إلى الإجراء الذي يليه .</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174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وذلك بعد تنفيذ الإجراء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9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المخالف سلوكياً عند عودته من تنفيذ فترة الحرمان بالالتزام بالانضباط والسلوك الحسن .</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88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92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( 8 ) ، يمكن من الدراسة بقرار من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مدير </a:t>
                      </a:r>
                      <a:r>
                        <a:rPr lang="ar-SA" sz="1050" b="1" dirty="0">
                          <a:latin typeface="Calibri"/>
                          <a:ea typeface="Calibri"/>
                          <a:cs typeface="AL-Mohanad Black"/>
                        </a:rPr>
                        <a:t>التعليم وفق الضوابط المنظمة لقبول الطلبة كبار السن على أن يراعي في ذلك مصلحة الطالب التربوية والسلوكية .</a:t>
                      </a:r>
                      <a:endParaRPr lang="en-US" sz="1050" b="1" dirty="0">
                        <a:latin typeface="Calibri"/>
                        <a:ea typeface="Calibri"/>
                        <a:cs typeface="Arial"/>
                      </a:endParaRPr>
                    </a:p>
                  </a:txBody>
                  <a:tcPr marL="41849" marR="41849"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8" name="سهم إلى اليسار 7"/>
          <p:cNvSpPr/>
          <p:nvPr/>
        </p:nvSpPr>
        <p:spPr>
          <a:xfrm>
            <a:off x="6143636" y="6072206"/>
            <a:ext cx="2643174" cy="78579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الخامسة</a:t>
            </a:r>
            <a:endParaRPr lang="ar-SA" sz="2000" b="1" dirty="0">
              <a:solidFill>
                <a:schemeClr val="tx1"/>
              </a:solidFill>
            </a:endParaRPr>
          </a:p>
        </p:txBody>
      </p:sp>
      <p:graphicFrame>
        <p:nvGraphicFramePr>
          <p:cNvPr id="9" name="جدول 8"/>
          <p:cNvGraphicFramePr>
            <a:graphicFrameLocks noGrp="1"/>
          </p:cNvGraphicFramePr>
          <p:nvPr/>
        </p:nvGraphicFramePr>
        <p:xfrm>
          <a:off x="6286512" y="1071546"/>
          <a:ext cx="2643174" cy="4894910"/>
        </p:xfrm>
        <a:graphic>
          <a:graphicData uri="http://schemas.openxmlformats.org/drawingml/2006/table">
            <a:tbl>
              <a:tblPr rtl="1" firstRow="1" bandRow="1">
                <a:tableStyleId>{74C1A8A3-306A-4EB7-A6B1-4F7E0EB9C5D6}</a:tableStyleId>
              </a:tblPr>
              <a:tblGrid>
                <a:gridCol w="335319"/>
                <a:gridCol w="2307855"/>
              </a:tblGrid>
              <a:tr h="399088">
                <a:tc>
                  <a:txBody>
                    <a:bodyPr/>
                    <a:lstStyle/>
                    <a:p>
                      <a:pPr algn="ctr" rtl="1"/>
                      <a:r>
                        <a:rPr lang="ar-SA" sz="1400" b="1" dirty="0" smtClean="0"/>
                        <a:t>م</a:t>
                      </a:r>
                      <a:endParaRPr lang="ar-SA" sz="1400" b="1" dirty="0"/>
                    </a:p>
                  </a:txBody>
                  <a:tcPr/>
                </a:tc>
                <a:tc>
                  <a:txBody>
                    <a:bodyPr/>
                    <a:lstStyle/>
                    <a:p>
                      <a:pPr algn="ctr" rtl="1"/>
                      <a:r>
                        <a:rPr lang="ar-SA" sz="1400" b="1" dirty="0" smtClean="0">
                          <a:solidFill>
                            <a:schemeClr val="tx1"/>
                          </a:solidFill>
                        </a:rPr>
                        <a:t>مخالفات الدرجة الخامسة</a:t>
                      </a:r>
                      <a:endParaRPr lang="ar-SA" sz="1400" b="1" dirty="0">
                        <a:solidFill>
                          <a:schemeClr val="tx1"/>
                        </a:solidFill>
                      </a:endParaRPr>
                    </a:p>
                  </a:txBody>
                  <a:tcPr>
                    <a:solidFill>
                      <a:srgbClr val="FFFF66"/>
                    </a:solidFill>
                  </a:tcPr>
                </a:tc>
              </a:tr>
              <a:tr h="1386862">
                <a:tc>
                  <a:txBody>
                    <a:bodyPr/>
                    <a:lstStyle/>
                    <a:p>
                      <a:pPr algn="ctr" rtl="1"/>
                      <a:r>
                        <a:rPr lang="ar-SA" sz="1400" b="1" dirty="0" smtClean="0"/>
                        <a:t>1</a:t>
                      </a:r>
                      <a:endParaRPr lang="ar-SA" sz="1400" b="1" dirty="0"/>
                    </a:p>
                  </a:txBody>
                  <a:tcPr/>
                </a:tc>
                <a:tc>
                  <a:txBody>
                    <a:bodyPr/>
                    <a:lstStyle/>
                    <a:p>
                      <a:pPr rtl="1"/>
                      <a:r>
                        <a:rPr lang="ar-SA" sz="1400" b="1" kern="1200" dirty="0" smtClean="0"/>
                        <a:t>تعمد إتلاف أو تخريب شيء من تجهيزات المدرسة أو مبانيها ، مثل : الأدوات الكهربائية ، وأجهزة الحاسب الآلي ، وآلات التشغيل ، والمعامل ، وحافلة المدرسة ، ومعدات الأمن والسلامة .</a:t>
                      </a:r>
                      <a:endParaRPr lang="en-US" sz="1400" b="1" kern="1200" dirty="0" smtClean="0"/>
                    </a:p>
                  </a:txBody>
                  <a:tcPr/>
                </a:tc>
              </a:tr>
              <a:tr h="249570">
                <a:tc>
                  <a:txBody>
                    <a:bodyPr/>
                    <a:lstStyle/>
                    <a:p>
                      <a:pPr algn="ctr" rtl="1"/>
                      <a:r>
                        <a:rPr lang="ar-SA" sz="1400" b="1" dirty="0" smtClean="0"/>
                        <a:t>2</a:t>
                      </a:r>
                      <a:endParaRPr lang="ar-SA" sz="1400" b="1" dirty="0"/>
                    </a:p>
                  </a:txBody>
                  <a:tcPr/>
                </a:tc>
                <a:tc>
                  <a:txBody>
                    <a:bodyPr/>
                    <a:lstStyle/>
                    <a:p>
                      <a:pPr rtl="1"/>
                      <a:r>
                        <a:rPr lang="ar-SA" sz="1400" b="1" kern="1200" dirty="0" smtClean="0"/>
                        <a:t>تهديد الطلاب بالأسلحة النارية أو ما في حكمها .</a:t>
                      </a:r>
                      <a:endParaRPr lang="en-US" sz="1400" b="1" kern="1200" dirty="0" smtClean="0">
                        <a:solidFill>
                          <a:schemeClr val="dk1"/>
                        </a:solidFill>
                        <a:latin typeface="+mn-lt"/>
                        <a:ea typeface="+mn-ea"/>
                        <a:cs typeface="+mn-cs"/>
                      </a:endParaRPr>
                    </a:p>
                  </a:txBody>
                  <a:tcPr/>
                </a:tc>
              </a:tr>
              <a:tr h="375491">
                <a:tc>
                  <a:txBody>
                    <a:bodyPr/>
                    <a:lstStyle/>
                    <a:p>
                      <a:pPr algn="ctr" rtl="1"/>
                      <a:r>
                        <a:rPr lang="ar-SA" sz="1400" b="1" dirty="0" smtClean="0"/>
                        <a:t>3</a:t>
                      </a:r>
                      <a:endParaRPr lang="ar-SA" sz="1400" b="1" dirty="0"/>
                    </a:p>
                  </a:txBody>
                  <a:tcPr/>
                </a:tc>
                <a:tc>
                  <a:txBody>
                    <a:bodyPr/>
                    <a:lstStyle/>
                    <a:p>
                      <a:pPr rtl="1"/>
                      <a:r>
                        <a:rPr lang="ar-SA" sz="1400" b="1" kern="1200" dirty="0" smtClean="0"/>
                        <a:t>الاستخدام والاستفادة من الوثائق أو الأختام المزورة ، أو الرسمية بطريقة غير مشروعة نظاماً .</a:t>
                      </a:r>
                      <a:endParaRPr lang="en-US" sz="1400" b="1" kern="1200" dirty="0" smtClean="0">
                        <a:solidFill>
                          <a:schemeClr val="dk1"/>
                        </a:solidFill>
                        <a:latin typeface="+mn-lt"/>
                        <a:ea typeface="+mn-ea"/>
                        <a:cs typeface="+mn-cs"/>
                      </a:endParaRPr>
                    </a:p>
                  </a:txBody>
                  <a:tcPr/>
                </a:tc>
              </a:tr>
              <a:tr h="142876">
                <a:tc>
                  <a:txBody>
                    <a:bodyPr/>
                    <a:lstStyle/>
                    <a:p>
                      <a:pPr algn="ctr" rtl="1"/>
                      <a:r>
                        <a:rPr lang="ar-SA" sz="1400" b="1" dirty="0" smtClean="0"/>
                        <a:t>4</a:t>
                      </a:r>
                      <a:endParaRPr lang="ar-SA" sz="1400" b="1" dirty="0"/>
                    </a:p>
                  </a:txBody>
                  <a:tcPr/>
                </a:tc>
                <a:tc>
                  <a:txBody>
                    <a:bodyPr/>
                    <a:lstStyle/>
                    <a:p>
                      <a:pPr rtl="1"/>
                      <a:r>
                        <a:rPr lang="ar-SA" sz="1400" b="1" kern="1200" dirty="0" smtClean="0"/>
                        <a:t>التحرشات الجنسية </a:t>
                      </a:r>
                      <a:endParaRPr lang="en-US" sz="1400" b="1" kern="1200" dirty="0" smtClean="0">
                        <a:solidFill>
                          <a:schemeClr val="dk1"/>
                        </a:solidFill>
                        <a:latin typeface="+mn-lt"/>
                        <a:ea typeface="+mn-ea"/>
                        <a:cs typeface="+mn-cs"/>
                      </a:endParaRPr>
                    </a:p>
                  </a:txBody>
                  <a:tcPr/>
                </a:tc>
              </a:tr>
              <a:tr h="374145">
                <a:tc>
                  <a:txBody>
                    <a:bodyPr/>
                    <a:lstStyle/>
                    <a:p>
                      <a:pPr algn="ctr" rtl="1"/>
                      <a:r>
                        <a:rPr lang="ar-SA" sz="1400" b="1" dirty="0" smtClean="0"/>
                        <a:t>5</a:t>
                      </a:r>
                      <a:endParaRPr lang="ar-SA" sz="1400" b="1" dirty="0"/>
                    </a:p>
                  </a:txBody>
                  <a:tcPr/>
                </a:tc>
                <a:tc>
                  <a:txBody>
                    <a:bodyPr/>
                    <a:lstStyle/>
                    <a:p>
                      <a:pPr rtl="1"/>
                      <a:r>
                        <a:rPr lang="ar-SA" sz="1400" b="1" kern="1200" dirty="0" smtClean="0"/>
                        <a:t>تصوير الطلاب أو التسجيل الصوتي لهم بالأجهزة الإلكترونية </a:t>
                      </a:r>
                      <a:r>
                        <a:rPr lang="ar-SA" sz="900" b="1" u="sng" kern="1200" dirty="0" smtClean="0">
                          <a:solidFill>
                            <a:srgbClr val="FF0000"/>
                          </a:solidFill>
                        </a:rPr>
                        <a:t>( خاص بالبنات ) .</a:t>
                      </a:r>
                      <a:endParaRPr lang="en-US" sz="1400" b="1" u="sng" kern="1200" dirty="0" smtClean="0">
                        <a:solidFill>
                          <a:srgbClr val="FF0000"/>
                        </a:solidFill>
                        <a:latin typeface="+mn-lt"/>
                        <a:ea typeface="+mn-ea"/>
                        <a:cs typeface="+mn-cs"/>
                      </a:endParaRPr>
                    </a:p>
                  </a:txBody>
                  <a:tcPr/>
                </a:tc>
              </a:tr>
              <a:tr h="183073">
                <a:tc>
                  <a:txBody>
                    <a:bodyPr/>
                    <a:lstStyle/>
                    <a:p>
                      <a:pPr algn="ctr" rtl="1"/>
                      <a:r>
                        <a:rPr lang="ar-SA" sz="1400" b="1" dirty="0" smtClean="0"/>
                        <a:t>6</a:t>
                      </a:r>
                      <a:endParaRPr lang="ar-SA" sz="1400" b="1" dirty="0"/>
                    </a:p>
                  </a:txBody>
                  <a:tcPr/>
                </a:tc>
                <a:tc>
                  <a:txBody>
                    <a:bodyPr/>
                    <a:lstStyle/>
                    <a:p>
                      <a:pPr rtl="1"/>
                      <a:r>
                        <a:rPr lang="ar-SA" sz="1400" b="1" kern="1200" dirty="0" smtClean="0"/>
                        <a:t>إشعال النار داخل المدرسة .</a:t>
                      </a:r>
                      <a:endParaRPr lang="en-US" sz="1400" b="1" kern="1200" dirty="0" smtClean="0">
                        <a:solidFill>
                          <a:schemeClr val="dk1"/>
                        </a:solidFill>
                        <a:latin typeface="+mn-lt"/>
                        <a:ea typeface="+mn-ea"/>
                        <a:cs typeface="+mn-cs"/>
                      </a:endParaRPr>
                    </a:p>
                  </a:txBody>
                  <a:tcPr/>
                </a:tc>
              </a:tr>
              <a:tr h="598633">
                <a:tc>
                  <a:txBody>
                    <a:bodyPr/>
                    <a:lstStyle/>
                    <a:p>
                      <a:pPr algn="ctr" rtl="1"/>
                      <a:r>
                        <a:rPr lang="ar-SA" sz="1400" b="1" dirty="0" smtClean="0"/>
                        <a:t>7</a:t>
                      </a:r>
                      <a:endParaRPr lang="ar-SA" sz="1400" b="1" dirty="0"/>
                    </a:p>
                  </a:txBody>
                  <a:tcPr/>
                </a:tc>
                <a:tc>
                  <a:txBody>
                    <a:bodyPr/>
                    <a:lstStyle/>
                    <a:p>
                      <a:pPr rtl="1"/>
                      <a:r>
                        <a:rPr lang="ar-SA" sz="1400" b="1" kern="1200" dirty="0" smtClean="0"/>
                        <a:t>حيازة الأسلحة النارية ، أو ما في حكمها ، مثل : السكاكين ، والأدوات الحادة والرصاص بدون مسدس .</a:t>
                      </a:r>
                      <a:endParaRPr lang="en-US" sz="1400" b="1" kern="1200" dirty="0" smtClean="0">
                        <a:solidFill>
                          <a:schemeClr val="dk1"/>
                        </a:solidFill>
                        <a:latin typeface="+mn-lt"/>
                        <a:ea typeface="+mn-ea"/>
                        <a:cs typeface="+mn-cs"/>
                      </a:endParaRPr>
                    </a:p>
                  </a:txBody>
                  <a:tcPr/>
                </a:tc>
              </a:tr>
            </a:tbl>
          </a:graphicData>
        </a:graphic>
      </p:graphicFrame>
      <p:sp>
        <p:nvSpPr>
          <p:cNvPr id="7" name="مستطيل 6"/>
          <p:cNvSpPr/>
          <p:nvPr/>
        </p:nvSpPr>
        <p:spPr>
          <a:xfrm>
            <a:off x="6000760" y="0"/>
            <a:ext cx="3143240"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زر إجراء: البداية 9">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143768" y="428604"/>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5</a:t>
            </a:r>
          </a:p>
        </p:txBody>
      </p:sp>
      <p:graphicFrame>
        <p:nvGraphicFramePr>
          <p:cNvPr id="5" name="جدول 4"/>
          <p:cNvGraphicFramePr>
            <a:graphicFrameLocks noGrp="1"/>
          </p:cNvGraphicFramePr>
          <p:nvPr/>
        </p:nvGraphicFramePr>
        <p:xfrm>
          <a:off x="0" y="0"/>
          <a:ext cx="6143636" cy="6858001"/>
        </p:xfrm>
        <a:graphic>
          <a:graphicData uri="http://schemas.openxmlformats.org/drawingml/2006/table">
            <a:tbl>
              <a:tblPr rtl="1"/>
              <a:tblGrid>
                <a:gridCol w="6143636"/>
              </a:tblGrid>
              <a:tr h="356730">
                <a:tc>
                  <a:txBody>
                    <a:bodyPr/>
                    <a:lstStyle/>
                    <a:p>
                      <a:pPr algn="ctr" rtl="1">
                        <a:lnSpc>
                          <a:spcPct val="115000"/>
                        </a:lnSpc>
                        <a:spcAft>
                          <a:spcPts val="0"/>
                        </a:spcAft>
                      </a:pPr>
                      <a:r>
                        <a:rPr lang="ar-SA" sz="1800" b="1" dirty="0">
                          <a:solidFill>
                            <a:srgbClr val="FF0000"/>
                          </a:solidFill>
                          <a:latin typeface="Calibri"/>
                          <a:ea typeface="Calibri"/>
                          <a:cs typeface="AL-Mohanad Black"/>
                        </a:rPr>
                        <a:t>الإجراء الثالث</a:t>
                      </a:r>
                      <a:endParaRPr lang="en-US" sz="1800" b="1" dirty="0">
                        <a:solidFill>
                          <a:srgbClr val="FF0000"/>
                        </a:solidFill>
                        <a:latin typeface="Calibri"/>
                        <a:ea typeface="Calibri"/>
                        <a:cs typeface="Arial"/>
                      </a:endParaRPr>
                    </a:p>
                  </a:txBody>
                  <a:tcPr marL="43214" marR="43214"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0814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14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8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14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لجنة التوجيه والإرشاد في المدرسة بعد وقوع القضية مباشرة لدراسة ظروفها وملابساتها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14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5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8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ثم تقر من مدير التعليم وترفع القضية بصفة عاجلة للوزارة ، لإصدار قرار من وكيل الوزارة للتعليم يعالجها تربوياً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782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القضية من " لجنة قضايا الطلاب – لجنة قضايا الطالبات " بالوزارة وتؤخذ الموافقة من وكيل الوزارة للتعليم وحسب الصلاحيات المخولة له بصدور قرار </a:t>
                      </a:r>
                      <a:r>
                        <a:rPr lang="ar-SA" sz="1050" b="1" dirty="0" err="1">
                          <a:latin typeface="Calibri"/>
                          <a:ea typeface="Calibri"/>
                          <a:cs typeface="AL-Mohanad Black"/>
                        </a:rPr>
                        <a:t>ينص</a:t>
                      </a:r>
                      <a:r>
                        <a:rPr lang="ar-SA" sz="1050" b="1" dirty="0">
                          <a:latin typeface="Calibri"/>
                          <a:ea typeface="Calibri"/>
                          <a:cs typeface="AL-Mohanad Black"/>
                        </a:rPr>
                        <a:t> على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يحرم الطالب المخالف من الدراسة كلياً في مدارس التعليم العام </a:t>
                      </a:r>
                      <a:r>
                        <a:rPr lang="ar-SA" sz="1050" b="1" dirty="0">
                          <a:latin typeface="Calibri"/>
                          <a:ea typeface="Calibri"/>
                          <a:cs typeface="AL-Mohanad Black"/>
                        </a:rPr>
                        <a:t>جميعها للعام الدراسي الذي حدثت فيه المخالفة ، وبالنسبة لنظامي المقررات والفصلي يحرم الطالب المخالف من الدراسة في الفصل الدراسي الذي حدثت فيه المخالفة والفصل الدراسي الذي يليه وتزود إدارة التعليم بذلك ، وإدارة نظام نور التابعة لها بصورة من قرار الحرمان ، لتفعيل القرار في جميع إدارات التعليم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659">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بعد تنفيذ الإجراء تدرس حالة الطالب المخالف سلوكياً من وحدة الخدمات الإرشادية في إدارة التعليم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14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المخالف سلوكياً عند عودته من تنفيذ فترة الحرمان بالالتزام بالانضباط والسلوك الحسن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98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5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( 9 ) ، يمكن من الدراسة بقرار من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مدير </a:t>
                      </a:r>
                      <a:r>
                        <a:rPr lang="ar-SA" sz="1050" b="1" dirty="0">
                          <a:latin typeface="Calibri"/>
                          <a:ea typeface="Calibri"/>
                          <a:cs typeface="AL-Mohanad Black"/>
                        </a:rPr>
                        <a:t>التعليم وفق الضوابط المنظمة لقبول الطلبة كبار السن على أن يراعي في ذلك مصلحة الطالب التربوية والسلوكية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9" name="جدول 8"/>
          <p:cNvGraphicFramePr>
            <a:graphicFrameLocks noGrp="1"/>
          </p:cNvGraphicFramePr>
          <p:nvPr/>
        </p:nvGraphicFramePr>
        <p:xfrm>
          <a:off x="6286512" y="1071546"/>
          <a:ext cx="2643174" cy="4894910"/>
        </p:xfrm>
        <a:graphic>
          <a:graphicData uri="http://schemas.openxmlformats.org/drawingml/2006/table">
            <a:tbl>
              <a:tblPr rtl="1" firstRow="1" bandRow="1">
                <a:tableStyleId>{74C1A8A3-306A-4EB7-A6B1-4F7E0EB9C5D6}</a:tableStyleId>
              </a:tblPr>
              <a:tblGrid>
                <a:gridCol w="335319"/>
                <a:gridCol w="2307855"/>
              </a:tblGrid>
              <a:tr h="399088">
                <a:tc>
                  <a:txBody>
                    <a:bodyPr/>
                    <a:lstStyle/>
                    <a:p>
                      <a:pPr algn="ctr" rtl="1"/>
                      <a:r>
                        <a:rPr lang="ar-SA" sz="1400" b="1" dirty="0" smtClean="0"/>
                        <a:t>م</a:t>
                      </a:r>
                      <a:endParaRPr lang="ar-SA" sz="1400" b="1" dirty="0"/>
                    </a:p>
                  </a:txBody>
                  <a:tcPr/>
                </a:tc>
                <a:tc>
                  <a:txBody>
                    <a:bodyPr/>
                    <a:lstStyle/>
                    <a:p>
                      <a:pPr algn="ctr" rtl="1"/>
                      <a:r>
                        <a:rPr lang="ar-SA" sz="1400" b="1" dirty="0" smtClean="0">
                          <a:solidFill>
                            <a:schemeClr val="tx1"/>
                          </a:solidFill>
                        </a:rPr>
                        <a:t>مخالفات الدرجة الخامسة</a:t>
                      </a:r>
                      <a:endParaRPr lang="ar-SA" sz="1400" b="1" dirty="0">
                        <a:solidFill>
                          <a:schemeClr val="tx1"/>
                        </a:solidFill>
                      </a:endParaRPr>
                    </a:p>
                  </a:txBody>
                  <a:tcPr>
                    <a:solidFill>
                      <a:srgbClr val="FFFF66"/>
                    </a:solidFill>
                  </a:tcPr>
                </a:tc>
              </a:tr>
              <a:tr h="1386862">
                <a:tc>
                  <a:txBody>
                    <a:bodyPr/>
                    <a:lstStyle/>
                    <a:p>
                      <a:pPr algn="ctr" rtl="1"/>
                      <a:r>
                        <a:rPr lang="ar-SA" sz="1400" b="1" dirty="0" smtClean="0"/>
                        <a:t>1</a:t>
                      </a:r>
                      <a:endParaRPr lang="ar-SA" sz="1400" b="1" dirty="0"/>
                    </a:p>
                  </a:txBody>
                  <a:tcPr/>
                </a:tc>
                <a:tc>
                  <a:txBody>
                    <a:bodyPr/>
                    <a:lstStyle/>
                    <a:p>
                      <a:pPr rtl="1"/>
                      <a:r>
                        <a:rPr lang="ar-SA" sz="1400" b="1" kern="1200" dirty="0" smtClean="0"/>
                        <a:t>تعمد إتلاف أو تخريب شيء من تجهيزات المدرسة أو مبانيها ، مثل : الأدوات الكهربائية ، وأجهزة الحاسب الآلي ، وآلات التشغيل ، والمعامل ، وحافلة المدرسة ، ومعدات الأمن والسلامة .</a:t>
                      </a:r>
                      <a:endParaRPr lang="en-US" sz="1400" b="1" kern="1200" dirty="0" smtClean="0"/>
                    </a:p>
                  </a:txBody>
                  <a:tcPr/>
                </a:tc>
              </a:tr>
              <a:tr h="249570">
                <a:tc>
                  <a:txBody>
                    <a:bodyPr/>
                    <a:lstStyle/>
                    <a:p>
                      <a:pPr algn="ctr" rtl="1"/>
                      <a:r>
                        <a:rPr lang="ar-SA" sz="1400" b="1" dirty="0" smtClean="0"/>
                        <a:t>2</a:t>
                      </a:r>
                      <a:endParaRPr lang="ar-SA" sz="1400" b="1" dirty="0"/>
                    </a:p>
                  </a:txBody>
                  <a:tcPr/>
                </a:tc>
                <a:tc>
                  <a:txBody>
                    <a:bodyPr/>
                    <a:lstStyle/>
                    <a:p>
                      <a:pPr rtl="1"/>
                      <a:r>
                        <a:rPr lang="ar-SA" sz="1400" b="1" kern="1200" dirty="0" smtClean="0"/>
                        <a:t>تهديد الطلاب بالأسلحة النارية أو ما في حكمها .</a:t>
                      </a:r>
                      <a:endParaRPr lang="en-US" sz="1400" b="1" kern="1200" dirty="0" smtClean="0">
                        <a:solidFill>
                          <a:schemeClr val="dk1"/>
                        </a:solidFill>
                        <a:latin typeface="+mn-lt"/>
                        <a:ea typeface="+mn-ea"/>
                        <a:cs typeface="+mn-cs"/>
                      </a:endParaRPr>
                    </a:p>
                  </a:txBody>
                  <a:tcPr/>
                </a:tc>
              </a:tr>
              <a:tr h="375491">
                <a:tc>
                  <a:txBody>
                    <a:bodyPr/>
                    <a:lstStyle/>
                    <a:p>
                      <a:pPr algn="ctr" rtl="1"/>
                      <a:r>
                        <a:rPr lang="ar-SA" sz="1400" b="1" dirty="0" smtClean="0"/>
                        <a:t>3</a:t>
                      </a:r>
                      <a:endParaRPr lang="ar-SA" sz="1400" b="1" dirty="0"/>
                    </a:p>
                  </a:txBody>
                  <a:tcPr/>
                </a:tc>
                <a:tc>
                  <a:txBody>
                    <a:bodyPr/>
                    <a:lstStyle/>
                    <a:p>
                      <a:pPr rtl="1"/>
                      <a:r>
                        <a:rPr lang="ar-SA" sz="1400" b="1" kern="1200" dirty="0" smtClean="0"/>
                        <a:t>الاستخدام والاستفادة من الوثائق أو الأختام المزورة ، أو الرسمية بطريقة غير مشروعة نظاماً .</a:t>
                      </a:r>
                      <a:endParaRPr lang="en-US" sz="1400" b="1" kern="1200" dirty="0" smtClean="0">
                        <a:solidFill>
                          <a:schemeClr val="dk1"/>
                        </a:solidFill>
                        <a:latin typeface="+mn-lt"/>
                        <a:ea typeface="+mn-ea"/>
                        <a:cs typeface="+mn-cs"/>
                      </a:endParaRPr>
                    </a:p>
                  </a:txBody>
                  <a:tcPr/>
                </a:tc>
              </a:tr>
              <a:tr h="142876">
                <a:tc>
                  <a:txBody>
                    <a:bodyPr/>
                    <a:lstStyle/>
                    <a:p>
                      <a:pPr algn="ctr" rtl="1"/>
                      <a:r>
                        <a:rPr lang="ar-SA" sz="1400" b="1" dirty="0" smtClean="0"/>
                        <a:t>4</a:t>
                      </a:r>
                      <a:endParaRPr lang="ar-SA" sz="1400" b="1" dirty="0"/>
                    </a:p>
                  </a:txBody>
                  <a:tcPr/>
                </a:tc>
                <a:tc>
                  <a:txBody>
                    <a:bodyPr/>
                    <a:lstStyle/>
                    <a:p>
                      <a:pPr rtl="1"/>
                      <a:r>
                        <a:rPr lang="ar-SA" sz="1400" b="1" kern="1200" dirty="0" smtClean="0"/>
                        <a:t>التحرشات الجنسية </a:t>
                      </a:r>
                      <a:endParaRPr lang="en-US" sz="1400" b="1" kern="1200" dirty="0" smtClean="0">
                        <a:solidFill>
                          <a:schemeClr val="dk1"/>
                        </a:solidFill>
                        <a:latin typeface="+mn-lt"/>
                        <a:ea typeface="+mn-ea"/>
                        <a:cs typeface="+mn-cs"/>
                      </a:endParaRPr>
                    </a:p>
                  </a:txBody>
                  <a:tcPr/>
                </a:tc>
              </a:tr>
              <a:tr h="374145">
                <a:tc>
                  <a:txBody>
                    <a:bodyPr/>
                    <a:lstStyle/>
                    <a:p>
                      <a:pPr algn="ctr" rtl="1"/>
                      <a:r>
                        <a:rPr lang="ar-SA" sz="1400" b="1" dirty="0" smtClean="0"/>
                        <a:t>5</a:t>
                      </a:r>
                      <a:endParaRPr lang="ar-SA" sz="1400" b="1" dirty="0"/>
                    </a:p>
                  </a:txBody>
                  <a:tcPr/>
                </a:tc>
                <a:tc>
                  <a:txBody>
                    <a:bodyPr/>
                    <a:lstStyle/>
                    <a:p>
                      <a:pPr rtl="1"/>
                      <a:r>
                        <a:rPr lang="ar-SA" sz="1400" b="1" kern="1200" dirty="0" smtClean="0"/>
                        <a:t>تصوير الطلاب أو التسجيل الصوتي لهم بالأجهزة الإلكترونية </a:t>
                      </a:r>
                      <a:r>
                        <a:rPr lang="ar-SA" sz="900" b="1" u="sng" kern="1200" dirty="0" smtClean="0">
                          <a:solidFill>
                            <a:srgbClr val="FF0000"/>
                          </a:solidFill>
                        </a:rPr>
                        <a:t>( خاص بالبنات ) .</a:t>
                      </a:r>
                      <a:endParaRPr lang="en-US" sz="1400" b="1" u="sng" kern="1200" dirty="0" smtClean="0">
                        <a:solidFill>
                          <a:srgbClr val="FF0000"/>
                        </a:solidFill>
                        <a:latin typeface="+mn-lt"/>
                        <a:ea typeface="+mn-ea"/>
                        <a:cs typeface="+mn-cs"/>
                      </a:endParaRPr>
                    </a:p>
                  </a:txBody>
                  <a:tcPr/>
                </a:tc>
              </a:tr>
              <a:tr h="183073">
                <a:tc>
                  <a:txBody>
                    <a:bodyPr/>
                    <a:lstStyle/>
                    <a:p>
                      <a:pPr algn="ctr" rtl="1"/>
                      <a:r>
                        <a:rPr lang="ar-SA" sz="1400" b="1" dirty="0" smtClean="0"/>
                        <a:t>6</a:t>
                      </a:r>
                      <a:endParaRPr lang="ar-SA" sz="1400" b="1" dirty="0"/>
                    </a:p>
                  </a:txBody>
                  <a:tcPr/>
                </a:tc>
                <a:tc>
                  <a:txBody>
                    <a:bodyPr/>
                    <a:lstStyle/>
                    <a:p>
                      <a:pPr rtl="1"/>
                      <a:r>
                        <a:rPr lang="ar-SA" sz="1400" b="1" kern="1200" dirty="0" smtClean="0"/>
                        <a:t>إشعال النار داخل المدرسة .</a:t>
                      </a:r>
                      <a:endParaRPr lang="en-US" sz="1400" b="1" kern="1200" dirty="0" smtClean="0">
                        <a:solidFill>
                          <a:schemeClr val="dk1"/>
                        </a:solidFill>
                        <a:latin typeface="+mn-lt"/>
                        <a:ea typeface="+mn-ea"/>
                        <a:cs typeface="+mn-cs"/>
                      </a:endParaRPr>
                    </a:p>
                  </a:txBody>
                  <a:tcPr/>
                </a:tc>
              </a:tr>
              <a:tr h="598633">
                <a:tc>
                  <a:txBody>
                    <a:bodyPr/>
                    <a:lstStyle/>
                    <a:p>
                      <a:pPr algn="ctr" rtl="1"/>
                      <a:r>
                        <a:rPr lang="ar-SA" sz="1400" b="1" dirty="0" smtClean="0"/>
                        <a:t>7</a:t>
                      </a:r>
                      <a:endParaRPr lang="ar-SA" sz="1400" b="1" dirty="0"/>
                    </a:p>
                  </a:txBody>
                  <a:tcPr/>
                </a:tc>
                <a:tc>
                  <a:txBody>
                    <a:bodyPr/>
                    <a:lstStyle/>
                    <a:p>
                      <a:pPr rtl="1"/>
                      <a:r>
                        <a:rPr lang="ar-SA" sz="1400" b="1" kern="1200" dirty="0" smtClean="0"/>
                        <a:t>حيازة الأسلحة النارية ، أو ما في حكمها ، مثل : السكاكين ، والأدوات الحادة والرصاص بدون مسدس .</a:t>
                      </a:r>
                      <a:endParaRPr lang="en-US" sz="1400" b="1" kern="1200" dirty="0" smtClean="0">
                        <a:solidFill>
                          <a:schemeClr val="dk1"/>
                        </a:solidFill>
                        <a:latin typeface="+mn-lt"/>
                        <a:ea typeface="+mn-ea"/>
                        <a:cs typeface="+mn-cs"/>
                      </a:endParaRPr>
                    </a:p>
                  </a:txBody>
                  <a:tcPr/>
                </a:tc>
              </a:tr>
            </a:tbl>
          </a:graphicData>
        </a:graphic>
      </p:graphicFrame>
      <p:sp>
        <p:nvSpPr>
          <p:cNvPr id="7" name="سهم إلى اليسار 6"/>
          <p:cNvSpPr/>
          <p:nvPr/>
        </p:nvSpPr>
        <p:spPr>
          <a:xfrm>
            <a:off x="6143636" y="6072206"/>
            <a:ext cx="2643174" cy="78579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الخامسة</a:t>
            </a:r>
            <a:endParaRPr lang="ar-SA" sz="2000" b="1" dirty="0">
              <a:solidFill>
                <a:schemeClr val="tx1"/>
              </a:solidFill>
            </a:endParaRPr>
          </a:p>
        </p:txBody>
      </p:sp>
      <p:sp>
        <p:nvSpPr>
          <p:cNvPr id="8" name="مستطيل 7"/>
          <p:cNvSpPr/>
          <p:nvPr/>
        </p:nvSpPr>
        <p:spPr>
          <a:xfrm>
            <a:off x="6143636" y="0"/>
            <a:ext cx="3000364"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زر إجراء: البداية 9">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7143768" y="357166"/>
            <a:ext cx="714380" cy="928694"/>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6</a:t>
            </a:r>
          </a:p>
        </p:txBody>
      </p:sp>
      <p:graphicFrame>
        <p:nvGraphicFramePr>
          <p:cNvPr id="4" name="جدول 3"/>
          <p:cNvGraphicFramePr>
            <a:graphicFrameLocks noGrp="1"/>
          </p:cNvGraphicFramePr>
          <p:nvPr/>
        </p:nvGraphicFramePr>
        <p:xfrm>
          <a:off x="6429388" y="1071546"/>
          <a:ext cx="2500298" cy="4572215"/>
        </p:xfrm>
        <a:graphic>
          <a:graphicData uri="http://schemas.openxmlformats.org/drawingml/2006/table">
            <a:tbl>
              <a:tblPr rtl="1" firstRow="1" bandRow="1">
                <a:tableStyleId>{74C1A8A3-306A-4EB7-A6B1-4F7E0EB9C5D6}</a:tableStyleId>
              </a:tblPr>
              <a:tblGrid>
                <a:gridCol w="317193"/>
                <a:gridCol w="2183105"/>
              </a:tblGrid>
              <a:tr h="314020">
                <a:tc>
                  <a:txBody>
                    <a:bodyPr/>
                    <a:lstStyle/>
                    <a:p>
                      <a:pPr algn="ctr" rtl="1"/>
                      <a:r>
                        <a:rPr lang="ar-SA" sz="1200" b="1" dirty="0" smtClean="0"/>
                        <a:t>م</a:t>
                      </a:r>
                      <a:endParaRPr lang="ar-SA" sz="1200" b="1" dirty="0"/>
                    </a:p>
                  </a:txBody>
                  <a:tcPr/>
                </a:tc>
                <a:tc>
                  <a:txBody>
                    <a:bodyPr/>
                    <a:lstStyle/>
                    <a:p>
                      <a:pPr algn="ctr" rtl="1"/>
                      <a:r>
                        <a:rPr lang="ar-SA" sz="1800" b="1" dirty="0" smtClean="0">
                          <a:solidFill>
                            <a:schemeClr val="tx1"/>
                          </a:solidFill>
                        </a:rPr>
                        <a:t>مخالفات الدرجة السادسة</a:t>
                      </a:r>
                      <a:endParaRPr lang="ar-SA" sz="1800" b="1" dirty="0">
                        <a:solidFill>
                          <a:schemeClr val="tx1"/>
                        </a:solidFill>
                      </a:endParaRPr>
                    </a:p>
                  </a:txBody>
                  <a:tcPr>
                    <a:solidFill>
                      <a:srgbClr val="FFFF66"/>
                    </a:solidFill>
                  </a:tcPr>
                </a:tc>
              </a:tr>
              <a:tr h="314020">
                <a:tc>
                  <a:txBody>
                    <a:bodyPr/>
                    <a:lstStyle/>
                    <a:p>
                      <a:pPr algn="ctr" rtl="1"/>
                      <a:r>
                        <a:rPr lang="ar-SA" sz="1200" b="1" dirty="0" smtClean="0"/>
                        <a:t>1</a:t>
                      </a:r>
                      <a:endParaRPr lang="ar-SA" sz="1200" b="1" dirty="0"/>
                    </a:p>
                  </a:txBody>
                  <a:tcPr/>
                </a:tc>
                <a:tc>
                  <a:txBody>
                    <a:bodyPr/>
                    <a:lstStyle/>
                    <a:p>
                      <a:pPr rtl="1"/>
                      <a:r>
                        <a:rPr lang="ar-SA" sz="1200" b="1" kern="1200" dirty="0" smtClean="0"/>
                        <a:t>الاستهزاء بشيء من شعائر الإسلام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2</a:t>
                      </a:r>
                      <a:endParaRPr lang="ar-SA" sz="1200" b="1" dirty="0"/>
                    </a:p>
                  </a:txBody>
                  <a:tcPr/>
                </a:tc>
                <a:tc>
                  <a:txBody>
                    <a:bodyPr/>
                    <a:lstStyle/>
                    <a:p>
                      <a:pPr rtl="1"/>
                      <a:r>
                        <a:rPr lang="ar-SA" sz="1200" b="1" kern="1200" dirty="0" smtClean="0"/>
                        <a:t>اعتناق الأفكار ، أو المعتقدات الهدامة ، أو ممارسة طقوس دينية محرمة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3</a:t>
                      </a:r>
                      <a:endParaRPr lang="ar-SA" sz="1200" b="1" dirty="0"/>
                    </a:p>
                  </a:txBody>
                  <a:tcPr/>
                </a:tc>
                <a:tc>
                  <a:txBody>
                    <a:bodyPr/>
                    <a:lstStyle/>
                    <a:p>
                      <a:pPr rtl="1"/>
                      <a:r>
                        <a:rPr lang="ar-SA" sz="1200" b="1" kern="1200" dirty="0" smtClean="0"/>
                        <a:t>حيازة أو تعاطي ، أو ترويج المخدرات أو المسكرات .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4</a:t>
                      </a:r>
                      <a:endParaRPr lang="ar-SA" sz="1200" b="1" dirty="0"/>
                    </a:p>
                  </a:txBody>
                  <a:tcPr/>
                </a:tc>
                <a:tc>
                  <a:txBody>
                    <a:bodyPr/>
                    <a:lstStyle/>
                    <a:p>
                      <a:pPr rtl="1"/>
                      <a:r>
                        <a:rPr lang="ar-SA" sz="1200" b="1" kern="1200" dirty="0" smtClean="0"/>
                        <a:t>الشروع في الممارسات الجنسية المحرمة أو مقدماتها . </a:t>
                      </a:r>
                      <a:endParaRPr lang="en-US" sz="1200" b="1" kern="1200" dirty="0" smtClean="0">
                        <a:solidFill>
                          <a:schemeClr val="dk1"/>
                        </a:solidFill>
                        <a:latin typeface="+mn-lt"/>
                        <a:ea typeface="+mn-ea"/>
                        <a:cs typeface="+mn-cs"/>
                      </a:endParaRPr>
                    </a:p>
                  </a:txBody>
                  <a:tcPr/>
                </a:tc>
              </a:tr>
              <a:tr h="441461">
                <a:tc>
                  <a:txBody>
                    <a:bodyPr/>
                    <a:lstStyle/>
                    <a:p>
                      <a:pPr algn="ctr" rtl="1"/>
                      <a:r>
                        <a:rPr lang="ar-SA" sz="1200" b="1" dirty="0" smtClean="0"/>
                        <a:t>5</a:t>
                      </a:r>
                      <a:endParaRPr lang="ar-SA" sz="1200" b="1" dirty="0"/>
                    </a:p>
                  </a:txBody>
                  <a:tcPr/>
                </a:tc>
                <a:tc>
                  <a:txBody>
                    <a:bodyPr/>
                    <a:lstStyle/>
                    <a:p>
                      <a:pPr rtl="1"/>
                      <a:r>
                        <a:rPr lang="ar-SA" sz="1200" b="1" kern="1200" dirty="0" smtClean="0"/>
                        <a:t>القيادة إلى أفعال الرذيلة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6</a:t>
                      </a:r>
                      <a:endParaRPr lang="ar-SA" sz="1200" b="1" dirty="0"/>
                    </a:p>
                  </a:txBody>
                  <a:tcPr/>
                </a:tc>
                <a:tc>
                  <a:txBody>
                    <a:bodyPr/>
                    <a:lstStyle/>
                    <a:p>
                      <a:pPr rtl="1"/>
                      <a:r>
                        <a:rPr lang="ar-SA" sz="1200" b="1" kern="1200" dirty="0" smtClean="0"/>
                        <a:t>الخروج من المدرسة للذهاب مع الجنس الآخر .</a:t>
                      </a:r>
                      <a:endParaRPr lang="en-US" sz="1200" b="1" kern="1200" dirty="0" smtClean="0">
                        <a:solidFill>
                          <a:schemeClr val="dk1"/>
                        </a:solidFill>
                        <a:latin typeface="+mn-lt"/>
                        <a:ea typeface="+mn-ea"/>
                        <a:cs typeface="+mn-cs"/>
                      </a:endParaRPr>
                    </a:p>
                  </a:txBody>
                  <a:tcPr/>
                </a:tc>
              </a:tr>
              <a:tr h="441461">
                <a:tc>
                  <a:txBody>
                    <a:bodyPr/>
                    <a:lstStyle/>
                    <a:p>
                      <a:pPr algn="ctr" rtl="1"/>
                      <a:r>
                        <a:rPr lang="ar-SA" sz="1200" b="1" dirty="0" smtClean="0"/>
                        <a:t>7</a:t>
                      </a:r>
                      <a:endParaRPr lang="ar-SA" sz="1200" b="1" dirty="0"/>
                    </a:p>
                  </a:txBody>
                  <a:tcPr/>
                </a:tc>
                <a:tc>
                  <a:txBody>
                    <a:bodyPr/>
                    <a:lstStyle/>
                    <a:p>
                      <a:pPr rtl="1"/>
                      <a:r>
                        <a:rPr lang="ar-SA" sz="1200" b="1" kern="1200" dirty="0" smtClean="0"/>
                        <a:t>ممارسة أعمال السحر .</a:t>
                      </a:r>
                      <a:endParaRPr lang="en-US" sz="1200" b="1" kern="1200" dirty="0" smtClean="0">
                        <a:solidFill>
                          <a:schemeClr val="dk1"/>
                        </a:solidFill>
                        <a:latin typeface="+mn-lt"/>
                        <a:ea typeface="+mn-ea"/>
                        <a:cs typeface="+mn-cs"/>
                      </a:endParaRPr>
                    </a:p>
                  </a:txBody>
                  <a:tcPr/>
                </a:tc>
              </a:tr>
              <a:tr h="392678">
                <a:tc>
                  <a:txBody>
                    <a:bodyPr/>
                    <a:lstStyle/>
                    <a:p>
                      <a:pPr algn="ctr" rtl="1"/>
                      <a:r>
                        <a:rPr lang="ar-SA" sz="1200" b="1" dirty="0" smtClean="0"/>
                        <a:t>8</a:t>
                      </a:r>
                      <a:endParaRPr lang="ar-SA" sz="1200" b="1" dirty="0"/>
                    </a:p>
                  </a:txBody>
                  <a:tcPr/>
                </a:tc>
                <a:tc>
                  <a:txBody>
                    <a:bodyPr/>
                    <a:lstStyle/>
                    <a:p>
                      <a:pPr rtl="1"/>
                      <a:r>
                        <a:rPr lang="ar-SA" sz="1200" b="1" kern="1200" dirty="0" smtClean="0"/>
                        <a:t>الجرائم المعلوماتية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9</a:t>
                      </a:r>
                      <a:endParaRPr lang="ar-SA" sz="1200" b="1" dirty="0"/>
                    </a:p>
                  </a:txBody>
                  <a:tcPr/>
                </a:tc>
                <a:tc>
                  <a:txBody>
                    <a:bodyPr/>
                    <a:lstStyle/>
                    <a:p>
                      <a:pPr rtl="1"/>
                      <a:r>
                        <a:rPr lang="ar-SA" sz="1200" b="1" kern="1200" dirty="0" smtClean="0"/>
                        <a:t>استخدام الأسلحة النارية ، أو ما في حكمها ، أو الطعن في آلة حادة .</a:t>
                      </a:r>
                      <a:endParaRPr lang="en-US" sz="1200" b="1" kern="1200" dirty="0" smtClean="0">
                        <a:solidFill>
                          <a:schemeClr val="dk1"/>
                        </a:solidFill>
                        <a:latin typeface="+mn-lt"/>
                        <a:ea typeface="+mn-ea"/>
                        <a:cs typeface="+mn-cs"/>
                      </a:endParaRPr>
                    </a:p>
                  </a:txBody>
                  <a:tcPr/>
                </a:tc>
              </a:tr>
            </a:tbl>
          </a:graphicData>
        </a:graphic>
      </p:graphicFrame>
      <p:graphicFrame>
        <p:nvGraphicFramePr>
          <p:cNvPr id="6" name="جدول 5"/>
          <p:cNvGraphicFramePr>
            <a:graphicFrameLocks noGrp="1"/>
          </p:cNvGraphicFramePr>
          <p:nvPr/>
        </p:nvGraphicFramePr>
        <p:xfrm>
          <a:off x="0" y="0"/>
          <a:ext cx="6286480" cy="6857999"/>
        </p:xfrm>
        <a:graphic>
          <a:graphicData uri="http://schemas.openxmlformats.org/drawingml/2006/table">
            <a:tbl>
              <a:tblPr rtl="1"/>
              <a:tblGrid>
                <a:gridCol w="6286480"/>
              </a:tblGrid>
              <a:tr h="435381">
                <a:tc>
                  <a:txBody>
                    <a:bodyPr/>
                    <a:lstStyle/>
                    <a:p>
                      <a:pPr algn="ctr" rtl="1">
                        <a:lnSpc>
                          <a:spcPct val="115000"/>
                        </a:lnSpc>
                        <a:spcAft>
                          <a:spcPts val="0"/>
                        </a:spcAft>
                      </a:pPr>
                      <a:r>
                        <a:rPr lang="ar-SA" sz="2000" b="1" dirty="0">
                          <a:solidFill>
                            <a:srgbClr val="FF0000"/>
                          </a:solidFill>
                          <a:latin typeface="Calibri"/>
                          <a:ea typeface="Calibri"/>
                          <a:cs typeface="AL-Mohanad Black"/>
                        </a:rPr>
                        <a:t>الإجراء الأول</a:t>
                      </a:r>
                      <a:endParaRPr lang="en-US" sz="2000" b="1" dirty="0">
                        <a:solidFill>
                          <a:srgbClr val="FF0000"/>
                        </a:solidFill>
                        <a:latin typeface="Calibri"/>
                        <a:ea typeface="Calibri"/>
                        <a:cs typeface="Arial"/>
                      </a:endParaRPr>
                    </a:p>
                  </a:txBody>
                  <a:tcPr marL="54275" marR="54275"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7828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28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42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2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لجنة التوجيه والإرشاد في المدرسة بعد وقوع القضية مباشرة لدراسة ظروفها وملابساتها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2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2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436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إحالة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يحرم الطالب المخالف من الدراسة انتظاماً في العام الدراسي الذي حدثت فيه المخالفة ، ويمكن من الدراسة عن طريق الانتساب في مدرسة أخرى غير مدرسته الحالية .</a:t>
                      </a:r>
                      <a:endParaRPr lang="en-US" sz="1050" b="1" dirty="0">
                        <a:solidFill>
                          <a:srgbClr val="FF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يحرم الطالب المخالف في نظامي المقررات والفصلي من الدراسة انتظاماً في الفصل الدراسي الذي حدثت فيه المخالفة والفصل الدراسي الذي يليه ، ويمكن من الدراسة عن طريق الانتساب في مدرسة أخرى غير مدرسته الحالية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مدارس تحفيظ القرآن الكريم ونظام المقررات التي لا يسمح النظام لديها بالانتساب فإنه ينتقل إلى الإجراء الذي يليه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99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سلوكياً وذلك تنفيذ القرار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12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عند عودته من تنفيذ فترة الحرمان بالالتزام بالانضباط والسلوك الحسن .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42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2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( 8 ) ، يمكن من الدراسة بقرار من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مدير </a:t>
                      </a:r>
                      <a:r>
                        <a:rPr lang="ar-SA" sz="1050" b="1" dirty="0">
                          <a:latin typeface="Calibri"/>
                          <a:ea typeface="Calibri"/>
                          <a:cs typeface="AL-Mohanad Black"/>
                        </a:rPr>
                        <a:t>التعليم وفق الضوابط المنظمة لقبول الطلبة كبار السن على أن يراعي في ذلك مصلحة الطالب التربوية والسلوكية .</a:t>
                      </a:r>
                      <a:endParaRPr lang="en-US" sz="1050" b="1" dirty="0">
                        <a:latin typeface="Calibri"/>
                        <a:ea typeface="Calibri"/>
                        <a:cs typeface="Arial"/>
                      </a:endParaRPr>
                    </a:p>
                  </a:txBody>
                  <a:tcPr marL="54275" marR="54275"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5" name="سهم إلى اليسار 4"/>
          <p:cNvSpPr/>
          <p:nvPr/>
        </p:nvSpPr>
        <p:spPr>
          <a:xfrm>
            <a:off x="6286512" y="5857892"/>
            <a:ext cx="2643174" cy="1000108"/>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السادسة</a:t>
            </a:r>
            <a:endParaRPr lang="ar-SA" sz="2000" b="1" dirty="0">
              <a:solidFill>
                <a:schemeClr val="tx1"/>
              </a:solidFill>
            </a:endParaRPr>
          </a:p>
        </p:txBody>
      </p:sp>
      <p:sp>
        <p:nvSpPr>
          <p:cNvPr id="8" name="مستطيل 7"/>
          <p:cNvSpPr/>
          <p:nvPr/>
        </p:nvSpPr>
        <p:spPr>
          <a:xfrm>
            <a:off x="6286512" y="0"/>
            <a:ext cx="2857488"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زر إجراء: البداية 8">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dirty="0"/>
          </a:p>
        </p:txBody>
      </p:sp>
      <p:sp>
        <p:nvSpPr>
          <p:cNvPr id="4" name="مستطيل 3"/>
          <p:cNvSpPr/>
          <p:nvPr/>
        </p:nvSpPr>
        <p:spPr>
          <a:xfrm>
            <a:off x="1214414" y="0"/>
            <a:ext cx="685804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مستطيل 4"/>
          <p:cNvSpPr/>
          <p:nvPr/>
        </p:nvSpPr>
        <p:spPr>
          <a:xfrm>
            <a:off x="8001024" y="0"/>
            <a:ext cx="428628" cy="6858000"/>
          </a:xfrm>
          <a:prstGeom prst="rect">
            <a:avLst/>
          </a:prstGeom>
          <a:solidFill>
            <a:schemeClr val="bg1">
              <a:lumMod val="50000"/>
            </a:schemeClr>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6" name="مستطيل 5"/>
          <p:cNvSpPr/>
          <p:nvPr/>
        </p:nvSpPr>
        <p:spPr>
          <a:xfrm>
            <a:off x="785786" y="0"/>
            <a:ext cx="428628" cy="6858000"/>
          </a:xfrm>
          <a:prstGeom prst="rect">
            <a:avLst/>
          </a:prstGeom>
          <a:solidFill>
            <a:schemeClr val="bg1">
              <a:lumMod val="50000"/>
            </a:schemeClr>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0" y="-2"/>
          <a:ext cx="6000760" cy="6858002"/>
        </p:xfrm>
        <a:graphic>
          <a:graphicData uri="http://schemas.openxmlformats.org/drawingml/2006/table">
            <a:tbl>
              <a:tblPr rtl="1"/>
              <a:tblGrid>
                <a:gridCol w="6000760"/>
              </a:tblGrid>
              <a:tr h="363819">
                <a:tc>
                  <a:txBody>
                    <a:bodyPr/>
                    <a:lstStyle/>
                    <a:p>
                      <a:pPr algn="ctr" rtl="1">
                        <a:lnSpc>
                          <a:spcPct val="115000"/>
                        </a:lnSpc>
                        <a:spcAft>
                          <a:spcPts val="0"/>
                        </a:spcAft>
                      </a:pPr>
                      <a:r>
                        <a:rPr lang="ar-SA" sz="2000" b="1" dirty="0">
                          <a:solidFill>
                            <a:srgbClr val="FF0000"/>
                          </a:solidFill>
                          <a:latin typeface="Calibri"/>
                          <a:ea typeface="Calibri"/>
                          <a:cs typeface="AL-Mohanad Black"/>
                        </a:rPr>
                        <a:t>الإجراء الثاني</a:t>
                      </a:r>
                      <a:endParaRPr lang="en-US" sz="2000" b="1" dirty="0">
                        <a:solidFill>
                          <a:srgbClr val="FF0000"/>
                        </a:solidFill>
                        <a:latin typeface="Calibri"/>
                        <a:ea typeface="Calibri"/>
                        <a:cs typeface="Arial"/>
                      </a:endParaRPr>
                    </a:p>
                  </a:txBody>
                  <a:tcPr marL="43214" marR="43214"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8201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01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016">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005">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011">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01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016">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ثم تقر من مدير التعليم وترفع القضية بصفة عاجلة للوزارة ، لإصدار قرار من وكيل الوزارة للتعليم يعالجها تربوياً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603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القضية من " لجنة قضايا الطلاب – لجنة قضايا الطالبات " بالوزارة وتؤخذ الموافقة من وكيل الوزارة للتعليم وحسب الصلاحيات المخولة له بصدور قرار </a:t>
                      </a:r>
                      <a:r>
                        <a:rPr lang="ar-SA" sz="1050" b="1" dirty="0" err="1">
                          <a:latin typeface="Calibri"/>
                          <a:ea typeface="Calibri"/>
                          <a:cs typeface="AL-Mohanad Black"/>
                        </a:rPr>
                        <a:t>ينص</a:t>
                      </a:r>
                      <a:r>
                        <a:rPr lang="ar-SA" sz="1050" b="1" dirty="0">
                          <a:latin typeface="Calibri"/>
                          <a:ea typeface="Calibri"/>
                          <a:cs typeface="AL-Mohanad Black"/>
                        </a:rPr>
                        <a:t> على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FF0000"/>
                          </a:solidFill>
                          <a:latin typeface="Calibri"/>
                          <a:ea typeface="Calibri"/>
                          <a:cs typeface="AL-Mohanad Black"/>
                        </a:rPr>
                        <a:t>يحرم الطالب المخالف من الدراسة كلياً في مدارس التعليم العام جميعها للعام الدراسي الذي حدثت فيه المخالفة ، </a:t>
                      </a:r>
                      <a:r>
                        <a:rPr lang="ar-SA" sz="1050" b="1" dirty="0">
                          <a:latin typeface="Calibri"/>
                          <a:ea typeface="Calibri"/>
                          <a:cs typeface="AL-Mohanad Black"/>
                        </a:rPr>
                        <a:t>وبالنسبة لنظامي المقررات والفصلي يحرم الطالب المخالف من الدراسة في الفصل الدراسي الذي حدثت فيه المخالفة والفصل الدراسي الذي يليه وتزود إدارة التعليم بذلك ، وإدارة نظام نور التابعة لها بصورة من قرار الحرمان ، لتفعيل القرار في جميع إدارات التعليم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703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بعد تنفيذ الإجراء تدرس حالة الطالب المخالف سلوكياً من وحدة الخدمات الإرشادية في إدارة التعليم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00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المخالف سلوكياً عند عودته من تنفيذ فترة الحرمان بالالتزام بالانضباط والسلوك الحسن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3016">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011">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( 9 ) ، يمكن من الدراسة بقرار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من </a:t>
                      </a:r>
                      <a:r>
                        <a:rPr lang="ar-SA" sz="1050" b="1" dirty="0">
                          <a:latin typeface="Calibri"/>
                          <a:ea typeface="Calibri"/>
                          <a:cs typeface="AL-Mohanad Black"/>
                        </a:rPr>
                        <a:t>مدير التعليم وفق الضوابط المنظمة لقبول الطلبة كبار السن على أن يراعي في ذلك مصلحة الطالب التربوية والسلوكية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9" name="جدول 8"/>
          <p:cNvGraphicFramePr>
            <a:graphicFrameLocks noGrp="1"/>
          </p:cNvGraphicFramePr>
          <p:nvPr/>
        </p:nvGraphicFramePr>
        <p:xfrm>
          <a:off x="6357950" y="1214422"/>
          <a:ext cx="2500298" cy="4520475"/>
        </p:xfrm>
        <a:graphic>
          <a:graphicData uri="http://schemas.openxmlformats.org/drawingml/2006/table">
            <a:tbl>
              <a:tblPr rtl="1" firstRow="1" bandRow="1">
                <a:tableStyleId>{74C1A8A3-306A-4EB7-A6B1-4F7E0EB9C5D6}</a:tableStyleId>
              </a:tblPr>
              <a:tblGrid>
                <a:gridCol w="317193"/>
                <a:gridCol w="2183105"/>
              </a:tblGrid>
              <a:tr h="314020">
                <a:tc>
                  <a:txBody>
                    <a:bodyPr/>
                    <a:lstStyle/>
                    <a:p>
                      <a:pPr algn="ctr" rtl="1"/>
                      <a:r>
                        <a:rPr lang="ar-SA" sz="1200" b="1" dirty="0" smtClean="0"/>
                        <a:t>م</a:t>
                      </a:r>
                      <a:endParaRPr lang="ar-SA" sz="1200" b="1" dirty="0"/>
                    </a:p>
                  </a:txBody>
                  <a:tcPr/>
                </a:tc>
                <a:tc>
                  <a:txBody>
                    <a:bodyPr/>
                    <a:lstStyle/>
                    <a:p>
                      <a:pPr algn="ctr" rtl="1"/>
                      <a:r>
                        <a:rPr lang="ar-SA" sz="1200" b="1" dirty="0" smtClean="0">
                          <a:solidFill>
                            <a:schemeClr val="tx1"/>
                          </a:solidFill>
                        </a:rPr>
                        <a:t>مخالفات الدرجة السادسة</a:t>
                      </a:r>
                      <a:endParaRPr lang="ar-SA" sz="1200" b="1" dirty="0">
                        <a:solidFill>
                          <a:schemeClr val="tx1"/>
                        </a:solidFill>
                      </a:endParaRPr>
                    </a:p>
                  </a:txBody>
                  <a:tcPr>
                    <a:solidFill>
                      <a:srgbClr val="FFFF66"/>
                    </a:solidFill>
                  </a:tcPr>
                </a:tc>
              </a:tr>
              <a:tr h="314020">
                <a:tc>
                  <a:txBody>
                    <a:bodyPr/>
                    <a:lstStyle/>
                    <a:p>
                      <a:pPr algn="ctr" rtl="1"/>
                      <a:r>
                        <a:rPr lang="ar-SA" sz="1200" b="1" dirty="0" smtClean="0"/>
                        <a:t>1</a:t>
                      </a:r>
                      <a:endParaRPr lang="ar-SA" sz="1200" b="1" dirty="0"/>
                    </a:p>
                  </a:txBody>
                  <a:tcPr/>
                </a:tc>
                <a:tc>
                  <a:txBody>
                    <a:bodyPr/>
                    <a:lstStyle/>
                    <a:p>
                      <a:pPr rtl="1"/>
                      <a:r>
                        <a:rPr lang="ar-SA" sz="1200" b="1" kern="1200" dirty="0" smtClean="0"/>
                        <a:t>الاستهزاء بشيء من شعائر الإسلام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2</a:t>
                      </a:r>
                      <a:endParaRPr lang="ar-SA" sz="1200" b="1" dirty="0"/>
                    </a:p>
                  </a:txBody>
                  <a:tcPr/>
                </a:tc>
                <a:tc>
                  <a:txBody>
                    <a:bodyPr/>
                    <a:lstStyle/>
                    <a:p>
                      <a:pPr rtl="1"/>
                      <a:r>
                        <a:rPr lang="ar-SA" sz="1200" b="1" kern="1200" dirty="0" smtClean="0"/>
                        <a:t>اعتناق الأفكار ، أو المعتقدات الهدامة ، أو ممارسة طقوس دينية محرمة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3</a:t>
                      </a:r>
                      <a:endParaRPr lang="ar-SA" sz="1200" b="1" dirty="0"/>
                    </a:p>
                  </a:txBody>
                  <a:tcPr/>
                </a:tc>
                <a:tc>
                  <a:txBody>
                    <a:bodyPr/>
                    <a:lstStyle/>
                    <a:p>
                      <a:pPr rtl="1"/>
                      <a:r>
                        <a:rPr lang="ar-SA" sz="1200" b="1" kern="1200" dirty="0" smtClean="0"/>
                        <a:t>حيازة أو تعاطي ، أو ترويج المخدرات أو المسكرات .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4</a:t>
                      </a:r>
                      <a:endParaRPr lang="ar-SA" sz="1200" b="1" dirty="0"/>
                    </a:p>
                  </a:txBody>
                  <a:tcPr/>
                </a:tc>
                <a:tc>
                  <a:txBody>
                    <a:bodyPr/>
                    <a:lstStyle/>
                    <a:p>
                      <a:pPr rtl="1"/>
                      <a:r>
                        <a:rPr lang="ar-SA" sz="1200" b="1" kern="1200" dirty="0" smtClean="0"/>
                        <a:t>الشروع في الممارسات الجنسية المحرمة أو مقدماتها . </a:t>
                      </a:r>
                      <a:endParaRPr lang="en-US" sz="1200" b="1" kern="1200" dirty="0" smtClean="0">
                        <a:solidFill>
                          <a:schemeClr val="dk1"/>
                        </a:solidFill>
                        <a:latin typeface="+mn-lt"/>
                        <a:ea typeface="+mn-ea"/>
                        <a:cs typeface="+mn-cs"/>
                      </a:endParaRPr>
                    </a:p>
                  </a:txBody>
                  <a:tcPr/>
                </a:tc>
              </a:tr>
              <a:tr h="441461">
                <a:tc>
                  <a:txBody>
                    <a:bodyPr/>
                    <a:lstStyle/>
                    <a:p>
                      <a:pPr algn="ctr" rtl="1"/>
                      <a:r>
                        <a:rPr lang="ar-SA" sz="1200" b="1" dirty="0" smtClean="0"/>
                        <a:t>5</a:t>
                      </a:r>
                      <a:endParaRPr lang="ar-SA" sz="1200" b="1" dirty="0"/>
                    </a:p>
                  </a:txBody>
                  <a:tcPr/>
                </a:tc>
                <a:tc>
                  <a:txBody>
                    <a:bodyPr/>
                    <a:lstStyle/>
                    <a:p>
                      <a:pPr rtl="1"/>
                      <a:r>
                        <a:rPr lang="ar-SA" sz="1200" b="1" kern="1200" dirty="0" smtClean="0"/>
                        <a:t>القيادة إلى أفعال الرذيلة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6</a:t>
                      </a:r>
                      <a:endParaRPr lang="ar-SA" sz="1200" b="1" dirty="0"/>
                    </a:p>
                  </a:txBody>
                  <a:tcPr/>
                </a:tc>
                <a:tc>
                  <a:txBody>
                    <a:bodyPr/>
                    <a:lstStyle/>
                    <a:p>
                      <a:pPr rtl="1"/>
                      <a:r>
                        <a:rPr lang="ar-SA" sz="1200" b="1" kern="1200" dirty="0" smtClean="0"/>
                        <a:t>الخروج من المدرسة للذهاب مع الجنس الآخر .</a:t>
                      </a:r>
                      <a:endParaRPr lang="en-US" sz="1200" b="1" kern="1200" dirty="0" smtClean="0">
                        <a:solidFill>
                          <a:schemeClr val="dk1"/>
                        </a:solidFill>
                        <a:latin typeface="+mn-lt"/>
                        <a:ea typeface="+mn-ea"/>
                        <a:cs typeface="+mn-cs"/>
                      </a:endParaRPr>
                    </a:p>
                  </a:txBody>
                  <a:tcPr/>
                </a:tc>
              </a:tr>
              <a:tr h="441461">
                <a:tc>
                  <a:txBody>
                    <a:bodyPr/>
                    <a:lstStyle/>
                    <a:p>
                      <a:pPr algn="ctr" rtl="1"/>
                      <a:r>
                        <a:rPr lang="ar-SA" sz="1200" b="1" dirty="0" smtClean="0"/>
                        <a:t>7</a:t>
                      </a:r>
                      <a:endParaRPr lang="ar-SA" sz="1200" b="1" dirty="0"/>
                    </a:p>
                  </a:txBody>
                  <a:tcPr/>
                </a:tc>
                <a:tc>
                  <a:txBody>
                    <a:bodyPr/>
                    <a:lstStyle/>
                    <a:p>
                      <a:pPr rtl="1"/>
                      <a:r>
                        <a:rPr lang="ar-SA" sz="1200" b="1" kern="1200" dirty="0" smtClean="0"/>
                        <a:t>ممارسة أعمال السحر .</a:t>
                      </a:r>
                      <a:endParaRPr lang="en-US" sz="1200" b="1" kern="1200" dirty="0" smtClean="0">
                        <a:solidFill>
                          <a:schemeClr val="dk1"/>
                        </a:solidFill>
                        <a:latin typeface="+mn-lt"/>
                        <a:ea typeface="+mn-ea"/>
                        <a:cs typeface="+mn-cs"/>
                      </a:endParaRPr>
                    </a:p>
                  </a:txBody>
                  <a:tcPr/>
                </a:tc>
              </a:tr>
              <a:tr h="392678">
                <a:tc>
                  <a:txBody>
                    <a:bodyPr/>
                    <a:lstStyle/>
                    <a:p>
                      <a:pPr algn="ctr" rtl="1"/>
                      <a:r>
                        <a:rPr lang="ar-SA" sz="1200" b="1" dirty="0" smtClean="0"/>
                        <a:t>8</a:t>
                      </a:r>
                      <a:endParaRPr lang="ar-SA" sz="1200" b="1" dirty="0"/>
                    </a:p>
                  </a:txBody>
                  <a:tcPr/>
                </a:tc>
                <a:tc>
                  <a:txBody>
                    <a:bodyPr/>
                    <a:lstStyle/>
                    <a:p>
                      <a:pPr rtl="1"/>
                      <a:r>
                        <a:rPr lang="ar-SA" sz="1200" b="1" kern="1200" dirty="0" smtClean="0"/>
                        <a:t>الجرائم المعلوماتية .</a:t>
                      </a:r>
                      <a:endParaRPr lang="en-US" sz="1200" b="1" kern="1200" dirty="0" smtClean="0">
                        <a:solidFill>
                          <a:schemeClr val="dk1"/>
                        </a:solidFill>
                        <a:latin typeface="+mn-lt"/>
                        <a:ea typeface="+mn-ea"/>
                        <a:cs typeface="+mn-cs"/>
                      </a:endParaRPr>
                    </a:p>
                  </a:txBody>
                  <a:tcPr/>
                </a:tc>
              </a:tr>
              <a:tr h="523367">
                <a:tc>
                  <a:txBody>
                    <a:bodyPr/>
                    <a:lstStyle/>
                    <a:p>
                      <a:pPr algn="ctr" rtl="1"/>
                      <a:r>
                        <a:rPr lang="ar-SA" sz="1200" b="1" dirty="0" smtClean="0"/>
                        <a:t>9</a:t>
                      </a:r>
                      <a:endParaRPr lang="ar-SA" sz="1200" b="1" dirty="0"/>
                    </a:p>
                  </a:txBody>
                  <a:tcPr/>
                </a:tc>
                <a:tc>
                  <a:txBody>
                    <a:bodyPr/>
                    <a:lstStyle/>
                    <a:p>
                      <a:pPr rtl="1"/>
                      <a:r>
                        <a:rPr lang="ar-SA" sz="1200" b="1" kern="1200" dirty="0" smtClean="0"/>
                        <a:t>استخدام الأسلحة النارية ، أو ما في حكمها ، أو الطعن في آلة حادة .</a:t>
                      </a:r>
                      <a:endParaRPr lang="en-US" sz="1200" b="1" kern="1200" dirty="0" smtClean="0">
                        <a:solidFill>
                          <a:schemeClr val="dk1"/>
                        </a:solidFill>
                        <a:latin typeface="+mn-lt"/>
                        <a:ea typeface="+mn-ea"/>
                        <a:cs typeface="+mn-cs"/>
                      </a:endParaRPr>
                    </a:p>
                  </a:txBody>
                  <a:tcPr/>
                </a:tc>
              </a:tr>
            </a:tbl>
          </a:graphicData>
        </a:graphic>
      </p:graphicFrame>
      <p:sp>
        <p:nvSpPr>
          <p:cNvPr id="6" name="مستطيل 5"/>
          <p:cNvSpPr/>
          <p:nvPr/>
        </p:nvSpPr>
        <p:spPr>
          <a:xfrm>
            <a:off x="7215206" y="500042"/>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6</a:t>
            </a:r>
          </a:p>
        </p:txBody>
      </p:sp>
      <p:sp>
        <p:nvSpPr>
          <p:cNvPr id="8" name="سهم إلى اليسار 7"/>
          <p:cNvSpPr/>
          <p:nvPr/>
        </p:nvSpPr>
        <p:spPr>
          <a:xfrm>
            <a:off x="6215074" y="5500702"/>
            <a:ext cx="2643174" cy="1000108"/>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السادسة</a:t>
            </a:r>
            <a:endParaRPr lang="ar-SA" sz="2000" b="1" dirty="0">
              <a:solidFill>
                <a:schemeClr val="tx1"/>
              </a:solidFill>
            </a:endParaRPr>
          </a:p>
        </p:txBody>
      </p:sp>
      <p:sp>
        <p:nvSpPr>
          <p:cNvPr id="7" name="مستطيل 6"/>
          <p:cNvSpPr/>
          <p:nvPr/>
        </p:nvSpPr>
        <p:spPr>
          <a:xfrm>
            <a:off x="6072198" y="0"/>
            <a:ext cx="3071802"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زر إجراء: البداية 9">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1+#ppt_w/2"/>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0"/>
          <a:ext cx="7429520" cy="2067893"/>
        </p:xfrm>
        <a:graphic>
          <a:graphicData uri="http://schemas.openxmlformats.org/drawingml/2006/table">
            <a:tbl>
              <a:tblPr rtl="1" firstRow="1" bandRow="1">
                <a:tableStyleId>{F5AB1C69-6EDB-4FF4-983F-18BD219EF322}</a:tableStyleId>
              </a:tblPr>
              <a:tblGrid>
                <a:gridCol w="517619"/>
                <a:gridCol w="6911901"/>
              </a:tblGrid>
              <a:tr h="482933">
                <a:tc>
                  <a:txBody>
                    <a:bodyPr/>
                    <a:lstStyle/>
                    <a:p>
                      <a:pPr algn="ctr" rtl="1"/>
                      <a:r>
                        <a:rPr lang="ar-SA" sz="2400" b="1" dirty="0" smtClean="0">
                          <a:solidFill>
                            <a:schemeClr val="tx1"/>
                          </a:solidFill>
                        </a:rPr>
                        <a:t>م</a:t>
                      </a:r>
                      <a:endParaRPr lang="ar-SA" sz="2400" b="1" dirty="0">
                        <a:solidFill>
                          <a:schemeClr val="tx1"/>
                        </a:solidFill>
                      </a:endParaRPr>
                    </a:p>
                  </a:txBody>
                  <a:tcPr/>
                </a:tc>
                <a:tc>
                  <a:txBody>
                    <a:bodyPr/>
                    <a:lstStyle/>
                    <a:p>
                      <a:pPr algn="ctr" rtl="1"/>
                      <a:r>
                        <a:rPr lang="ar-SA" sz="2400" b="1" dirty="0" smtClean="0">
                          <a:solidFill>
                            <a:schemeClr val="tx1"/>
                          </a:solidFill>
                        </a:rPr>
                        <a:t>المخالفة</a:t>
                      </a:r>
                      <a:endParaRPr lang="ar-SA" sz="2400" b="1" dirty="0">
                        <a:solidFill>
                          <a:schemeClr val="tx1"/>
                        </a:solidFill>
                      </a:endParaRPr>
                    </a:p>
                  </a:txBody>
                  <a:tcPr/>
                </a:tc>
              </a:tr>
              <a:tr h="323792">
                <a:tc>
                  <a:txBody>
                    <a:bodyPr/>
                    <a:lstStyle/>
                    <a:p>
                      <a:pPr algn="ctr" rtl="1"/>
                      <a:r>
                        <a:rPr lang="ar-SA" sz="1600" b="1" dirty="0" smtClean="0"/>
                        <a:t>1</a:t>
                      </a:r>
                      <a:endParaRPr lang="ar-SA" sz="1600" b="1" dirty="0"/>
                    </a:p>
                  </a:txBody>
                  <a:tcPr/>
                </a:tc>
                <a:tc>
                  <a:txBody>
                    <a:bodyPr/>
                    <a:lstStyle/>
                    <a:p>
                      <a:pPr rtl="1"/>
                      <a:r>
                        <a:rPr lang="ar-SA" sz="1600" b="1" kern="1200" dirty="0" smtClean="0"/>
                        <a:t>التلفظ بألفاظ غير لائقة تجاه المعلم أو الإداري ، أو من في حكمهم من منسوبي المدرسة 	</a:t>
                      </a:r>
                      <a:endParaRPr lang="en-US" sz="1600" b="1" kern="1200" dirty="0" smtClean="0">
                        <a:solidFill>
                          <a:schemeClr val="dk1"/>
                        </a:solidFill>
                        <a:latin typeface="+mn-lt"/>
                        <a:ea typeface="+mn-ea"/>
                        <a:cs typeface="+mn-cs"/>
                      </a:endParaRPr>
                    </a:p>
                  </a:txBody>
                  <a:tcPr/>
                </a:tc>
              </a:tr>
              <a:tr h="559278">
                <a:tc>
                  <a:txBody>
                    <a:bodyPr/>
                    <a:lstStyle/>
                    <a:p>
                      <a:pPr algn="ctr" rtl="1"/>
                      <a:r>
                        <a:rPr lang="ar-SA" sz="1600" b="1" dirty="0" smtClean="0"/>
                        <a:t>2</a:t>
                      </a:r>
                      <a:endParaRPr lang="ar-SA" sz="1600" b="1" dirty="0"/>
                    </a:p>
                  </a:txBody>
                  <a:tcPr/>
                </a:tc>
                <a:tc>
                  <a:txBody>
                    <a:bodyPr/>
                    <a:lstStyle/>
                    <a:p>
                      <a:pPr rtl="1"/>
                      <a:r>
                        <a:rPr lang="ar-SA" sz="1600" b="1" kern="1200" dirty="0" smtClean="0"/>
                        <a:t>الاستهانة  بمعلمي  المدرسة ، أو إداري المدرسة أو من في حكمهم بتصرفات غير لائقة ، مثل : الرمي بالطباشير ، والرش بمشروبات غازية ، وتقليد تصرفات المعلم على سبيل السخرية .</a:t>
                      </a:r>
                      <a:endParaRPr lang="en-US" sz="1600" b="1" kern="1200" dirty="0" smtClean="0">
                        <a:solidFill>
                          <a:schemeClr val="dk1"/>
                        </a:solidFill>
                        <a:latin typeface="+mn-lt"/>
                        <a:ea typeface="+mn-ea"/>
                        <a:cs typeface="+mn-cs"/>
                      </a:endParaRPr>
                    </a:p>
                  </a:txBody>
                  <a:tcPr/>
                </a:tc>
              </a:tr>
              <a:tr h="323792">
                <a:tc>
                  <a:txBody>
                    <a:bodyPr/>
                    <a:lstStyle/>
                    <a:p>
                      <a:pPr algn="ctr" rtl="1"/>
                      <a:r>
                        <a:rPr lang="ar-SA" sz="1600" b="1" dirty="0" smtClean="0"/>
                        <a:t>3</a:t>
                      </a:r>
                      <a:endParaRPr lang="ar-SA" sz="1600" b="1" dirty="0"/>
                    </a:p>
                  </a:txBody>
                  <a:tcPr/>
                </a:tc>
                <a:tc>
                  <a:txBody>
                    <a:bodyPr/>
                    <a:lstStyle/>
                    <a:p>
                      <a:pPr rtl="1"/>
                      <a:r>
                        <a:rPr lang="ar-SA" sz="1600" b="1" kern="1200" dirty="0" smtClean="0"/>
                        <a:t>التوقيع عن أحد </a:t>
                      </a:r>
                      <a:r>
                        <a:rPr lang="ar-SA" sz="1600" b="1" kern="1200" dirty="0" err="1" smtClean="0"/>
                        <a:t>مسؤولي</a:t>
                      </a:r>
                      <a:r>
                        <a:rPr lang="ar-SA" sz="1600" b="1" kern="1200" dirty="0" smtClean="0"/>
                        <a:t> المدرسة على المكاتبات المتبادلة بين المدرسة وولي الأمر .</a:t>
                      </a:r>
                      <a:endParaRPr lang="en-US" sz="1600" b="1" kern="1200" dirty="0" smtClean="0">
                        <a:solidFill>
                          <a:schemeClr val="dk1"/>
                        </a:solidFill>
                        <a:latin typeface="+mn-lt"/>
                        <a:ea typeface="+mn-ea"/>
                        <a:cs typeface="+mn-cs"/>
                      </a:endParaRPr>
                    </a:p>
                  </a:txBody>
                  <a:tcPr/>
                </a:tc>
              </a:tr>
              <a:tr h="323792">
                <a:tc>
                  <a:txBody>
                    <a:bodyPr/>
                    <a:lstStyle/>
                    <a:p>
                      <a:pPr algn="ctr" rtl="1"/>
                      <a:r>
                        <a:rPr lang="ar-SA" sz="1600" b="1" dirty="0" smtClean="0"/>
                        <a:t>4</a:t>
                      </a:r>
                      <a:endParaRPr lang="ar-SA" sz="1600" b="1" dirty="0"/>
                    </a:p>
                  </a:txBody>
                  <a:tcPr/>
                </a:tc>
                <a:tc>
                  <a:txBody>
                    <a:bodyPr/>
                    <a:lstStyle/>
                    <a:p>
                      <a:pPr rtl="1"/>
                      <a:r>
                        <a:rPr lang="ar-SA" sz="1600" b="1" kern="1200" dirty="0" smtClean="0"/>
                        <a:t>تصوير المعلمين ، أو الموظفين ، أو التسجيل الصوتي لهم بالأجهزة الإلكترونية ( خاص بالبنين ) .</a:t>
                      </a:r>
                      <a:endParaRPr lang="en-US" sz="1600" b="1" kern="1200" dirty="0" smtClean="0">
                        <a:solidFill>
                          <a:schemeClr val="dk1"/>
                        </a:solidFill>
                        <a:latin typeface="+mn-lt"/>
                        <a:ea typeface="+mn-ea"/>
                        <a:cs typeface="+mn-cs"/>
                      </a:endParaRPr>
                    </a:p>
                  </a:txBody>
                  <a:tcPr/>
                </a:tc>
              </a:tr>
            </a:tbl>
          </a:graphicData>
        </a:graphic>
      </p:graphicFrame>
      <p:graphicFrame>
        <p:nvGraphicFramePr>
          <p:cNvPr id="6" name="جدول 5"/>
          <p:cNvGraphicFramePr>
            <a:graphicFrameLocks noGrp="1"/>
          </p:cNvGraphicFramePr>
          <p:nvPr/>
        </p:nvGraphicFramePr>
        <p:xfrm>
          <a:off x="-1" y="2643184"/>
          <a:ext cx="9144001" cy="4214816"/>
        </p:xfrm>
        <a:graphic>
          <a:graphicData uri="http://schemas.openxmlformats.org/drawingml/2006/table">
            <a:tbl>
              <a:tblPr rtl="1"/>
              <a:tblGrid>
                <a:gridCol w="956714"/>
                <a:gridCol w="560619"/>
                <a:gridCol w="1960173"/>
                <a:gridCol w="4111254"/>
                <a:gridCol w="615430"/>
                <a:gridCol w="939811"/>
              </a:tblGrid>
              <a:tr h="443987">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نوع الإجراء</a:t>
                      </a:r>
                      <a:endParaRPr lang="en-US" sz="18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FF0000"/>
                          </a:solidFill>
                          <a:latin typeface="Calibri"/>
                          <a:ea typeface="Calibri"/>
                          <a:cs typeface="AL-Mohanad Black"/>
                        </a:rPr>
                        <a:t>الإجراء المتخذ</a:t>
                      </a:r>
                      <a:endParaRPr lang="en-US" sz="1800" b="1" dirty="0">
                        <a:solidFill>
                          <a:srgbClr val="FF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43987">
                <a:tc rowSpan="10">
                  <a:txBody>
                    <a:bodyPr/>
                    <a:lstStyle/>
                    <a:p>
                      <a:pPr marL="71755" marR="71755" algn="ctr" rtl="1">
                        <a:lnSpc>
                          <a:spcPct val="115000"/>
                        </a:lnSpc>
                        <a:spcAft>
                          <a:spcPts val="0"/>
                        </a:spcAft>
                      </a:pPr>
                      <a:r>
                        <a:rPr lang="ar-SA" sz="1400" b="1" dirty="0">
                          <a:solidFill>
                            <a:srgbClr val="FF0000"/>
                          </a:solidFill>
                          <a:latin typeface="Calibri"/>
                          <a:ea typeface="Calibri"/>
                          <a:cs typeface="AL-Mohanad Black"/>
                        </a:rPr>
                        <a:t>الإجراء الأول</a:t>
                      </a:r>
                      <a:endParaRPr lang="en-US" sz="140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0">
                  <a:txBody>
                    <a:bodyPr/>
                    <a:lstStyle/>
                    <a:p>
                      <a:pPr algn="ctr" rtl="1">
                        <a:lnSpc>
                          <a:spcPct val="115000"/>
                        </a:lnSpc>
                        <a:spcAft>
                          <a:spcPts val="0"/>
                        </a:spcAft>
                      </a:pPr>
                      <a:endParaRPr lang="ar-SA" sz="1050" b="1">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تحال مخالفة الطالب للجنة التوجيه والإرشاد بالمدرسة لدراستها مباشرة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50" b="1">
                          <a:latin typeface="Calibri"/>
                          <a:ea typeface="Calibri"/>
                          <a:cs typeface="AL-Mohanad Black"/>
                        </a:rPr>
                        <a:t>تباشر المخالفة لجنة التوجيه والإرشاد بالمدرسة</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443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5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بالانضباط السلوكي وعدم تكرار المخالفة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0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لأخطائي التي ارتكبتها وإساءتي ، فإني اعتذر عما بدر مني.</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0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نقل الطالب إلى فصل آخر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لمخالفتك فقد نقلت إلى فصل آخر وفقاً لتقرير المرشد الطلابي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5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ضبط الجهاز المرتبط بقضية التصوير أو التسجيل الصوتي وإعادة تهيئته والتحفظ عليه لمدة عام من تاريخ إحضاره ويعد محضر بذلك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98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تسليم الجهاز لولي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5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لمخالفتك فقد حولت إلى المرشد الطلابي لدراسة حالتك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5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400" b="1" dirty="0">
                          <a:solidFill>
                            <a:srgbClr val="C00000"/>
                          </a:solidFill>
                          <a:latin typeface="Calibri"/>
                          <a:ea typeface="Calibri"/>
                          <a:cs typeface="AL-Mohanad Black"/>
                        </a:rPr>
                        <a:t>حسم عشر درجات من السلوك</a:t>
                      </a:r>
                      <a:endParaRPr lang="en-US" sz="14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حسم عشر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6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إشعار ولي الأمر </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توضح فيه الدرجات المحسومة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7" name="إطار 6"/>
          <p:cNvSpPr/>
          <p:nvPr/>
        </p:nvSpPr>
        <p:spPr>
          <a:xfrm>
            <a:off x="7500926" y="0"/>
            <a:ext cx="1643074" cy="2571744"/>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الرابعة </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5" name="زر إجراء: البداية 4">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1" y="2714618"/>
          <a:ext cx="9144001" cy="4143382"/>
        </p:xfrm>
        <a:graphic>
          <a:graphicData uri="http://schemas.openxmlformats.org/drawingml/2006/table">
            <a:tbl>
              <a:tblPr rtl="1"/>
              <a:tblGrid>
                <a:gridCol w="912988"/>
                <a:gridCol w="841073"/>
                <a:gridCol w="1607419"/>
                <a:gridCol w="4274469"/>
                <a:gridCol w="559666"/>
                <a:gridCol w="948386"/>
              </a:tblGrid>
              <a:tr h="407256">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4168" marR="44168"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نوع الإجراء</a:t>
                      </a:r>
                      <a:endParaRPr lang="en-US" sz="1800" b="1" dirty="0">
                        <a:solidFill>
                          <a:srgbClr val="C00000"/>
                        </a:solidFill>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المتخذ</a:t>
                      </a:r>
                      <a:endParaRPr lang="en-US" sz="1800" b="1" dirty="0">
                        <a:solidFill>
                          <a:srgbClr val="C00000"/>
                        </a:solidFill>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29165">
                <a:tc rowSpan="11">
                  <a:txBody>
                    <a:bodyPr/>
                    <a:lstStyle/>
                    <a:p>
                      <a:pPr marL="71755" marR="71755" algn="ctr" rtl="1">
                        <a:lnSpc>
                          <a:spcPct val="115000"/>
                        </a:lnSpc>
                        <a:spcAft>
                          <a:spcPts val="0"/>
                        </a:spcAft>
                      </a:pPr>
                      <a:r>
                        <a:rPr lang="ar-SA" sz="1600" b="1" dirty="0">
                          <a:solidFill>
                            <a:srgbClr val="C00000"/>
                          </a:solidFill>
                          <a:latin typeface="Calibri"/>
                          <a:ea typeface="Calibri"/>
                          <a:cs typeface="AL-Mohanad Black"/>
                        </a:rPr>
                        <a:t>الإجراء الثاني</a:t>
                      </a:r>
                      <a:endParaRPr lang="en-US" sz="1600" b="1" dirty="0">
                        <a:solidFill>
                          <a:srgbClr val="C00000"/>
                        </a:solidFill>
                        <a:latin typeface="Calibri"/>
                        <a:ea typeface="Calibri"/>
                        <a:cs typeface="Arial"/>
                      </a:endParaRPr>
                    </a:p>
                  </a:txBody>
                  <a:tcPr marL="44168" marR="44168"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1">
                  <a:txBody>
                    <a:bodyPr/>
                    <a:lstStyle/>
                    <a:p>
                      <a:pPr algn="ctr" rtl="1">
                        <a:lnSpc>
                          <a:spcPct val="115000"/>
                        </a:lnSpc>
                        <a:spcAft>
                          <a:spcPts val="0"/>
                        </a:spcAft>
                      </a:pPr>
                      <a:endParaRPr lang="ar-SA" sz="1050" b="1" dirty="0">
                        <a:latin typeface="Calibri"/>
                        <a:ea typeface="Calibri"/>
                        <a:cs typeface="AL-Mohanad Black"/>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تحال مخالفة الطالب للجنة التوجيه والإرشاد بالمدرسة لدراستها مباشرة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50" b="1">
                          <a:latin typeface="Calibri"/>
                          <a:ea typeface="Calibri"/>
                          <a:cs typeface="AL-Mohanad Black"/>
                        </a:rPr>
                        <a:t>تباشر المخالفة لجنة التوجيه والإرشاد بالمدرسة</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40725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379">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379">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اعتذار الطالب</a:t>
                      </a:r>
                      <a:endParaRPr lang="en-US" sz="1050" b="1">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 فإني اعتذر عما بدر مني.</a:t>
                      </a:r>
                      <a:endParaRPr lang="en-US" sz="1050" b="1" dirty="0">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5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ضبط الجهاز</a:t>
                      </a:r>
                      <a:endParaRPr lang="en-US" sz="1050" b="1">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ضبط الجهاز المرتبط بقضية التصوير أو التسجيل الصوتي وإعادة تهيئته والتحفظ عليه لمدة عام من تاريخ إحضاره ويعد محضر بذلك .</a:t>
                      </a:r>
                      <a:endParaRPr lang="en-US" sz="1050" b="1" dirty="0">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5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1" dirty="0">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379">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لمخالفتك فقد حولت إلى المرشد الطلابي لدراسة حالتك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5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حسم عشر درجات من السلوك</a:t>
                      </a:r>
                      <a:endParaRPr lang="en-US" sz="1050" b="1" dirty="0">
                        <a:solidFill>
                          <a:srgbClr val="C00000"/>
                        </a:solidFill>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حسم عشر درجات من درجات السلوك حسب ما نصت عليه القواعد ، وبإمكانك تعويض الدرجة المحسومة عند تعديل السلوك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379">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بالحسم</a:t>
                      </a:r>
                      <a:endParaRPr lang="en-US" sz="1050" b="1">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25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حرمان الطالب من الدراسة لمدة أسبوع</a:t>
                      </a:r>
                      <a:endParaRPr lang="en-US" sz="1050" b="1" dirty="0">
                        <a:solidFill>
                          <a:srgbClr val="C00000"/>
                        </a:solidFill>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لتكرار مخالفتك وجب حرمانك من الدراسة لمدة أسبوع دراسي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16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الإحالة لوحدة الخدمات الإرشادية</a:t>
                      </a:r>
                      <a:endParaRPr lang="en-US" sz="1050" b="1" dirty="0">
                        <a:latin typeface="Calibri"/>
                        <a:ea typeface="Calibri"/>
                        <a:cs typeface="Arial"/>
                      </a:endParaRPr>
                    </a:p>
                  </a:txBody>
                  <a:tcPr marL="44168" marR="441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50" b="1">
                        <a:latin typeface="Calibri"/>
                        <a:ea typeface="Calibri"/>
                        <a:cs typeface="Arial"/>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4168" marR="44168"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0"/>
          <a:ext cx="7500958" cy="2182167"/>
        </p:xfrm>
        <a:graphic>
          <a:graphicData uri="http://schemas.openxmlformats.org/drawingml/2006/table">
            <a:tbl>
              <a:tblPr rtl="1" firstRow="1" bandRow="1">
                <a:tableStyleId>{F5AB1C69-6EDB-4FF4-983F-18BD219EF322}</a:tableStyleId>
              </a:tblPr>
              <a:tblGrid>
                <a:gridCol w="522597"/>
                <a:gridCol w="6978361"/>
              </a:tblGrid>
              <a:tr h="409156">
                <a:tc>
                  <a:txBody>
                    <a:bodyPr/>
                    <a:lstStyle/>
                    <a:p>
                      <a:pPr algn="ctr" rtl="1"/>
                      <a:r>
                        <a:rPr lang="ar-SA" sz="1800" b="1" dirty="0" smtClean="0">
                          <a:solidFill>
                            <a:schemeClr val="tx1"/>
                          </a:solidFill>
                        </a:rPr>
                        <a:t>م</a:t>
                      </a:r>
                      <a:endParaRPr lang="ar-SA" sz="1800" b="1" dirty="0">
                        <a:solidFill>
                          <a:schemeClr val="tx1"/>
                        </a:solidFill>
                      </a:endParaRPr>
                    </a:p>
                  </a:txBody>
                  <a:tcPr/>
                </a:tc>
                <a:tc>
                  <a:txBody>
                    <a:bodyPr/>
                    <a:lstStyle/>
                    <a:p>
                      <a:pPr algn="ctr" rtl="1"/>
                      <a:r>
                        <a:rPr lang="ar-SA" sz="1800" b="1" dirty="0" smtClean="0">
                          <a:solidFill>
                            <a:schemeClr val="tx1"/>
                          </a:solidFill>
                        </a:rPr>
                        <a:t>المخالفة</a:t>
                      </a:r>
                      <a:endParaRPr lang="ar-SA" sz="1800" b="1" dirty="0">
                        <a:solidFill>
                          <a:schemeClr val="tx1"/>
                        </a:solidFill>
                      </a:endParaRPr>
                    </a:p>
                  </a:txBody>
                  <a:tcPr/>
                </a:tc>
              </a:tr>
              <a:tr h="375060">
                <a:tc>
                  <a:txBody>
                    <a:bodyPr/>
                    <a:lstStyle/>
                    <a:p>
                      <a:pPr algn="ctr" rtl="1"/>
                      <a:r>
                        <a:rPr lang="ar-SA" sz="1600" b="1" dirty="0" smtClean="0"/>
                        <a:t>1</a:t>
                      </a:r>
                      <a:endParaRPr lang="ar-SA" sz="1600" b="1" dirty="0"/>
                    </a:p>
                  </a:txBody>
                  <a:tcPr/>
                </a:tc>
                <a:tc>
                  <a:txBody>
                    <a:bodyPr/>
                    <a:lstStyle/>
                    <a:p>
                      <a:pPr rtl="1"/>
                      <a:r>
                        <a:rPr lang="ar-SA" sz="1600" b="1" kern="1200" dirty="0" smtClean="0"/>
                        <a:t>التلفظ بألفاظ غير لائقة تجاه المعلم أو الإداري ، أو من في حكمهم من منسوبي المدرسة 	</a:t>
                      </a:r>
                      <a:endParaRPr lang="en-US" sz="1600" b="1" kern="1200" dirty="0" smtClean="0">
                        <a:solidFill>
                          <a:schemeClr val="dk1"/>
                        </a:solidFill>
                        <a:latin typeface="+mn-lt"/>
                        <a:ea typeface="+mn-ea"/>
                        <a:cs typeface="+mn-cs"/>
                      </a:endParaRPr>
                    </a:p>
                  </a:txBody>
                  <a:tcPr/>
                </a:tc>
              </a:tr>
              <a:tr h="647831">
                <a:tc>
                  <a:txBody>
                    <a:bodyPr/>
                    <a:lstStyle/>
                    <a:p>
                      <a:pPr algn="ctr" rtl="1"/>
                      <a:r>
                        <a:rPr lang="ar-SA" sz="1600" b="1" dirty="0" smtClean="0"/>
                        <a:t>2</a:t>
                      </a:r>
                      <a:endParaRPr lang="ar-SA" sz="1600" b="1" dirty="0"/>
                    </a:p>
                  </a:txBody>
                  <a:tcPr/>
                </a:tc>
                <a:tc>
                  <a:txBody>
                    <a:bodyPr/>
                    <a:lstStyle/>
                    <a:p>
                      <a:pPr rtl="1"/>
                      <a:r>
                        <a:rPr lang="ar-SA" sz="1600" b="1" kern="1200" dirty="0" smtClean="0"/>
                        <a:t>الاستهانة  بمعلمي  المدرسة ، أو إداري المدرسة أو من في حكمهم بتصرفات غير لائقة ، مثل : الرمي بالطباشير ، والرش بمشروبات غازية ، وتقليد تصرفات المعلم على سبيل السخرية .</a:t>
                      </a:r>
                      <a:endParaRPr lang="en-US" sz="1600" b="1" kern="1200" dirty="0" smtClean="0">
                        <a:solidFill>
                          <a:schemeClr val="dk1"/>
                        </a:solidFill>
                        <a:latin typeface="+mn-lt"/>
                        <a:ea typeface="+mn-ea"/>
                        <a:cs typeface="+mn-cs"/>
                      </a:endParaRPr>
                    </a:p>
                  </a:txBody>
                  <a:tcPr/>
                </a:tc>
              </a:tr>
              <a:tr h="375060">
                <a:tc>
                  <a:txBody>
                    <a:bodyPr/>
                    <a:lstStyle/>
                    <a:p>
                      <a:pPr algn="ctr" rtl="1"/>
                      <a:r>
                        <a:rPr lang="ar-SA" sz="1600" b="1" dirty="0" smtClean="0"/>
                        <a:t>3</a:t>
                      </a:r>
                      <a:endParaRPr lang="ar-SA" sz="1600" b="1" dirty="0"/>
                    </a:p>
                  </a:txBody>
                  <a:tcPr/>
                </a:tc>
                <a:tc>
                  <a:txBody>
                    <a:bodyPr/>
                    <a:lstStyle/>
                    <a:p>
                      <a:pPr rtl="1"/>
                      <a:r>
                        <a:rPr lang="ar-SA" sz="1600" b="1" kern="1200" dirty="0" smtClean="0"/>
                        <a:t>التوقيع عن أحد </a:t>
                      </a:r>
                      <a:r>
                        <a:rPr lang="ar-SA" sz="1600" b="1" kern="1200" dirty="0" err="1" smtClean="0"/>
                        <a:t>مسؤولي</a:t>
                      </a:r>
                      <a:r>
                        <a:rPr lang="ar-SA" sz="1600" b="1" kern="1200" dirty="0" smtClean="0"/>
                        <a:t> المدرسة على المكاتبات المتبادلة بين المدرسة وولي الأمر .</a:t>
                      </a:r>
                      <a:endParaRPr lang="en-US" sz="1600" b="1" kern="1200" dirty="0" smtClean="0">
                        <a:solidFill>
                          <a:schemeClr val="dk1"/>
                        </a:solidFill>
                        <a:latin typeface="+mn-lt"/>
                        <a:ea typeface="+mn-ea"/>
                        <a:cs typeface="+mn-cs"/>
                      </a:endParaRPr>
                    </a:p>
                  </a:txBody>
                  <a:tcPr/>
                </a:tc>
              </a:tr>
              <a:tr h="375060">
                <a:tc>
                  <a:txBody>
                    <a:bodyPr/>
                    <a:lstStyle/>
                    <a:p>
                      <a:pPr algn="ctr" rtl="1"/>
                      <a:r>
                        <a:rPr lang="ar-SA" sz="1600" b="1" dirty="0" smtClean="0"/>
                        <a:t>4</a:t>
                      </a:r>
                      <a:endParaRPr lang="ar-SA" sz="1600" b="1" dirty="0"/>
                    </a:p>
                  </a:txBody>
                  <a:tcPr/>
                </a:tc>
                <a:tc>
                  <a:txBody>
                    <a:bodyPr/>
                    <a:lstStyle/>
                    <a:p>
                      <a:pPr rtl="1"/>
                      <a:r>
                        <a:rPr lang="ar-SA" sz="1600" b="1" kern="1200" dirty="0" smtClean="0"/>
                        <a:t>تصوير المعلمين ، أو الموظفين ، أو التسجيل الصوتي لهم بالأجهزة الإلكترونية ( خاص بالبنين ) .</a:t>
                      </a:r>
                      <a:endParaRPr lang="en-US" sz="1600" b="1" kern="1200" dirty="0" smtClean="0">
                        <a:solidFill>
                          <a:schemeClr val="dk1"/>
                        </a:solidFill>
                        <a:latin typeface="+mn-lt"/>
                        <a:ea typeface="+mn-ea"/>
                        <a:cs typeface="+mn-cs"/>
                      </a:endParaRPr>
                    </a:p>
                  </a:txBody>
                  <a:tcPr/>
                </a:tc>
              </a:tr>
            </a:tbl>
          </a:graphicData>
        </a:graphic>
      </p:graphicFrame>
      <p:sp>
        <p:nvSpPr>
          <p:cNvPr id="7" name="إطار 6"/>
          <p:cNvSpPr/>
          <p:nvPr/>
        </p:nvSpPr>
        <p:spPr>
          <a:xfrm>
            <a:off x="7500926" y="0"/>
            <a:ext cx="1643074" cy="2571744"/>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الرابعة </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8" name="زر إجراء: البداية 7">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1" y="2603109"/>
          <a:ext cx="9144000" cy="4250319"/>
        </p:xfrm>
        <a:graphic>
          <a:graphicData uri="http://schemas.openxmlformats.org/drawingml/2006/table">
            <a:tbl>
              <a:tblPr rtl="1"/>
              <a:tblGrid>
                <a:gridCol w="582307"/>
                <a:gridCol w="838299"/>
                <a:gridCol w="1533798"/>
                <a:gridCol w="4661765"/>
                <a:gridCol w="722552"/>
                <a:gridCol w="805279"/>
              </a:tblGrid>
              <a:tr h="413342">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31805" marR="3180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نوع الإجراء</a:t>
                      </a:r>
                      <a:endParaRPr lang="en-US" sz="1800" b="1" dirty="0">
                        <a:solidFill>
                          <a:srgbClr val="C00000"/>
                        </a:solidFill>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المتخذ</a:t>
                      </a:r>
                      <a:endParaRPr lang="en-US" sz="1800" b="1" dirty="0">
                        <a:solidFill>
                          <a:srgbClr val="C00000"/>
                        </a:solidFill>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1198">
                <a:tc rowSpan="13">
                  <a:txBody>
                    <a:bodyPr/>
                    <a:lstStyle/>
                    <a:p>
                      <a:pPr marL="71755" marR="71755" algn="ctr" rtl="1">
                        <a:lnSpc>
                          <a:spcPct val="115000"/>
                        </a:lnSpc>
                        <a:spcAft>
                          <a:spcPts val="0"/>
                        </a:spcAft>
                      </a:pPr>
                      <a:r>
                        <a:rPr lang="ar-SA" sz="1050" b="1" dirty="0">
                          <a:solidFill>
                            <a:srgbClr val="C00000"/>
                          </a:solidFill>
                          <a:latin typeface="Calibri"/>
                          <a:ea typeface="Calibri"/>
                          <a:cs typeface="AL-Mohanad Black"/>
                        </a:rPr>
                        <a:t>الإجراء الثالث</a:t>
                      </a:r>
                      <a:endParaRPr lang="en-US" sz="1050" b="1" dirty="0">
                        <a:solidFill>
                          <a:srgbClr val="C00000"/>
                        </a:solidFill>
                        <a:latin typeface="Calibri"/>
                        <a:ea typeface="Calibri"/>
                        <a:cs typeface="Arial"/>
                      </a:endParaRPr>
                    </a:p>
                  </a:txBody>
                  <a:tcPr marL="31805" marR="3180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3">
                  <a:txBody>
                    <a:bodyPr/>
                    <a:lstStyle/>
                    <a:p>
                      <a:pPr algn="ctr" rtl="1">
                        <a:lnSpc>
                          <a:spcPct val="115000"/>
                        </a:lnSpc>
                        <a:spcAft>
                          <a:spcPts val="0"/>
                        </a:spcAft>
                      </a:pPr>
                      <a:endParaRPr lang="ar-SA" sz="1050" b="1" dirty="0">
                        <a:latin typeface="Calibri"/>
                        <a:ea typeface="Calibri"/>
                        <a:cs typeface="AL-Mohanad Black"/>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تحال مخالفة الطالب للجنة التوجيه والإرشاد بالمدرسة لدراستها مباشرة .</a:t>
                      </a:r>
                      <a:endParaRPr lang="en-US" sz="1050" b="1">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50" b="1">
                          <a:latin typeface="Calibri"/>
                          <a:ea typeface="Calibri"/>
                          <a:cs typeface="AL-Mohanad Black"/>
                        </a:rPr>
                        <a:t>تباشر المخالفة لجنة التوجيه والإرشاد بالمدرسة</a:t>
                      </a:r>
                      <a:endParaRPr lang="en-US" sz="1050" b="1">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26572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1">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اعتذار الطالب</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 فإني اعتذر عما بدر مني.</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29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ضبط الجهاز المرتبط بقضية التصوير أو التسجيل الصوتي وإعادة تهيئته والتحفظ عليه لمدة عام من تاريخ إحضاره ويعد محضر بذلك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1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حولت إلى المرشد الطلابي لدراسة حالتك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1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حسم عشر درجات من السلوك</a:t>
                      </a:r>
                      <a:endParaRPr lang="en-US" sz="1050" b="1" dirty="0">
                        <a:solidFill>
                          <a:srgbClr val="C00000"/>
                        </a:solidFill>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حسم عشر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بالحسم</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توضح فيه الدرجات المحسومة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1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دعوة ولي الأمر</a:t>
                      </a:r>
                      <a:endParaRPr lang="en-US" sz="1050" b="1" dirty="0">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الطالب استدعاء لولي الأمر بالحضور إلى المدرسة والتوقيع بالعلم على نقل الطالب لمدرسة أخرى في حال تكرار المخالفة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4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إنذار الطالب</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وجب إنذارك بالنقل لمدرسة أخرى في حال تكرار المخالفة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1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حرمان الطالب من الدراسة لمدة شهر دراسي</a:t>
                      </a:r>
                      <a:endParaRPr lang="en-US" sz="1050" b="1" dirty="0">
                        <a:solidFill>
                          <a:srgbClr val="C00000"/>
                        </a:solidFill>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يتم الرفع لإدارة التعليم وإرفاق جميع الوثائق والإجراءات لأخذ موافقة مدير التعليم على الحرمان من الدراسة لمدة شهر واحد .</a:t>
                      </a:r>
                      <a:endParaRPr lang="en-US" sz="1050" b="1">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86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لوحدة الخدمات الإرشادية</a:t>
                      </a:r>
                      <a:endParaRPr lang="en-US" sz="1050" b="1">
                        <a:latin typeface="Calibri"/>
                        <a:ea typeface="Calibri"/>
                        <a:cs typeface="Arial"/>
                      </a:endParaRPr>
                    </a:p>
                  </a:txBody>
                  <a:tcPr marL="31805" marR="318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50" b="1" dirty="0">
                        <a:latin typeface="Calibri"/>
                        <a:ea typeface="Calibri"/>
                        <a:cs typeface="Arial"/>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1805" marR="31805"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0"/>
          <a:ext cx="7500958" cy="2357429"/>
        </p:xfrm>
        <a:graphic>
          <a:graphicData uri="http://schemas.openxmlformats.org/drawingml/2006/table">
            <a:tbl>
              <a:tblPr rtl="1" firstRow="1" bandRow="1">
                <a:tableStyleId>{F5AB1C69-6EDB-4FF4-983F-18BD219EF322}</a:tableStyleId>
              </a:tblPr>
              <a:tblGrid>
                <a:gridCol w="522597"/>
                <a:gridCol w="6978361"/>
              </a:tblGrid>
              <a:tr h="442018">
                <a:tc>
                  <a:txBody>
                    <a:bodyPr/>
                    <a:lstStyle/>
                    <a:p>
                      <a:pPr algn="ctr" rtl="1"/>
                      <a:r>
                        <a:rPr lang="ar-SA" sz="1800" b="1" dirty="0" smtClean="0">
                          <a:solidFill>
                            <a:schemeClr val="tx1"/>
                          </a:solidFill>
                        </a:rPr>
                        <a:t>م</a:t>
                      </a:r>
                      <a:endParaRPr lang="ar-SA" sz="1800" b="1" dirty="0">
                        <a:solidFill>
                          <a:schemeClr val="tx1"/>
                        </a:solidFill>
                      </a:endParaRPr>
                    </a:p>
                  </a:txBody>
                  <a:tcPr/>
                </a:tc>
                <a:tc>
                  <a:txBody>
                    <a:bodyPr/>
                    <a:lstStyle/>
                    <a:p>
                      <a:pPr algn="ctr" rtl="1"/>
                      <a:r>
                        <a:rPr lang="ar-SA" sz="1800" b="1" dirty="0" smtClean="0">
                          <a:solidFill>
                            <a:schemeClr val="tx1"/>
                          </a:solidFill>
                        </a:rPr>
                        <a:t>المخالفة</a:t>
                      </a:r>
                      <a:endParaRPr lang="ar-SA" sz="1800" b="1" dirty="0">
                        <a:solidFill>
                          <a:schemeClr val="tx1"/>
                        </a:solidFill>
                      </a:endParaRPr>
                    </a:p>
                  </a:txBody>
                  <a:tcPr/>
                </a:tc>
              </a:tr>
              <a:tr h="405183">
                <a:tc>
                  <a:txBody>
                    <a:bodyPr/>
                    <a:lstStyle/>
                    <a:p>
                      <a:pPr algn="ctr" rtl="1"/>
                      <a:r>
                        <a:rPr lang="ar-SA" sz="1600" b="1" dirty="0" smtClean="0"/>
                        <a:t>1</a:t>
                      </a:r>
                      <a:endParaRPr lang="ar-SA" sz="1600" b="1" dirty="0"/>
                    </a:p>
                  </a:txBody>
                  <a:tcPr/>
                </a:tc>
                <a:tc>
                  <a:txBody>
                    <a:bodyPr/>
                    <a:lstStyle/>
                    <a:p>
                      <a:pPr rtl="1"/>
                      <a:r>
                        <a:rPr lang="ar-SA" sz="1600" b="1" kern="1200" dirty="0" smtClean="0"/>
                        <a:t>لتلفظ بألفاظ غير لائقة تجاه المعلم أو الإداري ، أو من في حكمهم من منسوبي المدرسة 	</a:t>
                      </a:r>
                      <a:endParaRPr lang="en-US" sz="1600" b="1" kern="1200" dirty="0" smtClean="0">
                        <a:solidFill>
                          <a:schemeClr val="dk1"/>
                        </a:solidFill>
                        <a:latin typeface="+mn-lt"/>
                        <a:ea typeface="+mn-ea"/>
                        <a:cs typeface="+mn-cs"/>
                      </a:endParaRPr>
                    </a:p>
                  </a:txBody>
                  <a:tcPr/>
                </a:tc>
              </a:tr>
              <a:tr h="699862">
                <a:tc>
                  <a:txBody>
                    <a:bodyPr/>
                    <a:lstStyle/>
                    <a:p>
                      <a:pPr algn="ctr" rtl="1"/>
                      <a:r>
                        <a:rPr lang="ar-SA" sz="1600" b="1" dirty="0" smtClean="0"/>
                        <a:t>2</a:t>
                      </a:r>
                      <a:endParaRPr lang="ar-SA" sz="1600" b="1" dirty="0"/>
                    </a:p>
                  </a:txBody>
                  <a:tcPr/>
                </a:tc>
                <a:tc>
                  <a:txBody>
                    <a:bodyPr/>
                    <a:lstStyle/>
                    <a:p>
                      <a:pPr rtl="1"/>
                      <a:r>
                        <a:rPr lang="ar-SA" sz="1600" b="1" kern="1200" dirty="0" smtClean="0"/>
                        <a:t>الاستهانة  بمعلمي  المدرسة ، أو إداري المدرسة أو من في حكمهم بتصرفات غير لائقة ، مثل : الرمي بالطباشير ، والرش بمشروبات غازية ، وتقليد تصرفات المعلم على سبيل السخرية .</a:t>
                      </a:r>
                      <a:endParaRPr lang="en-US" sz="1600" b="1" kern="1200" dirty="0" smtClean="0">
                        <a:solidFill>
                          <a:schemeClr val="dk1"/>
                        </a:solidFill>
                        <a:latin typeface="+mn-lt"/>
                        <a:ea typeface="+mn-ea"/>
                        <a:cs typeface="+mn-cs"/>
                      </a:endParaRPr>
                    </a:p>
                  </a:txBody>
                  <a:tcPr/>
                </a:tc>
              </a:tr>
              <a:tr h="405183">
                <a:tc>
                  <a:txBody>
                    <a:bodyPr/>
                    <a:lstStyle/>
                    <a:p>
                      <a:pPr algn="ctr" rtl="1"/>
                      <a:r>
                        <a:rPr lang="ar-SA" sz="1600" b="1" dirty="0" smtClean="0"/>
                        <a:t>3</a:t>
                      </a:r>
                      <a:endParaRPr lang="ar-SA" sz="1600" b="1" dirty="0"/>
                    </a:p>
                  </a:txBody>
                  <a:tcPr/>
                </a:tc>
                <a:tc>
                  <a:txBody>
                    <a:bodyPr/>
                    <a:lstStyle/>
                    <a:p>
                      <a:pPr rtl="1"/>
                      <a:r>
                        <a:rPr lang="ar-SA" sz="1600" b="1" kern="1200" dirty="0" smtClean="0"/>
                        <a:t>التوقيع عن أحد </a:t>
                      </a:r>
                      <a:r>
                        <a:rPr lang="ar-SA" sz="1600" b="1" kern="1200" dirty="0" err="1" smtClean="0"/>
                        <a:t>مسؤولي</a:t>
                      </a:r>
                      <a:r>
                        <a:rPr lang="ar-SA" sz="1600" b="1" kern="1200" dirty="0" smtClean="0"/>
                        <a:t> المدرسة على المكاتبات المتبادلة بين المدرسة وولي الأمر .</a:t>
                      </a:r>
                      <a:endParaRPr lang="en-US" sz="1600" b="1" kern="1200" dirty="0" smtClean="0">
                        <a:solidFill>
                          <a:schemeClr val="dk1"/>
                        </a:solidFill>
                        <a:latin typeface="+mn-lt"/>
                        <a:ea typeface="+mn-ea"/>
                        <a:cs typeface="+mn-cs"/>
                      </a:endParaRPr>
                    </a:p>
                  </a:txBody>
                  <a:tcPr/>
                </a:tc>
              </a:tr>
              <a:tr h="405183">
                <a:tc>
                  <a:txBody>
                    <a:bodyPr/>
                    <a:lstStyle/>
                    <a:p>
                      <a:pPr algn="ctr" rtl="1"/>
                      <a:r>
                        <a:rPr lang="ar-SA" sz="1600" b="1" dirty="0" smtClean="0"/>
                        <a:t>4</a:t>
                      </a:r>
                      <a:endParaRPr lang="ar-SA" sz="1600" b="1" dirty="0"/>
                    </a:p>
                  </a:txBody>
                  <a:tcPr/>
                </a:tc>
                <a:tc>
                  <a:txBody>
                    <a:bodyPr/>
                    <a:lstStyle/>
                    <a:p>
                      <a:pPr rtl="1"/>
                      <a:r>
                        <a:rPr lang="ar-SA" sz="1600" b="1" kern="1200" dirty="0" smtClean="0"/>
                        <a:t>تصوير المعلمين ، أو الموظفين ، أو التسجيل الصوتي لهم بالأجهزة الإلكترونية ( خاص بالبنين ) .</a:t>
                      </a:r>
                      <a:endParaRPr lang="en-US" sz="1600" b="1" kern="1200" dirty="0" smtClean="0">
                        <a:solidFill>
                          <a:schemeClr val="dk1"/>
                        </a:solidFill>
                        <a:latin typeface="+mn-lt"/>
                        <a:ea typeface="+mn-ea"/>
                        <a:cs typeface="+mn-cs"/>
                      </a:endParaRPr>
                    </a:p>
                  </a:txBody>
                  <a:tcPr/>
                </a:tc>
              </a:tr>
            </a:tbl>
          </a:graphicData>
        </a:graphic>
      </p:graphicFrame>
      <p:sp>
        <p:nvSpPr>
          <p:cNvPr id="8" name="إطار 7"/>
          <p:cNvSpPr/>
          <p:nvPr/>
        </p:nvSpPr>
        <p:spPr>
          <a:xfrm>
            <a:off x="7500926" y="0"/>
            <a:ext cx="1643074" cy="2571744"/>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الرابعة </a:t>
            </a:r>
          </a:p>
          <a:p>
            <a:pPr algn="ctr"/>
            <a:r>
              <a:rPr lang="ar-SA" b="1" dirty="0" smtClean="0">
                <a:solidFill>
                  <a:srgbClr val="C0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1" y="2642298"/>
          <a:ext cx="9144001" cy="4269376"/>
        </p:xfrm>
        <a:graphic>
          <a:graphicData uri="http://schemas.openxmlformats.org/drawingml/2006/table">
            <a:tbl>
              <a:tblPr rtl="1"/>
              <a:tblGrid>
                <a:gridCol w="618700"/>
                <a:gridCol w="531582"/>
                <a:gridCol w="1458968"/>
                <a:gridCol w="5082722"/>
                <a:gridCol w="646752"/>
                <a:gridCol w="805277"/>
              </a:tblGrid>
              <a:tr h="492081">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34571" marR="34571"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نوع الإجراء</a:t>
                      </a:r>
                      <a:endParaRPr lang="en-US" sz="2000" b="1" dirty="0">
                        <a:solidFill>
                          <a:srgbClr val="C00000"/>
                        </a:solidFill>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الإجراء المتخذ</a:t>
                      </a:r>
                      <a:endParaRPr lang="en-US" sz="2000" b="1" dirty="0">
                        <a:solidFill>
                          <a:srgbClr val="C00000"/>
                        </a:solidFill>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9046">
                <a:tc rowSpan="12">
                  <a:txBody>
                    <a:bodyPr/>
                    <a:lstStyle/>
                    <a:p>
                      <a:pPr marL="71755" marR="71755" algn="ctr" rtl="1">
                        <a:lnSpc>
                          <a:spcPct val="115000"/>
                        </a:lnSpc>
                        <a:spcAft>
                          <a:spcPts val="0"/>
                        </a:spcAft>
                      </a:pPr>
                      <a:r>
                        <a:rPr lang="ar-SA" sz="1200" b="1" dirty="0">
                          <a:solidFill>
                            <a:srgbClr val="C00000"/>
                          </a:solidFill>
                          <a:latin typeface="Calibri"/>
                          <a:ea typeface="Calibri"/>
                          <a:cs typeface="AL-Mohanad Black"/>
                        </a:rPr>
                        <a:t>الإجراء الرابع</a:t>
                      </a:r>
                      <a:endParaRPr lang="en-US" sz="1200" b="1" dirty="0">
                        <a:solidFill>
                          <a:srgbClr val="C00000"/>
                        </a:solidFill>
                        <a:latin typeface="Calibri"/>
                        <a:ea typeface="Calibri"/>
                        <a:cs typeface="Arial"/>
                      </a:endParaRPr>
                    </a:p>
                  </a:txBody>
                  <a:tcPr marL="34571" marR="34571"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2">
                  <a:txBody>
                    <a:bodyPr/>
                    <a:lstStyle/>
                    <a:p>
                      <a:pPr algn="ctr" rtl="1">
                        <a:lnSpc>
                          <a:spcPct val="115000"/>
                        </a:lnSpc>
                        <a:spcAft>
                          <a:spcPts val="0"/>
                        </a:spcAft>
                      </a:pPr>
                      <a:endParaRPr lang="ar-SA" sz="1050" b="1" dirty="0">
                        <a:latin typeface="Calibri"/>
                        <a:ea typeface="Calibri"/>
                        <a:cs typeface="AL-Mohanad Black"/>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الإحالة للجنة التوجيه والإرشاد</a:t>
                      </a:r>
                      <a:endParaRPr lang="en-US" sz="1050" b="1" dirty="0">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تحال مخالفة الطالب للجنة التوجيه والإرشاد بالمدرسة لدراستها مباشرة .</a:t>
                      </a:r>
                      <a:endParaRPr lang="en-US" sz="105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15000"/>
                        </a:lnSpc>
                        <a:spcAft>
                          <a:spcPts val="0"/>
                        </a:spcAft>
                      </a:pPr>
                      <a:r>
                        <a:rPr lang="ar-SA" sz="1000" b="1" dirty="0">
                          <a:latin typeface="Calibri"/>
                          <a:ea typeface="Calibri"/>
                          <a:cs typeface="AL-Mohanad Black"/>
                        </a:rPr>
                        <a:t>تباشر المخالفة لجنة التوجيه والإرشاد بالمدرسة</a:t>
                      </a:r>
                      <a:endParaRPr lang="en-US" sz="100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35431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دعوة ولي الأمر</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دعوة لولي أمره للحضور للمدرسة والتوقيع بالعلم على مخالفة الطالب والإجراءات المتخذة .</a:t>
                      </a:r>
                      <a:endParaRPr lang="en-US" sz="105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9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تعهد خطي</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9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اعتذار الطالب</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 فإني اعتذر عما بدر مني.</a:t>
                      </a:r>
                      <a:endParaRPr lang="en-US" sz="105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78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ضبط الجهاز</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ضبط الجهاز المرتبط بقضية التصوير أو التسجيل الصوتي وإعادة تهيئته والتحفظ عليه لمدة عام من تاريخ إحضاره ويعد محضر بذلك .</a:t>
                      </a:r>
                      <a:endParaRPr lang="en-US" sz="1050" b="1" dirty="0">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9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يسلم الجهاز لولي الأمر بعد انتهاء المدة المحددة مباشرة ، ويعد محضر بتسليم الجهاز ويوقع ولي الأمر على محضر استلامه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9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حسم عشر درجات من السلوك</a:t>
                      </a:r>
                      <a:endParaRPr lang="en-US" sz="1050" b="1" dirty="0">
                        <a:solidFill>
                          <a:srgbClr val="C00000"/>
                        </a:solidFill>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حسم عشر درجات من درجات السلوك حسب ما نصت عليه القواعد ، وبإمكانك تعويض الدرجة المحسومة عند تعديل السلوك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89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بالحسم</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99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حرمان الطالب من الدراسة لمدة شهر دراسي</a:t>
                      </a:r>
                      <a:endParaRPr lang="en-US" sz="1050" b="1" dirty="0">
                        <a:solidFill>
                          <a:srgbClr val="C00000"/>
                        </a:solidFill>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يتم الرفع لإدارة التعليم وإرفاق جميع الوثائق والإجراءات لأخذ الموافقة مدير التعليم على الحرمان من الدراسة لمدة شهر واحد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229">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لوحدة الخدمات الإرشادية</a:t>
                      </a:r>
                      <a:endParaRPr lang="en-US" sz="1050" b="1">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بعد تنفيذ جميع الإجراءات فقد حولت لوحدة الخدمات الإرشادية لمتابعتك ومساعدتك بالعلاج وفقاً لتقرير دراسة الحالة مع استمرارك بالدراسة والمتابعة من المرشد الطلابي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31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solidFill>
                            <a:srgbClr val="C00000"/>
                          </a:solidFill>
                          <a:latin typeface="Calibri"/>
                          <a:ea typeface="Calibri"/>
                          <a:cs typeface="AL-Mohanad Black"/>
                        </a:rPr>
                        <a:t>نقل الطالب إلى مدرسة أخرى</a:t>
                      </a:r>
                      <a:endParaRPr lang="en-US" sz="1050" b="1" dirty="0">
                        <a:solidFill>
                          <a:srgbClr val="C00000"/>
                        </a:solidFill>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الرفع لإدارة التعليم بنقل الطالب إلى مدرسة أخرى مع استمراره بالدراسة حتى يتم إجراء النقل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31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إشعار ولي الأمر</a:t>
                      </a:r>
                      <a:endParaRPr lang="en-US" sz="1050" b="1" dirty="0">
                        <a:latin typeface="Calibri"/>
                        <a:ea typeface="Calibri"/>
                        <a:cs typeface="Arial"/>
                      </a:endParaRPr>
                    </a:p>
                  </a:txBody>
                  <a:tcPr marL="34571" marR="345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بأخذ الموافقة على المدرسة التي سينقل إليها .</a:t>
                      </a:r>
                      <a:endParaRPr lang="en-US" sz="1050" b="1">
                        <a:latin typeface="Calibri"/>
                        <a:ea typeface="Calibri"/>
                        <a:cs typeface="Arial"/>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34571" marR="34571"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0"/>
          <a:ext cx="7500958" cy="2182167"/>
        </p:xfrm>
        <a:graphic>
          <a:graphicData uri="http://schemas.openxmlformats.org/drawingml/2006/table">
            <a:tbl>
              <a:tblPr rtl="1" firstRow="1" bandRow="1">
                <a:tableStyleId>{F5AB1C69-6EDB-4FF4-983F-18BD219EF322}</a:tableStyleId>
              </a:tblPr>
              <a:tblGrid>
                <a:gridCol w="522597"/>
                <a:gridCol w="6978361"/>
              </a:tblGrid>
              <a:tr h="409156">
                <a:tc>
                  <a:txBody>
                    <a:bodyPr/>
                    <a:lstStyle/>
                    <a:p>
                      <a:pPr algn="ctr" rtl="1"/>
                      <a:r>
                        <a:rPr lang="ar-SA" sz="1800" b="1" dirty="0" smtClean="0">
                          <a:solidFill>
                            <a:schemeClr val="tx1"/>
                          </a:solidFill>
                        </a:rPr>
                        <a:t>م</a:t>
                      </a:r>
                      <a:endParaRPr lang="ar-SA" sz="1800" b="1" dirty="0">
                        <a:solidFill>
                          <a:schemeClr val="tx1"/>
                        </a:solidFill>
                      </a:endParaRPr>
                    </a:p>
                  </a:txBody>
                  <a:tcPr/>
                </a:tc>
                <a:tc>
                  <a:txBody>
                    <a:bodyPr/>
                    <a:lstStyle/>
                    <a:p>
                      <a:pPr algn="ctr" rtl="1"/>
                      <a:r>
                        <a:rPr lang="ar-SA" sz="1800" b="1" dirty="0" smtClean="0">
                          <a:solidFill>
                            <a:schemeClr val="tx1"/>
                          </a:solidFill>
                        </a:rPr>
                        <a:t>المخالفة</a:t>
                      </a:r>
                      <a:endParaRPr lang="ar-SA" sz="1800" b="1" dirty="0">
                        <a:solidFill>
                          <a:schemeClr val="tx1"/>
                        </a:solidFill>
                      </a:endParaRPr>
                    </a:p>
                  </a:txBody>
                  <a:tcPr/>
                </a:tc>
              </a:tr>
              <a:tr h="375060">
                <a:tc>
                  <a:txBody>
                    <a:bodyPr/>
                    <a:lstStyle/>
                    <a:p>
                      <a:pPr algn="ctr" rtl="1"/>
                      <a:r>
                        <a:rPr lang="ar-SA" sz="1600" b="1" dirty="0" smtClean="0"/>
                        <a:t>1</a:t>
                      </a:r>
                      <a:endParaRPr lang="ar-SA" sz="1600" b="1" dirty="0"/>
                    </a:p>
                  </a:txBody>
                  <a:tcPr/>
                </a:tc>
                <a:tc>
                  <a:txBody>
                    <a:bodyPr/>
                    <a:lstStyle/>
                    <a:p>
                      <a:pPr rtl="1"/>
                      <a:r>
                        <a:rPr lang="ar-SA" sz="1600" b="1" kern="1200" dirty="0" smtClean="0"/>
                        <a:t>لتلفظ بألفاظ غير لائقة تجاه المعلم أو الإداري ، أو من في حكمهم من منسوبي المدرسة 	</a:t>
                      </a:r>
                      <a:endParaRPr lang="en-US" sz="1600" b="1" kern="1200" dirty="0" smtClean="0">
                        <a:solidFill>
                          <a:schemeClr val="dk1"/>
                        </a:solidFill>
                        <a:latin typeface="+mn-lt"/>
                        <a:ea typeface="+mn-ea"/>
                        <a:cs typeface="+mn-cs"/>
                      </a:endParaRPr>
                    </a:p>
                  </a:txBody>
                  <a:tcPr/>
                </a:tc>
              </a:tr>
              <a:tr h="647831">
                <a:tc>
                  <a:txBody>
                    <a:bodyPr/>
                    <a:lstStyle/>
                    <a:p>
                      <a:pPr algn="ctr" rtl="1"/>
                      <a:r>
                        <a:rPr lang="ar-SA" sz="1600" b="1" dirty="0" smtClean="0"/>
                        <a:t>2</a:t>
                      </a:r>
                      <a:endParaRPr lang="ar-SA" sz="1600" b="1" dirty="0"/>
                    </a:p>
                  </a:txBody>
                  <a:tcPr/>
                </a:tc>
                <a:tc>
                  <a:txBody>
                    <a:bodyPr/>
                    <a:lstStyle/>
                    <a:p>
                      <a:pPr rtl="1"/>
                      <a:r>
                        <a:rPr lang="ar-SA" sz="1600" b="1" kern="1200" dirty="0" smtClean="0"/>
                        <a:t>الاستهانة  بمعلمي  المدرسة ، أو إداري المدرسة أو من في حكمهم بتصرفات غير لائقة ، مثل : الرمي بالطباشير ، والرش بمشروبات غازية ، وتقليد تصرفات المعلم على سبيل السخرية .</a:t>
                      </a:r>
                      <a:endParaRPr lang="en-US" sz="1600" b="1" kern="1200" dirty="0" smtClean="0">
                        <a:solidFill>
                          <a:schemeClr val="dk1"/>
                        </a:solidFill>
                        <a:latin typeface="+mn-lt"/>
                        <a:ea typeface="+mn-ea"/>
                        <a:cs typeface="+mn-cs"/>
                      </a:endParaRPr>
                    </a:p>
                  </a:txBody>
                  <a:tcPr/>
                </a:tc>
              </a:tr>
              <a:tr h="375060">
                <a:tc>
                  <a:txBody>
                    <a:bodyPr/>
                    <a:lstStyle/>
                    <a:p>
                      <a:pPr algn="ctr" rtl="1"/>
                      <a:r>
                        <a:rPr lang="ar-SA" sz="1600" b="1" dirty="0" smtClean="0"/>
                        <a:t>3</a:t>
                      </a:r>
                      <a:endParaRPr lang="ar-SA" sz="1600" b="1" dirty="0"/>
                    </a:p>
                  </a:txBody>
                  <a:tcPr/>
                </a:tc>
                <a:tc>
                  <a:txBody>
                    <a:bodyPr/>
                    <a:lstStyle/>
                    <a:p>
                      <a:pPr rtl="1"/>
                      <a:r>
                        <a:rPr lang="ar-SA" sz="1600" b="1" kern="1200" dirty="0" smtClean="0"/>
                        <a:t>التوقيع عن أحد </a:t>
                      </a:r>
                      <a:r>
                        <a:rPr lang="ar-SA" sz="1600" b="1" kern="1200" dirty="0" err="1" smtClean="0"/>
                        <a:t>مسؤولي</a:t>
                      </a:r>
                      <a:r>
                        <a:rPr lang="ar-SA" sz="1600" b="1" kern="1200" dirty="0" smtClean="0"/>
                        <a:t> المدرسة على المكاتبات المتبادلة بين المدرسة وولي الأمر .</a:t>
                      </a:r>
                      <a:endParaRPr lang="en-US" sz="1600" b="1" kern="1200" dirty="0" smtClean="0">
                        <a:solidFill>
                          <a:schemeClr val="dk1"/>
                        </a:solidFill>
                        <a:latin typeface="+mn-lt"/>
                        <a:ea typeface="+mn-ea"/>
                        <a:cs typeface="+mn-cs"/>
                      </a:endParaRPr>
                    </a:p>
                  </a:txBody>
                  <a:tcPr/>
                </a:tc>
              </a:tr>
              <a:tr h="375060">
                <a:tc>
                  <a:txBody>
                    <a:bodyPr/>
                    <a:lstStyle/>
                    <a:p>
                      <a:pPr algn="ctr" rtl="1"/>
                      <a:r>
                        <a:rPr lang="ar-SA" sz="1600" b="1" dirty="0" smtClean="0"/>
                        <a:t>4</a:t>
                      </a:r>
                      <a:endParaRPr lang="ar-SA" sz="1600" b="1" dirty="0"/>
                    </a:p>
                  </a:txBody>
                  <a:tcPr/>
                </a:tc>
                <a:tc>
                  <a:txBody>
                    <a:bodyPr/>
                    <a:lstStyle/>
                    <a:p>
                      <a:pPr rtl="1"/>
                      <a:r>
                        <a:rPr lang="ar-SA" sz="1600" b="1" kern="1200" dirty="0" smtClean="0"/>
                        <a:t>تصوير المعلمين ، أو الموظفين ، أو التسجيل الصوتي لهم بالأجهزة الإلكترونية ( خاص بالبنين ) .</a:t>
                      </a:r>
                      <a:endParaRPr lang="en-US" sz="1600" b="1" kern="1200" dirty="0" smtClean="0">
                        <a:solidFill>
                          <a:schemeClr val="dk1"/>
                        </a:solidFill>
                        <a:latin typeface="+mn-lt"/>
                        <a:ea typeface="+mn-ea"/>
                        <a:cs typeface="+mn-cs"/>
                      </a:endParaRPr>
                    </a:p>
                  </a:txBody>
                  <a:tcPr/>
                </a:tc>
              </a:tr>
            </a:tbl>
          </a:graphicData>
        </a:graphic>
      </p:graphicFrame>
      <p:sp>
        <p:nvSpPr>
          <p:cNvPr id="8" name="إطار 7"/>
          <p:cNvSpPr/>
          <p:nvPr/>
        </p:nvSpPr>
        <p:spPr>
          <a:xfrm>
            <a:off x="7500926" y="0"/>
            <a:ext cx="1643074" cy="2571744"/>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الرابعة </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24"/>
          <a:ext cx="7500958" cy="1839928"/>
        </p:xfrm>
        <a:graphic>
          <a:graphicData uri="http://schemas.openxmlformats.org/drawingml/2006/table">
            <a:tbl>
              <a:tblPr rtl="1" firstRow="1" bandRow="1">
                <a:tableStyleId>{F5AB1C69-6EDB-4FF4-983F-18BD219EF322}</a:tableStyleId>
              </a:tblPr>
              <a:tblGrid>
                <a:gridCol w="522596"/>
                <a:gridCol w="6978362"/>
              </a:tblGrid>
              <a:tr h="443077">
                <a:tc>
                  <a:txBody>
                    <a:bodyPr/>
                    <a:lstStyle/>
                    <a:p>
                      <a:pPr algn="ctr" rtl="1"/>
                      <a:r>
                        <a:rPr lang="ar-SA" sz="2000" b="1" dirty="0" smtClean="0">
                          <a:solidFill>
                            <a:schemeClr val="tx1"/>
                          </a:solidFill>
                        </a:rPr>
                        <a:t>م</a:t>
                      </a:r>
                      <a:endParaRPr lang="ar-SA" sz="2000" b="1" dirty="0">
                        <a:solidFill>
                          <a:schemeClr val="tx1"/>
                        </a:solidFill>
                      </a:endParaRPr>
                    </a:p>
                  </a:txBody>
                  <a:tcPr/>
                </a:tc>
                <a:tc>
                  <a:txBody>
                    <a:bodyPr/>
                    <a:lstStyle/>
                    <a:p>
                      <a:pPr algn="ctr" rtl="1"/>
                      <a:r>
                        <a:rPr lang="ar-SA" sz="2000" b="1" dirty="0" smtClean="0">
                          <a:solidFill>
                            <a:schemeClr val="tx1"/>
                          </a:solidFill>
                        </a:rPr>
                        <a:t>المخالفة</a:t>
                      </a:r>
                      <a:endParaRPr lang="ar-SA" sz="2000" b="1" dirty="0">
                        <a:solidFill>
                          <a:schemeClr val="tx1"/>
                        </a:solidFill>
                      </a:endParaRPr>
                    </a:p>
                  </a:txBody>
                  <a:tcPr/>
                </a:tc>
              </a:tr>
              <a:tr h="557031">
                <a:tc>
                  <a:txBody>
                    <a:bodyPr/>
                    <a:lstStyle/>
                    <a:p>
                      <a:pPr algn="ctr" rtl="1"/>
                      <a:r>
                        <a:rPr lang="ar-SA" sz="1200" b="1" dirty="0" smtClean="0">
                          <a:solidFill>
                            <a:schemeClr val="tx1"/>
                          </a:solidFill>
                        </a:rPr>
                        <a:t>1</a:t>
                      </a:r>
                      <a:endParaRPr lang="ar-SA" sz="1200" b="1" dirty="0">
                        <a:solidFill>
                          <a:schemeClr val="tx1"/>
                        </a:solidFill>
                      </a:endParaRPr>
                    </a:p>
                  </a:txBody>
                  <a:tcPr/>
                </a:tc>
                <a:tc>
                  <a:txBody>
                    <a:bodyPr/>
                    <a:lstStyle/>
                    <a:p>
                      <a:pPr rtl="1"/>
                      <a:r>
                        <a:rPr lang="ar-SA" sz="1400" b="1" kern="1200" dirty="0" smtClean="0">
                          <a:solidFill>
                            <a:schemeClr val="tx1"/>
                          </a:solidFill>
                        </a:rPr>
                        <a:t>تهديد معلمين المدرسة أو الإداريين ، أو من في حكمهم أو إلحاق الضرر بممتلكاتهم أو سرقتها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2</a:t>
                      </a:r>
                      <a:endParaRPr lang="ar-SA" sz="1200" b="1" dirty="0">
                        <a:solidFill>
                          <a:schemeClr val="tx1"/>
                        </a:solidFill>
                      </a:endParaRPr>
                    </a:p>
                  </a:txBody>
                  <a:tcPr/>
                </a:tc>
                <a:tc>
                  <a:txBody>
                    <a:bodyPr/>
                    <a:lstStyle/>
                    <a:p>
                      <a:pPr rtl="1"/>
                      <a:r>
                        <a:rPr lang="ar-SA" sz="1400" b="1" kern="1200" dirty="0" smtClean="0">
                          <a:solidFill>
                            <a:schemeClr val="tx1"/>
                          </a:solidFill>
                        </a:rPr>
                        <a:t>الإشارة بحركات مخلة بالآداب تجاه المعلمين ، أو الإداريين ، أومن في حكمهم من منسوبي المدرسة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3</a:t>
                      </a:r>
                      <a:endParaRPr lang="ar-SA" sz="1200" b="1" dirty="0">
                        <a:solidFill>
                          <a:schemeClr val="tx1"/>
                        </a:solidFill>
                      </a:endParaRPr>
                    </a:p>
                  </a:txBody>
                  <a:tcPr/>
                </a:tc>
                <a:tc>
                  <a:txBody>
                    <a:bodyPr/>
                    <a:lstStyle/>
                    <a:p>
                      <a:pPr rtl="1"/>
                      <a:r>
                        <a:rPr lang="ar-SA" sz="1400" b="1" kern="1200" dirty="0" smtClean="0">
                          <a:solidFill>
                            <a:schemeClr val="tx1"/>
                          </a:solidFill>
                        </a:rPr>
                        <a:t>تصوير المعلمين ، أو الموظفين ، أو التسجيل الصوتي لهم بالأجهزة الإلكترونية .( خاص بالبنات )</a:t>
                      </a:r>
                      <a:endParaRPr lang="en-US" sz="1400" b="1" kern="1200" dirty="0" smtClean="0">
                        <a:solidFill>
                          <a:schemeClr val="tx1"/>
                        </a:solidFill>
                        <a:latin typeface="+mn-lt"/>
                        <a:ea typeface="+mn-ea"/>
                        <a:cs typeface="+mn-cs"/>
                      </a:endParaRPr>
                    </a:p>
                  </a:txBody>
                  <a:tcPr/>
                </a:tc>
              </a:tr>
            </a:tbl>
          </a:graphicData>
        </a:graphic>
      </p:graphicFrame>
      <p:graphicFrame>
        <p:nvGraphicFramePr>
          <p:cNvPr id="6" name="جدول 5"/>
          <p:cNvGraphicFramePr>
            <a:graphicFrameLocks noGrp="1"/>
          </p:cNvGraphicFramePr>
          <p:nvPr/>
        </p:nvGraphicFramePr>
        <p:xfrm>
          <a:off x="0" y="2214556"/>
          <a:ext cx="9144000" cy="4715400"/>
        </p:xfrm>
        <a:graphic>
          <a:graphicData uri="http://schemas.openxmlformats.org/drawingml/2006/table">
            <a:tbl>
              <a:tblPr rtl="1"/>
              <a:tblGrid>
                <a:gridCol w="9144000"/>
              </a:tblGrid>
              <a:tr h="332310">
                <a:tc>
                  <a:txBody>
                    <a:bodyPr/>
                    <a:lstStyle/>
                    <a:p>
                      <a:pPr algn="ctr" rtl="1">
                        <a:lnSpc>
                          <a:spcPct val="115000"/>
                        </a:lnSpc>
                        <a:spcAft>
                          <a:spcPts val="0"/>
                        </a:spcAft>
                      </a:pPr>
                      <a:r>
                        <a:rPr lang="ar-SA" sz="2400" b="1" dirty="0">
                          <a:solidFill>
                            <a:srgbClr val="C00000"/>
                          </a:solidFill>
                          <a:latin typeface="Calibri"/>
                          <a:ea typeface="Calibri"/>
                          <a:cs typeface="AL-Mohanad Black"/>
                        </a:rPr>
                        <a:t>الإجراء الأول</a:t>
                      </a:r>
                      <a:endParaRPr lang="en-US" sz="2400" b="1" dirty="0">
                        <a:solidFill>
                          <a:srgbClr val="C00000"/>
                        </a:solidFill>
                        <a:latin typeface="Calibri"/>
                        <a:ea typeface="Calibri"/>
                        <a:cs typeface="Arial"/>
                      </a:endParaRPr>
                    </a:p>
                  </a:txBody>
                  <a:tcPr marL="53907" marR="53907"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7417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17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r>
                        <a:rPr lang="ar-SA" sz="1050" b="1" dirty="0" smtClean="0">
                          <a:latin typeface="Calibri"/>
                          <a:ea typeface="Calibri"/>
                          <a:cs typeface="AL-Mohanad Black"/>
                        </a:rPr>
                        <a:t>.</a:t>
                      </a:r>
                    </a:p>
                    <a:p>
                      <a:pPr marL="342900" lvl="0" indent="-342900" algn="just" rtl="1">
                        <a:lnSpc>
                          <a:spcPct val="115000"/>
                        </a:lnSpc>
                        <a:spcAft>
                          <a:spcPts val="0"/>
                        </a:spcAft>
                        <a:buFont typeface="+mj-lt"/>
                        <a:buAutoNum type="arabicParenR"/>
                      </a:pP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29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17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17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35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239">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إحالة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حرمان الطالب من الدراسة لمدة شهر .</a:t>
                      </a:r>
                      <a:endParaRPr lang="en-US" sz="1050" b="1" dirty="0">
                        <a:solidFill>
                          <a:srgbClr val="C0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نقل الطالب إلى مدرسة أخرى ( </a:t>
                      </a:r>
                      <a:r>
                        <a:rPr lang="ar-SA" sz="1050" b="1" dirty="0">
                          <a:latin typeface="Calibri"/>
                          <a:ea typeface="Calibri"/>
                          <a:cs typeface="AL-Mohanad Black"/>
                        </a:rPr>
                        <a:t>وتسمى المدرسة في القرار ويرسل للمدرسة صورة منه لتنفيذه ) ويمكن من الدراسة بعد تنفيذ فترة الحرمان مباشرةً ، مع إشعار ولي أمره هاتفياً ، وكتابياً بما أتخذ من قرارات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الحسم من درجات سلوك الطالب خمس عشر درجة </a:t>
                      </a:r>
                      <a:r>
                        <a:rPr lang="ar-SA" sz="1050" b="1" dirty="0">
                          <a:latin typeface="Calibri"/>
                          <a:ea typeface="Calibri"/>
                          <a:cs typeface="AL-Mohanad Black"/>
                        </a:rPr>
                        <a:t>ويمكن من فرص التعويض لتعديل سلوكه وتعويض الدرجات المحسومة في المدرسة المنقول إليها وإشعار ولي أمره بذلك .</a:t>
                      </a: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670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سلوكياً وذلك بعد إصدار القرار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354">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عند عودته من تنفيذ فترة الحرمان بالالتزام بالانضباط والسلوك الحسن  ويؤخذ توقيع ولي أمر الطالب المخالف على ذلك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ويخطر </a:t>
                      </a:r>
                      <a:r>
                        <a:rPr lang="ar-SA" sz="1050" b="1" dirty="0">
                          <a:latin typeface="Calibri"/>
                          <a:ea typeface="Calibri"/>
                          <a:cs typeface="AL-Mohanad Black"/>
                        </a:rPr>
                        <a:t>كتابياً أنه في حال تكرار الطالب للمخالفة سيحول إلى طالب منتسب .</a:t>
                      </a:r>
                      <a:endParaRPr lang="en-US" sz="1050" b="1" dirty="0">
                        <a:latin typeface="Calibri"/>
                        <a:ea typeface="Calibri"/>
                        <a:cs typeface="Arial"/>
                      </a:endParaRPr>
                    </a:p>
                  </a:txBody>
                  <a:tcPr marL="53907" marR="539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7" name="إطار 6"/>
          <p:cNvSpPr/>
          <p:nvPr/>
        </p:nvSpPr>
        <p:spPr>
          <a:xfrm>
            <a:off x="7500926" y="0"/>
            <a:ext cx="1643074" cy="2143116"/>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الخامسة</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5" name="زر إجراء: البداية 4">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0" y="2057288"/>
          <a:ext cx="9144000" cy="4748134"/>
        </p:xfrm>
        <a:graphic>
          <a:graphicData uri="http://schemas.openxmlformats.org/drawingml/2006/table">
            <a:tbl>
              <a:tblPr rtl="1"/>
              <a:tblGrid>
                <a:gridCol w="9144000"/>
              </a:tblGrid>
              <a:tr h="302972">
                <a:tc>
                  <a:txBody>
                    <a:bodyPr/>
                    <a:lstStyle/>
                    <a:p>
                      <a:pPr algn="ctr" rtl="1">
                        <a:lnSpc>
                          <a:spcPct val="115000"/>
                        </a:lnSpc>
                        <a:spcAft>
                          <a:spcPts val="0"/>
                        </a:spcAft>
                      </a:pPr>
                      <a:r>
                        <a:rPr lang="ar-SA" sz="1800" b="1" dirty="0" smtClean="0">
                          <a:solidFill>
                            <a:srgbClr val="C00000"/>
                          </a:solidFill>
                          <a:latin typeface="Calibri"/>
                          <a:ea typeface="Calibri"/>
                          <a:cs typeface="AL-Mohanad Black"/>
                        </a:rPr>
                        <a:t>الإجراء </a:t>
                      </a:r>
                      <a:r>
                        <a:rPr lang="ar-SA" sz="1800" b="1" dirty="0">
                          <a:solidFill>
                            <a:srgbClr val="C00000"/>
                          </a:solidFill>
                          <a:latin typeface="Calibri"/>
                          <a:ea typeface="Calibri"/>
                          <a:cs typeface="AL-Mohanad Black"/>
                        </a:rPr>
                        <a:t>الثاني</a:t>
                      </a:r>
                      <a:endParaRPr lang="en-US" sz="1800" b="1" dirty="0">
                        <a:solidFill>
                          <a:srgbClr val="C00000"/>
                        </a:solidFill>
                        <a:latin typeface="Calibri"/>
                        <a:ea typeface="Calibri"/>
                        <a:cs typeface="Arial"/>
                      </a:endParaRPr>
                    </a:p>
                  </a:txBody>
                  <a:tcPr marL="40881" marR="40881"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2536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68">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تستدعى الجهات الأمنية المختصة إلى المدرسة ( إذا تطلب الأمر ذلك ) فور وقوع المخالفة .</a:t>
                      </a:r>
                      <a:endParaRPr lang="en-US" sz="1050" b="1">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10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68">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6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3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85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إحالة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يحرم الطالب المخالف من الدراسة انتظاماً في العام الدراسي الذي حدثت فيه المخالفة ، ويمكن من الدراسة عن طريق الانتساب في مدرسة أخرى غير مدرسته الحالية .</a:t>
                      </a:r>
                      <a:endParaRPr lang="en-US" sz="1050" b="1" dirty="0">
                        <a:solidFill>
                          <a:srgbClr val="C0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يحرم الطالب المخالف في نظامي المقررات والفصلي من الدراسة انتظاماً في الفصل الدراسي الذي حدثت فيه المخالفة والفصل الدراسي الذي يليه ، ويمكن من الدراسة عن طريق الانتساب في مدرسة أخرى غير مدرسته الحالية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مدارس تحفيظ القرآن الكريم ونظام المقررات التي لا يسمح النظام لديها بالانتساب فإنه ينتقل إلى الإجراء الذي يليه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17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سلوكياً وذلك تنفيذ القرار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6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عند عودته من تنفيذ فترة الحرمان بالالتزام بالانضباط والسلوك الحسن .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10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73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( 8 ) ، يمكن من الدراسة بقرار من مدير التعليم وفق الضوابط المنظمة لقبول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الطلبة </a:t>
                      </a:r>
                      <a:r>
                        <a:rPr lang="ar-SA" sz="1050" b="1" dirty="0">
                          <a:latin typeface="Calibri"/>
                          <a:ea typeface="Calibri"/>
                          <a:cs typeface="AL-Mohanad Black"/>
                        </a:rPr>
                        <a:t>كبار السن على أن يراعي في ذلك مصلحة الطالب التربوية والسلوكية .</a:t>
                      </a:r>
                      <a:endParaRPr lang="en-US" sz="1050" b="1" dirty="0">
                        <a:latin typeface="Calibri"/>
                        <a:ea typeface="Calibri"/>
                        <a:cs typeface="Arial"/>
                      </a:endParaRPr>
                    </a:p>
                  </a:txBody>
                  <a:tcPr marL="40881" marR="40881"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0"/>
          <a:ext cx="7358082" cy="1839928"/>
        </p:xfrm>
        <a:graphic>
          <a:graphicData uri="http://schemas.openxmlformats.org/drawingml/2006/table">
            <a:tbl>
              <a:tblPr rtl="1" firstRow="1" bandRow="1">
                <a:tableStyleId>{F5AB1C69-6EDB-4FF4-983F-18BD219EF322}</a:tableStyleId>
              </a:tblPr>
              <a:tblGrid>
                <a:gridCol w="512642"/>
                <a:gridCol w="6845440"/>
              </a:tblGrid>
              <a:tr h="443077">
                <a:tc>
                  <a:txBody>
                    <a:bodyPr/>
                    <a:lstStyle/>
                    <a:p>
                      <a:pPr algn="ctr" rtl="1"/>
                      <a:r>
                        <a:rPr lang="ar-SA" sz="2000" b="1" dirty="0" smtClean="0">
                          <a:solidFill>
                            <a:schemeClr val="tx1"/>
                          </a:solidFill>
                        </a:rPr>
                        <a:t>م</a:t>
                      </a:r>
                      <a:endParaRPr lang="ar-SA" sz="2000" b="1" dirty="0">
                        <a:solidFill>
                          <a:schemeClr val="tx1"/>
                        </a:solidFill>
                      </a:endParaRPr>
                    </a:p>
                  </a:txBody>
                  <a:tcPr/>
                </a:tc>
                <a:tc>
                  <a:txBody>
                    <a:bodyPr/>
                    <a:lstStyle/>
                    <a:p>
                      <a:pPr algn="ctr" rtl="1"/>
                      <a:r>
                        <a:rPr lang="ar-SA" sz="2000" b="1" dirty="0" smtClean="0">
                          <a:solidFill>
                            <a:schemeClr val="tx1"/>
                          </a:solidFill>
                        </a:rPr>
                        <a:t>المخالفة</a:t>
                      </a:r>
                      <a:endParaRPr lang="ar-SA" sz="2000" b="1" dirty="0">
                        <a:solidFill>
                          <a:schemeClr val="tx1"/>
                        </a:solidFill>
                      </a:endParaRPr>
                    </a:p>
                  </a:txBody>
                  <a:tcPr/>
                </a:tc>
              </a:tr>
              <a:tr h="557031">
                <a:tc>
                  <a:txBody>
                    <a:bodyPr/>
                    <a:lstStyle/>
                    <a:p>
                      <a:pPr algn="ctr" rtl="1"/>
                      <a:r>
                        <a:rPr lang="ar-SA" sz="1200" b="1" dirty="0" smtClean="0">
                          <a:solidFill>
                            <a:schemeClr val="tx1"/>
                          </a:solidFill>
                        </a:rPr>
                        <a:t>1</a:t>
                      </a:r>
                      <a:endParaRPr lang="ar-SA" sz="1200" b="1" dirty="0">
                        <a:solidFill>
                          <a:schemeClr val="tx1"/>
                        </a:solidFill>
                      </a:endParaRPr>
                    </a:p>
                  </a:txBody>
                  <a:tcPr/>
                </a:tc>
                <a:tc>
                  <a:txBody>
                    <a:bodyPr/>
                    <a:lstStyle/>
                    <a:p>
                      <a:pPr rtl="1"/>
                      <a:r>
                        <a:rPr lang="ar-SA" sz="1400" b="1" kern="1200" dirty="0" smtClean="0">
                          <a:solidFill>
                            <a:schemeClr val="tx1"/>
                          </a:solidFill>
                        </a:rPr>
                        <a:t>تهديد معلمين المدرسة أو الإداريين ، أو من في حكمهم أو إلحاق الضرر بممتلكاتهم أو سرقتها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2</a:t>
                      </a:r>
                      <a:endParaRPr lang="ar-SA" sz="1200" b="1" dirty="0">
                        <a:solidFill>
                          <a:schemeClr val="tx1"/>
                        </a:solidFill>
                      </a:endParaRPr>
                    </a:p>
                  </a:txBody>
                  <a:tcPr/>
                </a:tc>
                <a:tc>
                  <a:txBody>
                    <a:bodyPr/>
                    <a:lstStyle/>
                    <a:p>
                      <a:pPr rtl="1"/>
                      <a:r>
                        <a:rPr lang="ar-SA" sz="1400" b="1" kern="1200" dirty="0" smtClean="0">
                          <a:solidFill>
                            <a:schemeClr val="tx1"/>
                          </a:solidFill>
                        </a:rPr>
                        <a:t>الإشارة بحركات مخلة بالآداب تجاه المعلمين ، أو الإداريين ، أومن في حكمهم من منسوبي المدرسة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3</a:t>
                      </a:r>
                      <a:endParaRPr lang="ar-SA" sz="1200" b="1" dirty="0">
                        <a:solidFill>
                          <a:schemeClr val="tx1"/>
                        </a:solidFill>
                      </a:endParaRPr>
                    </a:p>
                  </a:txBody>
                  <a:tcPr/>
                </a:tc>
                <a:tc>
                  <a:txBody>
                    <a:bodyPr/>
                    <a:lstStyle/>
                    <a:p>
                      <a:pPr rtl="1"/>
                      <a:r>
                        <a:rPr lang="ar-SA" sz="1400" b="1" kern="1200" dirty="0" smtClean="0">
                          <a:solidFill>
                            <a:schemeClr val="tx1"/>
                          </a:solidFill>
                        </a:rPr>
                        <a:t>تصوير المعلمين ، أو الموظفين ، أو التسجيل الصوتي لهم بالأجهزة الإلكترونية .( خاص بالبنات )</a:t>
                      </a:r>
                      <a:endParaRPr lang="en-US" sz="1400" b="1" kern="1200" dirty="0" smtClean="0">
                        <a:solidFill>
                          <a:schemeClr val="tx1"/>
                        </a:solidFill>
                        <a:latin typeface="+mn-lt"/>
                        <a:ea typeface="+mn-ea"/>
                        <a:cs typeface="+mn-cs"/>
                      </a:endParaRPr>
                    </a:p>
                  </a:txBody>
                  <a:tcPr/>
                </a:tc>
              </a:tr>
            </a:tbl>
          </a:graphicData>
        </a:graphic>
      </p:graphicFrame>
      <p:sp>
        <p:nvSpPr>
          <p:cNvPr id="8" name="إطار 7"/>
          <p:cNvSpPr/>
          <p:nvPr/>
        </p:nvSpPr>
        <p:spPr>
          <a:xfrm>
            <a:off x="7500926" y="0"/>
            <a:ext cx="1643074" cy="2071678"/>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الخامسة</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0" y="2357430"/>
          <a:ext cx="8858280" cy="4425184"/>
        </p:xfrm>
        <a:graphic>
          <a:graphicData uri="http://schemas.openxmlformats.org/drawingml/2006/table">
            <a:tbl>
              <a:tblPr rtl="1"/>
              <a:tblGrid>
                <a:gridCol w="8858280"/>
              </a:tblGrid>
              <a:tr h="187413">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الثالث</a:t>
                      </a:r>
                      <a:endParaRPr lang="en-US" sz="1800" b="1" dirty="0">
                        <a:solidFill>
                          <a:srgbClr val="C00000"/>
                        </a:solidFill>
                        <a:latin typeface="Calibri"/>
                        <a:ea typeface="Calibri"/>
                        <a:cs typeface="Arial"/>
                      </a:endParaRPr>
                    </a:p>
                  </a:txBody>
                  <a:tcPr marL="43214" marR="43214"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5614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تقوم إدارة المدرسة بتدوين محضر لإثبات الواقعة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14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تستدعى الجهات الأمنية المختصة إلى المدرسة ( إذا تطلب الأمر ذلك ) فور وقوع المخالفة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3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14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147">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9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95">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ثم تقر من مدير التعليم وترفع القضية بصفة عاجلة للوزارة ، لإصدار قرار من وكيل الوزارة للتعليم يعالجها تربوياً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23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القضية من " لجنة قضايا الطلاب – لجنة قضايا الطالبات " بالوزارة وتؤخذ الموافقة من وكيل الوزارة للتعليم وحسب الصلاحيات المخولة له بصدور قرار </a:t>
                      </a:r>
                      <a:r>
                        <a:rPr lang="ar-SA" sz="1050" b="1" dirty="0" err="1">
                          <a:latin typeface="Calibri"/>
                          <a:ea typeface="Calibri"/>
                          <a:cs typeface="AL-Mohanad Black"/>
                        </a:rPr>
                        <a:t>ينص</a:t>
                      </a:r>
                      <a:r>
                        <a:rPr lang="ar-SA" sz="1050" b="1" dirty="0">
                          <a:latin typeface="Calibri"/>
                          <a:ea typeface="Calibri"/>
                          <a:cs typeface="AL-Mohanad Black"/>
                        </a:rPr>
                        <a:t> على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يحرم الطالب المخالف من الدراسة كلياً في مدارس التعليم العام جميعها للعام الدراسي </a:t>
                      </a:r>
                      <a:r>
                        <a:rPr lang="ar-SA" sz="1050" b="1" dirty="0">
                          <a:latin typeface="Calibri"/>
                          <a:ea typeface="Calibri"/>
                          <a:cs typeface="AL-Mohanad Black"/>
                        </a:rPr>
                        <a:t>الذي حدثت فيه المخالفة ، وبالنسبة لنظامي المقررات والفصلي يحرم الطالب المخالف من الدراسة في الفصل الدراسي الذي حدثت فيه المخالفة والفصل الدراسي الذي يليه وتزود إدارة التعليم بذلك ، وإدارة نظام نور التابعة لها بصورة من قرار الحرمان ، لتفعيل القرار في جميع إدارات التعليم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713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بعد تنفيذ الإجراء تدرس حالة الطالب المخالف سلوكياً من وحدة الخدمات الإرشادية في إدارة التعليم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147">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المخالف سلوكياً عند عودته من تنفيذ فترة الحرمان بالالتزام بالانضباط والسلوك الحسن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34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9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( 9 ) ، يمكن من الدراسة بقرار من مدير التعليم وفق الضوابط المنظمة لقبول الطلبة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كبار </a:t>
                      </a:r>
                      <a:r>
                        <a:rPr lang="ar-SA" sz="1050" b="1" dirty="0">
                          <a:latin typeface="Calibri"/>
                          <a:ea typeface="Calibri"/>
                          <a:cs typeface="AL-Mohanad Black"/>
                        </a:rPr>
                        <a:t>السن على أن يراعي في ذلك مصلحة الطالب التربوية والسلوكية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0"/>
          <a:ext cx="7500958" cy="1839928"/>
        </p:xfrm>
        <a:graphic>
          <a:graphicData uri="http://schemas.openxmlformats.org/drawingml/2006/table">
            <a:tbl>
              <a:tblPr rtl="1" firstRow="1" bandRow="1">
                <a:tableStyleId>{F5AB1C69-6EDB-4FF4-983F-18BD219EF322}</a:tableStyleId>
              </a:tblPr>
              <a:tblGrid>
                <a:gridCol w="522596"/>
                <a:gridCol w="6978362"/>
              </a:tblGrid>
              <a:tr h="443077">
                <a:tc>
                  <a:txBody>
                    <a:bodyPr/>
                    <a:lstStyle/>
                    <a:p>
                      <a:pPr algn="ctr" rtl="1"/>
                      <a:r>
                        <a:rPr lang="ar-SA" sz="2000" b="1" dirty="0" smtClean="0">
                          <a:solidFill>
                            <a:schemeClr val="tx1"/>
                          </a:solidFill>
                        </a:rPr>
                        <a:t>م</a:t>
                      </a:r>
                      <a:endParaRPr lang="ar-SA" sz="2000" b="1" dirty="0">
                        <a:solidFill>
                          <a:schemeClr val="tx1"/>
                        </a:solidFill>
                      </a:endParaRPr>
                    </a:p>
                  </a:txBody>
                  <a:tcPr/>
                </a:tc>
                <a:tc>
                  <a:txBody>
                    <a:bodyPr/>
                    <a:lstStyle/>
                    <a:p>
                      <a:pPr algn="ctr" rtl="1"/>
                      <a:r>
                        <a:rPr lang="ar-SA" sz="2000" b="1" dirty="0" smtClean="0">
                          <a:solidFill>
                            <a:schemeClr val="tx1"/>
                          </a:solidFill>
                        </a:rPr>
                        <a:t>المخالفة</a:t>
                      </a:r>
                      <a:endParaRPr lang="ar-SA" sz="2000" b="1" dirty="0">
                        <a:solidFill>
                          <a:schemeClr val="tx1"/>
                        </a:solidFill>
                      </a:endParaRPr>
                    </a:p>
                  </a:txBody>
                  <a:tcPr/>
                </a:tc>
              </a:tr>
              <a:tr h="557031">
                <a:tc>
                  <a:txBody>
                    <a:bodyPr/>
                    <a:lstStyle/>
                    <a:p>
                      <a:pPr algn="ctr" rtl="1"/>
                      <a:r>
                        <a:rPr lang="ar-SA" sz="1200" b="1" dirty="0" smtClean="0">
                          <a:solidFill>
                            <a:schemeClr val="tx1"/>
                          </a:solidFill>
                        </a:rPr>
                        <a:t>1</a:t>
                      </a:r>
                      <a:endParaRPr lang="ar-SA" sz="1200" b="1" dirty="0">
                        <a:solidFill>
                          <a:schemeClr val="tx1"/>
                        </a:solidFill>
                      </a:endParaRPr>
                    </a:p>
                  </a:txBody>
                  <a:tcPr/>
                </a:tc>
                <a:tc>
                  <a:txBody>
                    <a:bodyPr/>
                    <a:lstStyle/>
                    <a:p>
                      <a:pPr rtl="1"/>
                      <a:r>
                        <a:rPr lang="ar-SA" sz="1400" b="1" kern="1200" dirty="0" smtClean="0">
                          <a:solidFill>
                            <a:schemeClr val="tx1"/>
                          </a:solidFill>
                        </a:rPr>
                        <a:t>تهديد معلمين المدرسة أو الإداريين ، أو من في حكمهم أو إلحاق الضرر بممتلكاتهم أو سرقتها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2</a:t>
                      </a:r>
                      <a:endParaRPr lang="ar-SA" sz="1200" b="1" dirty="0">
                        <a:solidFill>
                          <a:schemeClr val="tx1"/>
                        </a:solidFill>
                      </a:endParaRPr>
                    </a:p>
                  </a:txBody>
                  <a:tcPr/>
                </a:tc>
                <a:tc>
                  <a:txBody>
                    <a:bodyPr/>
                    <a:lstStyle/>
                    <a:p>
                      <a:pPr rtl="1"/>
                      <a:r>
                        <a:rPr lang="ar-SA" sz="1400" b="1" kern="1200" dirty="0" smtClean="0">
                          <a:solidFill>
                            <a:schemeClr val="tx1"/>
                          </a:solidFill>
                        </a:rPr>
                        <a:t>الإشارة بحركات مخلة بالآداب تجاه المعلمين ، أو الإداريين ، أومن في حكمهم من منسوبي المدرسة .</a:t>
                      </a:r>
                      <a:endParaRPr lang="en-US" sz="1400" b="1" kern="1200" dirty="0" smtClean="0">
                        <a:solidFill>
                          <a:schemeClr val="tx1"/>
                        </a:solidFill>
                        <a:latin typeface="+mn-lt"/>
                        <a:ea typeface="+mn-ea"/>
                        <a:cs typeface="+mn-cs"/>
                      </a:endParaRPr>
                    </a:p>
                  </a:txBody>
                  <a:tcPr/>
                </a:tc>
              </a:tr>
              <a:tr h="419910">
                <a:tc>
                  <a:txBody>
                    <a:bodyPr/>
                    <a:lstStyle/>
                    <a:p>
                      <a:pPr algn="ctr" rtl="1"/>
                      <a:r>
                        <a:rPr lang="ar-SA" sz="1200" b="1" dirty="0" smtClean="0">
                          <a:solidFill>
                            <a:schemeClr val="tx1"/>
                          </a:solidFill>
                        </a:rPr>
                        <a:t>3</a:t>
                      </a:r>
                      <a:endParaRPr lang="ar-SA" sz="1200" b="1" dirty="0">
                        <a:solidFill>
                          <a:schemeClr val="tx1"/>
                        </a:solidFill>
                      </a:endParaRPr>
                    </a:p>
                  </a:txBody>
                  <a:tcPr/>
                </a:tc>
                <a:tc>
                  <a:txBody>
                    <a:bodyPr/>
                    <a:lstStyle/>
                    <a:p>
                      <a:pPr rtl="1"/>
                      <a:r>
                        <a:rPr lang="ar-SA" sz="1400" b="1" kern="1200" dirty="0" smtClean="0">
                          <a:solidFill>
                            <a:schemeClr val="tx1"/>
                          </a:solidFill>
                        </a:rPr>
                        <a:t>تصوير المعلمين ، أو الموظفين ، أو التسجيل الصوتي لهم بالأجهزة الإلكترونية .( خاص بالبنات )</a:t>
                      </a:r>
                      <a:endParaRPr lang="en-US" sz="1400" b="1" kern="1200" dirty="0" smtClean="0">
                        <a:solidFill>
                          <a:schemeClr val="tx1"/>
                        </a:solidFill>
                        <a:latin typeface="+mn-lt"/>
                        <a:ea typeface="+mn-ea"/>
                        <a:cs typeface="+mn-cs"/>
                      </a:endParaRPr>
                    </a:p>
                  </a:txBody>
                  <a:tcPr/>
                </a:tc>
              </a:tr>
            </a:tbl>
          </a:graphicData>
        </a:graphic>
      </p:graphicFrame>
      <p:sp>
        <p:nvSpPr>
          <p:cNvPr id="8" name="إطار 7"/>
          <p:cNvSpPr/>
          <p:nvPr/>
        </p:nvSpPr>
        <p:spPr>
          <a:xfrm>
            <a:off x="7500926" y="0"/>
            <a:ext cx="1643074" cy="2071678"/>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الخامسة</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1"/>
          <a:ext cx="7500958" cy="1857364"/>
        </p:xfrm>
        <a:graphic>
          <a:graphicData uri="http://schemas.openxmlformats.org/drawingml/2006/table">
            <a:tbl>
              <a:tblPr rtl="1" firstRow="1" bandRow="1">
                <a:tableStyleId>{1FECB4D8-DB02-4DC6-A0A2-4F2EBAE1DC90}</a:tableStyleId>
              </a:tblPr>
              <a:tblGrid>
                <a:gridCol w="522597"/>
                <a:gridCol w="6978361"/>
              </a:tblGrid>
              <a:tr h="456785">
                <a:tc>
                  <a:txBody>
                    <a:bodyPr/>
                    <a:lstStyle/>
                    <a:p>
                      <a:pPr algn="ctr" rtl="1"/>
                      <a:r>
                        <a:rPr lang="ar-SA" sz="1600" b="1" dirty="0" smtClean="0">
                          <a:solidFill>
                            <a:schemeClr val="tx1"/>
                          </a:solidFill>
                        </a:rPr>
                        <a:t>م</a:t>
                      </a:r>
                      <a:endParaRPr lang="ar-SA" sz="1600" b="1" dirty="0">
                        <a:solidFill>
                          <a:schemeClr val="tx1"/>
                        </a:solidFill>
                      </a:endParaRPr>
                    </a:p>
                  </a:txBody>
                  <a:tcPr/>
                </a:tc>
                <a:tc>
                  <a:txBody>
                    <a:bodyPr/>
                    <a:lstStyle/>
                    <a:p>
                      <a:pPr algn="ctr" rtl="1">
                        <a:lnSpc>
                          <a:spcPct val="115000"/>
                        </a:lnSpc>
                        <a:spcAft>
                          <a:spcPts val="0"/>
                        </a:spcAft>
                      </a:pPr>
                      <a:r>
                        <a:rPr lang="ar-SA" sz="2000" b="1" dirty="0" smtClean="0">
                          <a:solidFill>
                            <a:schemeClr val="tx1"/>
                          </a:solidFill>
                        </a:rPr>
                        <a:t>المخالفة</a:t>
                      </a:r>
                      <a:endParaRPr lang="en-US" sz="2000" b="1" dirty="0">
                        <a:solidFill>
                          <a:schemeClr val="tx1"/>
                        </a:solidFill>
                        <a:latin typeface="Calibri"/>
                        <a:ea typeface="Calibri"/>
                        <a:cs typeface="Arial"/>
                      </a:endParaRPr>
                    </a:p>
                  </a:txBody>
                  <a:tcPr/>
                </a:tc>
              </a:tr>
              <a:tr h="608857">
                <a:tc>
                  <a:txBody>
                    <a:bodyPr/>
                    <a:lstStyle/>
                    <a:p>
                      <a:pPr algn="ctr" rtl="1"/>
                      <a:r>
                        <a:rPr lang="ar-SA" sz="2400" b="1" dirty="0" smtClean="0">
                          <a:solidFill>
                            <a:schemeClr val="tx1"/>
                          </a:solidFill>
                        </a:rPr>
                        <a:t>1</a:t>
                      </a:r>
                      <a:endParaRPr lang="ar-SA" sz="2400" b="1" dirty="0">
                        <a:solidFill>
                          <a:schemeClr val="tx1"/>
                        </a:solidFill>
                      </a:endParaRPr>
                    </a:p>
                  </a:txBody>
                  <a:tcPr/>
                </a:tc>
                <a:tc>
                  <a:txBody>
                    <a:bodyPr/>
                    <a:lstStyle/>
                    <a:p>
                      <a:pPr algn="ctr"/>
                      <a:r>
                        <a:rPr lang="ar-SA" sz="1800" b="1" dirty="0" smtClean="0">
                          <a:solidFill>
                            <a:schemeClr val="tx1"/>
                          </a:solidFill>
                        </a:rPr>
                        <a:t>الاعتداء بالضرب على أحد منسوبي المدرسة من  معلمين ، أو الإداريين ، أو من في حكمهم .</a:t>
                      </a:r>
                      <a:endParaRPr lang="ar-SA" b="1" dirty="0">
                        <a:solidFill>
                          <a:schemeClr val="tx1"/>
                        </a:solidFill>
                      </a:endParaRPr>
                    </a:p>
                  </a:txBody>
                  <a:tcPr/>
                </a:tc>
              </a:tr>
              <a:tr h="791722">
                <a:tc>
                  <a:txBody>
                    <a:bodyPr/>
                    <a:lstStyle/>
                    <a:p>
                      <a:pPr algn="ctr" rtl="1"/>
                      <a:r>
                        <a:rPr lang="ar-SA" sz="2400" b="1" dirty="0" smtClean="0">
                          <a:solidFill>
                            <a:schemeClr val="tx1"/>
                          </a:solidFill>
                        </a:rPr>
                        <a:t>2</a:t>
                      </a:r>
                      <a:endParaRPr lang="ar-SA" sz="2400" b="1" dirty="0">
                        <a:solidFill>
                          <a:schemeClr val="tx1"/>
                        </a:solidFill>
                      </a:endParaRPr>
                    </a:p>
                  </a:txBody>
                  <a:tcPr/>
                </a:tc>
                <a:tc>
                  <a:txBody>
                    <a:bodyPr/>
                    <a:lstStyle/>
                    <a:p>
                      <a:pPr algn="ctr"/>
                      <a:r>
                        <a:rPr lang="ar-SA" sz="1800" b="1" dirty="0" smtClean="0">
                          <a:solidFill>
                            <a:schemeClr val="tx1"/>
                          </a:solidFill>
                        </a:rPr>
                        <a:t>ابتزاز المعلمين ، أو الإداريين ، أو من في حكمهم بتصويرهم أو الرسم المسيء لهم ونشره على الشبكة </a:t>
                      </a:r>
                      <a:r>
                        <a:rPr lang="ar-SA" sz="1800" b="1" dirty="0" err="1" smtClean="0">
                          <a:solidFill>
                            <a:schemeClr val="tx1"/>
                          </a:solidFill>
                        </a:rPr>
                        <a:t>العنكبوتية</a:t>
                      </a:r>
                      <a:r>
                        <a:rPr lang="ar-SA" sz="1800" b="1" baseline="0" dirty="0" smtClean="0">
                          <a:solidFill>
                            <a:schemeClr val="tx1"/>
                          </a:solidFill>
                        </a:rPr>
                        <a:t> ( </a:t>
                      </a:r>
                      <a:r>
                        <a:rPr lang="ar-SA" sz="1800" b="1" baseline="0" dirty="0" err="1" smtClean="0">
                          <a:solidFill>
                            <a:schemeClr val="tx1"/>
                          </a:solidFill>
                        </a:rPr>
                        <a:t>الأنترنت</a:t>
                      </a:r>
                      <a:r>
                        <a:rPr lang="ar-SA" sz="1800" b="1" baseline="0" dirty="0" smtClean="0">
                          <a:solidFill>
                            <a:schemeClr val="tx1"/>
                          </a:solidFill>
                        </a:rPr>
                        <a:t>)</a:t>
                      </a:r>
                      <a:endParaRPr lang="ar-SA" b="1" dirty="0">
                        <a:solidFill>
                          <a:schemeClr val="tx1"/>
                        </a:solidFill>
                      </a:endParaRPr>
                    </a:p>
                  </a:txBody>
                  <a:tcPr/>
                </a:tc>
              </a:tr>
            </a:tbl>
          </a:graphicData>
        </a:graphic>
      </p:graphicFrame>
      <p:graphicFrame>
        <p:nvGraphicFramePr>
          <p:cNvPr id="6" name="جدول 5"/>
          <p:cNvGraphicFramePr>
            <a:graphicFrameLocks noGrp="1"/>
          </p:cNvGraphicFramePr>
          <p:nvPr/>
        </p:nvGraphicFramePr>
        <p:xfrm>
          <a:off x="0" y="1928802"/>
          <a:ext cx="9144000" cy="4929199"/>
        </p:xfrm>
        <a:graphic>
          <a:graphicData uri="http://schemas.openxmlformats.org/drawingml/2006/table">
            <a:tbl>
              <a:tblPr rtl="1"/>
              <a:tblGrid>
                <a:gridCol w="9144000"/>
              </a:tblGrid>
              <a:tr h="296881">
                <a:tc>
                  <a:txBody>
                    <a:bodyPr/>
                    <a:lstStyle/>
                    <a:p>
                      <a:pPr algn="ctr" rtl="1">
                        <a:lnSpc>
                          <a:spcPct val="115000"/>
                        </a:lnSpc>
                        <a:spcAft>
                          <a:spcPts val="0"/>
                        </a:spcAft>
                      </a:pPr>
                      <a:r>
                        <a:rPr lang="ar-SA" sz="1600" b="1" dirty="0" smtClean="0">
                          <a:solidFill>
                            <a:srgbClr val="C00000"/>
                          </a:solidFill>
                          <a:latin typeface="Calibri"/>
                          <a:ea typeface="Calibri"/>
                          <a:cs typeface="AL-Mohanad Black"/>
                        </a:rPr>
                        <a:t>الإجراء </a:t>
                      </a:r>
                      <a:r>
                        <a:rPr lang="ar-SA" sz="1600" b="1" dirty="0">
                          <a:solidFill>
                            <a:srgbClr val="C00000"/>
                          </a:solidFill>
                          <a:latin typeface="Calibri"/>
                          <a:ea typeface="Calibri"/>
                          <a:cs typeface="AL-Mohanad Black"/>
                        </a:rPr>
                        <a:t>الأول</a:t>
                      </a:r>
                      <a:endParaRPr lang="en-US" sz="1600" b="1" dirty="0">
                        <a:solidFill>
                          <a:srgbClr val="C00000"/>
                        </a:solidFill>
                        <a:latin typeface="Calibri"/>
                        <a:ea typeface="Calibri"/>
                        <a:cs typeface="Arial"/>
                      </a:endParaRPr>
                    </a:p>
                  </a:txBody>
                  <a:tcPr marL="45307" marR="45307"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9119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190">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تستدعى الجهات الأمنية المختصة إلى المدرسة ( إذا تطلب الأمر ذلك ) فور وقوع المخالفة .</a:t>
                      </a:r>
                      <a:endParaRPr lang="en-US" sz="1050" b="1">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38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190">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190">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38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833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ويصدر مدير التعليم قراراً لمعالجة القضية تربوياً يتضمن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إحالة القضية إلى الجهات الأمنية إذا لزم الأمر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يحرم الطالب المخالف من الدراسة انتظاماً في العام الدراسي الذي حدثت فيه المخالفة ، ويمكن من الدراسة عن طريق الانتساب في مدرسة أخرى غير مدرسته الحالية .</a:t>
                      </a:r>
                      <a:endParaRPr lang="en-US" sz="1050" b="1" dirty="0">
                        <a:solidFill>
                          <a:srgbClr val="C00000"/>
                        </a:solidFill>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يحرم الطالب المخالف في نظامي المقررات والفصلي من الدراسة انتظاماً في الفصل الدراسي الذي حدثت فيه المخالفة والفصل الدراسي الذي يليه ، ويمكن من الدراسة عن طريق الانتساب في مدرسة أخرى غير مدرسته الحالية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مدارس تحفيظ القرآن الكريم ونظام المقررات التي لا يسمح النظام لديها بالانتساب فإنه ينتقل إلى الإجراء الذي يليه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932">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وحدة الخدمات الإرشادية في إدارة التعليم حالة الطالب المخالف سلوكياً وذلك تنفيذ القرار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19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عند عودته من تنفيذ فترة الحرمان بالالتزام بالانضباط والسلوك الحسن .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966">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38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( 8 ) ، يمكن من الدراسة بقرار من مدير التعليم وفق الضوابط المنظمة لقبول الطلبة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كبار </a:t>
                      </a:r>
                      <a:r>
                        <a:rPr lang="ar-SA" sz="1050" b="1" dirty="0">
                          <a:latin typeface="Calibri"/>
                          <a:ea typeface="Calibri"/>
                          <a:cs typeface="AL-Mohanad Black"/>
                        </a:rPr>
                        <a:t>السن على أن يراعي في ذلك مصلحة الطالب التربوية والسلوكية .</a:t>
                      </a:r>
                      <a:endParaRPr lang="en-US" sz="1050" b="1" dirty="0">
                        <a:latin typeface="Calibri"/>
                        <a:ea typeface="Calibri"/>
                        <a:cs typeface="Arial"/>
                      </a:endParaRPr>
                    </a:p>
                  </a:txBody>
                  <a:tcPr marL="45307" marR="45307"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5" name="إطار 4"/>
          <p:cNvSpPr/>
          <p:nvPr/>
        </p:nvSpPr>
        <p:spPr>
          <a:xfrm>
            <a:off x="7500926" y="0"/>
            <a:ext cx="1643074" cy="2071678"/>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السادسة</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0" y="2214554"/>
          <a:ext cx="9144000" cy="4643447"/>
        </p:xfrm>
        <a:graphic>
          <a:graphicData uri="http://schemas.openxmlformats.org/drawingml/2006/table">
            <a:tbl>
              <a:tblPr rtl="1"/>
              <a:tblGrid>
                <a:gridCol w="9144000"/>
              </a:tblGrid>
              <a:tr h="296743">
                <a:tc>
                  <a:txBody>
                    <a:bodyPr/>
                    <a:lstStyle/>
                    <a:p>
                      <a:pPr algn="ctr" rtl="1">
                        <a:lnSpc>
                          <a:spcPct val="115000"/>
                        </a:lnSpc>
                        <a:spcAft>
                          <a:spcPts val="0"/>
                        </a:spcAft>
                      </a:pPr>
                      <a:r>
                        <a:rPr lang="ar-SA" sz="1600" b="1" dirty="0">
                          <a:solidFill>
                            <a:srgbClr val="C00000"/>
                          </a:solidFill>
                          <a:latin typeface="Calibri"/>
                          <a:ea typeface="Calibri"/>
                          <a:cs typeface="AL-Mohanad Black"/>
                        </a:rPr>
                        <a:t>الإجراء الثاني</a:t>
                      </a:r>
                      <a:endParaRPr lang="en-US" sz="1600" b="1" dirty="0">
                        <a:solidFill>
                          <a:srgbClr val="C00000"/>
                        </a:solidFill>
                        <a:latin typeface="Calibri"/>
                        <a:ea typeface="Calibri"/>
                        <a:cs typeface="Arial"/>
                      </a:endParaRPr>
                    </a:p>
                  </a:txBody>
                  <a:tcPr marL="43214" marR="43214"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19473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تقوم إدارة المدرسة بتدوين محضر لإثبات الواقعة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تستدعى الجهات الأمنية المختصة إلى المدرسة ( إذا تطلب الأمر ذلك ) فور وقوع المخالفة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71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يضبط الجهاز أو الأداة المرتبطة بالقضية ويسلم للجهات المختصة ( إذا لزم الأمر ذلك ) بإدارة التعليم أو الجهات الأمنية المباشرة للقضية وإعداد محضر بذلك وإذا لم يتطلب الأمر التسليم تقوم إدارة المدرسة بالتحفظ على الجهاز حتى انتهاء القضية ، ومن ثم تتلفه لجنة التوجيه والإرشاد في المدرسة وتعد محضراً بذلك.</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8">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تجتمع لجنة التوجيه والإرشاد في المدرسة بعد وقوع القضية مباشرة لدراسة ظروفها وملابساتها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8">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ترفع إدارة المدرسة رسمياً وبصفة عاجلة لإدارة التعليم محضر اجتماع لجنة التوجيه والإرشاد في المدرسة بخصوص القضية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75">
                <a:tc>
                  <a:txBody>
                    <a:bodyPr/>
                    <a:lstStyle/>
                    <a:p>
                      <a:pPr marL="342900" lvl="0" indent="-342900" algn="just" rtl="1">
                        <a:lnSpc>
                          <a:spcPct val="115000"/>
                        </a:lnSpc>
                        <a:spcAft>
                          <a:spcPts val="0"/>
                        </a:spcAft>
                        <a:buFont typeface="+mj-lt"/>
                        <a:buAutoNum type="arabicParenR"/>
                      </a:pPr>
                      <a:r>
                        <a:rPr lang="ar-SA" sz="1050" b="1">
                          <a:latin typeface="Calibri"/>
                          <a:ea typeface="Calibri"/>
                          <a:cs typeface="AL-Mohanad Black"/>
                        </a:rPr>
                        <a:t>يكلف مدير التعليم حال ورود خطاب المدرسة مباشرة " لجنة قضايا الطلاب – لجنة قضايا الطالبات " بمباشرة القضية في المدرسة وأخذ إفادة الطالب المخالف ومن له صلة بالقضية ورصد ملابساتها ويعد تقرير بذلك .</a:t>
                      </a:r>
                      <a:endParaRPr lang="en-US" sz="1050" b="1">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7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تجتمع " لجنة قضايا الطلاب – لجنة قضايا الطالبات " في إدارة التعليم بعد زيارة المدرسة وتدرس حيثيات القضية وتستعين بتقرير الزيارة ، ورأي المدرسة ، ثم تقر من مدير التعليم وترفع القضية بصفة عاجلة للوزارة ، لإصدار قرار من وكيل الوزارة للتعليم يعالجها تربوياً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21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تدرس القضية من " لجنة قضايا الطلاب – لجنة قضايا الطالبات " بالوزارة وتؤخذ الموافقة من وكيل الوزارة للتعليم وحسب الصلاحيات المخولة له بصدور قرار </a:t>
                      </a:r>
                      <a:r>
                        <a:rPr lang="ar-SA" sz="1050" b="1" dirty="0" err="1">
                          <a:latin typeface="Calibri"/>
                          <a:ea typeface="Calibri"/>
                          <a:cs typeface="AL-Mohanad Black"/>
                        </a:rPr>
                        <a:t>ينص</a:t>
                      </a:r>
                      <a:r>
                        <a:rPr lang="ar-SA" sz="1050" b="1" dirty="0">
                          <a:latin typeface="Calibri"/>
                          <a:ea typeface="Calibri"/>
                          <a:cs typeface="AL-Mohanad Black"/>
                        </a:rPr>
                        <a:t> على الآتي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solidFill>
                            <a:srgbClr val="C00000"/>
                          </a:solidFill>
                          <a:latin typeface="Calibri"/>
                          <a:ea typeface="Calibri"/>
                          <a:cs typeface="AL-Mohanad Black"/>
                        </a:rPr>
                        <a:t>يحرم الطالب المخالف من الدراسة كلياً في مدارس التعليم العام جميعها للعام الدراسي الذي حدثت فيه المخالفة </a:t>
                      </a:r>
                      <a:r>
                        <a:rPr lang="ar-SA" sz="1050" b="1" dirty="0">
                          <a:latin typeface="Calibri"/>
                          <a:ea typeface="Calibri"/>
                          <a:cs typeface="AL-Mohanad Black"/>
                        </a:rPr>
                        <a:t>، وبالنسبة لنظامي المقررات والفصلي يحرم الطالب المخالف من الدراسة في الفصل الدراسي الذي حدثت فيه المخالفة والفصل الدراسي الذي يليه وتزود إدارة التعليم بذلك ، وإدارة نظام نور التابعة لها بصورة من قرار الحرمان ، لتفعيل القرار في جميع إدارات التعليم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950">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بعد تنفيذ الإجراء تدرس حالة الطالب المخالف سلوكياً من وحدة الخدمات الإرشادية في إدارة التعليم ويعد له برنامج تربوي أثناء فترة الحرمان يتضمن:</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حضور الطالب إلى وحدة الخدمات الإرشادية أثناء فترة الحرمان وفقاً لجدول زمني يتناسب مع حالته يضمن برنامجاً سلوكياً يشتمل على جلسات في تعديل السلوك من فريق العمل الإرشادي بوحدة الخدمات الإرشادية ، ودروس في المهارات الحياتية لإكسابه مهارات سلوكية إيجابية بواسطة ممارسين متمكنين .</a:t>
                      </a:r>
                      <a:endParaRPr lang="en-US" sz="1050" b="1" dirty="0">
                        <a:latin typeface="Calibri"/>
                        <a:ea typeface="Calibri"/>
                        <a:cs typeface="Arial"/>
                      </a:endParaRPr>
                    </a:p>
                    <a:p>
                      <a:pPr marL="342900" lvl="0" indent="-342900" algn="just" rtl="1">
                        <a:lnSpc>
                          <a:spcPct val="115000"/>
                        </a:lnSpc>
                        <a:spcAft>
                          <a:spcPts val="0"/>
                        </a:spcAft>
                        <a:buFont typeface="Symbol"/>
                        <a:buChar char=""/>
                      </a:pPr>
                      <a:r>
                        <a:rPr lang="ar-SA" sz="1050" b="1" dirty="0">
                          <a:latin typeface="Calibri"/>
                          <a:ea typeface="Calibri"/>
                          <a:cs typeface="AL-Mohanad Black"/>
                        </a:rPr>
                        <a:t>يكلف الطالب المخالف سلوكياً بمهام في مجال الخدمة الاجتماعية وخدمات تطوعية للمجتمع تحت إشراف إدارة التعليم وفق جدول زمني موافق عليه من ولي أمر الطالب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38">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يؤخذ تعهد خطي على الطالب المخالف سلوكياً عند عودته من تنفيذ فترة الحرمان بالالتزام بالانضباط والسلوك الحسن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713">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يمكن الطالب الذي نفذ عليه الإجراء من الدراسة منتظماً للعام الدراسي الذي يليه في مدرسة أخرى إذا كان في سن مرحلته الدراسية بقرار من مدير التعليم على أن تتابعه وحدة الخدمات الإرشادية والمدرسة المنقول إليها مع الرفع شهرياً من المدرسة لإدارة التعليم ( التوجيه والإرشاد ) بخطاب سري يبين حالته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75">
                <a:tc>
                  <a:txBody>
                    <a:bodyPr/>
                    <a:lstStyle/>
                    <a:p>
                      <a:pPr marL="342900" lvl="0" indent="-342900" algn="just" rtl="1">
                        <a:lnSpc>
                          <a:spcPct val="115000"/>
                        </a:lnSpc>
                        <a:spcAft>
                          <a:spcPts val="0"/>
                        </a:spcAft>
                        <a:buFont typeface="+mj-lt"/>
                        <a:buAutoNum type="arabicParenR"/>
                      </a:pPr>
                      <a:r>
                        <a:rPr lang="ar-SA" sz="1050" b="1" dirty="0">
                          <a:latin typeface="Calibri"/>
                          <a:ea typeface="Calibri"/>
                          <a:cs typeface="AL-Mohanad Black"/>
                        </a:rPr>
                        <a:t> الطالب الأكبر من سن مرحلته الدراسية وبعد تطبيق الإجراء المشار إليه في فقرة ( 9 ) ، يمكن من الدراسة بقرار من مدير التعليم وفق الضوابط المنظمة لقبول الطلبة </a:t>
                      </a:r>
                      <a:endParaRPr lang="ar-SA" sz="1050" b="1" dirty="0" smtClean="0">
                        <a:latin typeface="Calibri"/>
                        <a:ea typeface="Calibri"/>
                        <a:cs typeface="AL-Mohanad Black"/>
                      </a:endParaRPr>
                    </a:p>
                    <a:p>
                      <a:pPr marL="342900" lvl="0" indent="-342900" algn="just" rtl="1">
                        <a:lnSpc>
                          <a:spcPct val="115000"/>
                        </a:lnSpc>
                        <a:spcAft>
                          <a:spcPts val="0"/>
                        </a:spcAft>
                        <a:buFont typeface="+mj-lt"/>
                        <a:buNone/>
                      </a:pPr>
                      <a:r>
                        <a:rPr lang="ar-SA" sz="1050" b="1" dirty="0" smtClean="0">
                          <a:latin typeface="Calibri"/>
                          <a:ea typeface="Calibri"/>
                          <a:cs typeface="AL-Mohanad Black"/>
                        </a:rPr>
                        <a:t>كبار </a:t>
                      </a:r>
                      <a:r>
                        <a:rPr lang="ar-SA" sz="1050" b="1" dirty="0">
                          <a:latin typeface="Calibri"/>
                          <a:ea typeface="Calibri"/>
                          <a:cs typeface="AL-Mohanad Black"/>
                        </a:rPr>
                        <a:t>السن على أن يراعي في ذلك مصلحة الطالب التربوية والسلوكية .</a:t>
                      </a:r>
                      <a:endParaRPr lang="en-US" sz="1050" b="1" dirty="0">
                        <a:latin typeface="Calibri"/>
                        <a:ea typeface="Calibri"/>
                        <a:cs typeface="Arial"/>
                      </a:endParaRPr>
                    </a:p>
                  </a:txBody>
                  <a:tcPr marL="43214" marR="43214"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graphicFrame>
        <p:nvGraphicFramePr>
          <p:cNvPr id="6" name="جدول 5"/>
          <p:cNvGraphicFramePr>
            <a:graphicFrameLocks noGrp="1"/>
          </p:cNvGraphicFramePr>
          <p:nvPr/>
        </p:nvGraphicFramePr>
        <p:xfrm>
          <a:off x="0" y="1"/>
          <a:ext cx="7500958" cy="2188303"/>
        </p:xfrm>
        <a:graphic>
          <a:graphicData uri="http://schemas.openxmlformats.org/drawingml/2006/table">
            <a:tbl>
              <a:tblPr rtl="1" firstRow="1" bandRow="1">
                <a:tableStyleId>{F5AB1C69-6EDB-4FF4-983F-18BD219EF322}</a:tableStyleId>
              </a:tblPr>
              <a:tblGrid>
                <a:gridCol w="522597"/>
                <a:gridCol w="6978361"/>
              </a:tblGrid>
              <a:tr h="489937">
                <a:tc>
                  <a:txBody>
                    <a:bodyPr/>
                    <a:lstStyle/>
                    <a:p>
                      <a:pPr algn="ctr" rtl="1"/>
                      <a:r>
                        <a:rPr lang="ar-SA" sz="1600" b="1" dirty="0" smtClean="0">
                          <a:solidFill>
                            <a:schemeClr val="tx1"/>
                          </a:solidFill>
                        </a:rPr>
                        <a:t>م</a:t>
                      </a:r>
                      <a:endParaRPr lang="ar-SA" sz="1600" b="1" dirty="0">
                        <a:solidFill>
                          <a:schemeClr val="tx1"/>
                        </a:solidFill>
                      </a:endParaRPr>
                    </a:p>
                  </a:txBody>
                  <a:tcPr/>
                </a:tc>
                <a:tc>
                  <a:txBody>
                    <a:bodyPr/>
                    <a:lstStyle/>
                    <a:p>
                      <a:pPr algn="ctr" rtl="1">
                        <a:lnSpc>
                          <a:spcPct val="115000"/>
                        </a:lnSpc>
                        <a:spcAft>
                          <a:spcPts val="0"/>
                        </a:spcAft>
                      </a:pPr>
                      <a:r>
                        <a:rPr lang="ar-SA" sz="2000" b="1" dirty="0" smtClean="0">
                          <a:solidFill>
                            <a:schemeClr val="tx1"/>
                          </a:solidFill>
                        </a:rPr>
                        <a:t>المخالفة</a:t>
                      </a:r>
                      <a:endParaRPr lang="en-US" sz="2000" b="1" dirty="0">
                        <a:solidFill>
                          <a:schemeClr val="tx1"/>
                        </a:solidFill>
                        <a:latin typeface="Calibri"/>
                        <a:ea typeface="Calibri"/>
                        <a:cs typeface="Arial"/>
                      </a:endParaRPr>
                    </a:p>
                  </a:txBody>
                  <a:tcPr/>
                </a:tc>
              </a:tr>
              <a:tr h="849183">
                <a:tc>
                  <a:txBody>
                    <a:bodyPr/>
                    <a:lstStyle/>
                    <a:p>
                      <a:pPr algn="ctr" rtl="1"/>
                      <a:r>
                        <a:rPr lang="ar-SA" sz="1800" b="1" dirty="0" smtClean="0">
                          <a:solidFill>
                            <a:schemeClr val="tx1"/>
                          </a:solidFill>
                        </a:rPr>
                        <a:t>1</a:t>
                      </a:r>
                      <a:endParaRPr lang="ar-SA" sz="1800" b="1" dirty="0">
                        <a:solidFill>
                          <a:schemeClr val="tx1"/>
                        </a:solidFill>
                      </a:endParaRPr>
                    </a:p>
                  </a:txBody>
                  <a:tcPr/>
                </a:tc>
                <a:tc>
                  <a:txBody>
                    <a:bodyPr/>
                    <a:lstStyle/>
                    <a:p>
                      <a:pPr algn="ctr"/>
                      <a:r>
                        <a:rPr lang="ar-SA" sz="1800" b="1" dirty="0" smtClean="0">
                          <a:solidFill>
                            <a:schemeClr val="tx1"/>
                          </a:solidFill>
                        </a:rPr>
                        <a:t>الاعتداء بالضرب على أحد منسوبي المدرسة من  معلمين ، أو الإداريين ، أو من في حكمهم .</a:t>
                      </a:r>
                      <a:endParaRPr lang="ar-SA" b="1" dirty="0">
                        <a:solidFill>
                          <a:schemeClr val="tx1"/>
                        </a:solidFill>
                      </a:endParaRPr>
                    </a:p>
                  </a:txBody>
                  <a:tcPr/>
                </a:tc>
              </a:tr>
              <a:tr h="849183">
                <a:tc>
                  <a:txBody>
                    <a:bodyPr/>
                    <a:lstStyle/>
                    <a:p>
                      <a:pPr algn="ctr" rtl="1"/>
                      <a:r>
                        <a:rPr lang="ar-SA" sz="1800" b="1" dirty="0" smtClean="0">
                          <a:solidFill>
                            <a:schemeClr val="tx1"/>
                          </a:solidFill>
                        </a:rPr>
                        <a:t>2</a:t>
                      </a:r>
                      <a:endParaRPr lang="ar-SA" sz="1800" b="1" dirty="0">
                        <a:solidFill>
                          <a:schemeClr val="tx1"/>
                        </a:solidFill>
                      </a:endParaRPr>
                    </a:p>
                  </a:txBody>
                  <a:tcPr/>
                </a:tc>
                <a:tc>
                  <a:txBody>
                    <a:bodyPr/>
                    <a:lstStyle/>
                    <a:p>
                      <a:pPr algn="ctr"/>
                      <a:r>
                        <a:rPr lang="ar-SA" sz="1800" b="1" dirty="0" smtClean="0">
                          <a:solidFill>
                            <a:schemeClr val="tx1"/>
                          </a:solidFill>
                        </a:rPr>
                        <a:t>ابتزاز المعلمين ، أو الإداريين ، أو من في حكمهم بتصويرهم أو الرسم المسيء لهم ونشره على الشبكة </a:t>
                      </a:r>
                      <a:r>
                        <a:rPr lang="ar-SA" sz="1800" b="1" dirty="0" err="1" smtClean="0">
                          <a:solidFill>
                            <a:schemeClr val="tx1"/>
                          </a:solidFill>
                        </a:rPr>
                        <a:t>العنكبوتية</a:t>
                      </a:r>
                      <a:r>
                        <a:rPr lang="ar-SA" sz="1800" b="1" baseline="0" dirty="0" smtClean="0">
                          <a:solidFill>
                            <a:schemeClr val="tx1"/>
                          </a:solidFill>
                        </a:rPr>
                        <a:t> ( </a:t>
                      </a:r>
                      <a:r>
                        <a:rPr lang="ar-SA" sz="1800" b="1" baseline="0" dirty="0" err="1" smtClean="0">
                          <a:solidFill>
                            <a:schemeClr val="tx1"/>
                          </a:solidFill>
                        </a:rPr>
                        <a:t>الأنترنت</a:t>
                      </a:r>
                      <a:r>
                        <a:rPr lang="ar-SA" sz="1800" b="1" baseline="0" dirty="0" smtClean="0">
                          <a:solidFill>
                            <a:schemeClr val="tx1"/>
                          </a:solidFill>
                        </a:rPr>
                        <a:t>)</a:t>
                      </a:r>
                      <a:endParaRPr lang="ar-SA" b="1" dirty="0">
                        <a:solidFill>
                          <a:schemeClr val="tx1"/>
                        </a:solidFill>
                      </a:endParaRPr>
                    </a:p>
                  </a:txBody>
                  <a:tcPr/>
                </a:tc>
              </a:tr>
            </a:tbl>
          </a:graphicData>
        </a:graphic>
      </p:graphicFrame>
      <p:sp>
        <p:nvSpPr>
          <p:cNvPr id="8" name="إطار 7"/>
          <p:cNvSpPr/>
          <p:nvPr/>
        </p:nvSpPr>
        <p:spPr>
          <a:xfrm>
            <a:off x="7500926" y="0"/>
            <a:ext cx="1643074" cy="2071678"/>
          </a:xfrm>
          <a:prstGeom prst="frame">
            <a:avLst>
              <a:gd name="adj1" fmla="val 9114"/>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dirty="0" smtClean="0">
              <a:solidFill>
                <a:schemeClr val="tx1"/>
              </a:solidFill>
            </a:endParaRPr>
          </a:p>
          <a:p>
            <a:pPr algn="ctr"/>
            <a:endParaRPr lang="ar-SA" b="1" dirty="0" smtClean="0">
              <a:solidFill>
                <a:schemeClr val="tx1"/>
              </a:solidFill>
            </a:endParaRPr>
          </a:p>
          <a:p>
            <a:pPr algn="ctr"/>
            <a:r>
              <a:rPr lang="ar-SA" b="1" dirty="0" smtClean="0">
                <a:solidFill>
                  <a:schemeClr val="tx1"/>
                </a:solidFill>
              </a:rPr>
              <a:t>مخالفات الدرجة السادسة</a:t>
            </a:r>
          </a:p>
          <a:p>
            <a:pPr algn="ctr"/>
            <a:r>
              <a:rPr lang="ar-SA" b="1" dirty="0" smtClean="0">
                <a:solidFill>
                  <a:srgbClr val="FF0000"/>
                </a:solidFill>
              </a:rPr>
              <a:t>تجاه الهيئة التعليمية والإدارية </a:t>
            </a:r>
            <a:r>
              <a:rPr lang="ar-SA" b="1" dirty="0" err="1" smtClean="0">
                <a:solidFill>
                  <a:schemeClr val="tx1"/>
                </a:solidFill>
              </a:rPr>
              <a:t>وإجراءتها</a:t>
            </a:r>
            <a:endParaRPr lang="ar-SA" sz="1400" b="1" dirty="0" smtClean="0">
              <a:solidFill>
                <a:schemeClr val="tx1"/>
              </a:solidFill>
            </a:endParaRPr>
          </a:p>
          <a:p>
            <a:pPr algn="ctr"/>
            <a:endParaRPr lang="ar-SA" dirty="0">
              <a:solidFill>
                <a:schemeClr val="tx1"/>
              </a:solidFill>
            </a:endParaRPr>
          </a:p>
        </p:txBody>
      </p:sp>
      <p:sp>
        <p:nvSpPr>
          <p:cNvPr id="7" name="زر إجراء: البداية 6">
            <a:hlinkClick r:id="rId2"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مستطيل ذو زوايا قطرية مستديرة 9">
            <a:hlinkClick r:id="rId2" action="ppaction://hlinksldjump"/>
          </p:cNvPr>
          <p:cNvSpPr/>
          <p:nvPr/>
        </p:nvSpPr>
        <p:spPr>
          <a:xfrm>
            <a:off x="571472" y="2071678"/>
            <a:ext cx="2428892" cy="1071570"/>
          </a:xfrm>
          <a:prstGeom prst="round2DiagRect">
            <a:avLst>
              <a:gd name="adj1" fmla="val 50000"/>
              <a:gd name="adj2" fmla="val 50000"/>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2000" b="1" dirty="0" smtClean="0">
                <a:solidFill>
                  <a:schemeClr val="tx1"/>
                </a:solidFill>
              </a:rPr>
              <a:t>سبل التعويض في درجات السلوك</a:t>
            </a:r>
            <a:endParaRPr lang="ar-SA" sz="2000" b="1" dirty="0">
              <a:solidFill>
                <a:schemeClr val="tx1"/>
              </a:solidFill>
            </a:endParaRPr>
          </a:p>
        </p:txBody>
      </p:sp>
      <p:sp>
        <p:nvSpPr>
          <p:cNvPr id="12" name="مستطيل ذو زوايا قطرية مستديرة 11">
            <a:hlinkClick r:id="rId3" action="ppaction://hlinksldjump"/>
          </p:cNvPr>
          <p:cNvSpPr/>
          <p:nvPr/>
        </p:nvSpPr>
        <p:spPr>
          <a:xfrm>
            <a:off x="3214678" y="2071678"/>
            <a:ext cx="2571768" cy="1071570"/>
          </a:xfrm>
          <a:prstGeom prst="round2DiagRect">
            <a:avLst>
              <a:gd name="adj1" fmla="val 50000"/>
              <a:gd name="adj2" fmla="val 50000"/>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2000" b="1" dirty="0" smtClean="0">
                <a:solidFill>
                  <a:schemeClr val="tx1"/>
                </a:solidFill>
              </a:rPr>
              <a:t>مخالفات الطلبة تجاه الهيئة التعليمية والإدارية </a:t>
            </a:r>
            <a:endParaRPr lang="ar-SA" sz="2000" b="1" dirty="0">
              <a:solidFill>
                <a:schemeClr val="tx1"/>
              </a:solidFill>
            </a:endParaRPr>
          </a:p>
        </p:txBody>
      </p:sp>
      <p:sp>
        <p:nvSpPr>
          <p:cNvPr id="4" name="مستطيل 3"/>
          <p:cNvSpPr/>
          <p:nvPr/>
        </p:nvSpPr>
        <p:spPr>
          <a:xfrm>
            <a:off x="0" y="0"/>
            <a:ext cx="9144000" cy="571504"/>
          </a:xfrm>
          <a:prstGeom prst="rect">
            <a:avLst/>
          </a:prstGeom>
          <a:blipFill>
            <a:blip r:embed="rId4"/>
            <a:stretch>
              <a:fillRect/>
            </a:stretch>
          </a:blip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5" name="مستطيل 4"/>
          <p:cNvSpPr/>
          <p:nvPr/>
        </p:nvSpPr>
        <p:spPr>
          <a:xfrm>
            <a:off x="1857356" y="5500702"/>
            <a:ext cx="5000661" cy="884404"/>
          </a:xfrm>
          <a:prstGeom prst="rect">
            <a:avLst/>
          </a:prstGeom>
          <a:blipFill>
            <a:blip r:embed="rId5"/>
            <a:stretch>
              <a:fillRect/>
            </a:stretch>
          </a:blip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
        <p:nvSpPr>
          <p:cNvPr id="8" name="مستطيل ذو زوايا قطرية مستديرة 7">
            <a:hlinkClick r:id="rId6" action="ppaction://hlinksldjump"/>
          </p:cNvPr>
          <p:cNvSpPr/>
          <p:nvPr/>
        </p:nvSpPr>
        <p:spPr>
          <a:xfrm>
            <a:off x="3571868" y="3929066"/>
            <a:ext cx="2286016" cy="1000132"/>
          </a:xfrm>
          <a:prstGeom prst="round2DiagRect">
            <a:avLst>
              <a:gd name="adj1" fmla="val 50000"/>
              <a:gd name="adj2" fmla="val 50000"/>
            </a:avLst>
          </a:prstGeom>
          <a:effectLst>
            <a:glow rad="228600">
              <a:schemeClr val="accent6">
                <a:satMod val="175000"/>
                <a:alpha val="40000"/>
              </a:schemeClr>
            </a:glow>
            <a:outerShdw blurRad="40000" dist="20000" dir="5400000" rotWithShape="0">
              <a:srgbClr val="000000">
                <a:alpha val="38000"/>
              </a:srgbClr>
            </a:outerShdw>
          </a:effectLst>
        </p:spPr>
        <p:style>
          <a:lnRef idx="3">
            <a:schemeClr val="lt1"/>
          </a:lnRef>
          <a:fillRef idx="1">
            <a:schemeClr val="accent6"/>
          </a:fillRef>
          <a:effectRef idx="1">
            <a:schemeClr val="accent6"/>
          </a:effectRef>
          <a:fontRef idx="minor">
            <a:schemeClr val="lt1"/>
          </a:fontRef>
        </p:style>
        <p:txBody>
          <a:bodyPr rtlCol="1" anchor="ctr"/>
          <a:lstStyle/>
          <a:p>
            <a:pPr algn="ctr"/>
            <a:r>
              <a:rPr lang="ar-SA" sz="2800" b="1" dirty="0" smtClean="0">
                <a:solidFill>
                  <a:schemeClr val="tx1"/>
                </a:solidFill>
              </a:rPr>
              <a:t>المواظبة</a:t>
            </a:r>
            <a:endParaRPr lang="ar-SA" sz="2800" b="1" dirty="0">
              <a:solidFill>
                <a:schemeClr val="tx1"/>
              </a:solidFill>
            </a:endParaRPr>
          </a:p>
        </p:txBody>
      </p:sp>
      <p:sp>
        <p:nvSpPr>
          <p:cNvPr id="11" name="مستطيل ذو زوايا قطرية مستديرة 10">
            <a:hlinkClick r:id="rId7" action="ppaction://hlinksldjump"/>
          </p:cNvPr>
          <p:cNvSpPr/>
          <p:nvPr/>
        </p:nvSpPr>
        <p:spPr>
          <a:xfrm>
            <a:off x="5929322" y="2000240"/>
            <a:ext cx="2286016" cy="1071570"/>
          </a:xfrm>
          <a:prstGeom prst="round2DiagRect">
            <a:avLst>
              <a:gd name="adj1" fmla="val 50000"/>
              <a:gd name="adj2" fmla="val 50000"/>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2400" b="1" dirty="0" smtClean="0">
                <a:solidFill>
                  <a:schemeClr val="tx1"/>
                </a:solidFill>
              </a:rPr>
              <a:t>مخالفات للطلبة</a:t>
            </a:r>
            <a:endParaRPr lang="ar-SA" sz="2400" b="1" dirty="0">
              <a:solidFill>
                <a:schemeClr val="tx1"/>
              </a:solidFill>
            </a:endParaRPr>
          </a:p>
        </p:txBody>
      </p:sp>
      <p:sp>
        <p:nvSpPr>
          <p:cNvPr id="7" name="مستطيل ذو زوايا قطرية مستديرة 6"/>
          <p:cNvSpPr/>
          <p:nvPr/>
        </p:nvSpPr>
        <p:spPr>
          <a:xfrm>
            <a:off x="3428992" y="857232"/>
            <a:ext cx="2286016" cy="1000132"/>
          </a:xfrm>
          <a:prstGeom prst="round2DiagRect">
            <a:avLst>
              <a:gd name="adj1" fmla="val 50000"/>
              <a:gd name="adj2" fmla="val 50000"/>
            </a:avLst>
          </a:prstGeom>
          <a:effectLst>
            <a:glow rad="228600">
              <a:schemeClr val="accent6">
                <a:satMod val="175000"/>
                <a:alpha val="40000"/>
              </a:schemeClr>
            </a:glow>
            <a:outerShdw blurRad="40000" dist="20000" dir="5400000" rotWithShape="0">
              <a:srgbClr val="000000">
                <a:alpha val="38000"/>
              </a:srgbClr>
            </a:outerShdw>
          </a:effectLst>
        </p:spPr>
        <p:style>
          <a:lnRef idx="3">
            <a:schemeClr val="lt1"/>
          </a:lnRef>
          <a:fillRef idx="1">
            <a:schemeClr val="accent6"/>
          </a:fillRef>
          <a:effectRef idx="1">
            <a:schemeClr val="accent6"/>
          </a:effectRef>
          <a:fontRef idx="minor">
            <a:schemeClr val="lt1"/>
          </a:fontRef>
        </p:style>
        <p:txBody>
          <a:bodyPr rtlCol="1" anchor="ctr"/>
          <a:lstStyle/>
          <a:p>
            <a:pPr algn="ctr"/>
            <a:r>
              <a:rPr lang="ar-SA" sz="2800" b="1" dirty="0" smtClean="0">
                <a:solidFill>
                  <a:schemeClr val="tx1"/>
                </a:solidFill>
              </a:rPr>
              <a:t>المخالفات السلوكية</a:t>
            </a:r>
            <a:endParaRPr lang="ar-SA" sz="2800" b="1" dirty="0">
              <a:solidFill>
                <a:schemeClr val="tx1"/>
              </a:solidFill>
            </a:endParaRPr>
          </a:p>
        </p:txBody>
      </p:sp>
      <p:sp>
        <p:nvSpPr>
          <p:cNvPr id="9" name="مستطيل 8">
            <a:hlinkClick r:id="" action="ppaction://noaction"/>
          </p:cNvPr>
          <p:cNvSpPr/>
          <p:nvPr/>
        </p:nvSpPr>
        <p:spPr>
          <a:xfrm>
            <a:off x="0" y="6500834"/>
            <a:ext cx="9144000" cy="357166"/>
          </a:xfrm>
          <a:prstGeom prst="rect">
            <a:avLst/>
          </a:prstGeom>
          <a:solidFill>
            <a:schemeClr val="bg1">
              <a:lumMod val="75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14546" y="214290"/>
            <a:ext cx="5214974" cy="626982"/>
          </a:xfrm>
          <a:prstGeom prst="rect">
            <a:avLst/>
          </a:prstGeom>
          <a:solidFill>
            <a:schemeClr val="accent5"/>
          </a:solidFill>
          <a:scene3d>
            <a:camera prst="perspectiveRelaxedModerately"/>
            <a:lightRig rig="threePt" dir="t"/>
          </a:scene3d>
        </p:spPr>
        <p:style>
          <a:lnRef idx="3">
            <a:schemeClr val="lt1"/>
          </a:lnRef>
          <a:fillRef idx="1">
            <a:schemeClr val="accent6"/>
          </a:fillRef>
          <a:effectRef idx="1">
            <a:schemeClr val="accent6"/>
          </a:effectRef>
          <a:fontRef idx="minor">
            <a:schemeClr val="lt1"/>
          </a:fontRef>
        </p:style>
        <p:txBody>
          <a:bodyPr rtlCol="1" anchor="ctr"/>
          <a:lstStyle/>
          <a:p>
            <a:pPr algn="ctr"/>
            <a:r>
              <a:rPr lang="ar-SA" sz="2800" b="1" dirty="0" smtClean="0">
                <a:solidFill>
                  <a:schemeClr val="tx1"/>
                </a:solidFill>
              </a:rPr>
              <a:t>تعويض درجات السلوك والمواظبة</a:t>
            </a:r>
            <a:endParaRPr lang="ar-SA" sz="2800" b="1" dirty="0">
              <a:solidFill>
                <a:schemeClr val="tx1"/>
              </a:solidFill>
            </a:endParaRPr>
          </a:p>
        </p:txBody>
      </p:sp>
      <p:sp>
        <p:nvSpPr>
          <p:cNvPr id="3" name="مستطيل 2"/>
          <p:cNvSpPr/>
          <p:nvPr/>
        </p:nvSpPr>
        <p:spPr>
          <a:xfrm>
            <a:off x="500034" y="6215082"/>
            <a:ext cx="2714644" cy="357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aphicFrame>
        <p:nvGraphicFramePr>
          <p:cNvPr id="5" name="جدول 4"/>
          <p:cNvGraphicFramePr>
            <a:graphicFrameLocks noGrp="1"/>
          </p:cNvGraphicFramePr>
          <p:nvPr/>
        </p:nvGraphicFramePr>
        <p:xfrm>
          <a:off x="0" y="857232"/>
          <a:ext cx="9144001" cy="6248400"/>
        </p:xfrm>
        <a:graphic>
          <a:graphicData uri="http://schemas.openxmlformats.org/drawingml/2006/table">
            <a:tbl>
              <a:tblPr rtl="1" firstRow="1" bandRow="1">
                <a:tableStyleId>{073A0DAA-6AF3-43AB-8588-CEC1D06C72B9}</a:tableStyleId>
              </a:tblPr>
              <a:tblGrid>
                <a:gridCol w="338252"/>
                <a:gridCol w="6921729"/>
                <a:gridCol w="1884020"/>
              </a:tblGrid>
              <a:tr h="384065">
                <a:tc>
                  <a:txBody>
                    <a:bodyPr/>
                    <a:lstStyle/>
                    <a:p>
                      <a:pPr algn="ctr" rtl="1"/>
                      <a:r>
                        <a:rPr lang="ar-SA" sz="1600" dirty="0" smtClean="0">
                          <a:solidFill>
                            <a:schemeClr val="bg1"/>
                          </a:solidFill>
                        </a:rPr>
                        <a:t>م</a:t>
                      </a:r>
                      <a:endParaRPr lang="ar-SA" sz="1600" dirty="0">
                        <a:solidFill>
                          <a:schemeClr val="bg1"/>
                        </a:solidFill>
                      </a:endParaRPr>
                    </a:p>
                  </a:txBody>
                  <a:tcPr>
                    <a:solidFill>
                      <a:srgbClr val="C00000"/>
                    </a:solidFill>
                  </a:tcPr>
                </a:tc>
                <a:tc>
                  <a:txBody>
                    <a:bodyPr/>
                    <a:lstStyle/>
                    <a:p>
                      <a:pPr algn="ctr" rtl="1"/>
                      <a:r>
                        <a:rPr lang="ar-SA" sz="2400" dirty="0" smtClean="0">
                          <a:solidFill>
                            <a:schemeClr val="bg1"/>
                          </a:solidFill>
                        </a:rPr>
                        <a:t>فرص التعويض</a:t>
                      </a:r>
                      <a:endParaRPr lang="ar-SA" sz="2400" dirty="0">
                        <a:solidFill>
                          <a:schemeClr val="bg1"/>
                        </a:solidFill>
                      </a:endParaRPr>
                    </a:p>
                  </a:txBody>
                  <a:tcPr>
                    <a:solidFill>
                      <a:srgbClr val="C00000"/>
                    </a:solidFill>
                  </a:tcPr>
                </a:tc>
                <a:tc>
                  <a:txBody>
                    <a:bodyPr/>
                    <a:lstStyle/>
                    <a:p>
                      <a:pPr algn="ctr" rtl="1"/>
                      <a:r>
                        <a:rPr lang="ar-SA" sz="1800" dirty="0" smtClean="0">
                          <a:solidFill>
                            <a:schemeClr val="bg1"/>
                          </a:solidFill>
                        </a:rPr>
                        <a:t>مدى درجات التعويض</a:t>
                      </a:r>
                      <a:endParaRPr lang="ar-SA" sz="1800" dirty="0">
                        <a:solidFill>
                          <a:schemeClr val="bg1"/>
                        </a:solidFill>
                      </a:endParaRPr>
                    </a:p>
                  </a:txBody>
                  <a:tcPr>
                    <a:solidFill>
                      <a:srgbClr val="C00000"/>
                    </a:solidFill>
                  </a:tcPr>
                </a:tc>
              </a:tr>
              <a:tr h="552987">
                <a:tc>
                  <a:txBody>
                    <a:bodyPr/>
                    <a:lstStyle/>
                    <a:p>
                      <a:pPr rtl="1"/>
                      <a:r>
                        <a:rPr lang="ar-SA" sz="2800" b="1" dirty="0" smtClean="0">
                          <a:solidFill>
                            <a:srgbClr val="C00000"/>
                          </a:solidFill>
                        </a:rPr>
                        <a:t>1</a:t>
                      </a:r>
                      <a:endParaRPr lang="ar-SA" sz="2800" b="1" dirty="0">
                        <a:solidFill>
                          <a:srgbClr val="C00000"/>
                        </a:solidFill>
                      </a:endParaRPr>
                    </a:p>
                  </a:txBody>
                  <a:tcPr/>
                </a:tc>
                <a:tc>
                  <a:txBody>
                    <a:bodyPr/>
                    <a:lstStyle/>
                    <a:p>
                      <a:pPr rtl="1"/>
                      <a:endParaRPr lang="ar-SA" sz="1600" b="1" dirty="0"/>
                    </a:p>
                  </a:txBody>
                  <a:tcPr/>
                </a:tc>
                <a:tc>
                  <a:txBody>
                    <a:bodyPr/>
                    <a:lstStyle/>
                    <a:p>
                      <a:pPr algn="ctr" rtl="1"/>
                      <a:r>
                        <a:rPr lang="ar-SA" sz="1800" b="1" dirty="0" smtClean="0">
                          <a:solidFill>
                            <a:schemeClr val="tx1"/>
                          </a:solidFill>
                        </a:rPr>
                        <a:t>من درجة واحدة </a:t>
                      </a:r>
                    </a:p>
                    <a:p>
                      <a:pPr algn="ctr" rtl="1"/>
                      <a:r>
                        <a:rPr lang="ar-SA" sz="1800" b="1" dirty="0" smtClean="0">
                          <a:solidFill>
                            <a:schemeClr val="tx1"/>
                          </a:solidFill>
                        </a:rPr>
                        <a:t>إلى درجتين</a:t>
                      </a:r>
                      <a:endParaRPr lang="ar-SA" sz="1800" b="1" dirty="0">
                        <a:solidFill>
                          <a:schemeClr val="tx1"/>
                        </a:solidFill>
                      </a:endParaRPr>
                    </a:p>
                  </a:txBody>
                  <a:tcPr/>
                </a:tc>
              </a:tr>
              <a:tr h="576097">
                <a:tc>
                  <a:txBody>
                    <a:bodyPr/>
                    <a:lstStyle/>
                    <a:p>
                      <a:pPr rtl="1"/>
                      <a:r>
                        <a:rPr lang="ar-SA" sz="2800" b="1" dirty="0" smtClean="0">
                          <a:solidFill>
                            <a:srgbClr val="C00000"/>
                          </a:solidFill>
                        </a:rPr>
                        <a:t>2</a:t>
                      </a:r>
                      <a:endParaRPr lang="ar-SA" sz="2800" b="1" dirty="0">
                        <a:solidFill>
                          <a:srgbClr val="C00000"/>
                        </a:solidFill>
                      </a:endParaRPr>
                    </a:p>
                  </a:txBody>
                  <a:tcPr/>
                </a:tc>
                <a:tc>
                  <a:txBody>
                    <a:bodyPr/>
                    <a:lstStyle/>
                    <a:p>
                      <a:pPr rtl="1"/>
                      <a:endParaRPr lang="ar-SA" sz="16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من درجة واحدة </a:t>
                      </a:r>
                    </a:p>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إلى درجتين</a:t>
                      </a:r>
                    </a:p>
                    <a:p>
                      <a:pPr algn="ctr" rtl="1"/>
                      <a:endParaRPr lang="ar-SA" sz="2000" b="1" dirty="0">
                        <a:solidFill>
                          <a:schemeClr val="tx1"/>
                        </a:solidFill>
                      </a:endParaRPr>
                    </a:p>
                  </a:txBody>
                  <a:tcPr/>
                </a:tc>
              </a:tr>
              <a:tr h="789981">
                <a:tc>
                  <a:txBody>
                    <a:bodyPr/>
                    <a:lstStyle/>
                    <a:p>
                      <a:pPr rtl="1"/>
                      <a:r>
                        <a:rPr lang="ar-SA" sz="2800" b="1" dirty="0" smtClean="0">
                          <a:solidFill>
                            <a:srgbClr val="C00000"/>
                          </a:solidFill>
                        </a:rPr>
                        <a:t>3</a:t>
                      </a:r>
                      <a:endParaRPr lang="ar-SA" sz="2800" b="1" dirty="0">
                        <a:solidFill>
                          <a:srgbClr val="C00000"/>
                        </a:solidFill>
                      </a:endParaRPr>
                    </a:p>
                  </a:txBody>
                  <a:tcPr/>
                </a:tc>
                <a:tc>
                  <a:txBody>
                    <a:bodyPr/>
                    <a:lstStyle/>
                    <a:p>
                      <a:pPr rtl="1"/>
                      <a:endParaRPr lang="ar-SA" sz="16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من درجة واحدة </a:t>
                      </a:r>
                    </a:p>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إلى درجتين</a:t>
                      </a:r>
                    </a:p>
                    <a:p>
                      <a:pPr algn="ctr" rtl="1"/>
                      <a:endParaRPr lang="ar-SA" sz="2000" b="1" dirty="0">
                        <a:solidFill>
                          <a:schemeClr val="tx1"/>
                        </a:solidFill>
                      </a:endParaRPr>
                    </a:p>
                  </a:txBody>
                  <a:tcPr/>
                </a:tc>
              </a:tr>
              <a:tr h="800135">
                <a:tc>
                  <a:txBody>
                    <a:bodyPr/>
                    <a:lstStyle/>
                    <a:p>
                      <a:pPr rtl="1"/>
                      <a:r>
                        <a:rPr lang="ar-SA" sz="2800" b="1" dirty="0" smtClean="0">
                          <a:solidFill>
                            <a:srgbClr val="C00000"/>
                          </a:solidFill>
                        </a:rPr>
                        <a:t>4</a:t>
                      </a:r>
                      <a:endParaRPr lang="ar-SA" sz="2800" b="1" dirty="0">
                        <a:solidFill>
                          <a:srgbClr val="C00000"/>
                        </a:solidFill>
                      </a:endParaRPr>
                    </a:p>
                  </a:txBody>
                  <a:tcPr/>
                </a:tc>
                <a:tc>
                  <a:txBody>
                    <a:bodyPr/>
                    <a:lstStyle/>
                    <a:p>
                      <a:pPr rtl="1"/>
                      <a:endParaRPr lang="ar-SA" sz="16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من درجة واحدة </a:t>
                      </a:r>
                    </a:p>
                    <a:p>
                      <a:pPr marL="0" marR="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rPr>
                        <a:t>إلى ثلاث درجات</a:t>
                      </a:r>
                    </a:p>
                    <a:p>
                      <a:pPr algn="ctr" rtl="1"/>
                      <a:endParaRPr lang="ar-SA" sz="2000" b="1" dirty="0">
                        <a:solidFill>
                          <a:schemeClr val="tx1"/>
                        </a:solidFill>
                      </a:endParaRPr>
                    </a:p>
                  </a:txBody>
                  <a:tcPr/>
                </a:tc>
              </a:tr>
              <a:tr h="864146">
                <a:tc>
                  <a:txBody>
                    <a:bodyPr/>
                    <a:lstStyle/>
                    <a:p>
                      <a:pPr rtl="1"/>
                      <a:r>
                        <a:rPr lang="ar-SA" sz="2800" b="1" dirty="0" smtClean="0">
                          <a:solidFill>
                            <a:srgbClr val="C00000"/>
                          </a:solidFill>
                        </a:rPr>
                        <a:t>5</a:t>
                      </a:r>
                      <a:endParaRPr lang="ar-SA" sz="2800" b="1" dirty="0">
                        <a:solidFill>
                          <a:srgbClr val="C00000"/>
                        </a:solidFill>
                      </a:endParaRPr>
                    </a:p>
                  </a:txBody>
                  <a:tcPr/>
                </a:tc>
                <a:tc>
                  <a:txBody>
                    <a:bodyPr/>
                    <a:lstStyle/>
                    <a:p>
                      <a:pPr rtl="1"/>
                      <a:endParaRPr lang="ar-SA" sz="16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000" b="1" dirty="0" smtClean="0">
                          <a:solidFill>
                            <a:schemeClr val="tx1"/>
                          </a:solidFill>
                        </a:rPr>
                        <a:t>من درجة واحدة </a:t>
                      </a:r>
                    </a:p>
                    <a:p>
                      <a:pPr marL="0" marR="0" indent="0" algn="ctr" defTabSz="914400" rtl="1" eaLnBrk="1" fontAlgn="auto" latinLnBrk="0" hangingPunct="1">
                        <a:lnSpc>
                          <a:spcPct val="100000"/>
                        </a:lnSpc>
                        <a:spcBef>
                          <a:spcPts val="0"/>
                        </a:spcBef>
                        <a:spcAft>
                          <a:spcPts val="0"/>
                        </a:spcAft>
                        <a:buClrTx/>
                        <a:buSzTx/>
                        <a:buFontTx/>
                        <a:buNone/>
                        <a:tabLst/>
                        <a:defRPr/>
                      </a:pPr>
                      <a:r>
                        <a:rPr lang="ar-SA" sz="2000" b="1" dirty="0" smtClean="0">
                          <a:solidFill>
                            <a:schemeClr val="tx1"/>
                          </a:solidFill>
                        </a:rPr>
                        <a:t>إلى ثلاث درجات</a:t>
                      </a:r>
                    </a:p>
                    <a:p>
                      <a:pPr algn="ctr" rtl="1"/>
                      <a:endParaRPr lang="ar-SA" sz="2000" b="1" dirty="0">
                        <a:solidFill>
                          <a:schemeClr val="tx1"/>
                        </a:solidFill>
                      </a:endParaRPr>
                    </a:p>
                  </a:txBody>
                  <a:tcPr/>
                </a:tc>
              </a:tr>
              <a:tr h="864146">
                <a:tc>
                  <a:txBody>
                    <a:bodyPr/>
                    <a:lstStyle/>
                    <a:p>
                      <a:pPr rtl="1"/>
                      <a:r>
                        <a:rPr lang="ar-SA" sz="2800" b="1" dirty="0" smtClean="0">
                          <a:solidFill>
                            <a:srgbClr val="C00000"/>
                          </a:solidFill>
                        </a:rPr>
                        <a:t>6</a:t>
                      </a:r>
                      <a:endParaRPr lang="ar-SA" sz="2800" b="1" dirty="0">
                        <a:solidFill>
                          <a:srgbClr val="C00000"/>
                        </a:solidFill>
                      </a:endParaRPr>
                    </a:p>
                  </a:txBody>
                  <a:tcPr/>
                </a:tc>
                <a:tc>
                  <a:txBody>
                    <a:bodyPr/>
                    <a:lstStyle/>
                    <a:p>
                      <a:pPr rtl="1"/>
                      <a:endParaRPr lang="ar-SA" sz="16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b="1" dirty="0" smtClean="0">
                          <a:solidFill>
                            <a:schemeClr val="tx1"/>
                          </a:solidFill>
                        </a:rPr>
                        <a:t>من درجة واحدة</a:t>
                      </a:r>
                    </a:p>
                    <a:p>
                      <a:pPr marL="0" marR="0" indent="0" algn="r" defTabSz="914400" rtl="1" eaLnBrk="1" fontAlgn="auto" latinLnBrk="0" hangingPunct="1">
                        <a:lnSpc>
                          <a:spcPct val="100000"/>
                        </a:lnSpc>
                        <a:spcBef>
                          <a:spcPts val="0"/>
                        </a:spcBef>
                        <a:spcAft>
                          <a:spcPts val="0"/>
                        </a:spcAft>
                        <a:buClrTx/>
                        <a:buSzTx/>
                        <a:buFontTx/>
                        <a:buNone/>
                        <a:tabLst/>
                        <a:defRPr/>
                      </a:pPr>
                      <a:r>
                        <a:rPr lang="ar-SA" sz="2000" b="1" dirty="0" smtClean="0">
                          <a:solidFill>
                            <a:schemeClr val="tx1"/>
                          </a:solidFill>
                        </a:rPr>
                        <a:t>إلى ثلاث </a:t>
                      </a:r>
                    </a:p>
                    <a:p>
                      <a:pPr marL="0" marR="0" indent="0" algn="r" defTabSz="914400" rtl="1" eaLnBrk="1" fontAlgn="auto" latinLnBrk="0" hangingPunct="1">
                        <a:lnSpc>
                          <a:spcPct val="100000"/>
                        </a:lnSpc>
                        <a:spcBef>
                          <a:spcPts val="0"/>
                        </a:spcBef>
                        <a:spcAft>
                          <a:spcPts val="0"/>
                        </a:spcAft>
                        <a:buClrTx/>
                        <a:buSzTx/>
                        <a:buFontTx/>
                        <a:buNone/>
                        <a:tabLst/>
                        <a:defRPr/>
                      </a:pPr>
                      <a:r>
                        <a:rPr lang="ar-SA" sz="2000" b="1" dirty="0" smtClean="0">
                          <a:solidFill>
                            <a:schemeClr val="tx1"/>
                          </a:solidFill>
                        </a:rPr>
                        <a:t>درجات</a:t>
                      </a:r>
                    </a:p>
                    <a:p>
                      <a:pPr algn="ctr" rtl="1"/>
                      <a:endParaRPr lang="ar-SA" sz="2000" b="1" dirty="0">
                        <a:solidFill>
                          <a:schemeClr val="tx1"/>
                        </a:solidFill>
                      </a:endParaRPr>
                    </a:p>
                  </a:txBody>
                  <a:tcPr/>
                </a:tc>
              </a:tr>
            </a:tbl>
          </a:graphicData>
        </a:graphic>
      </p:graphicFrame>
      <p:sp>
        <p:nvSpPr>
          <p:cNvPr id="6" name="مستطيل 5"/>
          <p:cNvSpPr/>
          <p:nvPr/>
        </p:nvSpPr>
        <p:spPr>
          <a:xfrm>
            <a:off x="285720" y="0"/>
            <a:ext cx="1010424" cy="714356"/>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مستطيل 6"/>
          <p:cNvSpPr/>
          <p:nvPr/>
        </p:nvSpPr>
        <p:spPr>
          <a:xfrm>
            <a:off x="1928794" y="1357298"/>
            <a:ext cx="6858048"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solidFill>
                <a:schemeClr val="tx1">
                  <a:lumMod val="95000"/>
                  <a:lumOff val="5000"/>
                </a:schemeClr>
              </a:solidFill>
            </a:endParaRPr>
          </a:p>
          <a:p>
            <a:pPr algn="ctr"/>
            <a:r>
              <a:rPr lang="ar-SA" b="1" dirty="0" smtClean="0">
                <a:solidFill>
                  <a:schemeClr val="tx1">
                    <a:lumMod val="95000"/>
                    <a:lumOff val="5000"/>
                  </a:schemeClr>
                </a:solidFill>
              </a:rPr>
              <a:t>إذا انضبط سلوك الطالب المخالف سلوكياً مدة أسبوع كامل ولم يرتكب خلاله مخالفة سلوكية</a:t>
            </a:r>
          </a:p>
          <a:p>
            <a:pPr algn="ctr"/>
            <a:endParaRPr lang="ar-SA" dirty="0"/>
          </a:p>
        </p:txBody>
      </p:sp>
      <p:sp>
        <p:nvSpPr>
          <p:cNvPr id="8" name="مستطيل 7"/>
          <p:cNvSpPr/>
          <p:nvPr/>
        </p:nvSpPr>
        <p:spPr>
          <a:xfrm>
            <a:off x="1928794" y="2000240"/>
            <a:ext cx="6858048"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solidFill>
                <a:schemeClr val="tx1">
                  <a:lumMod val="95000"/>
                  <a:lumOff val="5000"/>
                </a:schemeClr>
              </a:solidFill>
            </a:endParaRPr>
          </a:p>
          <a:p>
            <a:pPr algn="ctr"/>
            <a:r>
              <a:rPr lang="ar-SA" b="1" dirty="0" smtClean="0">
                <a:solidFill>
                  <a:schemeClr val="tx1">
                    <a:lumMod val="95000"/>
                    <a:lumOff val="5000"/>
                  </a:schemeClr>
                </a:solidFill>
              </a:rPr>
              <a:t>انتظام الطالب المخالف في التكبير لأداء الصلاة في الصف الأول في المدرسة لمدة أسبوع</a:t>
            </a:r>
          </a:p>
          <a:p>
            <a:pPr algn="ctr"/>
            <a:endParaRPr lang="ar-SA" dirty="0"/>
          </a:p>
        </p:txBody>
      </p:sp>
      <p:sp>
        <p:nvSpPr>
          <p:cNvPr id="9" name="مستطيل 8"/>
          <p:cNvSpPr/>
          <p:nvPr/>
        </p:nvSpPr>
        <p:spPr>
          <a:xfrm>
            <a:off x="2000232" y="3143248"/>
            <a:ext cx="6786610"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p>
          <a:p>
            <a:pPr algn="ctr"/>
            <a:r>
              <a:rPr lang="ar-SA" b="1" dirty="0" smtClean="0">
                <a:solidFill>
                  <a:schemeClr val="tx1">
                    <a:lumMod val="95000"/>
                    <a:lumOff val="5000"/>
                  </a:schemeClr>
                </a:solidFill>
              </a:rPr>
              <a:t>إذا احضر الطالب المخالف سلوكياً مشهداً معتمداً يفيد بحصوله على دورة تدريبية في مجال المهارات الحياتية بما </a:t>
            </a:r>
            <a:r>
              <a:rPr lang="ar-SA" b="1" dirty="0" err="1" smtClean="0">
                <a:solidFill>
                  <a:schemeClr val="tx1">
                    <a:lumMod val="95000"/>
                    <a:lumOff val="5000"/>
                  </a:schemeClr>
                </a:solidFill>
              </a:rPr>
              <a:t>لايقل</a:t>
            </a:r>
            <a:r>
              <a:rPr lang="ar-SA" b="1" dirty="0" smtClean="0">
                <a:solidFill>
                  <a:schemeClr val="tx1">
                    <a:lumMod val="95000"/>
                    <a:lumOff val="5000"/>
                  </a:schemeClr>
                </a:solidFill>
              </a:rPr>
              <a:t> عن خمس ساعات تدريبية</a:t>
            </a:r>
          </a:p>
          <a:p>
            <a:pPr algn="ctr"/>
            <a:endParaRPr lang="ar-SA" dirty="0"/>
          </a:p>
        </p:txBody>
      </p:sp>
      <p:sp>
        <p:nvSpPr>
          <p:cNvPr id="10" name="مستطيل 9"/>
          <p:cNvSpPr/>
          <p:nvPr/>
        </p:nvSpPr>
        <p:spPr>
          <a:xfrm>
            <a:off x="2000232" y="3929066"/>
            <a:ext cx="6715172"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solidFill>
                <a:schemeClr val="tx1">
                  <a:lumMod val="95000"/>
                  <a:lumOff val="5000"/>
                </a:schemeClr>
              </a:solidFill>
            </a:endParaRPr>
          </a:p>
          <a:p>
            <a:pPr algn="ctr"/>
            <a:r>
              <a:rPr lang="ar-SA" b="1" dirty="0" smtClean="0">
                <a:solidFill>
                  <a:schemeClr val="tx1">
                    <a:lumMod val="95000"/>
                    <a:lumOff val="5000"/>
                  </a:schemeClr>
                </a:solidFill>
              </a:rPr>
              <a:t>مشاركة الطالب المخالف في ثلاثة أنشطة مدرسية بصورة إيجابية</a:t>
            </a:r>
          </a:p>
          <a:p>
            <a:pPr algn="ctr"/>
            <a:endParaRPr lang="ar-SA" dirty="0"/>
          </a:p>
        </p:txBody>
      </p:sp>
      <p:sp>
        <p:nvSpPr>
          <p:cNvPr id="11" name="مستطيل 10"/>
          <p:cNvSpPr/>
          <p:nvPr/>
        </p:nvSpPr>
        <p:spPr>
          <a:xfrm>
            <a:off x="1928794" y="4929198"/>
            <a:ext cx="6858048"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p>
          <a:p>
            <a:pPr algn="ctr"/>
            <a:r>
              <a:rPr lang="ar-SA" b="1" dirty="0" smtClean="0">
                <a:solidFill>
                  <a:schemeClr val="tx1">
                    <a:lumMod val="95000"/>
                    <a:lumOff val="5000"/>
                  </a:schemeClr>
                </a:solidFill>
              </a:rPr>
              <a:t>إذا احضر الطالب المخالف سلوكياً مشهدين من اثنين من المعلمين بعد اعتمادها من مدير المدرسة يفيدان بتحسن سلوكه</a:t>
            </a:r>
          </a:p>
          <a:p>
            <a:pPr algn="ctr"/>
            <a:endParaRPr lang="ar-SA" dirty="0"/>
          </a:p>
        </p:txBody>
      </p:sp>
      <p:sp>
        <p:nvSpPr>
          <p:cNvPr id="12" name="مستطيل 11"/>
          <p:cNvSpPr/>
          <p:nvPr/>
        </p:nvSpPr>
        <p:spPr>
          <a:xfrm>
            <a:off x="2000232" y="5857892"/>
            <a:ext cx="6715172" cy="504056"/>
          </a:xfrm>
          <a:prstGeom prst="rect">
            <a:avLst/>
          </a:prstGeom>
          <a:solidFill>
            <a:srgbClr val="FFFF99"/>
          </a:solidFill>
          <a:ln>
            <a:noFill/>
          </a:ln>
        </p:spPr>
        <p:style>
          <a:lnRef idx="1">
            <a:schemeClr val="dk1"/>
          </a:lnRef>
          <a:fillRef idx="2">
            <a:schemeClr val="dk1"/>
          </a:fillRef>
          <a:effectRef idx="1">
            <a:schemeClr val="dk1"/>
          </a:effectRef>
          <a:fontRef idx="minor">
            <a:schemeClr val="dk1"/>
          </a:fontRef>
        </p:style>
        <p:txBody>
          <a:bodyPr rtlCol="1" anchor="ctr"/>
          <a:lstStyle/>
          <a:p>
            <a:pPr algn="ctr"/>
            <a:endParaRPr lang="ar-SA" b="1" dirty="0" smtClean="0"/>
          </a:p>
          <a:p>
            <a:pPr algn="ctr"/>
            <a:r>
              <a:rPr lang="ar-SA" b="1" dirty="0" smtClean="0">
                <a:solidFill>
                  <a:schemeClr val="tx1">
                    <a:lumMod val="95000"/>
                    <a:lumOff val="5000"/>
                  </a:schemeClr>
                </a:solidFill>
              </a:rPr>
              <a:t>إذا تحسن سلوك الطالب المخالف خلال أسبوع بعد احضاره تقرير من وحدة الخدمات الإرشادية أو من جهة حكومية ذات اختصاص أو علاقة بتعديل السلوك</a:t>
            </a:r>
          </a:p>
          <a:p>
            <a:pPr algn="ctr"/>
            <a:endParaRPr lang="ar-SA" dirty="0"/>
          </a:p>
        </p:txBody>
      </p:sp>
      <p:sp>
        <p:nvSpPr>
          <p:cNvPr id="14" name="زر إجراء: البداية 13">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rot="851464">
            <a:off x="1859878" y="2457239"/>
            <a:ext cx="5786478" cy="2489245"/>
          </a:xfrm>
          <a:prstGeom prst="rect">
            <a:avLst/>
          </a:prstGeom>
          <a:solidFill>
            <a:srgbClr val="F4F09A"/>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3800" b="1" dirty="0" smtClean="0">
                <a:ln w="18000">
                  <a:solidFill>
                    <a:schemeClr val="accent2">
                      <a:satMod val="140000"/>
                    </a:schemeClr>
                  </a:solidFill>
                  <a:prstDash val="solid"/>
                  <a:miter lim="800000"/>
                </a:ln>
                <a:solidFill>
                  <a:sysClr val="windowText" lastClr="000000"/>
                </a:solidFill>
                <a:effectLst>
                  <a:glow rad="101600">
                    <a:schemeClr val="accent2">
                      <a:satMod val="175000"/>
                      <a:alpha val="40000"/>
                    </a:schemeClr>
                  </a:glow>
                  <a:outerShdw blurRad="25500" dist="23000" dir="7020000" algn="tl">
                    <a:srgbClr val="000000">
                      <a:alpha val="50000"/>
                    </a:srgbClr>
                  </a:outerShdw>
                </a:effectLst>
              </a:rPr>
              <a:t>المواظبة</a:t>
            </a:r>
            <a:endParaRPr lang="ar-SA" sz="13800" b="1" dirty="0">
              <a:ln w="18000">
                <a:solidFill>
                  <a:schemeClr val="accent2">
                    <a:satMod val="140000"/>
                  </a:schemeClr>
                </a:solidFill>
                <a:prstDash val="solid"/>
                <a:miter lim="800000"/>
              </a:ln>
              <a:solidFill>
                <a:sysClr val="windowText" lastClr="000000"/>
              </a:solidFill>
              <a:effectLst>
                <a:glow rad="101600">
                  <a:schemeClr val="accent2">
                    <a:satMod val="175000"/>
                    <a:alpha val="40000"/>
                  </a:schemeClr>
                </a:glow>
                <a:outerShdw blurRad="25500" dist="23000" dir="7020000" algn="tl">
                  <a:srgbClr val="000000">
                    <a:alpha val="50000"/>
                  </a:srgbClr>
                </a:outerShdw>
              </a:effectLst>
            </a:endParaRPr>
          </a:p>
        </p:txBody>
      </p:sp>
      <p:pic>
        <p:nvPicPr>
          <p:cNvPr id="1026" name="Picture 2"/>
          <p:cNvPicPr>
            <a:picLocks noChangeAspect="1" noChangeArrowheads="1"/>
          </p:cNvPicPr>
          <p:nvPr/>
        </p:nvPicPr>
        <p:blipFill>
          <a:blip r:embed="rId2"/>
          <a:srcRect/>
          <a:stretch>
            <a:fillRect/>
          </a:stretch>
        </p:blipFill>
        <p:spPr bwMode="auto">
          <a:xfrm>
            <a:off x="714348" y="285728"/>
            <a:ext cx="7858180" cy="1657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571472" y="142852"/>
            <a:ext cx="78581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lumMod val="95000"/>
                    <a:lumOff val="5000"/>
                  </a:schemeClr>
                </a:solidFill>
                <a:effectLst/>
                <a:latin typeface="Calibri" pitchFamily="34" charset="0"/>
                <a:ea typeface="Calibri" pitchFamily="34" charset="0"/>
                <a:cs typeface="+mj-cs"/>
              </a:rPr>
              <a:t>الإجراءات الواجب اتخاذها حيال غياب طلاب المرحلتين المتوسطة والثانوية</a:t>
            </a:r>
            <a:endParaRPr kumimoji="0" lang="ar-SA" sz="2800" b="1" i="0" u="none" strike="noStrike" cap="none" normalizeH="0" baseline="0" dirty="0" smtClean="0">
              <a:ln>
                <a:noFill/>
              </a:ln>
              <a:solidFill>
                <a:schemeClr val="tx1">
                  <a:lumMod val="95000"/>
                  <a:lumOff val="5000"/>
                </a:schemeClr>
              </a:solidFill>
              <a:effectLst/>
              <a:latin typeface="Arial" pitchFamily="34" charset="0"/>
              <a:cs typeface="+mj-cs"/>
            </a:endParaRPr>
          </a:p>
        </p:txBody>
      </p:sp>
      <p:graphicFrame>
        <p:nvGraphicFramePr>
          <p:cNvPr id="3" name="جدول 2"/>
          <p:cNvGraphicFramePr>
            <a:graphicFrameLocks noGrp="1"/>
          </p:cNvGraphicFramePr>
          <p:nvPr/>
        </p:nvGraphicFramePr>
        <p:xfrm>
          <a:off x="428596" y="571480"/>
          <a:ext cx="8286777" cy="5686996"/>
        </p:xfrm>
        <a:graphic>
          <a:graphicData uri="http://schemas.openxmlformats.org/drawingml/2006/table">
            <a:tbl>
              <a:tblPr rtl="1"/>
              <a:tblGrid>
                <a:gridCol w="1824405"/>
                <a:gridCol w="1798500"/>
                <a:gridCol w="2358556"/>
                <a:gridCol w="589638"/>
                <a:gridCol w="463380"/>
                <a:gridCol w="626149"/>
                <a:gridCol w="626149"/>
              </a:tblGrid>
              <a:tr h="779716">
                <a:tc>
                  <a:txBody>
                    <a:bodyPr/>
                    <a:lstStyle/>
                    <a:p>
                      <a:pPr algn="ctr" rtl="1">
                        <a:lnSpc>
                          <a:spcPct val="115000"/>
                        </a:lnSpc>
                        <a:spcAft>
                          <a:spcPts val="0"/>
                        </a:spcAft>
                      </a:pPr>
                      <a:r>
                        <a:rPr lang="ar-SA" sz="2400" b="1" i="1" u="sng" dirty="0">
                          <a:solidFill>
                            <a:srgbClr val="0070C0"/>
                          </a:solidFill>
                          <a:latin typeface="Calibri"/>
                          <a:ea typeface="Calibri"/>
                          <a:cs typeface="AL-Mohanad Black"/>
                        </a:rPr>
                        <a:t>عدد أيام الغياب</a:t>
                      </a:r>
                      <a:endParaRPr lang="en-US" sz="1400" b="1" i="1" u="sng" dirty="0">
                        <a:solidFill>
                          <a:srgbClr val="0070C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2400" b="1" dirty="0">
                          <a:solidFill>
                            <a:srgbClr val="C00000"/>
                          </a:solidFill>
                          <a:latin typeface="Calibri"/>
                          <a:ea typeface="Calibri"/>
                          <a:cs typeface="AL-Mohanad Black"/>
                        </a:rPr>
                        <a:t>نوع الإجراء</a:t>
                      </a:r>
                      <a:endParaRPr lang="en-US" sz="1400" b="1" dirty="0">
                        <a:solidFill>
                          <a:srgbClr val="C00000"/>
                        </a:solidFill>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2400" b="1" dirty="0">
                          <a:solidFill>
                            <a:srgbClr val="C00000"/>
                          </a:solidFill>
                          <a:latin typeface="Calibri"/>
                          <a:ea typeface="Calibri"/>
                          <a:cs typeface="AL-Mohanad Black"/>
                        </a:rPr>
                        <a:t>الإجراء المتخذ</a:t>
                      </a:r>
                      <a:endParaRPr lang="en-US" sz="1400" b="1" dirty="0">
                        <a:solidFill>
                          <a:srgbClr val="C00000"/>
                        </a:solidFill>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1300" b="1" dirty="0">
                          <a:latin typeface="Calibri"/>
                          <a:ea typeface="Calibri"/>
                          <a:cs typeface="AL-Mohanad Black"/>
                        </a:rPr>
                        <a:t>اليوم والتاريخ</a:t>
                      </a:r>
                      <a:endParaRPr lang="en-US" sz="9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1300" b="1" dirty="0">
                          <a:latin typeface="Calibri"/>
                          <a:ea typeface="Calibri"/>
                          <a:cs typeface="AL-Mohanad Black"/>
                        </a:rPr>
                        <a:t>توقيع الطالب</a:t>
                      </a:r>
                      <a:endParaRPr lang="en-US" sz="9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1300" b="1" dirty="0">
                          <a:latin typeface="Calibri"/>
                          <a:ea typeface="Calibri"/>
                          <a:cs typeface="AL-Mohanad Black"/>
                        </a:rPr>
                        <a:t>توقيع ولي الأمر</a:t>
                      </a:r>
                      <a:endParaRPr lang="en-US" sz="9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1">
                        <a:lnSpc>
                          <a:spcPct val="115000"/>
                        </a:lnSpc>
                        <a:spcAft>
                          <a:spcPts val="0"/>
                        </a:spcAft>
                      </a:pPr>
                      <a:r>
                        <a:rPr lang="ar-SA" sz="1300" b="1" dirty="0">
                          <a:latin typeface="Calibri"/>
                          <a:ea typeface="Calibri"/>
                          <a:cs typeface="AL-Mohanad Black"/>
                        </a:rPr>
                        <a:t>اسم الموظف وتوقيعه</a:t>
                      </a:r>
                      <a:endParaRPr lang="en-US" sz="9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24881">
                <a:tc>
                  <a:txBody>
                    <a:bodyPr/>
                    <a:lstStyle/>
                    <a:p>
                      <a:pPr algn="ctr" rtl="1">
                        <a:lnSpc>
                          <a:spcPct val="115000"/>
                        </a:lnSpc>
                        <a:spcAft>
                          <a:spcPts val="0"/>
                        </a:spcAft>
                      </a:pPr>
                      <a:r>
                        <a:rPr lang="ar-SA" sz="1400" b="1" dirty="0">
                          <a:solidFill>
                            <a:srgbClr val="C00000"/>
                          </a:solidFill>
                          <a:latin typeface="Calibri"/>
                          <a:ea typeface="Calibri"/>
                          <a:cs typeface="AL-Mohanad Black"/>
                        </a:rPr>
                        <a:t>3 أيام متصلة </a:t>
                      </a:r>
                      <a:endParaRPr lang="en-US" sz="1600" b="1" dirty="0">
                        <a:solidFill>
                          <a:srgbClr val="C00000"/>
                        </a:solidFill>
                        <a:latin typeface="Calibri"/>
                        <a:ea typeface="Calibri"/>
                        <a:cs typeface="Arial"/>
                      </a:endParaRPr>
                    </a:p>
                    <a:p>
                      <a:pPr algn="ctr" rtl="1">
                        <a:lnSpc>
                          <a:spcPct val="115000"/>
                        </a:lnSpc>
                        <a:spcAft>
                          <a:spcPts val="0"/>
                        </a:spcAft>
                      </a:pPr>
                      <a:r>
                        <a:rPr lang="ar-SA" sz="1400" b="1" dirty="0">
                          <a:solidFill>
                            <a:srgbClr val="C00000"/>
                          </a:solidFill>
                          <a:latin typeface="Calibri"/>
                          <a:ea typeface="Calibri"/>
                          <a:cs typeface="AL-Mohanad Black"/>
                        </a:rPr>
                        <a:t>أو 5 أيام منفصلة</a:t>
                      </a:r>
                      <a:endParaRPr lang="en-US" sz="1600" b="1" dirty="0">
                        <a:solidFill>
                          <a:srgbClr val="C0000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AL-Mohanad Black"/>
                        </a:rPr>
                        <a:t>*تحويل</a:t>
                      </a:r>
                      <a:endParaRPr lang="en-US" sz="16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latin typeface="Calibri"/>
                          <a:ea typeface="Calibri"/>
                          <a:cs typeface="AL-Mohanad Black"/>
                        </a:rPr>
                        <a:t>نظراً لتكرار غيابك فقد حولت إلى المرشد الطلابي لدراسة حالتك .</a:t>
                      </a:r>
                      <a:endParaRPr lang="en-US" sz="1050" b="1"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9763">
                <a:tc>
                  <a:txBody>
                    <a:bodyPr/>
                    <a:lstStyle/>
                    <a:p>
                      <a:pPr algn="ctr" rtl="1">
                        <a:lnSpc>
                          <a:spcPct val="115000"/>
                        </a:lnSpc>
                        <a:spcAft>
                          <a:spcPts val="0"/>
                        </a:spcAft>
                      </a:pPr>
                      <a:r>
                        <a:rPr lang="ar-SA" sz="1400" b="1" dirty="0">
                          <a:solidFill>
                            <a:srgbClr val="C00000"/>
                          </a:solidFill>
                          <a:latin typeface="Calibri"/>
                          <a:ea typeface="Calibri"/>
                          <a:cs typeface="AL-Mohanad Black"/>
                        </a:rPr>
                        <a:t>( نسبة 10 % ) دون عذر مقبول متصلة أو متقطعة خلال العام الدراسي</a:t>
                      </a:r>
                      <a:endParaRPr lang="en-US" sz="1600" b="1" dirty="0">
                        <a:solidFill>
                          <a:srgbClr val="C0000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AL-Mohanad Black"/>
                        </a:rPr>
                        <a:t>* إنذار</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استدعاء ولي الأمر</a:t>
                      </a:r>
                      <a:endParaRPr lang="en-US" sz="16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latin typeface="Calibri"/>
                          <a:ea typeface="Calibri"/>
                          <a:cs typeface="AL-Mohanad Black"/>
                        </a:rPr>
                        <a:t>نظراً لتكرار غيابك فإننا ننذرك بعدم تكرار ذلك .</a:t>
                      </a:r>
                      <a:endParaRPr lang="en-US" sz="1050" b="1" dirty="0">
                        <a:latin typeface="Calibri"/>
                        <a:ea typeface="Calibri"/>
                        <a:cs typeface="Arial"/>
                      </a:endParaRPr>
                    </a:p>
                    <a:p>
                      <a:pPr algn="just" rtl="1">
                        <a:lnSpc>
                          <a:spcPct val="115000"/>
                        </a:lnSpc>
                        <a:spcAft>
                          <a:spcPts val="0"/>
                        </a:spcAft>
                      </a:pPr>
                      <a:r>
                        <a:rPr lang="ar-SA" sz="1000" b="1" dirty="0">
                          <a:latin typeface="Calibri"/>
                          <a:ea typeface="Calibri"/>
                          <a:cs typeface="AL-Mohanad Black"/>
                        </a:rPr>
                        <a:t>تسليم الطالب استدعاء خطي لولي الأمر بالحضور إلى المدرسة وتوضيح الإجراءات المترتبة على الغياب .</a:t>
                      </a:r>
                      <a:endParaRPr lang="en-US" sz="1050" b="1"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2205">
                <a:tc>
                  <a:txBody>
                    <a:bodyPr/>
                    <a:lstStyle/>
                    <a:p>
                      <a:pPr algn="ctr" rtl="1">
                        <a:lnSpc>
                          <a:spcPct val="115000"/>
                        </a:lnSpc>
                        <a:spcAft>
                          <a:spcPts val="0"/>
                        </a:spcAft>
                      </a:pPr>
                      <a:r>
                        <a:rPr lang="ar-SA" sz="1400" b="1" dirty="0">
                          <a:solidFill>
                            <a:srgbClr val="C00000"/>
                          </a:solidFill>
                          <a:latin typeface="Calibri"/>
                          <a:ea typeface="Calibri"/>
                          <a:cs typeface="AL-Mohanad Black"/>
                        </a:rPr>
                        <a:t>( نسبة 15 % ) دون عذر مقبول متصلة أو متقطعة خلال العام الدراسي</a:t>
                      </a:r>
                      <a:endParaRPr lang="en-US" sz="1600" b="1" dirty="0">
                        <a:solidFill>
                          <a:srgbClr val="C0000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AL-Mohanad Black"/>
                        </a:rPr>
                        <a:t>* إنذار</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استدعاء ولي الأمر</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تعهد خطي </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التحويل لوحدة الخدمات الإرشادية</a:t>
                      </a:r>
                      <a:endParaRPr lang="en-US" sz="16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latin typeface="Calibri"/>
                          <a:ea typeface="Calibri"/>
                          <a:cs typeface="AL-Mohanad Black"/>
                        </a:rPr>
                        <a:t>نظراً لتكرار غيابك فإننا ننذرك بعدم تكرار ذلك .</a:t>
                      </a:r>
                      <a:endParaRPr lang="en-US" sz="1050" b="1" dirty="0">
                        <a:latin typeface="Calibri"/>
                        <a:ea typeface="Calibri"/>
                        <a:cs typeface="Arial"/>
                      </a:endParaRPr>
                    </a:p>
                    <a:p>
                      <a:pPr algn="just" rtl="1">
                        <a:lnSpc>
                          <a:spcPct val="115000"/>
                        </a:lnSpc>
                        <a:spcAft>
                          <a:spcPts val="0"/>
                        </a:spcAft>
                      </a:pPr>
                      <a:r>
                        <a:rPr lang="ar-SA" sz="1000" b="1" dirty="0">
                          <a:latin typeface="Calibri"/>
                          <a:ea typeface="Calibri"/>
                          <a:cs typeface="AL-Mohanad Black"/>
                        </a:rPr>
                        <a:t>تسليم الطالب استدعاء خطي لولي الأمر بالحضور إلى المدرسة وتوضيح الإجراءات المترتبة على الغياب .</a:t>
                      </a:r>
                      <a:endParaRPr lang="en-US" sz="1050" b="1" dirty="0">
                        <a:latin typeface="Calibri"/>
                        <a:ea typeface="Calibri"/>
                        <a:cs typeface="Arial"/>
                      </a:endParaRPr>
                    </a:p>
                    <a:p>
                      <a:pPr algn="just" rtl="1">
                        <a:lnSpc>
                          <a:spcPct val="115000"/>
                        </a:lnSpc>
                        <a:spcAft>
                          <a:spcPts val="0"/>
                        </a:spcAft>
                      </a:pPr>
                      <a:r>
                        <a:rPr lang="ar-SA" sz="1000" b="1" dirty="0">
                          <a:latin typeface="Calibri"/>
                          <a:ea typeface="Calibri"/>
                          <a:cs typeface="AL-Mohanad Black"/>
                        </a:rPr>
                        <a:t>أخذ تعهد خطي على ولي أمر الطالب بانتظام الطالب بالدراسة.</a:t>
                      </a:r>
                      <a:endParaRPr lang="en-US" sz="1050" b="1" dirty="0">
                        <a:latin typeface="Calibri"/>
                        <a:ea typeface="Calibri"/>
                        <a:cs typeface="Arial"/>
                      </a:endParaRPr>
                    </a:p>
                    <a:p>
                      <a:pPr algn="just" rtl="1">
                        <a:lnSpc>
                          <a:spcPct val="115000"/>
                        </a:lnSpc>
                        <a:spcAft>
                          <a:spcPts val="0"/>
                        </a:spcAft>
                      </a:pPr>
                      <a:r>
                        <a:rPr lang="ar-SA" sz="1000" b="1" dirty="0">
                          <a:latin typeface="Calibri"/>
                          <a:ea typeface="Calibri"/>
                          <a:cs typeface="AL-Mohanad Black"/>
                        </a:rPr>
                        <a:t>تحويل الطالب إلى وحدة الخدمات الإرشادية لمتابعة حالته . </a:t>
                      </a:r>
                      <a:endParaRPr lang="en-US" sz="1050" b="1"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1968">
                <a:tc>
                  <a:txBody>
                    <a:bodyPr/>
                    <a:lstStyle/>
                    <a:p>
                      <a:pPr algn="ctr" rtl="1">
                        <a:lnSpc>
                          <a:spcPct val="115000"/>
                        </a:lnSpc>
                        <a:spcAft>
                          <a:spcPts val="0"/>
                        </a:spcAft>
                      </a:pPr>
                      <a:r>
                        <a:rPr lang="ar-SA" sz="1400" b="1" dirty="0">
                          <a:solidFill>
                            <a:srgbClr val="C00000"/>
                          </a:solidFill>
                          <a:latin typeface="Calibri"/>
                          <a:ea typeface="Calibri"/>
                          <a:cs typeface="AL-Mohanad Black"/>
                        </a:rPr>
                        <a:t>( نسبة 20 % ) دون عذر مقبول متصلة أو متقطعة خلال العام الدراسي</a:t>
                      </a:r>
                      <a:endParaRPr lang="en-US" sz="1600" b="1" dirty="0">
                        <a:solidFill>
                          <a:srgbClr val="C0000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AL-Mohanad Black"/>
                        </a:rPr>
                        <a:t>* استدعاء ولي الأمر</a:t>
                      </a:r>
                      <a:endParaRPr lang="en-US" sz="1600" b="1" dirty="0">
                        <a:latin typeface="Calibri"/>
                        <a:ea typeface="Calibri"/>
                        <a:cs typeface="Arial"/>
                      </a:endParaRPr>
                    </a:p>
                    <a:p>
                      <a:pPr algn="r" rtl="1">
                        <a:lnSpc>
                          <a:spcPct val="115000"/>
                        </a:lnSpc>
                        <a:spcAft>
                          <a:spcPts val="0"/>
                        </a:spcAft>
                        <a:buFont typeface="Arial" pitchFamily="34" charset="0"/>
                        <a:buChar char="•"/>
                      </a:pPr>
                      <a:r>
                        <a:rPr lang="ar-SA" sz="1400" b="1" dirty="0" smtClean="0">
                          <a:latin typeface="Calibri"/>
                          <a:ea typeface="Calibri"/>
                          <a:cs typeface="AL-Mohanad Black"/>
                        </a:rPr>
                        <a:t>التحويل </a:t>
                      </a:r>
                      <a:r>
                        <a:rPr lang="ar-SA" sz="1400" b="1" dirty="0">
                          <a:latin typeface="Calibri"/>
                          <a:ea typeface="Calibri"/>
                          <a:cs typeface="AL-Mohanad Black"/>
                        </a:rPr>
                        <a:t>لإدارة التعليم </a:t>
                      </a:r>
                      <a:endParaRPr lang="ar-SA" sz="1400" b="1" dirty="0" smtClean="0">
                        <a:latin typeface="Calibri"/>
                        <a:ea typeface="Calibri"/>
                        <a:cs typeface="AL-Mohanad Black"/>
                      </a:endParaRPr>
                    </a:p>
                    <a:p>
                      <a:pPr algn="r" rtl="1">
                        <a:lnSpc>
                          <a:spcPct val="115000"/>
                        </a:lnSpc>
                        <a:spcAft>
                          <a:spcPts val="0"/>
                        </a:spcAft>
                        <a:buFont typeface="Arial" pitchFamily="34" charset="0"/>
                        <a:buNone/>
                      </a:pPr>
                      <a:r>
                        <a:rPr lang="ar-SA" sz="1400" b="1" dirty="0" smtClean="0">
                          <a:latin typeface="Calibri"/>
                          <a:ea typeface="Calibri"/>
                          <a:cs typeface="AL-Mohanad Black"/>
                        </a:rPr>
                        <a:t>( </a:t>
                      </a:r>
                      <a:r>
                        <a:rPr lang="ar-SA" sz="1400" b="1" dirty="0">
                          <a:latin typeface="Calibri"/>
                          <a:ea typeface="Calibri"/>
                          <a:cs typeface="AL-Mohanad Black"/>
                        </a:rPr>
                        <a:t>إدارة التوجيه والإرشاد )</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نقل الطالب إلى مدرسة أخرى</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التزام كتابي من ولي الأمر</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إنذار ولي الأمر</a:t>
                      </a:r>
                      <a:endParaRPr lang="en-US" sz="16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latin typeface="Calibri"/>
                          <a:ea typeface="Calibri"/>
                          <a:cs typeface="AL-Mohanad Black"/>
                        </a:rPr>
                        <a:t>تسليم الطالب استدعاء خطي لولي الأمر بالحضور إلى المدرسة.</a:t>
                      </a:r>
                      <a:endParaRPr lang="en-US" sz="1050" b="1" dirty="0">
                        <a:latin typeface="Calibri"/>
                        <a:ea typeface="Calibri"/>
                        <a:cs typeface="Arial"/>
                      </a:endParaRPr>
                    </a:p>
                    <a:p>
                      <a:pPr algn="just" rtl="1">
                        <a:lnSpc>
                          <a:spcPct val="115000"/>
                        </a:lnSpc>
                        <a:spcAft>
                          <a:spcPts val="0"/>
                        </a:spcAft>
                      </a:pPr>
                      <a:r>
                        <a:rPr lang="ar-SA" sz="1000" b="1" dirty="0">
                          <a:latin typeface="Calibri"/>
                          <a:ea typeface="Calibri"/>
                          <a:cs typeface="AL-Mohanad Black"/>
                        </a:rPr>
                        <a:t>تحويل الطالب لإدارة التعليم ( إدارة التوجيه والإرشاد ) لدراسة وضع الطالب وظروفه .</a:t>
                      </a:r>
                      <a:endParaRPr lang="en-US" sz="1050" b="1" dirty="0">
                        <a:latin typeface="Calibri"/>
                        <a:ea typeface="Calibri"/>
                        <a:cs typeface="Arial"/>
                      </a:endParaRPr>
                    </a:p>
                    <a:p>
                      <a:pPr algn="r" rtl="1">
                        <a:lnSpc>
                          <a:spcPct val="115000"/>
                        </a:lnSpc>
                        <a:spcAft>
                          <a:spcPts val="0"/>
                        </a:spcAft>
                      </a:pPr>
                      <a:r>
                        <a:rPr lang="ar-SA" sz="1000" b="1" dirty="0">
                          <a:latin typeface="Calibri"/>
                          <a:ea typeface="Calibri"/>
                          <a:cs typeface="AL-Mohanad Black"/>
                        </a:rPr>
                        <a:t>نقل الطالب إلى مدرسة أخرى بعد الرفع لمدير التعليم .</a:t>
                      </a:r>
                      <a:endParaRPr lang="en-US" sz="1050" b="1" dirty="0">
                        <a:latin typeface="Calibri"/>
                        <a:ea typeface="Calibri"/>
                        <a:cs typeface="Arial"/>
                      </a:endParaRPr>
                    </a:p>
                    <a:p>
                      <a:pPr algn="r" rtl="1">
                        <a:lnSpc>
                          <a:spcPct val="115000"/>
                        </a:lnSpc>
                        <a:spcAft>
                          <a:spcPts val="0"/>
                        </a:spcAft>
                      </a:pPr>
                      <a:r>
                        <a:rPr lang="ar-SA" sz="1000" b="1" dirty="0">
                          <a:latin typeface="Calibri"/>
                          <a:ea typeface="Calibri"/>
                          <a:cs typeface="AL-Mohanad Black"/>
                        </a:rPr>
                        <a:t>اخذ الالتزام الكتابي من ولي الأمر بانتظام الطالب في الدراسة .</a:t>
                      </a:r>
                      <a:endParaRPr lang="en-US" sz="1050" b="1" dirty="0">
                        <a:latin typeface="Calibri"/>
                        <a:ea typeface="Calibri"/>
                        <a:cs typeface="Arial"/>
                      </a:endParaRPr>
                    </a:p>
                    <a:p>
                      <a:pPr algn="r" rtl="1">
                        <a:lnSpc>
                          <a:spcPct val="115000"/>
                        </a:lnSpc>
                        <a:spcAft>
                          <a:spcPts val="0"/>
                        </a:spcAft>
                      </a:pPr>
                      <a:r>
                        <a:rPr lang="ar-SA" sz="1000" b="1" dirty="0">
                          <a:latin typeface="Calibri"/>
                          <a:ea typeface="Calibri"/>
                          <a:cs typeface="AL-Mohanad Black"/>
                        </a:rPr>
                        <a:t>توقيع ولي أمر الطالب على إنذار بحرمان الطالب من الانتظام بالدراسة والتحويل لطالب منتسب .</a:t>
                      </a:r>
                      <a:endParaRPr lang="en-US" sz="1050" b="1"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800" dirty="0">
                        <a:latin typeface="Calibri"/>
                        <a:ea typeface="Calibri"/>
                        <a:cs typeface="AL-Mohanad Black"/>
                      </a:endParaRPr>
                    </a:p>
                  </a:txBody>
                  <a:tcPr marL="55217" marR="5521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9763">
                <a:tc>
                  <a:txBody>
                    <a:bodyPr/>
                    <a:lstStyle/>
                    <a:p>
                      <a:pPr algn="ctr" rtl="1">
                        <a:lnSpc>
                          <a:spcPct val="115000"/>
                        </a:lnSpc>
                        <a:spcAft>
                          <a:spcPts val="0"/>
                        </a:spcAft>
                      </a:pPr>
                      <a:r>
                        <a:rPr lang="ar-SA" sz="1400" b="1" dirty="0">
                          <a:solidFill>
                            <a:srgbClr val="C00000"/>
                          </a:solidFill>
                          <a:latin typeface="Calibri"/>
                          <a:ea typeface="Calibri"/>
                          <a:cs typeface="AL-Mohanad Black"/>
                        </a:rPr>
                        <a:t>( نسبة 25 % ) دون عذر مقبول متصلة أو متقطعة خلال العام الدراسي</a:t>
                      </a:r>
                      <a:endParaRPr lang="en-US" sz="1600" b="1" dirty="0">
                        <a:solidFill>
                          <a:srgbClr val="C00000"/>
                        </a:solidFill>
                        <a:latin typeface="Calibri"/>
                        <a:ea typeface="Calibri"/>
                        <a:cs typeface="Arial"/>
                      </a:endParaRPr>
                    </a:p>
                  </a:txBody>
                  <a:tcPr marL="55217" marR="5521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AL-Mohanad Black"/>
                        </a:rPr>
                        <a:t>* الرفع لإدارة التعليم </a:t>
                      </a:r>
                      <a:endParaRPr lang="en-US" sz="1600" b="1" dirty="0">
                        <a:latin typeface="Calibri"/>
                        <a:ea typeface="Calibri"/>
                        <a:cs typeface="Arial"/>
                      </a:endParaRPr>
                    </a:p>
                    <a:p>
                      <a:pPr algn="r" rtl="1">
                        <a:lnSpc>
                          <a:spcPct val="115000"/>
                        </a:lnSpc>
                        <a:spcAft>
                          <a:spcPts val="0"/>
                        </a:spcAft>
                      </a:pPr>
                      <a:r>
                        <a:rPr lang="ar-SA" sz="1400" b="1" dirty="0">
                          <a:latin typeface="Calibri"/>
                          <a:ea typeface="Calibri"/>
                          <a:cs typeface="AL-Mohanad Black"/>
                        </a:rPr>
                        <a:t>* التحويل لطالب منتسب وفق ضوابط القبول والانتساب</a:t>
                      </a:r>
                      <a:endParaRPr lang="en-US" sz="1600" b="1" dirty="0">
                        <a:latin typeface="Calibri"/>
                        <a:ea typeface="Calibri"/>
                        <a:cs typeface="Arial"/>
                      </a:endParaRPr>
                    </a:p>
                  </a:txBody>
                  <a:tcPr marL="55217" marR="552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5">
                  <a:txBody>
                    <a:bodyPr/>
                    <a:lstStyle/>
                    <a:p>
                      <a:pPr algn="r" rtl="1">
                        <a:lnSpc>
                          <a:spcPct val="115000"/>
                        </a:lnSpc>
                        <a:spcAft>
                          <a:spcPts val="0"/>
                        </a:spcAft>
                      </a:pPr>
                      <a:r>
                        <a:rPr lang="ar-SA" sz="1000" b="1" dirty="0">
                          <a:latin typeface="Calibri"/>
                          <a:ea typeface="Calibri"/>
                          <a:cs typeface="AL-Mohanad Black"/>
                        </a:rPr>
                        <a:t>الرفع من قبل إدارة المدرسة لإدارة التعليم عن وضع الطالب لتقييم حالته وما قدم له من خدمات إرشادية وتربوية وطلب تحويله إلى طالب منتسب .</a:t>
                      </a:r>
                      <a:endParaRPr lang="en-US" sz="1050" b="1" dirty="0">
                        <a:latin typeface="Calibri"/>
                        <a:ea typeface="Calibri"/>
                        <a:cs typeface="Arial"/>
                      </a:endParaRPr>
                    </a:p>
                    <a:p>
                      <a:pPr algn="r" rtl="1">
                        <a:lnSpc>
                          <a:spcPct val="115000"/>
                        </a:lnSpc>
                        <a:spcAft>
                          <a:spcPts val="0"/>
                        </a:spcAft>
                      </a:pPr>
                      <a:r>
                        <a:rPr lang="ar-SA" sz="1000" b="1" dirty="0">
                          <a:latin typeface="Calibri"/>
                          <a:ea typeface="Calibri"/>
                          <a:cs typeface="AL-Mohanad Black"/>
                        </a:rPr>
                        <a:t>إصدار قرار من مدير التعليم بحرمان الطالب من الانتظام في الدراسة وتحويله لطالب منتسب وفق ضوابط القبول والانتساب.</a:t>
                      </a:r>
                      <a:endParaRPr lang="en-US" sz="1050" b="1" dirty="0">
                        <a:latin typeface="Calibri"/>
                        <a:ea typeface="Calibri"/>
                        <a:cs typeface="Arial"/>
                      </a:endParaRPr>
                    </a:p>
                  </a:txBody>
                  <a:tcPr marL="55217" marR="5521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41986" name="Text Box 2"/>
          <p:cNvSpPr txBox="1">
            <a:spLocks noChangeArrowheads="1"/>
          </p:cNvSpPr>
          <p:nvPr/>
        </p:nvSpPr>
        <p:spPr bwMode="auto">
          <a:xfrm>
            <a:off x="85725" y="401638"/>
            <a:ext cx="2465388" cy="147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سهم إلى اليسار 5"/>
          <p:cNvSpPr/>
          <p:nvPr/>
        </p:nvSpPr>
        <p:spPr>
          <a:xfrm>
            <a:off x="8501090" y="1571612"/>
            <a:ext cx="285752" cy="214314"/>
          </a:xfrm>
          <a:prstGeom prst="lef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سهم إلى اليسار 6"/>
          <p:cNvSpPr/>
          <p:nvPr/>
        </p:nvSpPr>
        <p:spPr>
          <a:xfrm>
            <a:off x="8572528" y="2071678"/>
            <a:ext cx="285752" cy="214314"/>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سهم إلى اليسار 7"/>
          <p:cNvSpPr/>
          <p:nvPr/>
        </p:nvSpPr>
        <p:spPr>
          <a:xfrm>
            <a:off x="8501090" y="2786058"/>
            <a:ext cx="285752" cy="214314"/>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سهم إلى اليسار 8"/>
          <p:cNvSpPr/>
          <p:nvPr/>
        </p:nvSpPr>
        <p:spPr>
          <a:xfrm>
            <a:off x="8501090" y="4071942"/>
            <a:ext cx="285752" cy="214314"/>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سهم إلى اليسار 9"/>
          <p:cNvSpPr/>
          <p:nvPr/>
        </p:nvSpPr>
        <p:spPr>
          <a:xfrm>
            <a:off x="8643966" y="5715016"/>
            <a:ext cx="285752" cy="214314"/>
          </a:xfrm>
          <a:prstGeom prst="lef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مستطيل 10"/>
          <p:cNvSpPr/>
          <p:nvPr/>
        </p:nvSpPr>
        <p:spPr>
          <a:xfrm>
            <a:off x="0" y="6286520"/>
            <a:ext cx="9144000" cy="57148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1400" b="1" dirty="0" smtClean="0">
                <a:solidFill>
                  <a:schemeClr val="tx1"/>
                </a:solidFill>
              </a:rPr>
              <a:t>عدد أيام الغياب =  نسبة الغياب  ×الأيام الفعلية للدراسة                          الأيام الفعلية للفصلين 179 تشمل أيام الدراسة والاختبارات</a:t>
            </a:r>
          </a:p>
          <a:p>
            <a:r>
              <a:rPr lang="ar-SA" sz="1400" b="1" dirty="0" smtClean="0">
                <a:solidFill>
                  <a:schemeClr val="tx1"/>
                </a:solidFill>
              </a:rPr>
              <a:t>                                            100    </a:t>
            </a:r>
            <a:endParaRPr lang="ar-SA" sz="1400" b="1" dirty="0">
              <a:solidFill>
                <a:schemeClr val="tx1"/>
              </a:solidFill>
            </a:endParaRPr>
          </a:p>
        </p:txBody>
      </p:sp>
      <p:cxnSp>
        <p:nvCxnSpPr>
          <p:cNvPr id="13" name="رابط مستقيم 12"/>
          <p:cNvCxnSpPr/>
          <p:nvPr/>
        </p:nvCxnSpPr>
        <p:spPr>
          <a:xfrm rot="10800000">
            <a:off x="6643702" y="6572272"/>
            <a:ext cx="57150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زر إجراء: البداية 4">
            <a:hlinkClick r:id="rId3" action="ppaction://hlinksldjump" highlightClick="1"/>
          </p:cNvPr>
          <p:cNvSpPr/>
          <p:nvPr/>
        </p:nvSpPr>
        <p:spPr>
          <a:xfrm>
            <a:off x="0" y="6286520"/>
            <a:ext cx="714348" cy="571480"/>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1+#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1+#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00034" y="928670"/>
            <a:ext cx="7858180" cy="378619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ستطيل 4"/>
          <p:cNvSpPr/>
          <p:nvPr/>
        </p:nvSpPr>
        <p:spPr>
          <a:xfrm>
            <a:off x="214282" y="214290"/>
            <a:ext cx="5072098" cy="642942"/>
          </a:xfrm>
          <a:prstGeom prst="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ستطيل 5"/>
          <p:cNvSpPr/>
          <p:nvPr/>
        </p:nvSpPr>
        <p:spPr>
          <a:xfrm>
            <a:off x="2571736" y="5572140"/>
            <a:ext cx="4357718" cy="71438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جدول 9"/>
          <p:cNvGraphicFramePr>
            <a:graphicFrameLocks noGrp="1"/>
          </p:cNvGraphicFramePr>
          <p:nvPr/>
        </p:nvGraphicFramePr>
        <p:xfrm>
          <a:off x="6072198" y="1000109"/>
          <a:ext cx="2885937" cy="4552149"/>
        </p:xfrm>
        <a:graphic>
          <a:graphicData uri="http://schemas.openxmlformats.org/drawingml/2006/table">
            <a:tbl>
              <a:tblPr rtl="1" firstRow="1" bandRow="1">
                <a:tableStyleId>{74C1A8A3-306A-4EB7-A6B1-4F7E0EB9C5D6}</a:tableStyleId>
              </a:tblPr>
              <a:tblGrid>
                <a:gridCol w="366116"/>
                <a:gridCol w="2519821"/>
              </a:tblGrid>
              <a:tr h="521638">
                <a:tc>
                  <a:txBody>
                    <a:bodyPr/>
                    <a:lstStyle/>
                    <a:p>
                      <a:pPr algn="ctr" rtl="1"/>
                      <a:r>
                        <a:rPr lang="ar-SA" sz="1600" dirty="0" smtClean="0"/>
                        <a:t>م</a:t>
                      </a:r>
                      <a:endParaRPr lang="ar-SA" sz="1600" b="1" dirty="0">
                        <a:solidFill>
                          <a:schemeClr val="accent2">
                            <a:lumMod val="40000"/>
                            <a:lumOff val="60000"/>
                          </a:schemeClr>
                        </a:solidFill>
                      </a:endParaRPr>
                    </a:p>
                  </a:txBody>
                  <a:tcPr/>
                </a:tc>
                <a:tc>
                  <a:txBody>
                    <a:bodyPr/>
                    <a:lstStyle/>
                    <a:p>
                      <a:pPr algn="ctr" rtl="1"/>
                      <a:r>
                        <a:rPr lang="ar-SA" sz="2400" b="1" dirty="0" smtClean="0">
                          <a:solidFill>
                            <a:schemeClr val="tx1"/>
                          </a:solidFill>
                        </a:rPr>
                        <a:t>مخالفات الدرجة الأولى</a:t>
                      </a:r>
                      <a:endParaRPr lang="ar-SA" sz="2400" b="1" dirty="0">
                        <a:solidFill>
                          <a:schemeClr val="tx1"/>
                        </a:solidFill>
                      </a:endParaRPr>
                    </a:p>
                  </a:txBody>
                  <a:tcPr>
                    <a:solidFill>
                      <a:srgbClr val="FFFF66"/>
                    </a:solidFill>
                  </a:tcPr>
                </a:tc>
              </a:tr>
              <a:tr h="683685">
                <a:tc>
                  <a:txBody>
                    <a:bodyPr/>
                    <a:lstStyle/>
                    <a:p>
                      <a:pPr algn="ctr" rtl="1"/>
                      <a:r>
                        <a:rPr lang="ar-SA" sz="2000" b="1" dirty="0" smtClean="0"/>
                        <a:t>1</a:t>
                      </a:r>
                      <a:endParaRPr lang="ar-SA" sz="2000" b="1"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b="1" dirty="0" smtClean="0"/>
                        <a:t>عدم التقيد باللباس الرسمي الخاص بالمدرسة أو الظهور بهيئة مخالفة للنظام المدرسي.</a:t>
                      </a:r>
                      <a:endParaRPr lang="en-US" sz="1400" b="1" dirty="0" smtClean="0"/>
                    </a:p>
                    <a:p>
                      <a:pPr algn="r" rtl="1"/>
                      <a:endParaRPr lang="ar-SA" sz="1400" b="1" dirty="0">
                        <a:solidFill>
                          <a:schemeClr val="tx1"/>
                        </a:solidFill>
                      </a:endParaRPr>
                    </a:p>
                  </a:txBody>
                  <a:tcPr/>
                </a:tc>
              </a:tr>
              <a:tr h="365325">
                <a:tc>
                  <a:txBody>
                    <a:bodyPr/>
                    <a:lstStyle/>
                    <a:p>
                      <a:pPr algn="ctr" rtl="1"/>
                      <a:r>
                        <a:rPr lang="ar-SA" sz="2000" b="1" dirty="0" smtClean="0"/>
                        <a:t>2</a:t>
                      </a:r>
                      <a:endParaRPr lang="ar-SA" sz="2000" b="1" dirty="0">
                        <a:solidFill>
                          <a:schemeClr val="tx1"/>
                        </a:solidFill>
                      </a:endParaRPr>
                    </a:p>
                  </a:txBody>
                  <a:tcPr/>
                </a:tc>
                <a:tc>
                  <a:txBody>
                    <a:bodyPr/>
                    <a:lstStyle/>
                    <a:p>
                      <a:pPr algn="r"/>
                      <a:r>
                        <a:rPr lang="ar-SA" sz="1400" b="1" dirty="0" smtClean="0"/>
                        <a:t>العبث أثناء الاصطفاف الصباحي أو ضعف المشاركة فيه.</a:t>
                      </a:r>
                      <a:endParaRPr lang="en-US" sz="1400" b="1" dirty="0" smtClean="0">
                        <a:solidFill>
                          <a:schemeClr val="tx1"/>
                        </a:solidFill>
                      </a:endParaRPr>
                    </a:p>
                  </a:txBody>
                  <a:tcPr/>
                </a:tc>
              </a:tr>
              <a:tr h="1063509">
                <a:tc>
                  <a:txBody>
                    <a:bodyPr/>
                    <a:lstStyle/>
                    <a:p>
                      <a:pPr algn="ctr" rtl="1"/>
                      <a:r>
                        <a:rPr lang="ar-SA" sz="2000" b="1" dirty="0" smtClean="0"/>
                        <a:t>3</a:t>
                      </a:r>
                      <a:endParaRPr lang="ar-SA" sz="2000" b="1" dirty="0">
                        <a:solidFill>
                          <a:schemeClr val="tx1"/>
                        </a:solidFill>
                      </a:endParaRPr>
                    </a:p>
                  </a:txBody>
                  <a:tcPr/>
                </a:tc>
                <a:tc>
                  <a:txBody>
                    <a:bodyPr/>
                    <a:lstStyle/>
                    <a:p>
                      <a:pPr algn="r"/>
                      <a:r>
                        <a:rPr lang="ar-SA" sz="1400" b="1" dirty="0" smtClean="0"/>
                        <a:t> إعاقة سير الحصص الدراسية، </a:t>
                      </a:r>
                      <a:r>
                        <a:rPr lang="ar-SA" sz="1400" b="1" dirty="0" smtClean="0">
                          <a:solidFill>
                            <a:srgbClr val="C00000"/>
                          </a:solidFill>
                        </a:rPr>
                        <a:t>مثل: </a:t>
                      </a:r>
                      <a:r>
                        <a:rPr lang="ar-SA" sz="1400" b="1" dirty="0" smtClean="0"/>
                        <a:t>الحديث الجانبي، </a:t>
                      </a:r>
                      <a:r>
                        <a:rPr lang="ar-SA" sz="1400" b="1" dirty="0" err="1" smtClean="0"/>
                        <a:t>و</a:t>
                      </a:r>
                      <a:r>
                        <a:rPr lang="ar-SA" sz="1400" b="1" dirty="0" smtClean="0"/>
                        <a:t> النوم داخل الفصل ،والمقاطعة المستمرة غير الهادفة لشرح المعلم، </a:t>
                      </a:r>
                      <a:r>
                        <a:rPr lang="ar-SA" sz="1400" b="1" dirty="0" err="1" smtClean="0"/>
                        <a:t>و</a:t>
                      </a:r>
                      <a:r>
                        <a:rPr lang="ar-SA" sz="1400" b="1" dirty="0" smtClean="0"/>
                        <a:t> تناول الأطعمة أو المشروبات أثناء الدرس، ودخول الطالب فصله أو فصل آخر دون استئذان أو التأخر بالدخول</a:t>
                      </a:r>
                      <a:endParaRPr lang="en-US" sz="1400" b="1" dirty="0" smtClean="0">
                        <a:solidFill>
                          <a:schemeClr val="tx1"/>
                        </a:solidFill>
                      </a:endParaRPr>
                    </a:p>
                  </a:txBody>
                  <a:tcPr/>
                </a:tc>
              </a:tr>
              <a:tr h="982511">
                <a:tc>
                  <a:txBody>
                    <a:bodyPr/>
                    <a:lstStyle/>
                    <a:p>
                      <a:pPr algn="ctr" rtl="1"/>
                      <a:r>
                        <a:rPr lang="ar-SA" sz="2000" b="1" dirty="0" smtClean="0"/>
                        <a:t>4</a:t>
                      </a:r>
                      <a:endParaRPr lang="ar-SA" sz="2000" b="1" dirty="0">
                        <a:solidFill>
                          <a:schemeClr val="tx1"/>
                        </a:solidFill>
                      </a:endParaRPr>
                    </a:p>
                  </a:txBody>
                  <a:tcPr/>
                </a:tc>
                <a:tc>
                  <a:txBody>
                    <a:bodyPr/>
                    <a:lstStyle/>
                    <a:p>
                      <a:pPr algn="r"/>
                      <a:r>
                        <a:rPr lang="ar-SA" sz="1400" b="1" dirty="0" smtClean="0"/>
                        <a:t> تكرار خروج الطلبة ودخولهم ظهرا</a:t>
                      </a:r>
                      <a:endParaRPr lang="en-US" sz="1400" b="1" dirty="0" smtClean="0"/>
                    </a:p>
                    <a:p>
                      <a:pPr algn="r"/>
                      <a:r>
                        <a:rPr lang="ar-SA" sz="1400" b="1" dirty="0" smtClean="0"/>
                        <a:t>من البوابة قبل حضور سياراتهم، أو التجمهر حولها.</a:t>
                      </a:r>
                      <a:endParaRPr lang="ar-SA" sz="1400" b="1" dirty="0" smtClean="0">
                        <a:solidFill>
                          <a:schemeClr val="tx1"/>
                        </a:solidFill>
                      </a:endParaRPr>
                    </a:p>
                  </a:txBody>
                  <a:tcPr/>
                </a:tc>
              </a:tr>
            </a:tbl>
          </a:graphicData>
        </a:graphic>
      </p:graphicFrame>
      <p:graphicFrame>
        <p:nvGraphicFramePr>
          <p:cNvPr id="11" name="جدول 10"/>
          <p:cNvGraphicFramePr>
            <a:graphicFrameLocks noGrp="1"/>
          </p:cNvGraphicFramePr>
          <p:nvPr/>
        </p:nvGraphicFramePr>
        <p:xfrm>
          <a:off x="1" y="-1"/>
          <a:ext cx="5715007" cy="6879911"/>
        </p:xfrm>
        <a:graphic>
          <a:graphicData uri="http://schemas.openxmlformats.org/drawingml/2006/table">
            <a:tbl>
              <a:tblPr rtl="1"/>
              <a:tblGrid>
                <a:gridCol w="597946"/>
                <a:gridCol w="549808"/>
                <a:gridCol w="1235832"/>
                <a:gridCol w="2156655"/>
                <a:gridCol w="587383"/>
                <a:gridCol w="587383"/>
              </a:tblGrid>
              <a:tr h="716012">
                <a:tc>
                  <a:txBody>
                    <a:bodyPr/>
                    <a:lstStyle/>
                    <a:p>
                      <a:pPr algn="ctr" rtl="1">
                        <a:lnSpc>
                          <a:spcPct val="115000"/>
                        </a:lnSpc>
                        <a:spcAft>
                          <a:spcPts val="0"/>
                        </a:spcAft>
                      </a:pPr>
                      <a:r>
                        <a:rPr lang="ar-SA" sz="2800" b="1" dirty="0">
                          <a:latin typeface="Calibri"/>
                          <a:ea typeface="Calibri"/>
                          <a:cs typeface="AL-Mohanad Black"/>
                        </a:rPr>
                        <a:t>م</a:t>
                      </a:r>
                      <a:endParaRPr lang="en-US" sz="280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نوع الإجراء</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الإجراء المتخذ</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37008">
                <a:tc>
                  <a:txBody>
                    <a:bodyPr/>
                    <a:lstStyle/>
                    <a:p>
                      <a:pPr algn="ctr" rtl="1">
                        <a:lnSpc>
                          <a:spcPct val="115000"/>
                        </a:lnSpc>
                        <a:spcAft>
                          <a:spcPts val="0"/>
                        </a:spcAft>
                      </a:pPr>
                      <a:r>
                        <a:rPr lang="ar-SA" sz="1050" b="1" dirty="0">
                          <a:solidFill>
                            <a:srgbClr val="FF0000"/>
                          </a:solidFill>
                          <a:latin typeface="Calibri"/>
                          <a:ea typeface="Calibri"/>
                          <a:cs typeface="AL-Mohanad Black"/>
                        </a:rPr>
                        <a:t>الإجراء الأول</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تنبيه شفوي انفرادي</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لارتكابك مخالفة من مخالفات الدرجة الأولى فإننا ننبهك تنبيهاً شفوياً للمرة الأولى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7008">
                <a:tc>
                  <a:txBody>
                    <a:bodyPr/>
                    <a:lstStyle/>
                    <a:p>
                      <a:pPr algn="ctr" rtl="1">
                        <a:lnSpc>
                          <a:spcPct val="115000"/>
                        </a:lnSpc>
                        <a:spcAft>
                          <a:spcPts val="0"/>
                        </a:spcAft>
                      </a:pPr>
                      <a:r>
                        <a:rPr lang="ar-SA" sz="1050" b="1" dirty="0">
                          <a:solidFill>
                            <a:srgbClr val="FF0000"/>
                          </a:solidFill>
                          <a:latin typeface="Calibri"/>
                          <a:ea typeface="Calibri"/>
                          <a:cs typeface="AL-Mohanad Black"/>
                        </a:rPr>
                        <a:t>الإجراء الثاني</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تنبيه شفوي انفرادي ثاني</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لارتكابك مخالفة من مخالفات الدرجة الأولى فإننا ننبهك تنبيهاً شفوياً للمرة الثانية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7008">
                <a:tc>
                  <a:txBody>
                    <a:bodyPr/>
                    <a:lstStyle/>
                    <a:p>
                      <a:pPr algn="ctr" rtl="1">
                        <a:lnSpc>
                          <a:spcPct val="115000"/>
                        </a:lnSpc>
                        <a:spcAft>
                          <a:spcPts val="0"/>
                        </a:spcAft>
                      </a:pPr>
                      <a:r>
                        <a:rPr lang="ar-SA" sz="1050" b="1" dirty="0">
                          <a:solidFill>
                            <a:srgbClr val="FF0000"/>
                          </a:solidFill>
                          <a:latin typeface="Calibri"/>
                          <a:ea typeface="Calibri"/>
                          <a:cs typeface="AL-Mohanad Black"/>
                        </a:rPr>
                        <a:t>الإجراء الثالث</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تدوين المخالفة وتوقيع الطالب</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لارتكابك المخالفة ( ........ ) من الدرجة الأولى وجب توقيعك على إثبات المخالفة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070">
                <a:tc rowSpan="2">
                  <a:txBody>
                    <a:bodyPr/>
                    <a:lstStyle/>
                    <a:p>
                      <a:pPr algn="ctr" rtl="1">
                        <a:lnSpc>
                          <a:spcPct val="115000"/>
                        </a:lnSpc>
                        <a:spcAft>
                          <a:spcPts val="0"/>
                        </a:spcAft>
                      </a:pPr>
                      <a:r>
                        <a:rPr lang="ar-SA" sz="1050" b="1" dirty="0">
                          <a:solidFill>
                            <a:srgbClr val="FF0000"/>
                          </a:solidFill>
                          <a:latin typeface="Calibri"/>
                          <a:ea typeface="Calibri"/>
                          <a:cs typeface="AL-Mohanad Black"/>
                        </a:rPr>
                        <a:t>الإجراء الرابع</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إشعار ولي الأمر</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بمخالفته ومحادثة ولي الأمر هاتفياً والتنسيق معه لتعديل السلوك ( توقيع من قام بالاتصال )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71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الإحالة للمرشد</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لمخالفتك فقد حولت إلى المرشد الطلابي لدراسة حالتك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505">
                <a:tc rowSpan="4">
                  <a:txBody>
                    <a:bodyPr/>
                    <a:lstStyle/>
                    <a:p>
                      <a:pPr algn="ctr" rtl="1">
                        <a:lnSpc>
                          <a:spcPct val="115000"/>
                        </a:lnSpc>
                        <a:spcAft>
                          <a:spcPts val="0"/>
                        </a:spcAft>
                      </a:pPr>
                      <a:r>
                        <a:rPr lang="ar-SA" sz="1050" b="1" dirty="0">
                          <a:solidFill>
                            <a:srgbClr val="FF0000"/>
                          </a:solidFill>
                          <a:latin typeface="Calibri"/>
                          <a:ea typeface="Calibri"/>
                          <a:cs typeface="AL-Mohanad Black"/>
                        </a:rPr>
                        <a:t>الإجراء الخامس</a:t>
                      </a:r>
                      <a:endParaRPr lang="en-US" sz="1050" b="1" dirty="0">
                        <a:solidFill>
                          <a:srgbClr val="FF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أخذ تعهد</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71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استدعاء ولي الأمر</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خطاب لولي أمره وإخطاره بمخالفة الطالب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0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حسم درجة واحدة من السلوك</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لاستنفاذ جميع الإجراءات وجب حسم درجة واحدة من درجات السلوك حسب ما نصت عليه القواعد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71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إشعار ولي الأمر بالحسم</a:t>
                      </a:r>
                      <a:endParaRPr lang="en-US" sz="12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0180">
                <a:tc gridSpan="6">
                  <a:txBody>
                    <a:bodyPr/>
                    <a:lstStyle/>
                    <a:p>
                      <a:pPr algn="ctr" rtl="1">
                        <a:lnSpc>
                          <a:spcPct val="115000"/>
                        </a:lnSpc>
                        <a:spcAft>
                          <a:spcPts val="0"/>
                        </a:spcAft>
                      </a:pPr>
                      <a:endParaRPr lang="en-US" sz="70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ctr" rtl="1">
                        <a:lnSpc>
                          <a:spcPct val="115000"/>
                        </a:lnSpc>
                        <a:spcAft>
                          <a:spcPts val="0"/>
                        </a:spcAft>
                      </a:pPr>
                      <a:endParaRPr lang="ar-SA" sz="700"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ctr" rtl="1">
                        <a:lnSpc>
                          <a:spcPct val="115000"/>
                        </a:lnSpc>
                        <a:spcAft>
                          <a:spcPts val="0"/>
                        </a:spcAft>
                      </a:pPr>
                      <a:endParaRPr lang="en-US" sz="700"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just" rtl="1">
                        <a:lnSpc>
                          <a:spcPct val="115000"/>
                        </a:lnSpc>
                        <a:spcAft>
                          <a:spcPts val="0"/>
                        </a:spcAft>
                      </a:pPr>
                      <a:endParaRPr lang="en-US" sz="700"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ar-SA" sz="700"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ar-SA" sz="700"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6" name="سهم إلى اليسار 5"/>
          <p:cNvSpPr/>
          <p:nvPr/>
        </p:nvSpPr>
        <p:spPr>
          <a:xfrm>
            <a:off x="5857884" y="5429264"/>
            <a:ext cx="3286116" cy="1428736"/>
          </a:xfrm>
          <a:prstGeom prst="leftArrow">
            <a:avLst>
              <a:gd name="adj1" fmla="val 39825"/>
              <a:gd name="adj2" fmla="val 58234"/>
            </a:avLst>
          </a:prstGeom>
          <a:solidFill>
            <a:srgbClr val="FFFF66"/>
          </a:solidFill>
          <a:ln>
            <a:solidFill>
              <a:schemeClr val="tx1"/>
            </a:solidFill>
          </a:ln>
          <a:scene3d>
            <a:camera prst="perspectiveContrastingLeftFacing"/>
            <a:lightRig rig="threePt" dir="t"/>
          </a:scene3d>
          <a:sp3d extrusionH="76200" prstMaterial="metal">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الأولى</a:t>
            </a:r>
            <a:endParaRPr lang="ar-SA" sz="2000" b="1" dirty="0">
              <a:solidFill>
                <a:schemeClr val="tx1"/>
              </a:solidFill>
            </a:endParaRPr>
          </a:p>
        </p:txBody>
      </p:sp>
      <p:cxnSp>
        <p:nvCxnSpPr>
          <p:cNvPr id="18" name="رابط كسهم مستقيم 17"/>
          <p:cNvCxnSpPr/>
          <p:nvPr/>
        </p:nvCxnSpPr>
        <p:spPr>
          <a:xfrm rot="10800000">
            <a:off x="4643438" y="1071546"/>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a:off x="4643438" y="1571612"/>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rot="10800000">
            <a:off x="4643438" y="2071678"/>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rot="10800000">
            <a:off x="4643438" y="2714620"/>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rot="10800000">
            <a:off x="4643438" y="3929066"/>
            <a:ext cx="357190" cy="1588"/>
          </a:xfrm>
          <a:prstGeom prst="straightConnector1">
            <a:avLst/>
          </a:prstGeom>
          <a:ln>
            <a:solidFill>
              <a:srgbClr val="FF0000"/>
            </a:solidFill>
            <a:headEnd type="oval" w="sm" len="sm"/>
            <a:tailEnd type="triangle" w="lg" len="lg"/>
          </a:ln>
        </p:spPr>
        <p:style>
          <a:lnRef idx="2">
            <a:schemeClr val="accent6"/>
          </a:lnRef>
          <a:fillRef idx="0">
            <a:schemeClr val="accent6"/>
          </a:fillRef>
          <a:effectRef idx="1">
            <a:schemeClr val="accent6"/>
          </a:effectRef>
          <a:fontRef idx="minor">
            <a:schemeClr val="tx1"/>
          </a:fontRef>
        </p:style>
      </p:cxnSp>
      <p:sp>
        <p:nvSpPr>
          <p:cNvPr id="25" name="مستطيل 24"/>
          <p:cNvSpPr/>
          <p:nvPr/>
        </p:nvSpPr>
        <p:spPr>
          <a:xfrm>
            <a:off x="0" y="5000636"/>
            <a:ext cx="5715008" cy="18573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SA" sz="1600" b="1" dirty="0" smtClean="0">
                <a:solidFill>
                  <a:srgbClr val="C00000"/>
                </a:solidFill>
              </a:rPr>
              <a:t>في حال تكرار المخالفة توجه الحالة إلى لجنة التوجيه والإرشاد للمساعدة في علاج وضع الطالب المخالف وفقاً لتقرير دراسة الحالة من المرشد الطلابي في المدرسة ويطبق عليه ما ورد في الإجراء الخامس .</a:t>
            </a:r>
            <a:endParaRPr lang="en-US" sz="1600" b="1" dirty="0" smtClean="0">
              <a:solidFill>
                <a:srgbClr val="C00000"/>
              </a:solidFill>
            </a:endParaRPr>
          </a:p>
          <a:p>
            <a:pPr lvl="0"/>
            <a:r>
              <a:rPr lang="ar-SA" sz="1600" b="1" dirty="0" smtClean="0">
                <a:solidFill>
                  <a:srgbClr val="C00000"/>
                </a:solidFill>
              </a:rPr>
              <a:t>يعبأ نموذج الإشعار ، ويسلم للطالب مع التوقيع على الاستلام لتسليمه لولي الأمر .</a:t>
            </a:r>
            <a:endParaRPr lang="en-US" sz="1600" b="1" dirty="0" smtClean="0">
              <a:solidFill>
                <a:srgbClr val="C00000"/>
              </a:solidFill>
            </a:endParaRPr>
          </a:p>
          <a:p>
            <a:pPr lvl="0"/>
            <a:r>
              <a:rPr lang="ar-SA" sz="1600" b="1" dirty="0" smtClean="0">
                <a:solidFill>
                  <a:srgbClr val="C00000"/>
                </a:solidFill>
              </a:rPr>
              <a:t>يعبأ نموذج الاستدعاء ويسلم للطالب مع التوقيع على الاستلام لتسليمه لولي الأمر .</a:t>
            </a:r>
            <a:endParaRPr lang="en-US" sz="1600" b="1" dirty="0" smtClean="0">
              <a:solidFill>
                <a:srgbClr val="C00000"/>
              </a:solidFill>
            </a:endParaRPr>
          </a:p>
          <a:p>
            <a:pPr algn="ctr">
              <a:lnSpc>
                <a:spcPct val="115000"/>
              </a:lnSpc>
            </a:pPr>
            <a:endParaRPr lang="en-US" sz="800" b="1" dirty="0" smtClean="0">
              <a:ea typeface="Calibri"/>
              <a:cs typeface="Arial"/>
            </a:endParaRPr>
          </a:p>
          <a:p>
            <a:pPr algn="ctr"/>
            <a:endParaRPr lang="ar-SA" dirty="0"/>
          </a:p>
        </p:txBody>
      </p:sp>
      <p:sp>
        <p:nvSpPr>
          <p:cNvPr id="12" name="مستطيل 11"/>
          <p:cNvSpPr/>
          <p:nvPr/>
        </p:nvSpPr>
        <p:spPr>
          <a:xfrm>
            <a:off x="7143768" y="214290"/>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1</a:t>
            </a:r>
          </a:p>
        </p:txBody>
      </p:sp>
      <p:sp>
        <p:nvSpPr>
          <p:cNvPr id="13" name="مستطيل 12"/>
          <p:cNvSpPr/>
          <p:nvPr/>
        </p:nvSpPr>
        <p:spPr>
          <a:xfrm>
            <a:off x="5715008" y="0"/>
            <a:ext cx="3428992" cy="28572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زر إجراء: البداية 15">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edge">
                                      <p:cBhvr>
                                        <p:cTn id="18" dur="2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6"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1+#ppt_w/2"/>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1+#ppt_w/2"/>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6"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1+#ppt_w/2"/>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6"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1+#ppt_w/2"/>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6"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1+#ppt_w/2"/>
                                          </p:val>
                                        </p:tav>
                                        <p:tav tm="100000">
                                          <p:val>
                                            <p:strVal val="#ppt_x"/>
                                          </p:val>
                                        </p:tav>
                                      </p:tavLst>
                                    </p:anim>
                                    <p:anim calcmode="lin" valueType="num">
                                      <p:cBhvr additive="base">
                                        <p:cTn id="4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0"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edge">
                                      <p:cBhvr>
                                        <p:cTn id="53"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جدول 9"/>
          <p:cNvGraphicFramePr>
            <a:graphicFrameLocks noGrp="1"/>
          </p:cNvGraphicFramePr>
          <p:nvPr/>
        </p:nvGraphicFramePr>
        <p:xfrm>
          <a:off x="6500826" y="1214422"/>
          <a:ext cx="2385871" cy="4183440"/>
        </p:xfrm>
        <a:graphic>
          <a:graphicData uri="http://schemas.openxmlformats.org/drawingml/2006/table">
            <a:tbl>
              <a:tblPr rtl="1" firstRow="1" bandRow="1">
                <a:tableStyleId>{74C1A8A3-306A-4EB7-A6B1-4F7E0EB9C5D6}</a:tableStyleId>
              </a:tblPr>
              <a:tblGrid>
                <a:gridCol w="302676"/>
                <a:gridCol w="2083195"/>
              </a:tblGrid>
              <a:tr h="423810">
                <a:tc>
                  <a:txBody>
                    <a:bodyPr/>
                    <a:lstStyle/>
                    <a:p>
                      <a:pPr algn="ctr" rtl="1"/>
                      <a:r>
                        <a:rPr lang="ar-SA" sz="2800" b="1" dirty="0" smtClean="0"/>
                        <a:t>م</a:t>
                      </a:r>
                      <a:endParaRPr lang="ar-SA" sz="2800" b="1" dirty="0"/>
                    </a:p>
                  </a:txBody>
                  <a:tcPr/>
                </a:tc>
                <a:tc>
                  <a:txBody>
                    <a:bodyPr/>
                    <a:lstStyle/>
                    <a:p>
                      <a:pPr algn="ctr" rtl="1"/>
                      <a:r>
                        <a:rPr lang="ar-SA" sz="2000" b="1" dirty="0" smtClean="0">
                          <a:solidFill>
                            <a:schemeClr val="tx1"/>
                          </a:solidFill>
                        </a:rPr>
                        <a:t>مخالفات الدرجة الثانية</a:t>
                      </a:r>
                      <a:endParaRPr lang="ar-SA" sz="2000" b="1" dirty="0">
                        <a:solidFill>
                          <a:schemeClr val="tx1"/>
                        </a:solidFill>
                      </a:endParaRPr>
                    </a:p>
                  </a:txBody>
                  <a:tcPr>
                    <a:solidFill>
                      <a:srgbClr val="FFFF66"/>
                    </a:solidFill>
                  </a:tcPr>
                </a:tc>
              </a:tr>
              <a:tr h="647760">
                <a:tc>
                  <a:txBody>
                    <a:bodyPr/>
                    <a:lstStyle/>
                    <a:p>
                      <a:pPr rtl="1"/>
                      <a:r>
                        <a:rPr lang="ar-SA" sz="2000" b="1" dirty="0" smtClean="0"/>
                        <a:t>1</a:t>
                      </a:r>
                      <a:endParaRPr lang="ar-SA" sz="2000" b="1" dirty="0">
                        <a:solidFill>
                          <a:srgbClr val="FF0000"/>
                        </a:solidFill>
                      </a:endParaRPr>
                    </a:p>
                  </a:txBody>
                  <a:tcPr/>
                </a:tc>
                <a:tc>
                  <a:txBody>
                    <a:bodyPr/>
                    <a:lstStyle/>
                    <a:p>
                      <a:pPr rtl="1"/>
                      <a:r>
                        <a:rPr lang="ar-SA" sz="1600" b="1" kern="1200" dirty="0" smtClean="0"/>
                        <a:t>الغش في أداء الواجبات أو الاختبارات غير الفصلية.</a:t>
                      </a:r>
                      <a:endParaRPr lang="en-US" sz="1600" b="1" kern="1200" dirty="0" smtClean="0"/>
                    </a:p>
                  </a:txBody>
                  <a:tcPr/>
                </a:tc>
              </a:tr>
              <a:tr h="513160">
                <a:tc>
                  <a:txBody>
                    <a:bodyPr/>
                    <a:lstStyle/>
                    <a:p>
                      <a:pPr rtl="1"/>
                      <a:r>
                        <a:rPr lang="ar-SA" sz="2000" b="1" dirty="0" smtClean="0"/>
                        <a:t>2</a:t>
                      </a:r>
                      <a:endParaRPr lang="ar-SA" sz="2000" b="1" dirty="0">
                        <a:solidFill>
                          <a:srgbClr val="FF0000"/>
                        </a:solidFill>
                      </a:endParaRPr>
                    </a:p>
                  </a:txBody>
                  <a:tcPr/>
                </a:tc>
                <a:tc>
                  <a:txBody>
                    <a:bodyPr/>
                    <a:lstStyle/>
                    <a:p>
                      <a:r>
                        <a:rPr lang="ar-SA" sz="1600" b="1" kern="1200" dirty="0" smtClean="0"/>
                        <a:t>إثارة الفوضى داخل الفصل، أو داخل المدرسة، أو في وسائل النقل المدرسي، </a:t>
                      </a:r>
                      <a:r>
                        <a:rPr lang="ar-SA" sz="1600" b="1" kern="1200" dirty="0" smtClean="0">
                          <a:solidFill>
                            <a:srgbClr val="C00000"/>
                          </a:solidFill>
                        </a:rPr>
                        <a:t>مثل: </a:t>
                      </a:r>
                      <a:r>
                        <a:rPr lang="ar-SA" sz="1600" b="1" kern="1200" dirty="0" smtClean="0"/>
                        <a:t>العبث بالماء، </a:t>
                      </a:r>
                      <a:r>
                        <a:rPr lang="ar-SA" sz="1600" b="1" kern="1200" dirty="0" err="1" smtClean="0"/>
                        <a:t>و</a:t>
                      </a:r>
                      <a:r>
                        <a:rPr lang="ar-SA" sz="1600" b="1" kern="1200" dirty="0" smtClean="0"/>
                        <a:t> </a:t>
                      </a:r>
                      <a:r>
                        <a:rPr lang="ar-SA" sz="1600" b="1" kern="1200" dirty="0" err="1" smtClean="0"/>
                        <a:t>البخاخات</a:t>
                      </a:r>
                      <a:r>
                        <a:rPr lang="ar-SA" sz="1600" b="1" kern="1200" dirty="0" smtClean="0"/>
                        <a:t>، والصوت العالي ، والكتابة على الجدران.</a:t>
                      </a:r>
                      <a:endParaRPr lang="ar-SA" sz="1600" b="1" dirty="0">
                        <a:solidFill>
                          <a:srgbClr val="FF0000"/>
                        </a:solidFill>
                      </a:endParaRPr>
                    </a:p>
                  </a:txBody>
                  <a:tcPr/>
                </a:tc>
              </a:tr>
              <a:tr h="287143">
                <a:tc>
                  <a:txBody>
                    <a:bodyPr/>
                    <a:lstStyle/>
                    <a:p>
                      <a:pPr rtl="1"/>
                      <a:r>
                        <a:rPr lang="ar-SA" sz="2000" b="1" dirty="0" smtClean="0"/>
                        <a:t>3</a:t>
                      </a:r>
                      <a:endParaRPr lang="ar-SA" sz="2000" b="1" dirty="0">
                        <a:solidFill>
                          <a:srgbClr val="FF0000"/>
                        </a:solidFill>
                      </a:endParaRPr>
                    </a:p>
                  </a:txBody>
                  <a:tcPr/>
                </a:tc>
                <a:tc>
                  <a:txBody>
                    <a:bodyPr/>
                    <a:lstStyle/>
                    <a:p>
                      <a:r>
                        <a:rPr lang="ar-SA" sz="1600" b="1" kern="1200" dirty="0" smtClean="0"/>
                        <a:t>امتهان الكتب الدراسية.</a:t>
                      </a:r>
                      <a:endParaRPr lang="ar-SA" sz="1600" b="1" dirty="0">
                        <a:solidFill>
                          <a:srgbClr val="FF0000"/>
                        </a:solidFill>
                      </a:endParaRPr>
                    </a:p>
                  </a:txBody>
                  <a:tcPr/>
                </a:tc>
              </a:tr>
              <a:tr h="691620">
                <a:tc>
                  <a:txBody>
                    <a:bodyPr/>
                    <a:lstStyle/>
                    <a:p>
                      <a:pPr rtl="1"/>
                      <a:r>
                        <a:rPr lang="ar-SA" sz="2000" b="1" dirty="0" smtClean="0"/>
                        <a:t>4</a:t>
                      </a:r>
                      <a:endParaRPr lang="ar-SA" sz="2000" b="1" dirty="0">
                        <a:solidFill>
                          <a:srgbClr val="FF0000"/>
                        </a:solidFill>
                      </a:endParaRPr>
                    </a:p>
                  </a:txBody>
                  <a:tcPr/>
                </a:tc>
                <a:tc>
                  <a:txBody>
                    <a:bodyPr/>
                    <a:lstStyle/>
                    <a:p>
                      <a:r>
                        <a:rPr lang="ar-SA" sz="1600" b="1" kern="1200" dirty="0" smtClean="0"/>
                        <a:t>الهروب من الفصل، أو الخروج منه دون استئذان، أو عدم حضور الحصة الدراسية.</a:t>
                      </a:r>
                      <a:endParaRPr lang="ar-SA" sz="1600" b="1" dirty="0">
                        <a:solidFill>
                          <a:srgbClr val="FF0000"/>
                        </a:solidFill>
                      </a:endParaRPr>
                    </a:p>
                  </a:txBody>
                  <a:tcPr/>
                </a:tc>
              </a:tr>
            </a:tbl>
          </a:graphicData>
        </a:graphic>
      </p:graphicFrame>
      <p:graphicFrame>
        <p:nvGraphicFramePr>
          <p:cNvPr id="8" name="جدول 7"/>
          <p:cNvGraphicFramePr>
            <a:graphicFrameLocks noGrp="1"/>
          </p:cNvGraphicFramePr>
          <p:nvPr/>
        </p:nvGraphicFramePr>
        <p:xfrm>
          <a:off x="1" y="-1"/>
          <a:ext cx="6286512" cy="6828410"/>
        </p:xfrm>
        <a:graphic>
          <a:graphicData uri="http://schemas.openxmlformats.org/drawingml/2006/table">
            <a:tbl>
              <a:tblPr rtl="1"/>
              <a:tblGrid>
                <a:gridCol w="477817"/>
                <a:gridCol w="487888"/>
                <a:gridCol w="1144586"/>
                <a:gridCol w="2992127"/>
                <a:gridCol w="490234"/>
                <a:gridCol w="693860"/>
              </a:tblGrid>
              <a:tr h="468303">
                <a:tc>
                  <a:txBody>
                    <a:bodyPr/>
                    <a:lstStyle/>
                    <a:p>
                      <a:pPr algn="ctr" rtl="1">
                        <a:lnSpc>
                          <a:spcPct val="115000"/>
                        </a:lnSpc>
                        <a:spcAft>
                          <a:spcPts val="0"/>
                        </a:spcAft>
                      </a:pPr>
                      <a:r>
                        <a:rPr lang="ar-SA" sz="1100" b="1" dirty="0">
                          <a:latin typeface="Calibri"/>
                          <a:ea typeface="Calibri"/>
                          <a:cs typeface="AL-Mohanad Black"/>
                        </a:rPr>
                        <a:t>م</a:t>
                      </a:r>
                      <a:endParaRPr lang="en-US" sz="110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100" b="1" dirty="0">
                          <a:latin typeface="Calibri"/>
                          <a:ea typeface="Calibri"/>
                          <a:cs typeface="AL-Mohanad Black"/>
                        </a:rPr>
                        <a:t>اليوم / التاريخ</a:t>
                      </a:r>
                      <a:endParaRPr lang="en-US" sz="11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نوع الإجراء</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المتخذ</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100" b="1" dirty="0">
                          <a:latin typeface="Calibri"/>
                          <a:ea typeface="Calibri"/>
                          <a:cs typeface="AL-Mohanad Black"/>
                        </a:rPr>
                        <a:t>توقيع الطالب</a:t>
                      </a:r>
                      <a:endParaRPr lang="en-US" sz="1100" b="1" dirty="0">
                        <a:latin typeface="Calibri"/>
                        <a:ea typeface="Calibri"/>
                        <a:cs typeface="Arial"/>
                      </a:endParaRPr>
                    </a:p>
                  </a:txBody>
                  <a:tcPr marL="40567" marR="4056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100" b="1" dirty="0">
                          <a:latin typeface="Calibri"/>
                          <a:ea typeface="Calibri"/>
                          <a:cs typeface="AL-Mohanad Black"/>
                        </a:rPr>
                        <a:t>اسم الموظف وتوقيعه</a:t>
                      </a:r>
                      <a:endParaRPr lang="en-US" sz="1100" b="1" dirty="0">
                        <a:latin typeface="Calibri"/>
                        <a:ea typeface="Calibri"/>
                        <a:cs typeface="Arial"/>
                      </a:endParaRPr>
                    </a:p>
                  </a:txBody>
                  <a:tcPr marL="40567" marR="40567" marT="0" marB="0" vert="vert27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231470">
                <a:tc rowSpan="4">
                  <a:txBody>
                    <a:bodyPr/>
                    <a:lstStyle/>
                    <a:p>
                      <a:pPr algn="ctr" rtl="1">
                        <a:lnSpc>
                          <a:spcPct val="115000"/>
                        </a:lnSpc>
                        <a:spcAft>
                          <a:spcPts val="0"/>
                        </a:spcAft>
                      </a:pPr>
                      <a:r>
                        <a:rPr lang="ar-SA" sz="1100" b="1" dirty="0">
                          <a:solidFill>
                            <a:srgbClr val="C00000"/>
                          </a:solidFill>
                          <a:latin typeface="Calibri"/>
                          <a:ea typeface="Calibri"/>
                          <a:cs typeface="AL-Mohanad Black"/>
                        </a:rPr>
                        <a:t>الإجراء الأول</a:t>
                      </a:r>
                      <a:endParaRPr lang="en-US" sz="110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rtl="1">
                        <a:lnSpc>
                          <a:spcPct val="115000"/>
                        </a:lnSpc>
                        <a:spcAft>
                          <a:spcPts val="0"/>
                        </a:spcAft>
                      </a:pPr>
                      <a:endParaRPr lang="ar-SA" sz="110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100" b="1" dirty="0">
                          <a:latin typeface="Calibri"/>
                          <a:ea typeface="Calibri"/>
                          <a:cs typeface="AL-Mohanad Black"/>
                        </a:rPr>
                        <a:t>تعهد خطي</a:t>
                      </a:r>
                      <a:endParaRPr lang="en-US" sz="11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أتعهد بالانضباط السلوكي وعدم تكرار المخالفة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dirty="0">
                          <a:latin typeface="Calibri"/>
                          <a:ea typeface="Calibri"/>
                          <a:cs typeface="AL-Mohanad Black"/>
                        </a:rPr>
                        <a:t>إشعار ولي الأمر</a:t>
                      </a:r>
                      <a:endParaRPr lang="en-US" sz="110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تسليم الطالب إشعار لولي الأمر وتوضيح الإجراءات المتخذة حيال الطالب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إصلاح التالف</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أتعهد بإصلاح جميع ما أتلفته أو إحضار بديل عنه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الإحالة للمرشد</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إحالة الطالب المخالف إلى المرشد الطلابي لدراسة حالته ( إذا لزم الأمر)</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rowSpan="5">
                  <a:txBody>
                    <a:bodyPr/>
                    <a:lstStyle/>
                    <a:p>
                      <a:pPr algn="ctr" rtl="1">
                        <a:lnSpc>
                          <a:spcPct val="115000"/>
                        </a:lnSpc>
                        <a:spcAft>
                          <a:spcPts val="0"/>
                        </a:spcAft>
                      </a:pPr>
                      <a:r>
                        <a:rPr lang="ar-SA" sz="1100" b="1" dirty="0">
                          <a:solidFill>
                            <a:srgbClr val="C00000"/>
                          </a:solidFill>
                          <a:latin typeface="Calibri"/>
                          <a:ea typeface="Calibri"/>
                          <a:cs typeface="AL-Mohanad Black"/>
                        </a:rPr>
                        <a:t>الإجراء الثاني</a:t>
                      </a:r>
                      <a:endParaRPr lang="en-US" sz="110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1">
                        <a:lnSpc>
                          <a:spcPct val="115000"/>
                        </a:lnSpc>
                        <a:spcAft>
                          <a:spcPts val="0"/>
                        </a:spcAft>
                      </a:pPr>
                      <a:endParaRPr lang="ar-SA" sz="110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100" b="1">
                          <a:latin typeface="Calibri"/>
                          <a:ea typeface="Calibri"/>
                          <a:cs typeface="AL-Mohanad Black"/>
                        </a:rPr>
                        <a:t>دعوة ولي الأمر</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تسليم الطالب خطاب استدعاء لولي أمره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أخذ تعهد خطي</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يؤخذ تعهد خطي على الطالب بعدم تكرار المخالفة ويوقع ولي الأمر بالعلم على نموذج التعهد المرفق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41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حسم درجتين</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نظراً لاستنفاذ جميع الإجراءات وجب حسم درجتين من درجات السلوك حسب ما نصت عليه القواعد ، وبإمكانك تعويض الدرجة المحسومة عند تعديل السلوك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1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إشعار ولي الأمر </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تسليم الطالب إشعار لولي الأمر توضح فيه الدرجات المحسومة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الإحالة للمرشد</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نظراً لمخالفتك فقد حولت إلى المرشد الطلابي لدراسة حالتك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rowSpan="8">
                  <a:txBody>
                    <a:bodyPr/>
                    <a:lstStyle/>
                    <a:p>
                      <a:pPr algn="ctr" rtl="1">
                        <a:lnSpc>
                          <a:spcPct val="115000"/>
                        </a:lnSpc>
                        <a:spcAft>
                          <a:spcPts val="0"/>
                        </a:spcAft>
                      </a:pPr>
                      <a:r>
                        <a:rPr lang="ar-SA" sz="1100" b="1" dirty="0">
                          <a:solidFill>
                            <a:srgbClr val="C00000"/>
                          </a:solidFill>
                          <a:latin typeface="Calibri"/>
                          <a:ea typeface="Calibri"/>
                          <a:cs typeface="AL-Mohanad Black"/>
                        </a:rPr>
                        <a:t>الإجراء الثالث</a:t>
                      </a:r>
                      <a:endParaRPr lang="en-US" sz="110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8">
                  <a:txBody>
                    <a:bodyPr/>
                    <a:lstStyle/>
                    <a:p>
                      <a:pPr algn="ctr" rtl="1">
                        <a:lnSpc>
                          <a:spcPct val="115000"/>
                        </a:lnSpc>
                        <a:spcAft>
                          <a:spcPts val="0"/>
                        </a:spcAft>
                      </a:pPr>
                      <a:endParaRPr lang="ar-SA" sz="110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100" b="1">
                          <a:latin typeface="Calibri"/>
                          <a:ea typeface="Calibri"/>
                          <a:cs typeface="AL-Mohanad Black"/>
                        </a:rPr>
                        <a:t>دعوة ولي الأمر</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تسليم الطالب خطاب استدعاء لولي أمره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أخذ تعهد خطي</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يؤخذ تعهد خطي على الطالب بعدم تكرار المخالفة ويوقع ولي الأمر بالعلم على نموذج التعهد المرفق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إصلاح التالف</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dirty="0">
                          <a:latin typeface="Calibri"/>
                          <a:ea typeface="Calibri"/>
                          <a:cs typeface="AL-Mohanad Black"/>
                        </a:rPr>
                        <a:t>أتعهد بإصلاح جميع ما أتلفته أو إحضار بديل عنه .</a:t>
                      </a:r>
                      <a:endParaRPr lang="en-US" sz="110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41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حسم درجتين</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a:latin typeface="Calibri"/>
                          <a:ea typeface="Calibri"/>
                          <a:cs typeface="AL-Mohanad Black"/>
                        </a:rPr>
                        <a:t>نظراً لاستنفاذ جميع الإجراءات وجب حسم درجتين من درجات السلوك حسب ما نصت عليه القواعد ، وبإمكانك تعويض الدرجة المحسومة عند تعديل السلوك .</a:t>
                      </a:r>
                      <a:endParaRPr lang="en-US" sz="110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1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إشعار ولي الأمر </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a:latin typeface="Calibri"/>
                          <a:ea typeface="Calibri"/>
                          <a:cs typeface="AL-Mohanad Black"/>
                        </a:rPr>
                        <a:t>تسليم الطالب إشعار لولي الأمر توضح فيه الدرجات المحسومة .</a:t>
                      </a:r>
                      <a:endParaRPr lang="en-US" sz="110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الإحالة للمرشد</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a:latin typeface="Calibri"/>
                          <a:ea typeface="Calibri"/>
                          <a:cs typeface="AL-Mohanad Black"/>
                        </a:rPr>
                        <a:t>نظراً لمخالفتك فقد حولت إلى المرشد الطلابي لدراسة حالتك .</a:t>
                      </a:r>
                      <a:endParaRPr lang="en-US" sz="110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47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نقل الطالب</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a:latin typeface="Calibri"/>
                          <a:ea typeface="Calibri"/>
                          <a:cs typeface="AL-Mohanad Black"/>
                        </a:rPr>
                        <a:t>نظراً لتكرار ارتكابك المخالفة السلوكية فقد نقلت إلى فصل آخر</a:t>
                      </a:r>
                      <a:endParaRPr lang="en-US" sz="110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94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100" b="1">
                          <a:latin typeface="Calibri"/>
                          <a:ea typeface="Calibri"/>
                          <a:cs typeface="AL-Mohanad Black"/>
                        </a:rPr>
                        <a:t>الإحالة للجنة التوجيه والإرشاد</a:t>
                      </a:r>
                      <a:endParaRPr lang="en-US" sz="110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100" b="1">
                          <a:latin typeface="Calibri"/>
                          <a:ea typeface="Calibri"/>
                          <a:cs typeface="AL-Mohanad Black"/>
                        </a:rPr>
                        <a:t>بعد تنفيذ جميع الإجراءات فقد حولت للجنة التوجيه والإرشاد ، لمتابعتك ولوضع الحلول المناسبة لمخالفتك .</a:t>
                      </a:r>
                      <a:endParaRPr lang="en-US" sz="110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10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cxnSp>
        <p:nvCxnSpPr>
          <p:cNvPr id="6" name="رابط كسهم مستقيم 5"/>
          <p:cNvCxnSpPr/>
          <p:nvPr/>
        </p:nvCxnSpPr>
        <p:spPr>
          <a:xfrm rot="10800000">
            <a:off x="5429256" y="1357298"/>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a:off x="5429256" y="3000372"/>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rot="10800000">
            <a:off x="5357818" y="5429264"/>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sp>
        <p:nvSpPr>
          <p:cNvPr id="9" name="مستطيل 8"/>
          <p:cNvSpPr/>
          <p:nvPr/>
        </p:nvSpPr>
        <p:spPr>
          <a:xfrm>
            <a:off x="7358082" y="357166"/>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2</a:t>
            </a:r>
          </a:p>
        </p:txBody>
      </p:sp>
      <p:sp>
        <p:nvSpPr>
          <p:cNvPr id="12" name="سهم إلى اليسار 11"/>
          <p:cNvSpPr/>
          <p:nvPr/>
        </p:nvSpPr>
        <p:spPr>
          <a:xfrm>
            <a:off x="5857884" y="5429264"/>
            <a:ext cx="3286116" cy="1428736"/>
          </a:xfrm>
          <a:prstGeom prst="leftArrow">
            <a:avLst>
              <a:gd name="adj1" fmla="val 39825"/>
              <a:gd name="adj2" fmla="val 58234"/>
            </a:avLst>
          </a:prstGeom>
          <a:solidFill>
            <a:srgbClr val="FFFF66"/>
          </a:solidFill>
          <a:ln>
            <a:solidFill>
              <a:schemeClr val="tx1"/>
            </a:solidFill>
          </a:ln>
          <a:scene3d>
            <a:camera prst="perspectiveContrastingLeftFacing"/>
            <a:lightRig rig="threePt" dir="t"/>
          </a:scene3d>
          <a:sp3d extrusionH="76200" prstMaterial="metal">
            <a:extrusionClr>
              <a:schemeClr val="tx1"/>
            </a:extrusion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الثانية</a:t>
            </a:r>
            <a:endParaRPr lang="ar-SA" sz="2000" b="1" dirty="0">
              <a:solidFill>
                <a:schemeClr val="tx1"/>
              </a:solidFill>
            </a:endParaRPr>
          </a:p>
        </p:txBody>
      </p:sp>
      <p:sp>
        <p:nvSpPr>
          <p:cNvPr id="13" name="مستطيل 12"/>
          <p:cNvSpPr/>
          <p:nvPr/>
        </p:nvSpPr>
        <p:spPr>
          <a:xfrm>
            <a:off x="6286512" y="0"/>
            <a:ext cx="2857488" cy="357166"/>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زر إجراء: البداية 13">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1"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1+#ppt_w/2"/>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1+#ppt_w/2"/>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6"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1+#ppt_w/2"/>
                                          </p:val>
                                        </p:tav>
                                        <p:tav tm="100000">
                                          <p:val>
                                            <p:strVal val="#ppt_x"/>
                                          </p:val>
                                        </p:tav>
                                      </p:tavLst>
                                    </p:anim>
                                    <p:anim calcmode="lin" valueType="num">
                                      <p:cBhvr additive="base">
                                        <p:cTn id="3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7715272" y="428604"/>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2</a:t>
            </a:r>
          </a:p>
        </p:txBody>
      </p:sp>
      <p:graphicFrame>
        <p:nvGraphicFramePr>
          <p:cNvPr id="10" name="جدول 9"/>
          <p:cNvGraphicFramePr>
            <a:graphicFrameLocks noGrp="1"/>
          </p:cNvGraphicFramePr>
          <p:nvPr/>
        </p:nvGraphicFramePr>
        <p:xfrm>
          <a:off x="6715140" y="1000108"/>
          <a:ext cx="2314433" cy="4143404"/>
        </p:xfrm>
        <a:graphic>
          <a:graphicData uri="http://schemas.openxmlformats.org/drawingml/2006/table">
            <a:tbl>
              <a:tblPr rtl="1" firstRow="1" bandRow="1">
                <a:tableStyleId>{74C1A8A3-306A-4EB7-A6B1-4F7E0EB9C5D6}</a:tableStyleId>
              </a:tblPr>
              <a:tblGrid>
                <a:gridCol w="293614"/>
                <a:gridCol w="2020819"/>
              </a:tblGrid>
              <a:tr h="669868">
                <a:tc>
                  <a:txBody>
                    <a:bodyPr/>
                    <a:lstStyle/>
                    <a:p>
                      <a:pPr algn="ctr" rtl="1"/>
                      <a:r>
                        <a:rPr lang="ar-SA" sz="2000" b="1" dirty="0" smtClean="0">
                          <a:solidFill>
                            <a:schemeClr val="tx1"/>
                          </a:solidFill>
                        </a:rPr>
                        <a:t>م</a:t>
                      </a:r>
                      <a:endParaRPr lang="ar-SA" sz="2000" b="1" dirty="0">
                        <a:solidFill>
                          <a:schemeClr val="tx1"/>
                        </a:solidFill>
                      </a:endParaRPr>
                    </a:p>
                  </a:txBody>
                  <a:tcPr/>
                </a:tc>
                <a:tc>
                  <a:txBody>
                    <a:bodyPr/>
                    <a:lstStyle/>
                    <a:p>
                      <a:pPr algn="ctr" rtl="1"/>
                      <a:r>
                        <a:rPr lang="ar-SA" sz="1800" b="1" dirty="0" smtClean="0">
                          <a:solidFill>
                            <a:schemeClr val="tx1"/>
                          </a:solidFill>
                        </a:rPr>
                        <a:t>مخالفات الدرجة الثانية</a:t>
                      </a:r>
                      <a:endParaRPr lang="ar-SA" sz="1800" b="1" dirty="0">
                        <a:solidFill>
                          <a:schemeClr val="tx1"/>
                        </a:solidFill>
                      </a:endParaRPr>
                    </a:p>
                  </a:txBody>
                  <a:tcPr>
                    <a:solidFill>
                      <a:srgbClr val="FFFF66"/>
                    </a:solidFill>
                  </a:tcPr>
                </a:tc>
              </a:tr>
              <a:tr h="619731">
                <a:tc>
                  <a:txBody>
                    <a:bodyPr/>
                    <a:lstStyle/>
                    <a:p>
                      <a:pPr rtl="1"/>
                      <a:r>
                        <a:rPr lang="ar-SA" sz="1400" b="1" dirty="0" smtClean="0">
                          <a:solidFill>
                            <a:schemeClr val="tx1"/>
                          </a:solidFill>
                        </a:rPr>
                        <a:t>1</a:t>
                      </a:r>
                      <a:endParaRPr lang="ar-SA" sz="1400" b="1" dirty="0">
                        <a:solidFill>
                          <a:schemeClr val="tx1"/>
                        </a:solidFill>
                      </a:endParaRPr>
                    </a:p>
                  </a:txBody>
                  <a:tcPr/>
                </a:tc>
                <a:tc>
                  <a:txBody>
                    <a:bodyPr/>
                    <a:lstStyle/>
                    <a:p>
                      <a:pPr rtl="1"/>
                      <a:r>
                        <a:rPr lang="ar-SA" sz="1400" b="1" kern="1200" dirty="0" smtClean="0">
                          <a:solidFill>
                            <a:schemeClr val="tx1"/>
                          </a:solidFill>
                        </a:rPr>
                        <a:t>الغش في أداء الواجبات أو الاختبارات غير الفصلية.</a:t>
                      </a:r>
                      <a:endParaRPr lang="en-US" sz="1400" b="1" kern="1200" dirty="0" smtClean="0">
                        <a:solidFill>
                          <a:schemeClr val="tx1"/>
                        </a:solidFill>
                        <a:latin typeface="+mn-lt"/>
                        <a:ea typeface="+mn-ea"/>
                        <a:cs typeface="+mn-cs"/>
                      </a:endParaRPr>
                    </a:p>
                  </a:txBody>
                  <a:tcPr/>
                </a:tc>
              </a:tr>
              <a:tr h="1306786">
                <a:tc>
                  <a:txBody>
                    <a:bodyPr/>
                    <a:lstStyle/>
                    <a:p>
                      <a:pPr rtl="1"/>
                      <a:r>
                        <a:rPr lang="ar-SA" sz="1400" b="1" dirty="0" smtClean="0">
                          <a:solidFill>
                            <a:schemeClr val="tx1"/>
                          </a:solidFill>
                        </a:rPr>
                        <a:t>2</a:t>
                      </a:r>
                      <a:endParaRPr lang="ar-SA" sz="1400" b="1" dirty="0">
                        <a:solidFill>
                          <a:schemeClr val="tx1"/>
                        </a:solidFill>
                      </a:endParaRPr>
                    </a:p>
                  </a:txBody>
                  <a:tcPr/>
                </a:tc>
                <a:tc>
                  <a:txBody>
                    <a:bodyPr/>
                    <a:lstStyle/>
                    <a:p>
                      <a:r>
                        <a:rPr lang="ar-SA" sz="1400" b="1" kern="1200" dirty="0" smtClean="0">
                          <a:solidFill>
                            <a:schemeClr val="tx1"/>
                          </a:solidFill>
                        </a:rPr>
                        <a:t>إثارة الفوضى داخل الفصل، أو داخل المدرسة، أو في وسائل النقل المدرسي، مثل: العبث بالماء، </a:t>
                      </a:r>
                      <a:r>
                        <a:rPr lang="ar-SA" sz="1400" b="1" kern="1200" dirty="0" err="1" smtClean="0">
                          <a:solidFill>
                            <a:schemeClr val="tx1"/>
                          </a:solidFill>
                        </a:rPr>
                        <a:t>و</a:t>
                      </a:r>
                      <a:r>
                        <a:rPr lang="ar-SA" sz="1400" b="1" kern="1200" dirty="0" smtClean="0">
                          <a:solidFill>
                            <a:schemeClr val="tx1"/>
                          </a:solidFill>
                        </a:rPr>
                        <a:t> </a:t>
                      </a:r>
                      <a:r>
                        <a:rPr lang="ar-SA" sz="1400" b="1" kern="1200" dirty="0" err="1" smtClean="0">
                          <a:solidFill>
                            <a:schemeClr val="tx1"/>
                          </a:solidFill>
                        </a:rPr>
                        <a:t>البخاخات</a:t>
                      </a:r>
                      <a:r>
                        <a:rPr lang="ar-SA" sz="1400" b="1" kern="1200" dirty="0" smtClean="0">
                          <a:solidFill>
                            <a:schemeClr val="tx1"/>
                          </a:solidFill>
                        </a:rPr>
                        <a:t>، والصوت العالي ، والكتابة على الجدران.</a:t>
                      </a:r>
                      <a:endParaRPr lang="ar-SA" sz="1400" b="1" dirty="0">
                        <a:solidFill>
                          <a:schemeClr val="tx1"/>
                        </a:solidFill>
                      </a:endParaRPr>
                    </a:p>
                  </a:txBody>
                  <a:tcPr/>
                </a:tc>
              </a:tr>
              <a:tr h="453854">
                <a:tc>
                  <a:txBody>
                    <a:bodyPr/>
                    <a:lstStyle/>
                    <a:p>
                      <a:pPr rtl="1"/>
                      <a:r>
                        <a:rPr lang="ar-SA" sz="1400" b="1" dirty="0" smtClean="0">
                          <a:solidFill>
                            <a:schemeClr val="tx1"/>
                          </a:solidFill>
                        </a:rPr>
                        <a:t>3</a:t>
                      </a:r>
                      <a:endParaRPr lang="ar-SA" sz="1400" b="1" dirty="0">
                        <a:solidFill>
                          <a:schemeClr val="tx1"/>
                        </a:solidFill>
                      </a:endParaRPr>
                    </a:p>
                  </a:txBody>
                  <a:tcPr/>
                </a:tc>
                <a:tc>
                  <a:txBody>
                    <a:bodyPr/>
                    <a:lstStyle/>
                    <a:p>
                      <a:r>
                        <a:rPr lang="ar-SA" sz="1400" b="1" kern="1200" dirty="0" smtClean="0">
                          <a:solidFill>
                            <a:schemeClr val="tx1"/>
                          </a:solidFill>
                        </a:rPr>
                        <a:t>امتهان الكتب الدراسية.</a:t>
                      </a:r>
                      <a:endParaRPr lang="ar-SA" sz="1400" b="1" dirty="0">
                        <a:solidFill>
                          <a:schemeClr val="tx1"/>
                        </a:solidFill>
                      </a:endParaRPr>
                    </a:p>
                  </a:txBody>
                  <a:tcPr/>
                </a:tc>
              </a:tr>
              <a:tr h="1093165">
                <a:tc>
                  <a:txBody>
                    <a:bodyPr/>
                    <a:lstStyle/>
                    <a:p>
                      <a:pPr rtl="1"/>
                      <a:r>
                        <a:rPr lang="ar-SA" sz="1400" b="1" dirty="0" smtClean="0">
                          <a:solidFill>
                            <a:schemeClr val="tx1"/>
                          </a:solidFill>
                        </a:rPr>
                        <a:t>4</a:t>
                      </a:r>
                      <a:endParaRPr lang="ar-SA" sz="1400" b="1" dirty="0">
                        <a:solidFill>
                          <a:schemeClr val="tx1"/>
                        </a:solidFill>
                      </a:endParaRPr>
                    </a:p>
                  </a:txBody>
                  <a:tcPr/>
                </a:tc>
                <a:tc>
                  <a:txBody>
                    <a:bodyPr/>
                    <a:lstStyle/>
                    <a:p>
                      <a:r>
                        <a:rPr lang="ar-SA" sz="1400" b="1" kern="1200" dirty="0" smtClean="0">
                          <a:solidFill>
                            <a:schemeClr val="tx1"/>
                          </a:solidFill>
                        </a:rPr>
                        <a:t>الهروب من الفصل، أو الخروج منه دون استئذان، أو عدم حضور الحصة الدراسية.</a:t>
                      </a:r>
                      <a:endParaRPr lang="ar-SA" sz="1400" b="1" dirty="0">
                        <a:solidFill>
                          <a:schemeClr val="tx1"/>
                        </a:solidFill>
                      </a:endParaRPr>
                    </a:p>
                  </a:txBody>
                  <a:tcPr/>
                </a:tc>
              </a:tr>
            </a:tbl>
          </a:graphicData>
        </a:graphic>
      </p:graphicFrame>
      <p:graphicFrame>
        <p:nvGraphicFramePr>
          <p:cNvPr id="7" name="جدول 6"/>
          <p:cNvGraphicFramePr>
            <a:graphicFrameLocks noGrp="1"/>
          </p:cNvGraphicFramePr>
          <p:nvPr/>
        </p:nvGraphicFramePr>
        <p:xfrm>
          <a:off x="0" y="0"/>
          <a:ext cx="6710542" cy="6829736"/>
        </p:xfrm>
        <a:graphic>
          <a:graphicData uri="http://schemas.openxmlformats.org/drawingml/2006/table">
            <a:tbl>
              <a:tblPr rtl="1"/>
              <a:tblGrid>
                <a:gridCol w="664444"/>
                <a:gridCol w="208301"/>
                <a:gridCol w="648210"/>
                <a:gridCol w="1115947"/>
                <a:gridCol w="3037312"/>
                <a:gridCol w="518163"/>
                <a:gridCol w="518165"/>
              </a:tblGrid>
              <a:tr h="374371">
                <a:tc>
                  <a:txBody>
                    <a:bodyPr/>
                    <a:lstStyle/>
                    <a:p>
                      <a:pPr algn="ctr" rtl="1">
                        <a:lnSpc>
                          <a:spcPct val="115000"/>
                        </a:lnSpc>
                        <a:spcAft>
                          <a:spcPts val="0"/>
                        </a:spcAft>
                      </a:pPr>
                      <a:r>
                        <a:rPr lang="ar-SA" sz="1400" b="1" dirty="0" smtClean="0">
                          <a:latin typeface="Calibri"/>
                          <a:ea typeface="Calibri"/>
                          <a:cs typeface="Arial"/>
                        </a:rPr>
                        <a:t>م</a:t>
                      </a:r>
                      <a:endParaRPr lang="en-US" sz="1400" b="1" dirty="0">
                        <a:latin typeface="Calibri"/>
                        <a:ea typeface="Calibri"/>
                        <a:cs typeface="Arial"/>
                      </a:endParaRPr>
                    </a:p>
                  </a:txBody>
                  <a:tcPr marL="37403" marR="3740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rtl="1">
                        <a:lnSpc>
                          <a:spcPct val="115000"/>
                        </a:lnSpc>
                        <a:spcAft>
                          <a:spcPts val="0"/>
                        </a:spcAft>
                      </a:pPr>
                      <a:r>
                        <a:rPr lang="ar-SA" sz="900" b="1" dirty="0" smtClean="0">
                          <a:latin typeface="Calibri"/>
                          <a:ea typeface="Calibri"/>
                          <a:cs typeface="AL-Mohanad Black"/>
                        </a:rPr>
                        <a:t>اليوم والتاريخ</a:t>
                      </a:r>
                      <a:endParaRPr lang="ar-SA" sz="900" b="1" dirty="0">
                        <a:latin typeface="Calibri"/>
                        <a:ea typeface="Calibri"/>
                        <a:cs typeface="AL-Mohanad Black"/>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pPr rtl="1"/>
                      <a:endParaRPr lang="ar-SA"/>
                    </a:p>
                  </a:txBody>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نوع الإجراء</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الإجراء المتخذ</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100" b="1" dirty="0">
                          <a:latin typeface="Calibri"/>
                          <a:ea typeface="Calibri"/>
                          <a:cs typeface="AL-Mohanad Black"/>
                        </a:rPr>
                        <a:t>توقيع الطالب</a:t>
                      </a:r>
                      <a:endParaRPr lang="en-US" sz="1100" b="1" dirty="0">
                        <a:latin typeface="Calibri"/>
                        <a:ea typeface="Calibri"/>
                        <a:cs typeface="Arial"/>
                      </a:endParaRPr>
                    </a:p>
                  </a:txBody>
                  <a:tcPr marL="40567" marR="4056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100" b="1" dirty="0">
                          <a:latin typeface="Calibri"/>
                          <a:ea typeface="Calibri"/>
                          <a:cs typeface="AL-Mohanad Black"/>
                        </a:rPr>
                        <a:t>اسم الموظف وتوقيعه</a:t>
                      </a:r>
                      <a:endParaRPr lang="en-US" sz="1100" b="1" dirty="0">
                        <a:latin typeface="Calibri"/>
                        <a:ea typeface="Calibri"/>
                        <a:cs typeface="Arial"/>
                      </a:endParaRPr>
                    </a:p>
                  </a:txBody>
                  <a:tcPr marL="40567" marR="40567" marT="0" marB="0" vert="vert27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74371">
                <a:tc rowSpan="8">
                  <a:txBody>
                    <a:bodyPr/>
                    <a:lstStyle/>
                    <a:p>
                      <a:pPr algn="ctr" rtl="1">
                        <a:lnSpc>
                          <a:spcPct val="115000"/>
                        </a:lnSpc>
                        <a:spcAft>
                          <a:spcPts val="0"/>
                        </a:spcAft>
                      </a:pPr>
                      <a:r>
                        <a:rPr lang="ar-SA" sz="1200" b="1" dirty="0">
                          <a:solidFill>
                            <a:srgbClr val="C00000"/>
                          </a:solidFill>
                          <a:latin typeface="Calibri"/>
                          <a:ea typeface="Calibri"/>
                          <a:cs typeface="AL-Mohanad Black"/>
                        </a:rPr>
                        <a:t>الإجراء </a:t>
                      </a:r>
                      <a:endParaRPr lang="ar-SA" sz="1200" b="1" dirty="0" smtClean="0">
                        <a:solidFill>
                          <a:srgbClr val="C00000"/>
                        </a:solidFill>
                        <a:latin typeface="Calibri"/>
                        <a:ea typeface="Calibri"/>
                        <a:cs typeface="AL-Mohanad Black"/>
                      </a:endParaRPr>
                    </a:p>
                    <a:p>
                      <a:pPr algn="ctr" rtl="1">
                        <a:lnSpc>
                          <a:spcPct val="115000"/>
                        </a:lnSpc>
                        <a:spcAft>
                          <a:spcPts val="0"/>
                        </a:spcAft>
                      </a:pPr>
                      <a:r>
                        <a:rPr lang="ar-SA" sz="1200" b="1" dirty="0" smtClean="0">
                          <a:solidFill>
                            <a:srgbClr val="C00000"/>
                          </a:solidFill>
                          <a:latin typeface="Calibri"/>
                          <a:ea typeface="Calibri"/>
                          <a:cs typeface="AL-Mohanad Black"/>
                        </a:rPr>
                        <a:t>الرابع</a:t>
                      </a:r>
                      <a:endParaRPr lang="en-US" sz="1200" b="1" dirty="0">
                        <a:solidFill>
                          <a:srgbClr val="C00000"/>
                        </a:solidFill>
                        <a:latin typeface="Calibri"/>
                        <a:ea typeface="Calibri"/>
                        <a:cs typeface="Arial"/>
                      </a:endParaRPr>
                    </a:p>
                  </a:txBody>
                  <a:tcPr marL="37403" marR="3740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gridSpan="2">
                  <a:txBody>
                    <a:bodyPr/>
                    <a:lstStyle/>
                    <a:p>
                      <a:pPr algn="ctr" rtl="1">
                        <a:lnSpc>
                          <a:spcPct val="115000"/>
                        </a:lnSpc>
                        <a:spcAft>
                          <a:spcPts val="0"/>
                        </a:spcAft>
                      </a:pPr>
                      <a:endParaRPr lang="ar-SA" sz="900" b="1" dirty="0">
                        <a:latin typeface="Calibri"/>
                        <a:ea typeface="Calibri"/>
                        <a:cs typeface="AL-Mohanad Black"/>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h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أخذ تعهد خطي</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يؤخذ تعهد خطي على الطالب بعدم تكرار المخالفة ويوقع ولي الأمر بالعلم على نموذج التعهد المرفق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إصلاح التالف</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أتعهد بإصلاح جميع ما أتلفته أو إحضار بديل عنه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97">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حسم درجتين</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نظراً لاستنفاذ جميع الإجراءات وجب حسم درجتين من درجات السلوك حسب ما نصت عليه القواعد ، وبإمكانك تعويض الدرجة المحسومة عند تعديل السلوك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إشعار ولي الأمر </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تسليم الطالب إشعار لولي الأمر توضح فيه الدرجات المحسومة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الإحالة للمرشد</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نظراً لمخالفتك فقد حولت إلى المرشد الطلابي لدراسة حالتك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دعوة ولي الأمر</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تسليم الطالب خطاب استدعاء لولي أمره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إشعار ولي الأمر</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a:latin typeface="Calibri"/>
                          <a:ea typeface="Calibri"/>
                          <a:cs typeface="AL-Mohanad Black"/>
                        </a:rPr>
                        <a:t>إشعار ولي الأمر خطياً بنقل ابنه إلى مدرسة أخرى في حال تكرار المخالفة .</a:t>
                      </a:r>
                      <a:endParaRPr lang="en-US" sz="900" b="1">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gridSpan="2" vMerge="1">
                  <a:txBody>
                    <a:bodyPr/>
                    <a:lstStyle/>
                    <a:p>
                      <a:pPr rtl="1"/>
                      <a:endParaRPr lang="ar-SA"/>
                    </a:p>
                  </a:txBody>
                  <a:tcPr/>
                </a:tc>
                <a:tc hMerge="1" vMerge="1">
                  <a:txBody>
                    <a:bodyPr/>
                    <a:lstStyle/>
                    <a:p>
                      <a:pPr rtl="1"/>
                      <a:endParaRPr lang="ar-SA"/>
                    </a:p>
                  </a:txBody>
                  <a:tcPr/>
                </a:tc>
                <a:tc>
                  <a:txBody>
                    <a:bodyPr/>
                    <a:lstStyle/>
                    <a:p>
                      <a:pPr algn="ctr" rtl="0">
                        <a:lnSpc>
                          <a:spcPct val="115000"/>
                        </a:lnSpc>
                        <a:spcAft>
                          <a:spcPts val="0"/>
                        </a:spcAft>
                      </a:pPr>
                      <a:r>
                        <a:rPr lang="ar-SA" sz="1200" b="1" dirty="0">
                          <a:latin typeface="Calibri"/>
                          <a:ea typeface="Calibri"/>
                          <a:cs typeface="AL-Mohanad Black"/>
                        </a:rPr>
                        <a:t>الإحالة لوحدة الخدمات الإرشادية</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بعد تنفيذ جميع الإجراءات فقد حولت إلى وحدة الخدمات الإرشادية لمتابعتك مساعدتك بالعلاج مع استمرارك بالدراسة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rowSpan="8">
                  <a:txBody>
                    <a:bodyPr/>
                    <a:lstStyle/>
                    <a:p>
                      <a:pPr algn="ctr" rtl="1">
                        <a:lnSpc>
                          <a:spcPct val="115000"/>
                        </a:lnSpc>
                        <a:spcAft>
                          <a:spcPts val="0"/>
                        </a:spcAft>
                      </a:pPr>
                      <a:r>
                        <a:rPr lang="ar-SA" sz="1200" b="1" dirty="0">
                          <a:solidFill>
                            <a:srgbClr val="C00000"/>
                          </a:solidFill>
                          <a:latin typeface="Calibri"/>
                          <a:ea typeface="Calibri"/>
                          <a:cs typeface="AL-Mohanad Black"/>
                        </a:rPr>
                        <a:t>الإجراء الخامس</a:t>
                      </a:r>
                      <a:endParaRPr lang="en-US" sz="1200" b="1" dirty="0">
                        <a:solidFill>
                          <a:srgbClr val="C00000"/>
                        </a:solidFill>
                        <a:latin typeface="Calibri"/>
                        <a:ea typeface="Calibri"/>
                        <a:cs typeface="Arial"/>
                      </a:endParaRPr>
                    </a:p>
                    <a:p>
                      <a:pPr algn="ctr" rtl="1">
                        <a:lnSpc>
                          <a:spcPct val="115000"/>
                        </a:lnSpc>
                        <a:spcAft>
                          <a:spcPts val="0"/>
                        </a:spcAft>
                      </a:pPr>
                      <a:r>
                        <a:rPr lang="en-US" sz="2800" b="1" dirty="0">
                          <a:solidFill>
                            <a:srgbClr val="C00000"/>
                          </a:solidFill>
                          <a:latin typeface="Calibri"/>
                          <a:ea typeface="Calibri"/>
                          <a:cs typeface="AL-Mohanad Black"/>
                        </a:rPr>
                        <a:t>*</a:t>
                      </a:r>
                      <a:endParaRPr lang="en-US" sz="2800" b="1" dirty="0">
                        <a:solidFill>
                          <a:srgbClr val="C00000"/>
                        </a:solidFill>
                        <a:latin typeface="Calibri"/>
                        <a:ea typeface="Calibri"/>
                        <a:cs typeface="Arial"/>
                      </a:endParaRPr>
                    </a:p>
                  </a:txBody>
                  <a:tcPr marL="37403" marR="37403"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rtl="1">
                        <a:lnSpc>
                          <a:spcPct val="115000"/>
                        </a:lnSpc>
                        <a:spcAft>
                          <a:spcPts val="0"/>
                        </a:spcAft>
                      </a:pPr>
                      <a:endParaRPr lang="ar-SA" sz="900" b="1">
                        <a:latin typeface="Calibri"/>
                        <a:ea typeface="Calibri"/>
                        <a:cs typeface="AL-Mohanad Black"/>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rtl="1">
                        <a:lnSpc>
                          <a:spcPct val="115000"/>
                        </a:lnSpc>
                        <a:spcAft>
                          <a:spcPts val="0"/>
                        </a:spcAft>
                      </a:pPr>
                      <a:r>
                        <a:rPr lang="ar-SA" sz="2000" b="1" dirty="0">
                          <a:latin typeface="Calibri"/>
                          <a:ea typeface="Calibri"/>
                          <a:cs typeface="AL-Mohanad Black"/>
                        </a:rPr>
                        <a:t>1</a:t>
                      </a:r>
                      <a:endParaRPr lang="en-US" sz="20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200" b="1" dirty="0">
                          <a:latin typeface="Calibri"/>
                          <a:ea typeface="Calibri"/>
                          <a:cs typeface="AL-Mohanad Black"/>
                        </a:rPr>
                        <a:t>دعوة ولي الأمر</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تسليم الطالب خطاب استدعاء لولي أمره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إصلاح التالف</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أتعهد بإصلاح جميع ما أتلفته أو إحضار بديل عنه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أخذ تعهد خطي</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يؤخذ تعهد خطي على الطالب بعدم تكرار المخالفة ويوقع ولي الأمر بالعلم على نموذج التعهد المرفق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حسم درجتين</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نظراً لاستنفاذ جميع الإجراءات وجب حسم درجتين من درجات السلوك حسب ما نصت عليه القواعد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إشعار ولي الأمر </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تسليم الطالب إشعار لولي الأمر توضح فيه الدرجات المحسومة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383">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200" b="1" dirty="0">
                          <a:latin typeface="Calibri"/>
                          <a:ea typeface="Calibri"/>
                          <a:cs typeface="AL-Mohanad Black"/>
                        </a:rPr>
                        <a:t>الإحالة للمرشد</a:t>
                      </a:r>
                      <a:endParaRPr lang="en-US" sz="12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900" b="1" dirty="0">
                          <a:latin typeface="Calibri"/>
                          <a:ea typeface="Calibri"/>
                          <a:cs typeface="AL-Mohanad Black"/>
                        </a:rPr>
                        <a:t>نظراً لمخالفتك فقد حولت إلى المرشد الطلابي .</a:t>
                      </a:r>
                      <a:endParaRPr lang="en-US" sz="900" b="1"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rowSpan="2">
                  <a:txBody>
                    <a:bodyPr/>
                    <a:lstStyle/>
                    <a:p>
                      <a:pPr algn="ctr" rtl="1">
                        <a:lnSpc>
                          <a:spcPct val="115000"/>
                        </a:lnSpc>
                        <a:spcAft>
                          <a:spcPts val="0"/>
                        </a:spcAft>
                      </a:pPr>
                      <a:endParaRPr lang="ar-SA" sz="900" b="1">
                        <a:latin typeface="Calibri"/>
                        <a:ea typeface="Calibri"/>
                        <a:cs typeface="AL-Mohanad Black"/>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115000"/>
                        </a:lnSpc>
                        <a:spcAft>
                          <a:spcPts val="0"/>
                        </a:spcAft>
                      </a:pPr>
                      <a:r>
                        <a:rPr lang="ar-SA" sz="2000" b="1" dirty="0">
                          <a:latin typeface="Calibri"/>
                          <a:ea typeface="Calibri"/>
                          <a:cs typeface="AL-Mohanad Black"/>
                        </a:rPr>
                        <a:t>2</a:t>
                      </a:r>
                      <a:endParaRPr lang="en-US" sz="2000" b="1"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00" b="1" dirty="0">
                          <a:solidFill>
                            <a:srgbClr val="C00000"/>
                          </a:solidFill>
                          <a:latin typeface="Calibri"/>
                          <a:ea typeface="Calibri"/>
                          <a:cs typeface="AL-Mohanad Black"/>
                        </a:rPr>
                        <a:t>الرفع لإدارة التعليم</a:t>
                      </a:r>
                      <a:endParaRPr lang="en-US" sz="1000" b="1" dirty="0">
                        <a:solidFill>
                          <a:srgbClr val="C00000"/>
                        </a:solidFill>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solidFill>
                            <a:srgbClr val="C00000"/>
                          </a:solidFill>
                          <a:latin typeface="Calibri"/>
                          <a:ea typeface="Calibri"/>
                          <a:cs typeface="AL-Mohanad Black"/>
                        </a:rPr>
                        <a:t>تقوم إدارة المدرسة بالرفع لإدارة التعليم لنقل الطالب لمدرسة أخرى مع استمراره بالدراسة حتى ينقل .</a:t>
                      </a:r>
                      <a:endParaRPr lang="en-US" sz="1000" b="1" dirty="0">
                        <a:solidFill>
                          <a:srgbClr val="C00000"/>
                        </a:solidFill>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00" b="1">
                          <a:solidFill>
                            <a:srgbClr val="C00000"/>
                          </a:solidFill>
                          <a:latin typeface="Calibri"/>
                          <a:ea typeface="Calibri"/>
                          <a:cs typeface="AL-Mohanad Black"/>
                        </a:rPr>
                        <a:t>إشعار ولي الأمر</a:t>
                      </a:r>
                      <a:endParaRPr lang="en-US" sz="1000" b="1">
                        <a:solidFill>
                          <a:srgbClr val="C00000"/>
                        </a:solidFill>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00" b="1" dirty="0">
                          <a:solidFill>
                            <a:srgbClr val="C00000"/>
                          </a:solidFill>
                          <a:latin typeface="Calibri"/>
                          <a:ea typeface="Calibri"/>
                          <a:cs typeface="AL-Mohanad Black"/>
                        </a:rPr>
                        <a:t>إشعار ولي أمر الطالب بالقرارات ويؤخذ رأيه في المدرسة التي سينقل إليها ابنه .</a:t>
                      </a:r>
                      <a:endParaRPr lang="en-US" sz="1000" b="1" dirty="0">
                        <a:solidFill>
                          <a:srgbClr val="C00000"/>
                        </a:solidFill>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71">
                <a:tc gridSpan="7">
                  <a:txBody>
                    <a:bodyPr/>
                    <a:lstStyle/>
                    <a:p>
                      <a:pPr algn="ctr" rtl="1"/>
                      <a:r>
                        <a:rPr lang="en-US" sz="1050" b="1" kern="1200" dirty="0" smtClean="0">
                          <a:solidFill>
                            <a:srgbClr val="C00000"/>
                          </a:solidFill>
                          <a:latin typeface="+mn-lt"/>
                          <a:ea typeface="+mn-ea"/>
                          <a:cs typeface="+mn-cs"/>
                        </a:rPr>
                        <a:t>*</a:t>
                      </a:r>
                      <a:r>
                        <a:rPr lang="ar-SA" sz="1400" b="1" kern="1200" dirty="0" smtClean="0">
                          <a:solidFill>
                            <a:schemeClr val="tx1"/>
                          </a:solidFill>
                          <a:latin typeface="+mn-lt"/>
                          <a:ea typeface="+mn-ea"/>
                          <a:cs typeface="+mn-cs"/>
                        </a:rPr>
                        <a:t>إ</a:t>
                      </a:r>
                      <a:r>
                        <a:rPr lang="ar-SA" sz="1050" b="1" kern="1200" dirty="0" smtClean="0">
                          <a:solidFill>
                            <a:schemeClr val="tx1"/>
                          </a:solidFill>
                          <a:latin typeface="+mn-lt"/>
                          <a:ea typeface="+mn-ea"/>
                          <a:cs typeface="+mn-cs"/>
                        </a:rPr>
                        <a:t>ذا تكررت المخالفة للمرة الخامسة توجه الحالة للجنة التوجيه والإرشاد للمساعدة في وضع الطالب المخالف وتقييم وضعه وفقاً لتقرير دراسة الحالة من المرشد الطلابي بالمدرسة ووحدة الخدمات الإرشادية وتقرر إما بقاؤه بالمدرسة وينفذ عليه ما ورد بالإجراء الخامس في الفقرة رقم ( 1 ) وإما تنفيذ ما ورد بالإجراء الخامس في الفقرتين رقم ( 1 ) </a:t>
                      </a:r>
                      <a:r>
                        <a:rPr lang="ar-SA" sz="1050" b="1" kern="1200" dirty="0" err="1" smtClean="0">
                          <a:solidFill>
                            <a:schemeClr val="tx1"/>
                          </a:solidFill>
                          <a:latin typeface="+mn-lt"/>
                          <a:ea typeface="+mn-ea"/>
                          <a:cs typeface="+mn-cs"/>
                        </a:rPr>
                        <a:t>و</a:t>
                      </a:r>
                      <a:r>
                        <a:rPr lang="ar-SA" sz="1050" b="1" kern="1200" dirty="0" smtClean="0">
                          <a:solidFill>
                            <a:schemeClr val="tx1"/>
                          </a:solidFill>
                          <a:latin typeface="+mn-lt"/>
                          <a:ea typeface="+mn-ea"/>
                          <a:cs typeface="+mn-cs"/>
                        </a:rPr>
                        <a:t> ( 2 ) .</a:t>
                      </a:r>
                    </a:p>
                    <a:p>
                      <a:pPr algn="r" rtl="1"/>
                      <a:r>
                        <a:rPr lang="ar-SA" sz="1050" b="1" kern="1200" baseline="0" dirty="0" smtClean="0">
                          <a:solidFill>
                            <a:schemeClr val="tx1"/>
                          </a:solidFill>
                          <a:latin typeface="+mn-lt"/>
                          <a:ea typeface="+mn-ea"/>
                          <a:cs typeface="+mn-cs"/>
                        </a:rPr>
                        <a:t>     </a:t>
                      </a:r>
                      <a:r>
                        <a:rPr lang="ar-SA" sz="1050" b="1" kern="1200" dirty="0" smtClean="0">
                          <a:solidFill>
                            <a:srgbClr val="C00000"/>
                          </a:solidFill>
                          <a:latin typeface="+mn-lt"/>
                          <a:ea typeface="+mn-ea"/>
                          <a:cs typeface="+mn-cs"/>
                        </a:rPr>
                        <a:t>يعبأ نموذج الإشعار ، ويسلم للطالب مع التوقيع على الاستلام لتسليمه لولي الأمر ويوضح فيه الإجراءات المتخذة .</a:t>
                      </a:r>
                      <a:endParaRPr lang="en-US" sz="1050" b="1" kern="1200" dirty="0" smtClean="0">
                        <a:solidFill>
                          <a:srgbClr val="C00000"/>
                        </a:solidFill>
                        <a:latin typeface="+mn-lt"/>
                        <a:ea typeface="+mn-ea"/>
                        <a:cs typeface="+mn-cs"/>
                      </a:endParaRPr>
                    </a:p>
                    <a:p>
                      <a:pPr lvl="0" algn="r" rtl="1"/>
                      <a:r>
                        <a:rPr lang="ar-SA" sz="1050" b="1" kern="1200" dirty="0" smtClean="0">
                          <a:solidFill>
                            <a:srgbClr val="C00000"/>
                          </a:solidFill>
                          <a:latin typeface="+mn-lt"/>
                          <a:ea typeface="+mn-ea"/>
                          <a:cs typeface="+mn-cs"/>
                        </a:rPr>
                        <a:t>     يعد خطاب استدعاء ويسلم للطالب مع التوقيع على الاستلام لتسليمه لولي الأمر .</a:t>
                      </a:r>
                      <a:endParaRPr lang="en-US" sz="1050" b="1" kern="1200" dirty="0" smtClean="0">
                        <a:solidFill>
                          <a:srgbClr val="C00000"/>
                        </a:solidFill>
                        <a:latin typeface="+mn-lt"/>
                        <a:ea typeface="+mn-ea"/>
                        <a:cs typeface="+mn-cs"/>
                      </a:endParaRPr>
                    </a:p>
                    <a:p>
                      <a:pPr lvl="0" algn="r" rtl="1"/>
                      <a:r>
                        <a:rPr lang="ar-SA" sz="1050" b="1" kern="1200" dirty="0" smtClean="0">
                          <a:solidFill>
                            <a:srgbClr val="C00000"/>
                          </a:solidFill>
                          <a:latin typeface="+mn-lt"/>
                          <a:ea typeface="+mn-ea"/>
                          <a:cs typeface="+mn-cs"/>
                        </a:rPr>
                        <a:t>    يؤخذ تعهد خطي على الطالب ، ويوقع ولي الأمر بالعلم .</a:t>
                      </a:r>
                    </a:p>
                    <a:p>
                      <a:pPr lvl="0" algn="r" rtl="1"/>
                      <a:r>
                        <a:rPr lang="ar-SA" sz="1050" b="1" kern="1200" baseline="0" dirty="0" smtClean="0">
                          <a:solidFill>
                            <a:srgbClr val="C00000"/>
                          </a:solidFill>
                          <a:latin typeface="+mn-lt"/>
                          <a:ea typeface="+mn-ea"/>
                          <a:cs typeface="+mn-cs"/>
                        </a:rPr>
                        <a:t>     </a:t>
                      </a:r>
                      <a:r>
                        <a:rPr lang="ar-SA" sz="1050" b="1" kern="1200" dirty="0" smtClean="0">
                          <a:solidFill>
                            <a:srgbClr val="C00000"/>
                          </a:solidFill>
                          <a:latin typeface="+mn-lt"/>
                          <a:ea typeface="+mn-ea"/>
                          <a:cs typeface="+mn-cs"/>
                        </a:rPr>
                        <a:t>يرفق صورة من تقرير دراسة الحالة من المرشد الطلابي إلى حدة الخدمات الإرشادية .</a:t>
                      </a:r>
                      <a:endParaRPr lang="en-US" sz="1050" b="1" kern="1200" dirty="0" smtClean="0">
                        <a:solidFill>
                          <a:srgbClr val="C00000"/>
                        </a:solidFill>
                        <a:latin typeface="+mn-lt"/>
                        <a:ea typeface="+mn-ea"/>
                        <a:cs typeface="+mn-cs"/>
                      </a:endParaRPr>
                    </a:p>
                    <a:p>
                      <a:pPr lvl="0" algn="r" rtl="1"/>
                      <a:r>
                        <a:rPr lang="ar-SA" sz="1050" b="1" kern="1200" baseline="0" dirty="0" smtClean="0">
                          <a:solidFill>
                            <a:srgbClr val="C00000"/>
                          </a:solidFill>
                          <a:latin typeface="+mn-lt"/>
                          <a:ea typeface="+mn-ea"/>
                          <a:cs typeface="+mn-cs"/>
                        </a:rPr>
                        <a:t>     </a:t>
                      </a:r>
                      <a:r>
                        <a:rPr lang="ar-SA" sz="1050" b="1" kern="1200" dirty="0" smtClean="0">
                          <a:solidFill>
                            <a:srgbClr val="C00000"/>
                          </a:solidFill>
                          <a:latin typeface="+mn-lt"/>
                          <a:ea typeface="+mn-ea"/>
                          <a:cs typeface="+mn-cs"/>
                        </a:rPr>
                        <a:t>يعد تقرير من وحدة الخدمات الإرشادية يفيد باستمرار متابعة دراسة الحالة للطالب وتوضح الإجراءات المتخذة .</a:t>
                      </a:r>
                      <a:endParaRPr lang="en-US" sz="1050" b="1" kern="1200" dirty="0" smtClean="0">
                        <a:solidFill>
                          <a:srgbClr val="C00000"/>
                        </a:solidFill>
                        <a:latin typeface="+mn-lt"/>
                        <a:ea typeface="+mn-ea"/>
                        <a:cs typeface="+mn-cs"/>
                      </a:endParaRPr>
                    </a:p>
                    <a:p>
                      <a:pPr lvl="0" algn="r" rtl="1"/>
                      <a:r>
                        <a:rPr lang="ar-SA" sz="1050" b="1" kern="1200" dirty="0" smtClean="0">
                          <a:solidFill>
                            <a:srgbClr val="C00000"/>
                          </a:solidFill>
                          <a:latin typeface="+mn-lt"/>
                          <a:ea typeface="+mn-ea"/>
                          <a:cs typeface="+mn-cs"/>
                        </a:rPr>
                        <a:t>      متابعة المرشد الطلابي للطالب المخالف ، وتقديم الخدمات التربوية والإرشادية ، والتنسيق معه لتعديل السلوك المخالف .</a:t>
                      </a:r>
                      <a:endParaRPr lang="en-US" sz="1050" b="1" kern="1200" dirty="0" smtClean="0">
                        <a:solidFill>
                          <a:srgbClr val="C00000"/>
                        </a:solidFill>
                        <a:latin typeface="+mn-lt"/>
                        <a:ea typeface="+mn-ea"/>
                        <a:cs typeface="+mn-cs"/>
                      </a:endParaRPr>
                    </a:p>
                    <a:p>
                      <a:pPr algn="ctr" rtl="1">
                        <a:lnSpc>
                          <a:spcPct val="115000"/>
                        </a:lnSpc>
                        <a:spcAft>
                          <a:spcPts val="0"/>
                        </a:spcAft>
                      </a:pPr>
                      <a:endParaRPr lang="en-US" sz="900" b="1" dirty="0">
                        <a:latin typeface="Calibri"/>
                        <a:ea typeface="Calibri"/>
                        <a:cs typeface="Arial"/>
                      </a:endParaRPr>
                    </a:p>
                  </a:txBody>
                  <a:tcPr marL="37403" marR="37403"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chemeClr val="accent3"/>
                    </a:solidFill>
                  </a:tcPr>
                </a:tc>
                <a:tc hMerge="1">
                  <a:txBody>
                    <a:bodyPr/>
                    <a:lstStyle/>
                    <a:p>
                      <a:pPr algn="ctr" rtl="1">
                        <a:lnSpc>
                          <a:spcPct val="115000"/>
                        </a:lnSpc>
                        <a:spcAft>
                          <a:spcPts val="0"/>
                        </a:spcAft>
                      </a:pPr>
                      <a:endParaRPr lang="ar-SA" sz="900" dirty="0">
                        <a:latin typeface="Calibri"/>
                        <a:ea typeface="Calibri"/>
                        <a:cs typeface="AL-Mohanad Black"/>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ctr" rtl="1">
                        <a:lnSpc>
                          <a:spcPct val="115000"/>
                        </a:lnSpc>
                        <a:spcAft>
                          <a:spcPts val="0"/>
                        </a:spcAft>
                      </a:pPr>
                      <a:endParaRPr lang="en-US" sz="900"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ctr" rtl="1">
                        <a:lnSpc>
                          <a:spcPct val="115000"/>
                        </a:lnSpc>
                        <a:spcAft>
                          <a:spcPts val="0"/>
                        </a:spcAft>
                      </a:pPr>
                      <a:endParaRPr lang="en-US" sz="900" dirty="0">
                        <a:latin typeface="Calibri"/>
                        <a:ea typeface="Calibri"/>
                        <a:cs typeface="Arial"/>
                      </a:endParaRPr>
                    </a:p>
                  </a:txBody>
                  <a:tcPr marL="37403" marR="37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just" rtl="1">
                        <a:lnSpc>
                          <a:spcPct val="115000"/>
                        </a:lnSpc>
                        <a:spcAft>
                          <a:spcPts val="0"/>
                        </a:spcAft>
                      </a:pPr>
                      <a:endParaRPr lang="en-US" sz="900" dirty="0">
                        <a:latin typeface="Calibri"/>
                        <a:ea typeface="Calibri"/>
                        <a:cs typeface="Arial"/>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algn="r" rtl="1">
                        <a:lnSpc>
                          <a:spcPct val="115000"/>
                        </a:lnSpc>
                        <a:spcAft>
                          <a:spcPts val="0"/>
                        </a:spcAft>
                      </a:pPr>
                      <a:endParaRPr lang="ar-SA" sz="900" dirty="0">
                        <a:latin typeface="Calibri"/>
                        <a:ea typeface="Calibri"/>
                        <a:cs typeface="AL-Mohanad Black"/>
                      </a:endParaRPr>
                    </a:p>
                  </a:txBody>
                  <a:tcPr marL="37403" marR="37403"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cxnSp>
        <p:nvCxnSpPr>
          <p:cNvPr id="5" name="رابط كسهم مستقيم 4"/>
          <p:cNvCxnSpPr/>
          <p:nvPr/>
        </p:nvCxnSpPr>
        <p:spPr>
          <a:xfrm rot="10800000">
            <a:off x="5429256" y="1357298"/>
            <a:ext cx="357190" cy="1588"/>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rot="16200000" flipV="1">
            <a:off x="5536413" y="3679033"/>
            <a:ext cx="357190" cy="285752"/>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5400000">
            <a:off x="5434018" y="4138618"/>
            <a:ext cx="571504" cy="295276"/>
          </a:xfrm>
          <a:prstGeom prst="straightConnector1">
            <a:avLst/>
          </a:prstGeom>
          <a:ln cmpd="sng">
            <a:solidFill>
              <a:srgbClr val="FF0000"/>
            </a:solidFill>
            <a:headEnd type="oval" w="sm" len="sm"/>
            <a:tailEnd type="triangle" w="lg" len="lg"/>
          </a:ln>
        </p:spPr>
        <p:style>
          <a:lnRef idx="1">
            <a:schemeClr val="accent1"/>
          </a:lnRef>
          <a:fillRef idx="0">
            <a:schemeClr val="accent1"/>
          </a:fillRef>
          <a:effectRef idx="0">
            <a:schemeClr val="accent1"/>
          </a:effectRef>
          <a:fontRef idx="minor">
            <a:schemeClr val="tx1"/>
          </a:fontRef>
        </p:style>
      </p:cxnSp>
      <p:sp>
        <p:nvSpPr>
          <p:cNvPr id="16" name="سهم إلى اليسار 15"/>
          <p:cNvSpPr/>
          <p:nvPr/>
        </p:nvSpPr>
        <p:spPr>
          <a:xfrm>
            <a:off x="6500826" y="5357826"/>
            <a:ext cx="2643174" cy="1500174"/>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a:sp3d extrusionH="76200" contourW="12700" prstMaterial="metal">
            <a:extrusionClr>
              <a:schemeClr val="tx1"/>
            </a:extrusionClr>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الثانية</a:t>
            </a:r>
            <a:endParaRPr lang="ar-SA" sz="2000" b="1" dirty="0">
              <a:solidFill>
                <a:schemeClr val="tx1"/>
              </a:solidFill>
            </a:endParaRPr>
          </a:p>
        </p:txBody>
      </p:sp>
      <p:sp>
        <p:nvSpPr>
          <p:cNvPr id="11" name="مستطيل 10"/>
          <p:cNvSpPr/>
          <p:nvPr/>
        </p:nvSpPr>
        <p:spPr>
          <a:xfrm>
            <a:off x="6715140" y="0"/>
            <a:ext cx="2428860" cy="42860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زر إجراء: البداية 11">
            <a:hlinkClick r:id="rId3"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edge">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6"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1+#ppt_w/2"/>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1+#ppt_w/2"/>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3"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1+#ppt_w/2"/>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جدول 9"/>
          <p:cNvGraphicFramePr>
            <a:graphicFrameLocks noGrp="1"/>
          </p:cNvGraphicFramePr>
          <p:nvPr/>
        </p:nvGraphicFramePr>
        <p:xfrm>
          <a:off x="6072198" y="1142984"/>
          <a:ext cx="2885937" cy="5029200"/>
        </p:xfrm>
        <a:graphic>
          <a:graphicData uri="http://schemas.openxmlformats.org/drawingml/2006/table">
            <a:tbl>
              <a:tblPr rtl="1" firstRow="1" bandRow="1">
                <a:tableStyleId>{74C1A8A3-306A-4EB7-A6B1-4F7E0EB9C5D6}</a:tableStyleId>
              </a:tblPr>
              <a:tblGrid>
                <a:gridCol w="366116"/>
                <a:gridCol w="2519821"/>
              </a:tblGrid>
              <a:tr h="187026">
                <a:tc>
                  <a:txBody>
                    <a:bodyPr/>
                    <a:lstStyle/>
                    <a:p>
                      <a:pPr algn="ctr" rtl="1"/>
                      <a:r>
                        <a:rPr lang="ar-SA" sz="1600" b="1" dirty="0" smtClean="0"/>
                        <a:t>م</a:t>
                      </a:r>
                      <a:endParaRPr lang="ar-SA" sz="1600" b="1" dirty="0"/>
                    </a:p>
                  </a:txBody>
                  <a:tcPr/>
                </a:tc>
                <a:tc>
                  <a:txBody>
                    <a:bodyPr/>
                    <a:lstStyle/>
                    <a:p>
                      <a:pPr algn="ctr" rtl="1"/>
                      <a:r>
                        <a:rPr lang="ar-SA" sz="1800" b="1" dirty="0" smtClean="0">
                          <a:solidFill>
                            <a:schemeClr val="tx1"/>
                          </a:solidFill>
                        </a:rPr>
                        <a:t>مخالفات الدرجة الثالثة</a:t>
                      </a:r>
                      <a:endParaRPr lang="ar-SA" sz="1800" b="1" dirty="0">
                        <a:solidFill>
                          <a:schemeClr val="tx1"/>
                        </a:solidFill>
                      </a:endParaRPr>
                    </a:p>
                  </a:txBody>
                  <a:tcPr>
                    <a:solidFill>
                      <a:srgbClr val="FFFF66"/>
                    </a:solidFill>
                  </a:tcPr>
                </a:tc>
              </a:tr>
              <a:tr h="248606">
                <a:tc>
                  <a:txBody>
                    <a:bodyPr/>
                    <a:lstStyle/>
                    <a:p>
                      <a:pPr algn="ctr" rtl="1"/>
                      <a:r>
                        <a:rPr lang="ar-SA" sz="1200" b="1" dirty="0" smtClean="0"/>
                        <a:t>1</a:t>
                      </a:r>
                      <a:endParaRPr lang="ar-SA" sz="1200" b="1" dirty="0"/>
                    </a:p>
                  </a:txBody>
                  <a:tcPr/>
                </a:tc>
                <a:tc>
                  <a:txBody>
                    <a:bodyPr/>
                    <a:lstStyle/>
                    <a:p>
                      <a:pPr rtl="1"/>
                      <a:r>
                        <a:rPr lang="ar-SA" sz="1200" b="1" kern="1200" dirty="0" smtClean="0"/>
                        <a:t>التهاون في أداء الصلاة داخل المدرسة أو العبث خلالها </a:t>
                      </a:r>
                      <a:endParaRPr lang="en-US" sz="1200" b="1" kern="1200" dirty="0" smtClean="0">
                        <a:solidFill>
                          <a:schemeClr val="dk1"/>
                        </a:solidFill>
                        <a:latin typeface="+mn-lt"/>
                        <a:ea typeface="+mn-ea"/>
                        <a:cs typeface="+mn-cs"/>
                      </a:endParaRPr>
                    </a:p>
                  </a:txBody>
                  <a:tcPr/>
                </a:tc>
              </a:tr>
              <a:tr h="349696">
                <a:tc>
                  <a:txBody>
                    <a:bodyPr/>
                    <a:lstStyle/>
                    <a:p>
                      <a:pPr algn="ctr" rtl="1"/>
                      <a:r>
                        <a:rPr lang="ar-SA" sz="1200" b="1" dirty="0" smtClean="0"/>
                        <a:t>2</a:t>
                      </a:r>
                      <a:endParaRPr lang="ar-SA" sz="1200" b="1" dirty="0"/>
                    </a:p>
                  </a:txBody>
                  <a:tcPr/>
                </a:tc>
                <a:tc>
                  <a:txBody>
                    <a:bodyPr/>
                    <a:lstStyle/>
                    <a:p>
                      <a:pPr algn="ctr" rtl="1"/>
                      <a:r>
                        <a:rPr lang="ar-SA" sz="1200" b="1" kern="1200" dirty="0" smtClean="0"/>
                        <a:t>الإشارة بحركات مخلة تجاه بالأدب تجاه الزملاء ، مثل : الحركة بالأصبع أو اليد أو الجسم </a:t>
                      </a:r>
                      <a:endParaRPr lang="ar-SA" sz="1200" b="1" dirty="0"/>
                    </a:p>
                  </a:txBody>
                  <a:tcPr/>
                </a:tc>
              </a:tr>
              <a:tr h="349696">
                <a:tc>
                  <a:txBody>
                    <a:bodyPr/>
                    <a:lstStyle/>
                    <a:p>
                      <a:pPr algn="ctr" rtl="1"/>
                      <a:r>
                        <a:rPr lang="ar-SA" sz="1200" b="1" dirty="0" smtClean="0"/>
                        <a:t>3</a:t>
                      </a:r>
                      <a:endParaRPr lang="ar-SA" sz="1200" b="1" dirty="0"/>
                    </a:p>
                  </a:txBody>
                  <a:tcPr/>
                </a:tc>
                <a:tc>
                  <a:txBody>
                    <a:bodyPr/>
                    <a:lstStyle/>
                    <a:p>
                      <a:pPr algn="ctr" rtl="1"/>
                      <a:r>
                        <a:rPr lang="ar-SA" sz="1200" b="1" kern="1200" dirty="0" smtClean="0"/>
                        <a:t>الشجار ، أو الاشتراك في مضاربة ، أو مهاجمة الزملاء ، وتهديدهم ، والتلفظ عليهم بألفاظ غير لائقة .</a:t>
                      </a:r>
                      <a:endParaRPr lang="ar-SA" sz="1200" b="1" dirty="0"/>
                    </a:p>
                  </a:txBody>
                  <a:tcPr/>
                </a:tc>
              </a:tr>
              <a:tr h="349696">
                <a:tc>
                  <a:txBody>
                    <a:bodyPr/>
                    <a:lstStyle/>
                    <a:p>
                      <a:pPr algn="ctr" rtl="1"/>
                      <a:r>
                        <a:rPr lang="ar-SA" sz="1200" b="1" dirty="0" smtClean="0"/>
                        <a:t>4</a:t>
                      </a:r>
                      <a:endParaRPr lang="ar-SA" sz="1200" b="1" dirty="0"/>
                    </a:p>
                  </a:txBody>
                  <a:tcPr/>
                </a:tc>
                <a:tc>
                  <a:txBody>
                    <a:bodyPr/>
                    <a:lstStyle/>
                    <a:p>
                      <a:pPr algn="ctr" rtl="1"/>
                      <a:r>
                        <a:rPr lang="ar-SA" sz="1200" b="1" kern="1200" dirty="0" smtClean="0"/>
                        <a:t>إلحاق الضرر المتعمد بممتلكات الزملاء ، أو سرقة شيء منها ، أو تخويفهم وإثارة الرعب بينهم</a:t>
                      </a:r>
                      <a:endParaRPr lang="ar-SA" sz="1200" b="1" dirty="0"/>
                    </a:p>
                  </a:txBody>
                  <a:tcPr/>
                </a:tc>
              </a:tr>
              <a:tr h="349696">
                <a:tc>
                  <a:txBody>
                    <a:bodyPr/>
                    <a:lstStyle/>
                    <a:p>
                      <a:pPr algn="ctr" rtl="1"/>
                      <a:r>
                        <a:rPr lang="ar-SA" sz="1200" b="1" dirty="0" smtClean="0"/>
                        <a:t>5</a:t>
                      </a:r>
                      <a:endParaRPr lang="ar-SA" sz="1200" b="1" dirty="0"/>
                    </a:p>
                  </a:txBody>
                  <a:tcPr/>
                </a:tc>
                <a:tc>
                  <a:txBody>
                    <a:bodyPr/>
                    <a:lstStyle/>
                    <a:p>
                      <a:pPr algn="ctr" rtl="1"/>
                      <a:r>
                        <a:rPr lang="ar-SA" sz="1200" b="1" kern="1200" dirty="0" smtClean="0"/>
                        <a:t>إحضار المواد أو الألعاب الخطرة إلى المدرسة دون استخدامها ، وذلك مثل : الألعاب النارية ، </a:t>
                      </a:r>
                      <a:r>
                        <a:rPr lang="ar-SA" sz="1200" b="1" kern="1200" dirty="0" err="1" smtClean="0"/>
                        <a:t>والبخاخات</a:t>
                      </a:r>
                      <a:r>
                        <a:rPr lang="ar-SA" sz="1200" b="1" kern="1200" dirty="0" smtClean="0"/>
                        <a:t> الغازية الملونة </a:t>
                      </a:r>
                      <a:endParaRPr lang="ar-SA" sz="1200" b="1" dirty="0"/>
                    </a:p>
                  </a:txBody>
                  <a:tcPr/>
                </a:tc>
              </a:tr>
              <a:tr h="349696">
                <a:tc>
                  <a:txBody>
                    <a:bodyPr/>
                    <a:lstStyle/>
                    <a:p>
                      <a:pPr algn="ctr" rtl="1"/>
                      <a:r>
                        <a:rPr lang="ar-SA" sz="1200" b="1" dirty="0" smtClean="0"/>
                        <a:t>6</a:t>
                      </a:r>
                      <a:endParaRPr lang="ar-SA" sz="1200" b="1" dirty="0"/>
                    </a:p>
                  </a:txBody>
                  <a:tcPr/>
                </a:tc>
                <a:tc>
                  <a:txBody>
                    <a:bodyPr/>
                    <a:lstStyle/>
                    <a:p>
                      <a:pPr algn="ctr" rtl="1"/>
                      <a:r>
                        <a:rPr lang="ar-SA" sz="1200" b="1" kern="1200" dirty="0" smtClean="0"/>
                        <a:t>حيازة المواد الإعلامية الممنوعة المقروءة ، أو المسموعة أو المرئية ، أو إحضار مجسمات تعد ممنوعة أخلاقياً .</a:t>
                      </a:r>
                      <a:endParaRPr lang="ar-SA" sz="1200" b="1" dirty="0"/>
                    </a:p>
                  </a:txBody>
                  <a:tcPr/>
                </a:tc>
              </a:tr>
              <a:tr h="191474">
                <a:tc>
                  <a:txBody>
                    <a:bodyPr/>
                    <a:lstStyle/>
                    <a:p>
                      <a:pPr algn="ctr" rtl="1"/>
                      <a:r>
                        <a:rPr lang="ar-SA" sz="1200" b="1" dirty="0" smtClean="0"/>
                        <a:t>7</a:t>
                      </a:r>
                      <a:endParaRPr lang="ar-SA" sz="1200" b="1" dirty="0"/>
                    </a:p>
                  </a:txBody>
                  <a:tcPr/>
                </a:tc>
                <a:tc>
                  <a:txBody>
                    <a:bodyPr/>
                    <a:lstStyle/>
                    <a:p>
                      <a:pPr algn="ctr" rtl="1"/>
                      <a:r>
                        <a:rPr lang="ar-SA" sz="1200" b="1" kern="1200" dirty="0" smtClean="0"/>
                        <a:t>حيازة السجائر </a:t>
                      </a:r>
                      <a:endParaRPr lang="ar-SA" sz="1200" b="1" dirty="0"/>
                    </a:p>
                  </a:txBody>
                  <a:tcPr/>
                </a:tc>
              </a:tr>
              <a:tr h="349696">
                <a:tc>
                  <a:txBody>
                    <a:bodyPr/>
                    <a:lstStyle/>
                    <a:p>
                      <a:pPr algn="ctr" rtl="1"/>
                      <a:r>
                        <a:rPr lang="ar-SA" sz="1200" b="1" dirty="0" smtClean="0"/>
                        <a:t>8</a:t>
                      </a:r>
                      <a:endParaRPr lang="ar-SA" sz="1200" b="1" dirty="0"/>
                    </a:p>
                  </a:txBody>
                  <a:tcPr/>
                </a:tc>
                <a:tc>
                  <a:txBody>
                    <a:bodyPr/>
                    <a:lstStyle/>
                    <a:p>
                      <a:pPr algn="ctr" rtl="1"/>
                      <a:r>
                        <a:rPr lang="ar-SA" sz="1200" b="1" kern="1200" dirty="0" smtClean="0"/>
                        <a:t>التوقيع عن ولي الأمر من غير علمه على المكاتبات المتبادلة بين المدرسة وولي الأمر</a:t>
                      </a:r>
                      <a:endParaRPr lang="ar-SA" sz="1200" b="1" dirty="0"/>
                    </a:p>
                  </a:txBody>
                  <a:tcPr/>
                </a:tc>
              </a:tr>
              <a:tr h="349696">
                <a:tc>
                  <a:txBody>
                    <a:bodyPr/>
                    <a:lstStyle/>
                    <a:p>
                      <a:pPr algn="ctr" rtl="1"/>
                      <a:r>
                        <a:rPr lang="ar-SA" sz="1200" b="1" dirty="0" smtClean="0"/>
                        <a:t>9</a:t>
                      </a:r>
                      <a:endParaRPr lang="ar-SA" sz="1200" b="1" dirty="0"/>
                    </a:p>
                  </a:txBody>
                  <a:tcPr/>
                </a:tc>
                <a:tc>
                  <a:txBody>
                    <a:bodyPr/>
                    <a:lstStyle/>
                    <a:p>
                      <a:pPr algn="ctr" rtl="1"/>
                      <a:r>
                        <a:rPr lang="ar-SA" sz="1200" b="1" kern="1200" dirty="0" smtClean="0"/>
                        <a:t>إحضار أجهزة الاتصال الشخصية أياً كان نوعها إلى المدرسة ( خالية من المخالفات ) </a:t>
                      </a:r>
                      <a:endParaRPr lang="ar-SA" sz="1200" b="1" dirty="0"/>
                    </a:p>
                  </a:txBody>
                  <a:tcPr/>
                </a:tc>
              </a:tr>
            </a:tbl>
          </a:graphicData>
        </a:graphic>
      </p:graphicFrame>
      <p:graphicFrame>
        <p:nvGraphicFramePr>
          <p:cNvPr id="5" name="جدول 4"/>
          <p:cNvGraphicFramePr>
            <a:graphicFrameLocks noGrp="1"/>
          </p:cNvGraphicFramePr>
          <p:nvPr/>
        </p:nvGraphicFramePr>
        <p:xfrm>
          <a:off x="-1" y="-1"/>
          <a:ext cx="5786447" cy="6858001"/>
        </p:xfrm>
        <a:graphic>
          <a:graphicData uri="http://schemas.openxmlformats.org/drawingml/2006/table">
            <a:tbl>
              <a:tblPr rtl="1"/>
              <a:tblGrid>
                <a:gridCol w="694999"/>
                <a:gridCol w="441523"/>
                <a:gridCol w="1165154"/>
                <a:gridCol w="2379166"/>
                <a:gridCol w="510880"/>
                <a:gridCol w="594725"/>
              </a:tblGrid>
              <a:tr h="970034">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نوع الإجراء</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2000" b="1" dirty="0">
                          <a:solidFill>
                            <a:srgbClr val="C00000"/>
                          </a:solidFill>
                          <a:latin typeface="Calibri"/>
                          <a:ea typeface="Calibri"/>
                          <a:cs typeface="AL-Mohanad Black"/>
                        </a:rPr>
                        <a:t>الإجراء المتخذ</a:t>
                      </a:r>
                      <a:endParaRPr lang="en-US" sz="20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30357">
                <a:tc rowSpan="11">
                  <a:txBody>
                    <a:bodyPr/>
                    <a:lstStyle/>
                    <a:p>
                      <a:pPr marL="71755" marR="71755" algn="ctr" rtl="1">
                        <a:lnSpc>
                          <a:spcPct val="115000"/>
                        </a:lnSpc>
                        <a:spcAft>
                          <a:spcPts val="0"/>
                        </a:spcAft>
                      </a:pPr>
                      <a:r>
                        <a:rPr lang="ar-SA" sz="1400" b="1" dirty="0" smtClean="0">
                          <a:solidFill>
                            <a:srgbClr val="C00000"/>
                          </a:solidFill>
                          <a:latin typeface="Calibri"/>
                          <a:ea typeface="Calibri"/>
                          <a:cs typeface="AL-Mohanad Black"/>
                        </a:rPr>
                        <a:t>الإجراء</a:t>
                      </a:r>
                    </a:p>
                    <a:p>
                      <a:pPr marL="71755" marR="71755" algn="ctr" rtl="1">
                        <a:lnSpc>
                          <a:spcPct val="115000"/>
                        </a:lnSpc>
                        <a:spcAft>
                          <a:spcPts val="0"/>
                        </a:spcAft>
                      </a:pPr>
                      <a:endParaRPr lang="ar-SA" sz="1400" b="1" dirty="0" smtClean="0">
                        <a:solidFill>
                          <a:srgbClr val="C00000"/>
                        </a:solidFill>
                        <a:latin typeface="Calibri"/>
                        <a:ea typeface="Calibri"/>
                        <a:cs typeface="AL-Mohanad Black"/>
                      </a:endParaRPr>
                    </a:p>
                    <a:p>
                      <a:pPr marL="71755" marR="71755" algn="ctr" rtl="1">
                        <a:lnSpc>
                          <a:spcPct val="115000"/>
                        </a:lnSpc>
                        <a:spcAft>
                          <a:spcPts val="0"/>
                        </a:spcAft>
                      </a:pPr>
                      <a:r>
                        <a:rPr lang="ar-SA" sz="1400" b="1" dirty="0" smtClean="0">
                          <a:solidFill>
                            <a:srgbClr val="C00000"/>
                          </a:solidFill>
                          <a:latin typeface="Calibri"/>
                          <a:ea typeface="Calibri"/>
                          <a:cs typeface="AL-Mohanad Black"/>
                        </a:rPr>
                        <a:t> </a:t>
                      </a:r>
                      <a:r>
                        <a:rPr lang="ar-SA" sz="1600" b="1" dirty="0">
                          <a:solidFill>
                            <a:srgbClr val="C00000"/>
                          </a:solidFill>
                          <a:latin typeface="Calibri"/>
                          <a:ea typeface="Calibri"/>
                          <a:cs typeface="AL-Mohanad Black"/>
                        </a:rPr>
                        <a:t>الأول</a:t>
                      </a:r>
                      <a:endParaRPr lang="en-US" sz="160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1">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a:latin typeface="Calibri"/>
                          <a:ea typeface="Calibri"/>
                          <a:cs typeface="AL-Mohanad Black"/>
                        </a:rPr>
                        <a:t>إشعار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يوضح فيه المخالفة والإجراءات المتخذة.</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9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تعهد خطي</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بالانضباط السلوكي وعدم تكرار المخالفة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35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اعتذار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لأخطائي التي ارتكبتها وإساءتي المتكررة، فإني اعتذر عما بدر مني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9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إصلاح التالف</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أتعهد بإصلاح جميع ما أتلفته أو إحضار بديل عنه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357">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مصادرة المواد الممنوعة</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لما وجدنا معك من مواد ممنوعة وجب علينا إتلافها وإعداد محضر بذلك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7454">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لإحضارك جهاز اتصال شخصي ولخلو الجهاز من مواد ممنوعة وجب التحفظ عليه في إدارة المدرسة لمدة فصل دراسي من تاريخ إحضاره حسب ما نصت عليه القواعد ( يعد محضراً بذلك )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58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يسلم الجهاز لولي الأمر بعد انتهاء المدة المحددة مباشرة ، ويعد محضر بتسليم الجهاز ويوقع ولي الأمر على استلامه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51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endParaRPr lang="ar-SA" sz="1050" b="1" dirty="0" smtClean="0">
                        <a:latin typeface="Calibri"/>
                        <a:ea typeface="Calibri"/>
                        <a:cs typeface="AL-Mohanad Black"/>
                      </a:endParaRPr>
                    </a:p>
                    <a:p>
                      <a:pPr algn="just" rtl="1">
                        <a:lnSpc>
                          <a:spcPct val="115000"/>
                        </a:lnSpc>
                        <a:spcAft>
                          <a:spcPts val="0"/>
                        </a:spcAft>
                      </a:pPr>
                      <a:r>
                        <a:rPr lang="ar-SA" sz="1050" b="1" dirty="0" smtClean="0">
                          <a:latin typeface="Calibri"/>
                          <a:ea typeface="Calibri"/>
                          <a:cs typeface="AL-Mohanad Black"/>
                        </a:rPr>
                        <a:t>نقل </a:t>
                      </a:r>
                      <a:r>
                        <a:rPr lang="ar-SA" sz="1050" b="1" dirty="0">
                          <a:latin typeface="Calibri"/>
                          <a:ea typeface="Calibri"/>
                          <a:cs typeface="AL-Mohanad Black"/>
                        </a:rPr>
                        <a:t>الطالب المصاب للمركز الصحي </a:t>
                      </a:r>
                      <a:r>
                        <a:rPr lang="ar-SA" sz="1050" b="1" dirty="0" smtClean="0">
                          <a:latin typeface="Calibri"/>
                          <a:ea typeface="Calibri"/>
                          <a:cs typeface="AL-Mohanad Black"/>
                        </a:rPr>
                        <a:t>.</a:t>
                      </a:r>
                    </a:p>
                    <a:p>
                      <a:pPr algn="just" rtl="1">
                        <a:lnSpc>
                          <a:spcPct val="115000"/>
                        </a:lnSpc>
                        <a:spcAft>
                          <a:spcPts val="0"/>
                        </a:spcAft>
                      </a:pP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878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حسم ثلاث درجات</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لارتكابك المخالفة وجب حسم ثلاث درجات من درجات السلوك حسب ما نصت عليه القواعد ، وبإمكانك تعويض الدرجة المحسومة عند تعديل السلوك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9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توضح فيه الدرجات المحسومة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9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لمخالفتك فقد حولت إلى المرشد الطلابي لدراسة حالتك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pic>
        <p:nvPicPr>
          <p:cNvPr id="19457" name="صورة 8" descr="3"/>
          <p:cNvPicPr>
            <a:picLocks noChangeAspect="1" noChangeArrowheads="1"/>
          </p:cNvPicPr>
          <p:nvPr/>
        </p:nvPicPr>
        <p:blipFill>
          <a:blip r:embed="rId2"/>
          <a:srcRect/>
          <a:stretch>
            <a:fillRect/>
          </a:stretch>
        </p:blipFill>
        <p:spPr bwMode="auto">
          <a:xfrm>
            <a:off x="5006975" y="-4138613"/>
            <a:ext cx="1203325" cy="606425"/>
          </a:xfrm>
          <a:prstGeom prst="rect">
            <a:avLst/>
          </a:prstGeom>
          <a:noFill/>
        </p:spPr>
      </p:pic>
      <p:sp>
        <p:nvSpPr>
          <p:cNvPr id="6" name="سهم إلى اليسار 5"/>
          <p:cNvSpPr/>
          <p:nvPr/>
        </p:nvSpPr>
        <p:spPr>
          <a:xfrm>
            <a:off x="5572132" y="5857892"/>
            <a:ext cx="3286116" cy="1000108"/>
          </a:xfrm>
          <a:prstGeom prst="leftArrow">
            <a:avLst>
              <a:gd name="adj1" fmla="val 39825"/>
              <a:gd name="adj2" fmla="val 58234"/>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إجراءات</a:t>
            </a:r>
          </a:p>
          <a:p>
            <a:r>
              <a:rPr lang="ar-SA" sz="2000" b="1" dirty="0" smtClean="0">
                <a:solidFill>
                  <a:schemeClr val="tx1"/>
                </a:solidFill>
              </a:rPr>
              <a:t>   مخالفات الدرجة الثالثة</a:t>
            </a:r>
            <a:endParaRPr lang="ar-SA" sz="2000" b="1" dirty="0">
              <a:solidFill>
                <a:schemeClr val="tx1"/>
              </a:solidFill>
            </a:endParaRPr>
          </a:p>
        </p:txBody>
      </p:sp>
      <p:sp>
        <p:nvSpPr>
          <p:cNvPr id="7" name="مستطيل 6"/>
          <p:cNvSpPr/>
          <p:nvPr/>
        </p:nvSpPr>
        <p:spPr>
          <a:xfrm>
            <a:off x="7072330" y="428604"/>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3</a:t>
            </a:r>
          </a:p>
        </p:txBody>
      </p:sp>
      <p:sp>
        <p:nvSpPr>
          <p:cNvPr id="8" name="مستطيل 7"/>
          <p:cNvSpPr/>
          <p:nvPr/>
        </p:nvSpPr>
        <p:spPr>
          <a:xfrm>
            <a:off x="5786446" y="0"/>
            <a:ext cx="3357554" cy="42860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زر إجراء: البداية 8">
            <a:hlinkClick r:id="rId4"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جدول 9"/>
          <p:cNvGraphicFramePr>
            <a:graphicFrameLocks noGrp="1"/>
          </p:cNvGraphicFramePr>
          <p:nvPr/>
        </p:nvGraphicFramePr>
        <p:xfrm>
          <a:off x="6258063" y="1000108"/>
          <a:ext cx="2885937" cy="4572000"/>
        </p:xfrm>
        <a:graphic>
          <a:graphicData uri="http://schemas.openxmlformats.org/drawingml/2006/table">
            <a:tbl>
              <a:tblPr rtl="1" firstRow="1" bandRow="1">
                <a:tableStyleId>{74C1A8A3-306A-4EB7-A6B1-4F7E0EB9C5D6}</a:tableStyleId>
              </a:tblPr>
              <a:tblGrid>
                <a:gridCol w="366116"/>
                <a:gridCol w="2519821"/>
              </a:tblGrid>
              <a:tr h="187026">
                <a:tc>
                  <a:txBody>
                    <a:bodyPr/>
                    <a:lstStyle/>
                    <a:p>
                      <a:pPr algn="ctr" rtl="1"/>
                      <a:r>
                        <a:rPr lang="ar-SA" sz="2000" dirty="0" smtClean="0"/>
                        <a:t>م</a:t>
                      </a:r>
                      <a:endParaRPr lang="ar-SA" sz="2000" b="1" dirty="0"/>
                    </a:p>
                  </a:txBody>
                  <a:tcPr/>
                </a:tc>
                <a:tc>
                  <a:txBody>
                    <a:bodyPr/>
                    <a:lstStyle/>
                    <a:p>
                      <a:pPr algn="ctr" rtl="1"/>
                      <a:r>
                        <a:rPr lang="ar-SA" sz="2000" dirty="0" smtClean="0">
                          <a:solidFill>
                            <a:schemeClr val="tx1"/>
                          </a:solidFill>
                        </a:rPr>
                        <a:t>مخالفات الدرجة الثالثة</a:t>
                      </a:r>
                      <a:endParaRPr lang="ar-SA" sz="2000" b="1" dirty="0">
                        <a:solidFill>
                          <a:schemeClr val="tx1"/>
                        </a:solidFill>
                      </a:endParaRPr>
                    </a:p>
                  </a:txBody>
                  <a:tcPr>
                    <a:solidFill>
                      <a:srgbClr val="FFFF66"/>
                    </a:solidFill>
                  </a:tcPr>
                </a:tc>
              </a:tr>
              <a:tr h="248606">
                <a:tc>
                  <a:txBody>
                    <a:bodyPr/>
                    <a:lstStyle/>
                    <a:p>
                      <a:pPr algn="ctr" rtl="1"/>
                      <a:r>
                        <a:rPr lang="ar-SA" sz="1100" b="1" dirty="0" smtClean="0"/>
                        <a:t>1</a:t>
                      </a:r>
                      <a:endParaRPr lang="ar-SA" sz="1100" b="1" dirty="0"/>
                    </a:p>
                  </a:txBody>
                  <a:tcPr/>
                </a:tc>
                <a:tc>
                  <a:txBody>
                    <a:bodyPr/>
                    <a:lstStyle/>
                    <a:p>
                      <a:pPr rtl="1"/>
                      <a:r>
                        <a:rPr lang="ar-SA" sz="1100" b="1" kern="1200" dirty="0" smtClean="0"/>
                        <a:t>التهاون في أداء الصلاة داخل المدرسة أو العبث خلالها </a:t>
                      </a:r>
                      <a:endParaRPr lang="en-US" sz="1100" b="1" kern="1200" dirty="0" smtClean="0">
                        <a:solidFill>
                          <a:schemeClr val="dk1"/>
                        </a:solidFill>
                        <a:latin typeface="+mn-lt"/>
                        <a:ea typeface="+mn-ea"/>
                        <a:cs typeface="+mn-cs"/>
                      </a:endParaRPr>
                    </a:p>
                  </a:txBody>
                  <a:tcPr/>
                </a:tc>
              </a:tr>
              <a:tr h="349696">
                <a:tc>
                  <a:txBody>
                    <a:bodyPr/>
                    <a:lstStyle/>
                    <a:p>
                      <a:pPr algn="ctr" rtl="1"/>
                      <a:r>
                        <a:rPr lang="ar-SA" sz="1100" b="1" dirty="0" smtClean="0"/>
                        <a:t>2</a:t>
                      </a:r>
                      <a:endParaRPr lang="ar-SA" sz="1100" b="1" dirty="0"/>
                    </a:p>
                  </a:txBody>
                  <a:tcPr/>
                </a:tc>
                <a:tc>
                  <a:txBody>
                    <a:bodyPr/>
                    <a:lstStyle/>
                    <a:p>
                      <a:pPr algn="ctr" rtl="1"/>
                      <a:r>
                        <a:rPr lang="ar-SA" sz="1100" b="1" kern="1200" dirty="0" smtClean="0"/>
                        <a:t>الإشارة بحركات مخلة تجاه بالأدب تجاه الزملاء ، مثل : الحركة بالأصبع أو اليد أو الجسم </a:t>
                      </a:r>
                      <a:endParaRPr lang="ar-SA" sz="1100" b="1" dirty="0"/>
                    </a:p>
                  </a:txBody>
                  <a:tcPr/>
                </a:tc>
              </a:tr>
              <a:tr h="349696">
                <a:tc>
                  <a:txBody>
                    <a:bodyPr/>
                    <a:lstStyle/>
                    <a:p>
                      <a:pPr algn="ctr" rtl="1"/>
                      <a:r>
                        <a:rPr lang="ar-SA" sz="1100" b="1" dirty="0" smtClean="0"/>
                        <a:t>3</a:t>
                      </a:r>
                      <a:endParaRPr lang="ar-SA" sz="1100" b="1" dirty="0"/>
                    </a:p>
                  </a:txBody>
                  <a:tcPr/>
                </a:tc>
                <a:tc>
                  <a:txBody>
                    <a:bodyPr/>
                    <a:lstStyle/>
                    <a:p>
                      <a:pPr algn="ctr" rtl="1"/>
                      <a:r>
                        <a:rPr lang="ar-SA" sz="1100" b="1" kern="1200" dirty="0" smtClean="0"/>
                        <a:t>الشجار ، أو الاشتراك في مضاربة ، أو مهاجمة الزملاء ، وتهديدهم ، والتلفظ عليهم بألفاظ غير لائقة .</a:t>
                      </a:r>
                      <a:endParaRPr lang="ar-SA" sz="1100" b="1" dirty="0"/>
                    </a:p>
                  </a:txBody>
                  <a:tcPr/>
                </a:tc>
              </a:tr>
              <a:tr h="349696">
                <a:tc>
                  <a:txBody>
                    <a:bodyPr/>
                    <a:lstStyle/>
                    <a:p>
                      <a:pPr algn="ctr" rtl="1"/>
                      <a:r>
                        <a:rPr lang="ar-SA" sz="1100" b="1" dirty="0" smtClean="0"/>
                        <a:t>4</a:t>
                      </a:r>
                      <a:endParaRPr lang="ar-SA" sz="1100" b="1" dirty="0"/>
                    </a:p>
                  </a:txBody>
                  <a:tcPr/>
                </a:tc>
                <a:tc>
                  <a:txBody>
                    <a:bodyPr/>
                    <a:lstStyle/>
                    <a:p>
                      <a:pPr algn="ctr" rtl="1"/>
                      <a:r>
                        <a:rPr lang="ar-SA" sz="1100" b="1" kern="1200" dirty="0" smtClean="0"/>
                        <a:t>إلحاق الضرر المتعمد بممتلكات الزملاء ، أو سرقة شيء منها ، أو تخويفهم وإثارة الرعب بينهم</a:t>
                      </a:r>
                      <a:endParaRPr lang="ar-SA" sz="1100" b="1" dirty="0"/>
                    </a:p>
                  </a:txBody>
                  <a:tcPr/>
                </a:tc>
              </a:tr>
              <a:tr h="349696">
                <a:tc>
                  <a:txBody>
                    <a:bodyPr/>
                    <a:lstStyle/>
                    <a:p>
                      <a:pPr algn="ctr" rtl="1"/>
                      <a:r>
                        <a:rPr lang="ar-SA" sz="1100" b="1" dirty="0" smtClean="0"/>
                        <a:t>5</a:t>
                      </a:r>
                      <a:endParaRPr lang="ar-SA" sz="1100" b="1" dirty="0"/>
                    </a:p>
                  </a:txBody>
                  <a:tcPr/>
                </a:tc>
                <a:tc>
                  <a:txBody>
                    <a:bodyPr/>
                    <a:lstStyle/>
                    <a:p>
                      <a:pPr algn="ctr" rtl="1"/>
                      <a:r>
                        <a:rPr lang="ar-SA" sz="1100" b="1" kern="1200" dirty="0" smtClean="0"/>
                        <a:t>إحضار المواد أو الألعاب الخطرة إلى المدرسة دون استخدامها ، وذلك مثل : الألعاب النارية ، </a:t>
                      </a:r>
                      <a:r>
                        <a:rPr lang="ar-SA" sz="1100" b="1" kern="1200" dirty="0" err="1" smtClean="0"/>
                        <a:t>والبخاخات</a:t>
                      </a:r>
                      <a:r>
                        <a:rPr lang="ar-SA" sz="1100" b="1" kern="1200" dirty="0" smtClean="0"/>
                        <a:t> الغازية الملونة </a:t>
                      </a:r>
                      <a:endParaRPr lang="ar-SA" sz="1100" b="1" dirty="0"/>
                    </a:p>
                  </a:txBody>
                  <a:tcPr/>
                </a:tc>
              </a:tr>
              <a:tr h="349696">
                <a:tc>
                  <a:txBody>
                    <a:bodyPr/>
                    <a:lstStyle/>
                    <a:p>
                      <a:pPr algn="ctr" rtl="1"/>
                      <a:r>
                        <a:rPr lang="ar-SA" sz="1100" b="1" dirty="0" smtClean="0"/>
                        <a:t>6</a:t>
                      </a:r>
                      <a:endParaRPr lang="ar-SA" sz="1100" b="1" dirty="0"/>
                    </a:p>
                  </a:txBody>
                  <a:tcPr/>
                </a:tc>
                <a:tc>
                  <a:txBody>
                    <a:bodyPr/>
                    <a:lstStyle/>
                    <a:p>
                      <a:pPr algn="ctr" rtl="1"/>
                      <a:r>
                        <a:rPr lang="ar-SA" sz="1100" b="1" kern="1200" dirty="0" smtClean="0"/>
                        <a:t>حيازة المواد الإعلامية الممنوعة المقروءة ، أو المسموعة أو المرئية ، أو إحضار مجسمات تعد ممنوعة أخلاقياً .</a:t>
                      </a:r>
                      <a:endParaRPr lang="ar-SA" sz="1100" b="1" dirty="0"/>
                    </a:p>
                  </a:txBody>
                  <a:tcPr/>
                </a:tc>
              </a:tr>
              <a:tr h="191474">
                <a:tc>
                  <a:txBody>
                    <a:bodyPr/>
                    <a:lstStyle/>
                    <a:p>
                      <a:pPr algn="ctr" rtl="1"/>
                      <a:r>
                        <a:rPr lang="ar-SA" sz="1100" b="1" dirty="0" smtClean="0"/>
                        <a:t>7</a:t>
                      </a:r>
                      <a:endParaRPr lang="ar-SA" sz="1100" b="1" dirty="0"/>
                    </a:p>
                  </a:txBody>
                  <a:tcPr/>
                </a:tc>
                <a:tc>
                  <a:txBody>
                    <a:bodyPr/>
                    <a:lstStyle/>
                    <a:p>
                      <a:pPr algn="ctr" rtl="1"/>
                      <a:r>
                        <a:rPr lang="ar-SA" sz="1100" b="1" kern="1200" dirty="0" smtClean="0"/>
                        <a:t>حيازة السجائر </a:t>
                      </a:r>
                      <a:endParaRPr lang="ar-SA" sz="1100" b="1" dirty="0"/>
                    </a:p>
                  </a:txBody>
                  <a:tcPr/>
                </a:tc>
              </a:tr>
              <a:tr h="349696">
                <a:tc>
                  <a:txBody>
                    <a:bodyPr/>
                    <a:lstStyle/>
                    <a:p>
                      <a:pPr algn="ctr" rtl="1"/>
                      <a:r>
                        <a:rPr lang="ar-SA" sz="1100" b="1" dirty="0" smtClean="0"/>
                        <a:t>8</a:t>
                      </a:r>
                      <a:endParaRPr lang="ar-SA" sz="1100" b="1" dirty="0"/>
                    </a:p>
                  </a:txBody>
                  <a:tcPr/>
                </a:tc>
                <a:tc>
                  <a:txBody>
                    <a:bodyPr/>
                    <a:lstStyle/>
                    <a:p>
                      <a:pPr algn="ctr" rtl="1"/>
                      <a:r>
                        <a:rPr lang="ar-SA" sz="1100" b="1" kern="1200" dirty="0" smtClean="0"/>
                        <a:t>التوقيع عن ولي الأمر من غير علمه على المكاتبات المتبادلة بين المدرسة وولي الأمر</a:t>
                      </a:r>
                      <a:endParaRPr lang="ar-SA" sz="1100" b="1" dirty="0"/>
                    </a:p>
                  </a:txBody>
                  <a:tcPr/>
                </a:tc>
              </a:tr>
              <a:tr h="349696">
                <a:tc>
                  <a:txBody>
                    <a:bodyPr/>
                    <a:lstStyle/>
                    <a:p>
                      <a:pPr algn="ctr" rtl="1"/>
                      <a:r>
                        <a:rPr lang="ar-SA" sz="1100" b="1" dirty="0" smtClean="0"/>
                        <a:t>9</a:t>
                      </a:r>
                      <a:endParaRPr lang="ar-SA" sz="1100" b="1" dirty="0"/>
                    </a:p>
                  </a:txBody>
                  <a:tcPr/>
                </a:tc>
                <a:tc>
                  <a:txBody>
                    <a:bodyPr/>
                    <a:lstStyle/>
                    <a:p>
                      <a:pPr algn="ctr" rtl="1"/>
                      <a:r>
                        <a:rPr lang="ar-SA" sz="1100" b="1" kern="1200" dirty="0" smtClean="0"/>
                        <a:t>إحضار أجهزة الاتصال الشخصية أياً كان نوعها إلى المدرسة ( خالية من المخالفات ) </a:t>
                      </a:r>
                      <a:endParaRPr lang="ar-SA" sz="1100" b="1" dirty="0"/>
                    </a:p>
                  </a:txBody>
                  <a:tcPr/>
                </a:tc>
              </a:tr>
            </a:tbl>
          </a:graphicData>
        </a:graphic>
      </p:graphicFrame>
      <p:pic>
        <p:nvPicPr>
          <p:cNvPr id="19457" name="صورة 8" descr="3"/>
          <p:cNvPicPr>
            <a:picLocks noChangeAspect="1" noChangeArrowheads="1"/>
          </p:cNvPicPr>
          <p:nvPr/>
        </p:nvPicPr>
        <p:blipFill>
          <a:blip r:embed="rId2"/>
          <a:srcRect/>
          <a:stretch>
            <a:fillRect/>
          </a:stretch>
        </p:blipFill>
        <p:spPr bwMode="auto">
          <a:xfrm>
            <a:off x="5006975" y="-4138613"/>
            <a:ext cx="1203325" cy="606425"/>
          </a:xfrm>
          <a:prstGeom prst="rect">
            <a:avLst/>
          </a:prstGeom>
          <a:noFill/>
        </p:spPr>
      </p:pic>
      <p:graphicFrame>
        <p:nvGraphicFramePr>
          <p:cNvPr id="6" name="جدول 5"/>
          <p:cNvGraphicFramePr>
            <a:graphicFrameLocks noGrp="1"/>
          </p:cNvGraphicFramePr>
          <p:nvPr/>
        </p:nvGraphicFramePr>
        <p:xfrm>
          <a:off x="0" y="0"/>
          <a:ext cx="5929323" cy="6857999"/>
        </p:xfrm>
        <a:graphic>
          <a:graphicData uri="http://schemas.openxmlformats.org/drawingml/2006/table">
            <a:tbl>
              <a:tblPr rtl="1"/>
              <a:tblGrid>
                <a:gridCol w="745230"/>
                <a:gridCol w="442228"/>
                <a:gridCol w="1002835"/>
                <a:gridCol w="2700304"/>
                <a:gridCol w="429316"/>
                <a:gridCol w="609410"/>
              </a:tblGrid>
              <a:tr h="574371">
                <a:tc>
                  <a:txBody>
                    <a:bodyPr/>
                    <a:lstStyle/>
                    <a:p>
                      <a:pPr algn="ctr" rtl="1">
                        <a:lnSpc>
                          <a:spcPct val="115000"/>
                        </a:lnSpc>
                        <a:spcAft>
                          <a:spcPts val="0"/>
                        </a:spcAft>
                      </a:pPr>
                      <a:r>
                        <a:rPr lang="ar-SA" sz="1050" b="1" dirty="0">
                          <a:latin typeface="Calibri"/>
                          <a:ea typeface="Calibri"/>
                          <a:cs typeface="AL-Mohanad Black"/>
                        </a:rPr>
                        <a:t>م</a:t>
                      </a:r>
                      <a:endParaRPr lang="en-US" sz="1050" b="1" dirty="0">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اليوم / التاريخ</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نوع الإجراء</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800" b="1" dirty="0">
                          <a:solidFill>
                            <a:srgbClr val="C00000"/>
                          </a:solidFill>
                          <a:latin typeface="Calibri"/>
                          <a:ea typeface="Calibri"/>
                          <a:cs typeface="AL-Mohanad Black"/>
                        </a:rPr>
                        <a:t>الإجراء المتخذ</a:t>
                      </a:r>
                      <a:endParaRPr lang="en-US" sz="1800" b="1" dirty="0">
                        <a:solidFill>
                          <a:srgbClr val="C00000"/>
                        </a:solidFill>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توقيع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lnSpc>
                          <a:spcPct val="115000"/>
                        </a:lnSpc>
                        <a:spcAft>
                          <a:spcPts val="0"/>
                        </a:spcAft>
                      </a:pPr>
                      <a:r>
                        <a:rPr lang="ar-SA" sz="1050" b="1" dirty="0">
                          <a:latin typeface="Calibri"/>
                          <a:ea typeface="Calibri"/>
                          <a:cs typeface="AL-Mohanad Black"/>
                        </a:rPr>
                        <a:t>اسم الموظف وتوقيعه</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426036">
                <a:tc rowSpan="14">
                  <a:txBody>
                    <a:bodyPr/>
                    <a:lstStyle/>
                    <a:p>
                      <a:pPr marL="71755" marR="71755" algn="ctr" rtl="1">
                        <a:lnSpc>
                          <a:spcPct val="115000"/>
                        </a:lnSpc>
                        <a:spcAft>
                          <a:spcPts val="0"/>
                        </a:spcAft>
                      </a:pPr>
                      <a:r>
                        <a:rPr lang="ar-SA" sz="1600" b="1" dirty="0">
                          <a:solidFill>
                            <a:srgbClr val="C00000"/>
                          </a:solidFill>
                          <a:latin typeface="Calibri"/>
                          <a:ea typeface="Calibri"/>
                          <a:cs typeface="AL-Mohanad Black"/>
                        </a:rPr>
                        <a:t>الإجراء الثاني</a:t>
                      </a:r>
                      <a:endParaRPr lang="en-US" sz="1600" b="1" dirty="0">
                        <a:solidFill>
                          <a:srgbClr val="C00000"/>
                        </a:solidFill>
                        <a:latin typeface="Calibri"/>
                        <a:ea typeface="Calibri"/>
                        <a:cs typeface="Arial"/>
                      </a:endParaRPr>
                    </a:p>
                  </a:txBody>
                  <a:tcPr marL="40567" marR="40567"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14">
                  <a:txBody>
                    <a:bodyPr/>
                    <a:lstStyle/>
                    <a:p>
                      <a:pPr algn="ctr" rtl="1">
                        <a:lnSpc>
                          <a:spcPct val="115000"/>
                        </a:lnSpc>
                        <a:spcAft>
                          <a:spcPts val="0"/>
                        </a:spcAft>
                      </a:pPr>
                      <a:endParaRPr lang="ar-SA" sz="1050" b="1" dirty="0">
                        <a:latin typeface="Calibri"/>
                        <a:ea typeface="Calibri"/>
                        <a:cs typeface="AL-Mohanad Black"/>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050" b="1" dirty="0">
                          <a:latin typeface="Calibri"/>
                          <a:ea typeface="Calibri"/>
                          <a:cs typeface="AL-Mohanad Black"/>
                        </a:rPr>
                        <a:t>إشعار ولي الأمر</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إشعار لولي الأمر يوضح فيه المخالفة والإجراءات المتخذة.</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تعهد خطي</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بالانضباط السلوكي وعدم تكرار المخالفة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3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اعتذار الطالب</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لأخطائي التي ارتكبتها وإساءتي المتكررة، فإني اعتذر عما بدر مني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018">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إصلاح التالف</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أتعهد بإصلاح جميع ما أتلفته أو إحضار بديل عنه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3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مصادرة المواد الممنوعة</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لما وجدنا معك من مواد ممنوعة وجب علينا إتلافها وإعداد محضر بذلك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073">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dirty="0">
                          <a:latin typeface="Calibri"/>
                          <a:ea typeface="Calibri"/>
                          <a:cs typeface="AL-Mohanad Black"/>
                        </a:rPr>
                        <a:t>ضبط الجهاز</a:t>
                      </a:r>
                      <a:endParaRPr lang="en-US" sz="1050" b="1" dirty="0">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لإحضارك جهاز اتصال شخصي ولخلو الجهاز من مواد ممنوعة وجب التحفظ عليه في إدارة المدرسة لمدة فصل دراسي من تاريخ إحضاره حسب ما نصت عليه القواعد ( يعد محضراً بذلك )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3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تسليم الجهاز لولي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يسلم الجهاز لولي الأمر بعد انتهاء المدة المحددة مباشرة ، ويعد محضر بتسليم الجهاز ويوقع ولي الأمر على استلامه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912">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 المصاب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نقل الطالب المصاب للمركز الصحي </a:t>
                      </a:r>
                      <a:r>
                        <a:rPr lang="ar-SA" sz="1050" b="1" dirty="0" smtClean="0">
                          <a:latin typeface="Calibri"/>
                          <a:ea typeface="Calibri"/>
                          <a:cs typeface="AL-Mohanad Black"/>
                        </a:rPr>
                        <a:t>.</a:t>
                      </a:r>
                    </a:p>
                    <a:p>
                      <a:pPr algn="just" rtl="1">
                        <a:lnSpc>
                          <a:spcPct val="115000"/>
                        </a:lnSpc>
                        <a:spcAft>
                          <a:spcPts val="0"/>
                        </a:spcAft>
                      </a:pP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05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حسم ثلاث درجات</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لارتكابك المخالفة وجب حسم ثلاث درجات من درجات السلوك حسب ما نصت عليه القواعد ، وبإمكانك تعويض الدرجة المحسومة عند تعديل السلوك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130">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إشعار ولي الأمر </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تسليم الطالب إشعار لولي الأمر توضح فيه الدرجات المحسومة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151">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للمرشد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dirty="0">
                          <a:latin typeface="Calibri"/>
                          <a:ea typeface="Calibri"/>
                          <a:cs typeface="AL-Mohanad Black"/>
                        </a:rPr>
                        <a:t>نظراً لمخالفتك فقد حولت إلى المرشد الطلابي لدراسة حالتك .</a:t>
                      </a:r>
                      <a:endParaRPr lang="en-US" sz="1050" b="1" dirty="0">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3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دعوة ولي الأمر</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تسليم الطالب دعوة لولي أمره للحضور للمدرسة والتوقيع بالعلم على الإجراءات المتخذة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036">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نقل الطالب</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نظراً لتكرار ارتكابك المخالفة السلوكية فقد تم نقلك إلى فصل آخر .</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055">
                <a:tc vMerge="1">
                  <a:txBody>
                    <a:bodyPr/>
                    <a:lstStyle/>
                    <a:p>
                      <a:pPr rtl="1"/>
                      <a:endParaRPr lang="ar-SA"/>
                    </a:p>
                  </a:txBody>
                  <a:tcPr/>
                </a:tc>
                <a:tc vMerge="1">
                  <a:txBody>
                    <a:bodyPr/>
                    <a:lstStyle/>
                    <a:p>
                      <a:pPr rtl="1"/>
                      <a:endParaRPr lang="ar-SA"/>
                    </a:p>
                  </a:txBody>
                  <a:tcPr/>
                </a:tc>
                <a:tc>
                  <a:txBody>
                    <a:bodyPr/>
                    <a:lstStyle/>
                    <a:p>
                      <a:pPr algn="ctr" rtl="1">
                        <a:lnSpc>
                          <a:spcPct val="115000"/>
                        </a:lnSpc>
                        <a:spcAft>
                          <a:spcPts val="0"/>
                        </a:spcAft>
                      </a:pPr>
                      <a:r>
                        <a:rPr lang="ar-SA" sz="1050" b="1">
                          <a:latin typeface="Calibri"/>
                          <a:ea typeface="Calibri"/>
                          <a:cs typeface="AL-Mohanad Black"/>
                        </a:rPr>
                        <a:t>الإحالة للجنة التوجيه والإرشاد</a:t>
                      </a:r>
                      <a:endParaRPr lang="en-US" sz="1050" b="1">
                        <a:latin typeface="Calibri"/>
                        <a:ea typeface="Calibri"/>
                        <a:cs typeface="Arial"/>
                      </a:endParaRPr>
                    </a:p>
                  </a:txBody>
                  <a:tcPr marL="40567" marR="405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SA" sz="1050" b="1">
                          <a:latin typeface="Calibri"/>
                          <a:ea typeface="Calibri"/>
                          <a:cs typeface="AL-Mohanad Black"/>
                        </a:rPr>
                        <a:t>توجه الحالة للجنة التوجيه والإرشاد للمساعدة في علاج وضع الطالب المخالف وتقييم وضعه ووفقاً لتقرير الدراسة من المرشد الطلابي بالمدرسة.</a:t>
                      </a:r>
                      <a:endParaRPr lang="en-US" sz="1050" b="1">
                        <a:latin typeface="Calibri"/>
                        <a:ea typeface="Calibri"/>
                        <a:cs typeface="Arial"/>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ar-SA" sz="1050" b="1" dirty="0">
                        <a:latin typeface="Calibri"/>
                        <a:ea typeface="Calibri"/>
                        <a:cs typeface="AL-Mohanad Black"/>
                      </a:endParaRPr>
                    </a:p>
                  </a:txBody>
                  <a:tcPr marL="40567" marR="40567"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7" name="سهم إلى اليسار 6"/>
          <p:cNvSpPr/>
          <p:nvPr/>
        </p:nvSpPr>
        <p:spPr>
          <a:xfrm>
            <a:off x="5857884" y="5643578"/>
            <a:ext cx="3286116" cy="1214422"/>
          </a:xfrm>
          <a:prstGeom prst="leftArrow">
            <a:avLst>
              <a:gd name="adj1" fmla="val 39825"/>
              <a:gd name="adj2" fmla="val 59250"/>
            </a:avLst>
          </a:prstGeom>
          <a:solidFill>
            <a:srgbClr val="FFFF66"/>
          </a:solidFill>
          <a:ln>
            <a:gradFill flip="none" rotWithShape="1">
              <a:gsLst>
                <a:gs pos="0">
                  <a:schemeClr val="tx1"/>
                </a:gs>
                <a:gs pos="50000">
                  <a:schemeClr val="accent1">
                    <a:tint val="44500"/>
                    <a:satMod val="160000"/>
                  </a:schemeClr>
                </a:gs>
                <a:gs pos="100000">
                  <a:schemeClr val="accent1">
                    <a:tint val="23500"/>
                    <a:satMod val="160000"/>
                  </a:schemeClr>
                </a:gs>
              </a:gsLst>
              <a:lin ang="0" scaled="0"/>
              <a:tileRect/>
            </a:gra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تابع إجراءات</a:t>
            </a:r>
          </a:p>
          <a:p>
            <a:r>
              <a:rPr lang="ar-SA" sz="2000" b="1" dirty="0" smtClean="0">
                <a:solidFill>
                  <a:schemeClr val="tx1"/>
                </a:solidFill>
              </a:rPr>
              <a:t>   مخالفات الدرجة الثالثة</a:t>
            </a:r>
            <a:endParaRPr lang="ar-SA" sz="2000" b="1" dirty="0">
              <a:solidFill>
                <a:schemeClr val="tx1"/>
              </a:solidFill>
            </a:endParaRPr>
          </a:p>
        </p:txBody>
      </p:sp>
      <p:sp>
        <p:nvSpPr>
          <p:cNvPr id="8" name="مستطيل 7"/>
          <p:cNvSpPr/>
          <p:nvPr/>
        </p:nvSpPr>
        <p:spPr>
          <a:xfrm>
            <a:off x="7215206" y="357166"/>
            <a:ext cx="714380" cy="642942"/>
          </a:xfrm>
          <a:prstGeom prst="rect">
            <a:avLst/>
          </a:prstGeom>
          <a:solidFill>
            <a:schemeClr val="bg1"/>
          </a:solidFill>
          <a:ln>
            <a:no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chemeClr val="tx1"/>
                </a:solidFill>
              </a:rPr>
              <a:t>3</a:t>
            </a:r>
          </a:p>
        </p:txBody>
      </p:sp>
      <p:sp>
        <p:nvSpPr>
          <p:cNvPr id="9" name="مستطيل 8"/>
          <p:cNvSpPr/>
          <p:nvPr/>
        </p:nvSpPr>
        <p:spPr>
          <a:xfrm>
            <a:off x="5929322" y="0"/>
            <a:ext cx="3214678" cy="42860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زر إجراء: البداية 10">
            <a:hlinkClick r:id="rId4" action="ppaction://hlinksldjump" highlightClick="1"/>
          </p:cNvPr>
          <p:cNvSpPr/>
          <p:nvPr/>
        </p:nvSpPr>
        <p:spPr>
          <a:xfrm>
            <a:off x="0" y="6429396"/>
            <a:ext cx="571504" cy="428604"/>
          </a:xfrm>
          <a:prstGeom prst="actionButtonBeginning">
            <a:avLst/>
          </a:prstGeom>
          <a:solidFill>
            <a:schemeClr val="bg1">
              <a:lumMod val="50000"/>
            </a:schemeClr>
          </a:solidFill>
          <a:ln>
            <a:solidFill>
              <a:schemeClr val="tx1"/>
            </a:solidFill>
          </a:ln>
          <a:scene3d>
            <a:camera prst="orthographicFront"/>
            <a:lightRig rig="threePt" dir="t"/>
          </a:scene3d>
          <a:sp3d prstMaterial="dkEdge"/>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99"/>
        </a:solidFill>
        <a:ln>
          <a:solidFill>
            <a:schemeClr val="tx1"/>
          </a:solidFill>
        </a:ln>
        <a:scene3d>
          <a:camera prst="orthographicFront"/>
          <a:lightRig rig="threePt" dir="t"/>
        </a:scene3d>
        <a:sp3d prstMaterial="dkEdge"/>
      </a:spPr>
      <a:bodyPr rtlCol="1"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639</TotalTime>
  <Words>12057</Words>
  <Application>Microsoft Office PowerPoint</Application>
  <PresentationFormat>عرض على الشاشة (3:4)‏</PresentationFormat>
  <Paragraphs>1297</Paragraphs>
  <Slides>32</Slides>
  <Notes>1</Notes>
  <HiddenSlides>0</HiddenSlides>
  <MMClips>0</MMClips>
  <ScaleCrop>false</ScaleCrop>
  <HeadingPairs>
    <vt:vector size="4" baseType="variant">
      <vt:variant>
        <vt:lpstr>سمة</vt:lpstr>
      </vt:variant>
      <vt:variant>
        <vt:i4>2</vt:i4>
      </vt:variant>
      <vt:variant>
        <vt:lpstr>عناوين الشرائح</vt:lpstr>
      </vt:variant>
      <vt:variant>
        <vt:i4>32</vt:i4>
      </vt:variant>
    </vt:vector>
  </HeadingPairs>
  <TitlesOfParts>
    <vt:vector size="34" baseType="lpstr">
      <vt:lpstr>1_مدني</vt: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toshiba</dc:creator>
  <cp:lastModifiedBy>toshiba</cp:lastModifiedBy>
  <cp:revision>77</cp:revision>
  <dcterms:created xsi:type="dcterms:W3CDTF">2016-09-09T17:02:42Z</dcterms:created>
  <dcterms:modified xsi:type="dcterms:W3CDTF">2016-10-03T22:28:04Z</dcterms:modified>
</cp:coreProperties>
</file>