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26/10/1430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825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369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28596" y="2620028"/>
            <a:ext cx="6357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الكثير من </a:t>
            </a:r>
            <a:r>
              <a:rPr lang="ar-EG" sz="2800" b="1" dirty="0" smtClean="0">
                <a:solidFill>
                  <a:srgbClr val="FF0000"/>
                </a:solidFill>
              </a:rPr>
              <a:t>الصحابة إذا </a:t>
            </a:r>
            <a:r>
              <a:rPr lang="ar-EG" sz="2800" b="1" dirty="0" smtClean="0">
                <a:solidFill>
                  <a:srgbClr val="FF0000"/>
                </a:solidFill>
              </a:rPr>
              <a:t>حفظ </a:t>
            </a:r>
            <a:r>
              <a:rPr lang="ar-EG" sz="2800" b="1" dirty="0" smtClean="0">
                <a:solidFill>
                  <a:srgbClr val="FF0000"/>
                </a:solidFill>
              </a:rPr>
              <a:t>آية </a:t>
            </a:r>
            <a:r>
              <a:rPr lang="ar-EG" sz="2800" b="1" dirty="0" smtClean="0">
                <a:solidFill>
                  <a:srgbClr val="FF0000"/>
                </a:solidFill>
              </a:rPr>
              <a:t>بادر </a:t>
            </a:r>
            <a:r>
              <a:rPr lang="ar-EG" sz="2800" b="1" dirty="0" smtClean="0">
                <a:solidFill>
                  <a:srgbClr val="FF0000"/>
                </a:solidFill>
              </a:rPr>
              <a:t>إلى </a:t>
            </a:r>
            <a:r>
              <a:rPr lang="ar-EG" sz="2800" b="1" dirty="0" smtClean="0">
                <a:solidFill>
                  <a:srgbClr val="FF0000"/>
                </a:solidFill>
              </a:rPr>
              <a:t>تطبيقها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596" y="4344423"/>
            <a:ext cx="6357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أوافق </a:t>
            </a:r>
            <a:r>
              <a:rPr lang="ar-EG" sz="3200" b="1" dirty="0" smtClean="0">
                <a:solidFill>
                  <a:srgbClr val="FF0000"/>
                </a:solidFill>
              </a:rPr>
              <a:t>الكاتب فيما ذهب </a:t>
            </a:r>
            <a:r>
              <a:rPr lang="ar-EG" sz="3200" b="1" dirty="0" smtClean="0">
                <a:solidFill>
                  <a:srgbClr val="FF0000"/>
                </a:solidFill>
              </a:rPr>
              <a:t>إليه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596" y="5763300"/>
            <a:ext cx="6357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لأن المثال يمثل حال </a:t>
            </a:r>
            <a:r>
              <a:rPr lang="ar-EG" sz="2800" b="1" dirty="0" smtClean="0">
                <a:solidFill>
                  <a:srgbClr val="FF0000"/>
                </a:solidFill>
              </a:rPr>
              <a:t>عصر الصحابة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441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28596" y="1167048"/>
            <a:ext cx="6000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محضر </a:t>
            </a:r>
            <a:r>
              <a:rPr lang="ar-EG" sz="2800" b="1" dirty="0" smtClean="0">
                <a:solidFill>
                  <a:srgbClr val="FF0000"/>
                </a:solidFill>
              </a:rPr>
              <a:t>اجتماع جماعة اللغة </a:t>
            </a:r>
            <a:r>
              <a:rPr lang="ar-EG" sz="2800" b="1" dirty="0" smtClean="0">
                <a:solidFill>
                  <a:srgbClr val="FF0000"/>
                </a:solidFill>
              </a:rPr>
              <a:t>العربية ( الأول )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0034" y="2071678"/>
            <a:ext cx="6000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الساعة العاشرة صباحًا </a:t>
            </a:r>
            <a:r>
              <a:rPr lang="ar-EG" sz="2400" b="1" dirty="0" smtClean="0">
                <a:solidFill>
                  <a:srgbClr val="FF0000"/>
                </a:solidFill>
              </a:rPr>
              <a:t>يوم الاثنين 19 / 5/ 1431 </a:t>
            </a:r>
            <a:r>
              <a:rPr lang="ar-EG" sz="2400" b="1" dirty="0" smtClean="0">
                <a:solidFill>
                  <a:srgbClr val="FF0000"/>
                </a:solidFill>
              </a:rPr>
              <a:t>هـ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0034" y="2786058"/>
            <a:ext cx="6000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</a:rPr>
              <a:t>مقرّ </a:t>
            </a:r>
            <a:r>
              <a:rPr lang="ar-EG" sz="3600" b="1" dirty="0" smtClean="0">
                <a:solidFill>
                  <a:srgbClr val="FF0000"/>
                </a:solidFill>
              </a:rPr>
              <a:t>النشاط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596" y="3643314"/>
            <a:ext cx="6000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اعتذار أحمد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43042" y="4548854"/>
            <a:ext cx="6000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ضمير الغائب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142908" y="457200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الماضي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60585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2965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643702" y="2786058"/>
            <a:ext cx="21431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- الاتفاق على رحلة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الجماعة </a:t>
            </a:r>
            <a:r>
              <a:rPr lang="ar-SA" sz="2400" b="1" dirty="0" smtClean="0">
                <a:solidFill>
                  <a:srgbClr val="FF0000"/>
                </a:solidFill>
              </a:rPr>
              <a:t>إلى </a:t>
            </a:r>
            <a:r>
              <a:rPr lang="ar-SA" sz="2400" b="1" dirty="0" smtClean="0">
                <a:solidFill>
                  <a:srgbClr val="FF0000"/>
                </a:solidFill>
              </a:rPr>
              <a:t>مكة .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- تمثيل </a:t>
            </a:r>
            <a:r>
              <a:rPr lang="ar-EG" sz="2400" b="1" dirty="0" smtClean="0">
                <a:solidFill>
                  <a:srgbClr val="FF0000"/>
                </a:solidFill>
              </a:rPr>
              <a:t>( </a:t>
            </a:r>
            <a:r>
              <a:rPr lang="ar-SA" sz="2400" b="1" dirty="0" smtClean="0">
                <a:solidFill>
                  <a:srgbClr val="FF0000"/>
                </a:solidFill>
              </a:rPr>
              <a:t>فيصل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)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للجماعة </a:t>
            </a:r>
            <a:r>
              <a:rPr lang="ar-SA" sz="2400" b="1" dirty="0" smtClean="0">
                <a:solidFill>
                  <a:srgbClr val="FF0000"/>
                </a:solidFill>
              </a:rPr>
              <a:t>وبديله</a:t>
            </a:r>
            <a:r>
              <a:rPr lang="ar-EG" sz="2400" b="1" dirty="0" smtClean="0">
                <a:solidFill>
                  <a:srgbClr val="FF0000"/>
                </a:solidFill>
              </a:rPr>
              <a:t> (</a:t>
            </a:r>
            <a:r>
              <a:rPr lang="ar-SA" sz="2400" b="1" dirty="0" err="1" smtClean="0">
                <a:solidFill>
                  <a:srgbClr val="FF0000"/>
                </a:solidFill>
              </a:rPr>
              <a:t>مشاري</a:t>
            </a:r>
            <a:r>
              <a:rPr lang="ar-EG" sz="2400" b="1" dirty="0" smtClean="0">
                <a:solidFill>
                  <a:srgbClr val="FF0000"/>
                </a:solidFill>
              </a:rPr>
              <a:t> )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- امتزاج برنامج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عمل الجماعة .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14546" y="2500306"/>
            <a:ext cx="31432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وقد انتهى </a:t>
            </a:r>
            <a:r>
              <a:rPr lang="ar-SA" sz="2400" b="1" dirty="0" smtClean="0">
                <a:solidFill>
                  <a:srgbClr val="FF0000"/>
                </a:solidFill>
              </a:rPr>
              <a:t>وقت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الاجتماع الساعة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العاشرة وخمسا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وعشرين </a:t>
            </a:r>
            <a:r>
              <a:rPr lang="ar-SA" sz="2400" b="1" dirty="0" smtClean="0">
                <a:solidFill>
                  <a:srgbClr val="FF0000"/>
                </a:solidFill>
              </a:rPr>
              <a:t>دقيقة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868" y="5072074"/>
            <a:ext cx="3143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المقرر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43042" y="3857628"/>
            <a:ext cx="3143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الوسط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00232" y="5110475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الأعضاء المشاركين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500098" y="5172030"/>
            <a:ext cx="3143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FF0000"/>
                </a:solidFill>
              </a:rPr>
              <a:t>رئيس الاجتماع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4122"/>
            <a:ext cx="853917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775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52" y="321825"/>
            <a:ext cx="857727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14345"/>
            <a:ext cx="8572560" cy="61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85728"/>
            <a:ext cx="857256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775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5294"/>
            <a:ext cx="8548705" cy="61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534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500430" y="5214950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تقنية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14678" y="5763300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تقنيات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44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167700" y="2571744"/>
            <a:ext cx="2286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لعب ولهو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428660" y="3857628"/>
            <a:ext cx="22860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كتم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4282" y="5201679"/>
            <a:ext cx="22860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قسوة وخشونة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428992" y="1058275"/>
            <a:ext cx="3071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ما يتقى ويحترز منه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28992" y="1428736"/>
            <a:ext cx="3071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ما يطمئن </a:t>
            </a:r>
            <a:r>
              <a:rPr lang="ar-EG" sz="2800" b="1" dirty="0" smtClean="0">
                <a:solidFill>
                  <a:srgbClr val="FF0000"/>
                </a:solidFill>
              </a:rPr>
              <a:t>إليه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4286248" y="4000504"/>
            <a:ext cx="157163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4357686" y="4786322"/>
            <a:ext cx="1500198" cy="500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4286248" y="4000504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42844" y="2214554"/>
            <a:ext cx="6786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تستثمر </a:t>
            </a:r>
            <a:r>
              <a:rPr lang="ar-EG" sz="2800" b="1" dirty="0" smtClean="0">
                <a:solidFill>
                  <a:srgbClr val="FF0000"/>
                </a:solidFill>
              </a:rPr>
              <a:t>تقنية المعلومات في </a:t>
            </a:r>
            <a:r>
              <a:rPr lang="ar-EG" sz="2800" b="1" dirty="0" smtClean="0">
                <a:solidFill>
                  <a:srgbClr val="FF0000"/>
                </a:solidFill>
              </a:rPr>
              <a:t>تحصيل </a:t>
            </a:r>
            <a:r>
              <a:rPr lang="ar-EG" sz="2800" b="1" dirty="0" smtClean="0">
                <a:solidFill>
                  <a:srgbClr val="FF0000"/>
                </a:solidFill>
              </a:rPr>
              <a:t>العلوم النافعة </a:t>
            </a:r>
            <a:r>
              <a:rPr lang="ar-EG" sz="2800" b="1" dirty="0" smtClean="0">
                <a:solidFill>
                  <a:srgbClr val="FF0000"/>
                </a:solidFill>
              </a:rPr>
              <a:t>الدينية والدنيوية </a:t>
            </a:r>
            <a:r>
              <a:rPr lang="ar-EG" sz="2800" b="1" dirty="0" smtClean="0">
                <a:solidFill>
                  <a:srgbClr val="FF0000"/>
                </a:solidFill>
              </a:rPr>
              <a:t>والأخذ بالرقي والتقدم </a:t>
            </a:r>
            <a:r>
              <a:rPr lang="ar-EG" sz="2800" b="1" dirty="0" smtClean="0">
                <a:solidFill>
                  <a:srgbClr val="FF0000"/>
                </a:solidFill>
              </a:rPr>
              <a:t>الحضاري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3883887"/>
            <a:ext cx="72152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يستفاد </a:t>
            </a:r>
            <a:r>
              <a:rPr lang="ar-EG" sz="2400" b="1" dirty="0" smtClean="0">
                <a:solidFill>
                  <a:srgbClr val="FF0000"/>
                </a:solidFill>
              </a:rPr>
              <a:t>من خدمات </a:t>
            </a:r>
            <a:r>
              <a:rPr lang="ar-EG" sz="2400" b="1" dirty="0" smtClean="0">
                <a:solidFill>
                  <a:srgbClr val="FF0000"/>
                </a:solidFill>
              </a:rPr>
              <a:t>الشبكة </a:t>
            </a:r>
            <a:r>
              <a:rPr lang="ar-EG" sz="2400" b="1" dirty="0" smtClean="0">
                <a:solidFill>
                  <a:srgbClr val="FF0000"/>
                </a:solidFill>
              </a:rPr>
              <a:t>العالمية في </a:t>
            </a:r>
            <a:r>
              <a:rPr lang="ar-EG" sz="2400" b="1" dirty="0" smtClean="0">
                <a:solidFill>
                  <a:srgbClr val="FF0000"/>
                </a:solidFill>
              </a:rPr>
              <a:t>سبيل </a:t>
            </a:r>
            <a:r>
              <a:rPr lang="ar-EG" sz="2400" b="1" dirty="0" smtClean="0">
                <a:solidFill>
                  <a:srgbClr val="FF0000"/>
                </a:solidFill>
              </a:rPr>
              <a:t>الدعوة </a:t>
            </a:r>
            <a:r>
              <a:rPr lang="ar-EG" sz="2400" b="1" dirty="0" smtClean="0">
                <a:solidFill>
                  <a:srgbClr val="FF0000"/>
                </a:solidFill>
              </a:rPr>
              <a:t>إلى </a:t>
            </a:r>
            <a:r>
              <a:rPr lang="ar-EG" sz="2400" b="1" dirty="0" smtClean="0">
                <a:solidFill>
                  <a:srgbClr val="FF0000"/>
                </a:solidFill>
              </a:rPr>
              <a:t>الله </a:t>
            </a:r>
            <a:r>
              <a:rPr lang="ar-EG" sz="2400" b="1" dirty="0" smtClean="0">
                <a:solidFill>
                  <a:srgbClr val="FF0000"/>
                </a:solidFill>
              </a:rPr>
              <a:t>عن طريق عرض الإسلام بصورته </a:t>
            </a:r>
            <a:r>
              <a:rPr lang="ar-EG" sz="2400" b="1" dirty="0" smtClean="0">
                <a:solidFill>
                  <a:srgbClr val="FF0000"/>
                </a:solidFill>
              </a:rPr>
              <a:t>النقية </a:t>
            </a:r>
            <a:r>
              <a:rPr lang="ar-EG" sz="2400" b="1" dirty="0" smtClean="0">
                <a:solidFill>
                  <a:srgbClr val="FF0000"/>
                </a:solidFill>
              </a:rPr>
              <a:t>الصحيحة والتصدي لشبهات المغرضين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20" y="5455523"/>
            <a:ext cx="84296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1600" b="1" dirty="0" smtClean="0">
                <a:solidFill>
                  <a:srgbClr val="FF0000"/>
                </a:solidFill>
              </a:rPr>
              <a:t>يكون الاستخدام مستحبًا </a:t>
            </a:r>
            <a:r>
              <a:rPr lang="ar-EG" sz="1600" b="1" dirty="0" smtClean="0">
                <a:solidFill>
                  <a:srgbClr val="FF0000"/>
                </a:solidFill>
              </a:rPr>
              <a:t>في حق من </a:t>
            </a:r>
            <a:r>
              <a:rPr lang="ar-EG" sz="1600" b="1" dirty="0" smtClean="0">
                <a:solidFill>
                  <a:srgbClr val="FF0000"/>
                </a:solidFill>
              </a:rPr>
              <a:t>يستفيد </a:t>
            </a:r>
            <a:r>
              <a:rPr lang="ar-EG" sz="1600" b="1" dirty="0" smtClean="0">
                <a:solidFill>
                  <a:srgbClr val="FF0000"/>
                </a:solidFill>
              </a:rPr>
              <a:t>من </a:t>
            </a:r>
            <a:r>
              <a:rPr lang="ar-EG" sz="1600" b="1" dirty="0" smtClean="0">
                <a:solidFill>
                  <a:srgbClr val="FF0000"/>
                </a:solidFill>
              </a:rPr>
              <a:t>فضائل الأعمال والأخلاق </a:t>
            </a:r>
            <a:r>
              <a:rPr lang="ar-EG" sz="1600" b="1" dirty="0" smtClean="0">
                <a:solidFill>
                  <a:srgbClr val="FF0000"/>
                </a:solidFill>
              </a:rPr>
              <a:t>والتزود </a:t>
            </a:r>
            <a:r>
              <a:rPr lang="ar-EG" sz="1600" b="1" dirty="0" smtClean="0">
                <a:solidFill>
                  <a:srgbClr val="FF0000"/>
                </a:solidFill>
              </a:rPr>
              <a:t>بالخير </a:t>
            </a:r>
            <a:r>
              <a:rPr lang="ar-EG" sz="1600" b="1" dirty="0" smtClean="0">
                <a:solidFill>
                  <a:srgbClr val="FF0000"/>
                </a:solidFill>
              </a:rPr>
              <a:t>، ويكون مكروهاً في حق من </a:t>
            </a:r>
            <a:r>
              <a:rPr lang="ar-EG" sz="1600" b="1" dirty="0" smtClean="0">
                <a:solidFill>
                  <a:srgbClr val="FF0000"/>
                </a:solidFill>
              </a:rPr>
              <a:t>يسرف </a:t>
            </a:r>
            <a:r>
              <a:rPr lang="ar-EG" sz="1600" b="1" dirty="0" smtClean="0">
                <a:solidFill>
                  <a:srgbClr val="FF0000"/>
                </a:solidFill>
              </a:rPr>
              <a:t>في </a:t>
            </a:r>
            <a:r>
              <a:rPr lang="ar-EG" sz="1600" b="1" dirty="0" smtClean="0">
                <a:solidFill>
                  <a:srgbClr val="FF0000"/>
                </a:solidFill>
              </a:rPr>
              <a:t>استعمال الشبكة </a:t>
            </a:r>
            <a:r>
              <a:rPr lang="ar-EG" sz="1600" b="1" dirty="0" smtClean="0">
                <a:solidFill>
                  <a:srgbClr val="FF0000"/>
                </a:solidFill>
              </a:rPr>
              <a:t>في غير </a:t>
            </a:r>
            <a:r>
              <a:rPr lang="ar-EG" sz="1600" b="1" dirty="0" smtClean="0">
                <a:solidFill>
                  <a:srgbClr val="FF0000"/>
                </a:solidFill>
              </a:rPr>
              <a:t>مصلحة ظاهرة و ينشغل </a:t>
            </a:r>
            <a:r>
              <a:rPr lang="ar-EG" sz="1600" b="1" dirty="0" err="1" smtClean="0">
                <a:solidFill>
                  <a:srgbClr val="FF0000"/>
                </a:solidFill>
              </a:rPr>
              <a:t>بها</a:t>
            </a:r>
            <a:r>
              <a:rPr lang="ar-EG" sz="1600" b="1" dirty="0" smtClean="0">
                <a:solidFill>
                  <a:srgbClr val="FF0000"/>
                </a:solidFill>
              </a:rPr>
              <a:t> عن نوافل الطاعات </a:t>
            </a:r>
            <a:r>
              <a:rPr lang="ar-EG" sz="1600" b="1" dirty="0" smtClean="0">
                <a:solidFill>
                  <a:srgbClr val="FF0000"/>
                </a:solidFill>
              </a:rPr>
              <a:t>والعبادات </a:t>
            </a:r>
            <a:r>
              <a:rPr lang="ar-EG" sz="1600" b="1" dirty="0" smtClean="0">
                <a:solidFill>
                  <a:srgbClr val="FF0000"/>
                </a:solidFill>
              </a:rPr>
              <a:t>، ويكون محرماً في حق من </a:t>
            </a:r>
            <a:r>
              <a:rPr lang="ar-EG" sz="1600" b="1" dirty="0" smtClean="0">
                <a:solidFill>
                  <a:srgbClr val="FF0000"/>
                </a:solidFill>
              </a:rPr>
              <a:t>يستعين </a:t>
            </a:r>
            <a:r>
              <a:rPr lang="ar-EG" sz="1600" b="1" dirty="0" err="1" smtClean="0">
                <a:solidFill>
                  <a:srgbClr val="FF0000"/>
                </a:solidFill>
              </a:rPr>
              <a:t>بها</a:t>
            </a:r>
            <a:r>
              <a:rPr lang="ar-EG" sz="1600" b="1" dirty="0" smtClean="0">
                <a:solidFill>
                  <a:srgbClr val="FF0000"/>
                </a:solidFill>
              </a:rPr>
              <a:t> على فعل المحرمات </a:t>
            </a:r>
            <a:r>
              <a:rPr lang="ar-EG" sz="1600" b="1" dirty="0" smtClean="0">
                <a:solidFill>
                  <a:srgbClr val="FF0000"/>
                </a:solidFill>
              </a:rPr>
              <a:t>كالدخول على </a:t>
            </a:r>
            <a:r>
              <a:rPr lang="ar-EG" sz="1600" b="1" dirty="0" smtClean="0">
                <a:solidFill>
                  <a:srgbClr val="FF0000"/>
                </a:solidFill>
              </a:rPr>
              <a:t>المواقع </a:t>
            </a:r>
            <a:r>
              <a:rPr lang="ar-EG" sz="1600" b="1" dirty="0" smtClean="0">
                <a:solidFill>
                  <a:srgbClr val="FF0000"/>
                </a:solidFill>
              </a:rPr>
              <a:t>السيئة أو استغلاله </a:t>
            </a:r>
            <a:r>
              <a:rPr lang="ar-EG" sz="1600" b="1" dirty="0" smtClean="0">
                <a:solidFill>
                  <a:srgbClr val="FF0000"/>
                </a:solidFill>
              </a:rPr>
              <a:t>في </a:t>
            </a:r>
            <a:r>
              <a:rPr lang="ar-EG" sz="1600" b="1" dirty="0" smtClean="0">
                <a:solidFill>
                  <a:srgbClr val="FF0000"/>
                </a:solidFill>
              </a:rPr>
              <a:t>نشر </a:t>
            </a:r>
            <a:r>
              <a:rPr lang="ar-EG" sz="1600" b="1" dirty="0" smtClean="0">
                <a:solidFill>
                  <a:srgbClr val="FF0000"/>
                </a:solidFill>
              </a:rPr>
              <a:t>المذاهب الهدامة </a:t>
            </a:r>
            <a:r>
              <a:rPr lang="ar-EG" sz="1600" b="1" dirty="0" smtClean="0">
                <a:solidFill>
                  <a:srgbClr val="FF0000"/>
                </a:solidFill>
              </a:rPr>
              <a:t>والأخلاق الرديئة </a:t>
            </a:r>
            <a:r>
              <a:rPr lang="ar-EG" sz="1600" b="1" dirty="0" smtClean="0">
                <a:solidFill>
                  <a:srgbClr val="FF0000"/>
                </a:solidFill>
              </a:rPr>
              <a:t>.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72226" y="1710879"/>
            <a:ext cx="67151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وصف </a:t>
            </a:r>
            <a:r>
              <a:rPr lang="ar-EG" sz="2800" b="1" dirty="0" smtClean="0">
                <a:solidFill>
                  <a:srgbClr val="FF0000"/>
                </a:solidFill>
              </a:rPr>
              <a:t>بذلك نظرًا </a:t>
            </a:r>
            <a:r>
              <a:rPr lang="ar-EG" sz="2800" b="1" dirty="0" smtClean="0">
                <a:solidFill>
                  <a:srgbClr val="FF0000"/>
                </a:solidFill>
              </a:rPr>
              <a:t>لتسارع </a:t>
            </a:r>
            <a:r>
              <a:rPr lang="ar-EG" sz="2800" b="1" dirty="0" smtClean="0">
                <a:solidFill>
                  <a:srgbClr val="FF0000"/>
                </a:solidFill>
              </a:rPr>
              <a:t>وتيرة الاعتداءات الإلكترونية .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-الفرق هو </a:t>
            </a:r>
            <a:r>
              <a:rPr lang="ar-EG" sz="2800" b="1" dirty="0" smtClean="0">
                <a:solidFill>
                  <a:srgbClr val="FF0000"/>
                </a:solidFill>
              </a:rPr>
              <a:t>أن </a:t>
            </a:r>
            <a:r>
              <a:rPr lang="ar-EG" sz="2800" b="1" dirty="0" smtClean="0">
                <a:solidFill>
                  <a:srgbClr val="FF0000"/>
                </a:solidFill>
              </a:rPr>
              <a:t>رجل </a:t>
            </a:r>
            <a:r>
              <a:rPr lang="ar-EG" sz="2800" b="1" dirty="0" smtClean="0">
                <a:solidFill>
                  <a:srgbClr val="FF0000"/>
                </a:solidFill>
              </a:rPr>
              <a:t>الأمن </a:t>
            </a:r>
            <a:r>
              <a:rPr lang="ar-EG" sz="2800" b="1" dirty="0" err="1" smtClean="0">
                <a:solidFill>
                  <a:srgbClr val="FF0000"/>
                </a:solidFill>
              </a:rPr>
              <a:t>المعلوماتي</a:t>
            </a:r>
            <a:r>
              <a:rPr lang="ar-EG" sz="2800" b="1" dirty="0" smtClean="0">
                <a:solidFill>
                  <a:srgbClr val="FF0000"/>
                </a:solidFill>
              </a:rPr>
              <a:t> لا يغادر مكتبة للبحث والتحري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596" y="4214818"/>
            <a:ext cx="671517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1- تدمير المواقع على </a:t>
            </a:r>
            <a:r>
              <a:rPr lang="ar-EG" sz="2800" b="1" dirty="0" smtClean="0">
                <a:solidFill>
                  <a:srgbClr val="FF0000"/>
                </a:solidFill>
              </a:rPr>
              <a:t>الشبكة المعلوماتية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2- اختراق البريد </a:t>
            </a:r>
            <a:r>
              <a:rPr lang="ar-EG" sz="2800" b="1" dirty="0" smtClean="0">
                <a:solidFill>
                  <a:srgbClr val="FF0000"/>
                </a:solidFill>
              </a:rPr>
              <a:t>الإلكتروني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3- الاعتداءات على </a:t>
            </a:r>
            <a:r>
              <a:rPr lang="ar-EG" sz="2800" b="1" dirty="0" smtClean="0">
                <a:solidFill>
                  <a:srgbClr val="FF0000"/>
                </a:solidFill>
              </a:rPr>
              <a:t>سرية الخطابات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4- </a:t>
            </a:r>
            <a:r>
              <a:rPr lang="ar-EG" sz="2800" b="1" dirty="0" smtClean="0">
                <a:solidFill>
                  <a:srgbClr val="FF0000"/>
                </a:solidFill>
              </a:rPr>
              <a:t>التشهير بالأشخاص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53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227106" y="4000504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تعليمية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786578" y="4858670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حضارية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57224" y="5715016"/>
            <a:ext cx="192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أمنية وطنية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142908" y="4857760"/>
            <a:ext cx="192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حكومية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439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643174" y="133414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43174" y="178592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85918" y="221455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28662" y="278605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43174" y="342900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43174" y="392906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714480" y="435769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43174" y="478632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535782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643174" y="578645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679930" y="442913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15272" y="540611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715272" y="397735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715272" y="492919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2965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57158" y="571480"/>
            <a:ext cx="4857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لتحديد </a:t>
            </a:r>
            <a:r>
              <a:rPr lang="ar-EG" sz="2000" b="1" dirty="0" smtClean="0">
                <a:solidFill>
                  <a:srgbClr val="FF0000"/>
                </a:solidFill>
              </a:rPr>
              <a:t>ما يُرى مهمًا في </a:t>
            </a:r>
            <a:r>
              <a:rPr lang="ar-EG" sz="2000" b="1" dirty="0" smtClean="0">
                <a:solidFill>
                  <a:srgbClr val="FF0000"/>
                </a:solidFill>
              </a:rPr>
              <a:t>النص أو </a:t>
            </a:r>
            <a:r>
              <a:rPr lang="ar-EG" sz="2000" b="1" dirty="0" smtClean="0">
                <a:solidFill>
                  <a:srgbClr val="FF0000"/>
                </a:solidFill>
              </a:rPr>
              <a:t>ما يحتاج </a:t>
            </a:r>
            <a:r>
              <a:rPr lang="ar-EG" sz="2000" b="1" dirty="0" smtClean="0">
                <a:solidFill>
                  <a:srgbClr val="FF0000"/>
                </a:solidFill>
              </a:rPr>
              <a:t>إلى </a:t>
            </a:r>
            <a:r>
              <a:rPr lang="ar-EG" sz="2000" b="1" dirty="0" smtClean="0">
                <a:solidFill>
                  <a:srgbClr val="FF0000"/>
                </a:solidFill>
              </a:rPr>
              <a:t>مراجعة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32" y="857232"/>
            <a:ext cx="4857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لتنظيم المعلومات </a:t>
            </a:r>
            <a:r>
              <a:rPr lang="ar-EG" sz="2400" b="1" dirty="0" smtClean="0">
                <a:solidFill>
                  <a:srgbClr val="FF0000"/>
                </a:solidFill>
              </a:rPr>
              <a:t>وتصنيفها وتلخيصها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1214422"/>
            <a:ext cx="4857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لتحديد النقاط </a:t>
            </a:r>
            <a:r>
              <a:rPr lang="ar-EG" sz="2400" b="1" dirty="0" smtClean="0">
                <a:solidFill>
                  <a:srgbClr val="FF0000"/>
                </a:solidFill>
              </a:rPr>
              <a:t>والمعلومات </a:t>
            </a:r>
            <a:r>
              <a:rPr lang="ar-EG" sz="2400" b="1" dirty="0" smtClean="0">
                <a:solidFill>
                  <a:srgbClr val="FF0000"/>
                </a:solidFill>
              </a:rPr>
              <a:t>المهمة في </a:t>
            </a:r>
            <a:r>
              <a:rPr lang="ar-EG" sz="2400" b="1" dirty="0" smtClean="0">
                <a:solidFill>
                  <a:srgbClr val="FF0000"/>
                </a:solidFill>
              </a:rPr>
              <a:t>الموضوع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4282" y="1571612"/>
            <a:ext cx="5214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للتأكد </a:t>
            </a:r>
            <a:r>
              <a:rPr lang="ar-EG" sz="2400" b="1" dirty="0" smtClean="0">
                <a:solidFill>
                  <a:srgbClr val="FF0000"/>
                </a:solidFill>
              </a:rPr>
              <a:t>من </a:t>
            </a:r>
            <a:r>
              <a:rPr lang="ar-EG" sz="2400" b="1" dirty="0" smtClean="0">
                <a:solidFill>
                  <a:srgbClr val="FF0000"/>
                </a:solidFill>
              </a:rPr>
              <a:t>حفظ المعلومات </a:t>
            </a:r>
            <a:r>
              <a:rPr lang="ar-EG" sz="2400" b="1" dirty="0" smtClean="0">
                <a:solidFill>
                  <a:srgbClr val="FF0000"/>
                </a:solidFill>
              </a:rPr>
              <a:t>والتواريخ </a:t>
            </a:r>
            <a:r>
              <a:rPr lang="ar-EG" sz="2400" b="1" dirty="0" smtClean="0">
                <a:solidFill>
                  <a:srgbClr val="FF0000"/>
                </a:solidFill>
              </a:rPr>
              <a:t>والمصطلحات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91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534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8204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7754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214414" y="2857496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57290" y="4572008"/>
            <a:ext cx="428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285852" y="4405978"/>
            <a:ext cx="628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الهاتف النقال هو الجوال فالعلاقة كلية </a:t>
            </a:r>
            <a:r>
              <a:rPr lang="ar-EG" sz="2800" b="1" dirty="0" smtClean="0">
                <a:solidFill>
                  <a:srgbClr val="FF0000"/>
                </a:solidFill>
              </a:rPr>
              <a:t>أو </a:t>
            </a:r>
            <a:r>
              <a:rPr lang="ar-EG" sz="2800" b="1" dirty="0" smtClean="0">
                <a:solidFill>
                  <a:srgbClr val="FF0000"/>
                </a:solidFill>
              </a:rPr>
              <a:t>مطابقة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14414" y="4857760"/>
            <a:ext cx="628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صغارهم بعض </a:t>
            </a:r>
            <a:r>
              <a:rPr lang="ar-EG" sz="2800" b="1" dirty="0" smtClean="0">
                <a:solidFill>
                  <a:srgbClr val="FF0000"/>
                </a:solidFill>
              </a:rPr>
              <a:t>من </a:t>
            </a:r>
            <a:r>
              <a:rPr lang="ar-EG" sz="2800" b="1" dirty="0" smtClean="0">
                <a:solidFill>
                  <a:srgbClr val="FF0000"/>
                </a:solidFill>
              </a:rPr>
              <a:t>الناس </a:t>
            </a:r>
            <a:r>
              <a:rPr lang="ar-EG" sz="2800" b="1" dirty="0" smtClean="0">
                <a:solidFill>
                  <a:srgbClr val="FF0000"/>
                </a:solidFill>
              </a:rPr>
              <a:t>فالعلاقة جزئية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14414" y="5263234"/>
            <a:ext cx="628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مرسل </a:t>
            </a:r>
            <a:r>
              <a:rPr lang="ar-EG" sz="2800" b="1" dirty="0" smtClean="0">
                <a:solidFill>
                  <a:srgbClr val="FF0000"/>
                </a:solidFill>
              </a:rPr>
              <a:t>هو واحد من الطرفين فالعلاقة جزئية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5715016"/>
            <a:ext cx="628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الحاسب </a:t>
            </a:r>
            <a:r>
              <a:rPr lang="ar-EG" sz="2800" b="1" dirty="0" smtClean="0">
                <a:solidFill>
                  <a:srgbClr val="FF0000"/>
                </a:solidFill>
              </a:rPr>
              <a:t>الآلي هو </a:t>
            </a:r>
            <a:r>
              <a:rPr lang="ar-EG" sz="2800" b="1" dirty="0" smtClean="0">
                <a:solidFill>
                  <a:srgbClr val="FF0000"/>
                </a:solidFill>
              </a:rPr>
              <a:t>الحاسوب </a:t>
            </a:r>
            <a:r>
              <a:rPr lang="ar-EG" sz="2800" b="1" dirty="0" smtClean="0">
                <a:solidFill>
                  <a:srgbClr val="FF0000"/>
                </a:solidFill>
              </a:rPr>
              <a:t>فالعلاقة كلية </a:t>
            </a:r>
            <a:r>
              <a:rPr lang="ar-EG" sz="2800" b="1" dirty="0" smtClean="0">
                <a:solidFill>
                  <a:srgbClr val="FF0000"/>
                </a:solidFill>
              </a:rPr>
              <a:t>أو </a:t>
            </a:r>
            <a:r>
              <a:rPr lang="ar-EG" sz="2800" b="1" dirty="0" smtClean="0">
                <a:solidFill>
                  <a:srgbClr val="FF0000"/>
                </a:solidFill>
              </a:rPr>
              <a:t>مطابقة .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44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8143900" y="3857628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هـ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29256" y="3500438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err="1" smtClean="0">
                <a:solidFill>
                  <a:srgbClr val="FF0000"/>
                </a:solidFill>
                <a:latin typeface="Agency FB"/>
              </a:rPr>
              <a:t>جـ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86050" y="3571876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ب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72330" y="5214950"/>
            <a:ext cx="571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د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86182" y="5214950"/>
            <a:ext cx="571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أ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57158" y="1357298"/>
            <a:ext cx="70723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علوم </a:t>
            </a:r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ومعارف وفنون يطلب الحذق فيها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2000240"/>
            <a:ext cx="70723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الانتماء </a:t>
            </a:r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إلى </a:t>
            </a:r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عقيدة </a:t>
            </a:r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أو </a:t>
            </a:r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وطن ونحو ذلك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5822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7342" y="3834318"/>
            <a:ext cx="7072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أن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الثورة المعلوماتية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والاتصالية سبب سهولة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تناول كم معرفي كبير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.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06" y="4354305"/>
            <a:ext cx="7072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إيجابية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500098" y="5048920"/>
            <a:ext cx="7072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نها أمر واضح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يتحدث عنه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الناس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بانبهار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وإعجاب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4644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14282" y="2753021"/>
            <a:ext cx="7072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استقبال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الكلمات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والصور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من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الحاسوب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والتلفاز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سبب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في فقد معانيها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85720" y="3286124"/>
            <a:ext cx="7072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سلبية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500098" y="3929066"/>
            <a:ext cx="7072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عدم وجود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اتصال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عاطفي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8204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42910" y="4931174"/>
            <a:ext cx="74295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علاقة هذا الجزء بما قبله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هي أن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الثورة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المعلوماتية والاتصالية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نتاج العلم الذي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أضرت بالإنسان وبالطبيعة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النظرةُ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إليه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نظرة نفعية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َضيِّقَة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91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92500" y="2714620"/>
            <a:ext cx="74295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هذه الفكرة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إيجابية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, والمثير فيها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أنها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تنبه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الإنسان إلى أن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العلم لخدمة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الإنسان ولخدمة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الطبيعة والمخلوقات التي ينبغي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أن يحسبها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عندما ينتفع بالعلم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وأن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يبتعد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عن الأنانية البغيضة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786" y="5568751"/>
            <a:ext cx="7429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لرحمة بالطبيعة </a:t>
            </a:r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وبالإنسان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3669573"/>
            <a:ext cx="74295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الفكرة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سلبية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والمثير فيها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أنها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قد تدفع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أصحاب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تلك النظرة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إلى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التراجع عنها , وقد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تدفع غيرهم إلى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الابتعاد عنها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وإن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كانت قد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يؤخذ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عليها التعميم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3847"/>
            <a:ext cx="8582041" cy="61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57158" y="1204256"/>
            <a:ext cx="74295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قيمة الرحمة قيمة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أصيلة ورئيسة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من قيمنا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الإسلامية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،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وصفة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من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صفات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الله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سبحانه , </a:t>
            </a:r>
            <a:r>
              <a:rPr lang="ar-EG" sz="2000" b="1" dirty="0" err="1" smtClean="0">
                <a:solidFill>
                  <a:srgbClr val="FF0000"/>
                </a:solidFill>
                <a:latin typeface="Agency FB"/>
              </a:rPr>
              <a:t>وبها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تَحَلَّى نبينا محمد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  <a:sym typeface="AGA Arabesque"/>
              </a:rPr>
              <a:t>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,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وعليها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حرص أصحابه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ومن تبعهم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بإحسان , تلك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الرحمة التي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تشمل الإنسان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، والطبيعة، والمخلوقات، وتكون زينة للحياة، قال الله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تعالى : الحمد لله رب العالمين ، الرحمن الرحيم )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  <a:p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وقال سبحانه مخاطبًا نبينا 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  <a:sym typeface="AGA Arabesque"/>
              </a:rPr>
              <a:t> : (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  <a:sym typeface="AGA Arabesque"/>
              </a:rPr>
              <a:t>و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  <a:sym typeface="AGA Arabesque"/>
              </a:rPr>
              <a:t>ما أرسلناك إلا رحمة للعالمين )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  <a:p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وقال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نبينا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  <a:sym typeface="AGA Arabesque"/>
              </a:rPr>
              <a:t> : (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الراحمون يرحمهم الرحمن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) 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5822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3143248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71538" y="4214818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775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143372" y="5786454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2500000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71670" y="5786454"/>
            <a:ext cx="2286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125000000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439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358082" y="5715016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بن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000760" y="5715016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لكن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5715016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ذلك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71802" y="5715016"/>
            <a:ext cx="1143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كذلك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43042" y="5701745"/>
            <a:ext cx="1285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أولئك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42910" y="5701745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هذه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23866"/>
            <a:ext cx="8572560" cy="61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142976" y="1285860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نعم ، ألف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357686" y="2824459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الألف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57620" y="3214686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حذف الألف خطأ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3524502"/>
            <a:ext cx="3429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حذف الألف من الكلمة خطا فقط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4714876" y="2428868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بن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86050" y="3429000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لكن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71736" y="4429132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أولئك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28860" y="5429264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هذه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9559"/>
            <a:ext cx="8572560" cy="61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500826" y="1844093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الألف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14612" y="193186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بعض الكلمات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128" y="1928802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أولها أو من وسطها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158" y="5286388"/>
            <a:ext cx="7429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تحذف الألف خطًا من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بعض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الكلمات من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أولها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، </a:t>
            </a:r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أو من وسطها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00100" y="350043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2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562042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3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421481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4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643834" y="500063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درس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00958" y="5572140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علم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00694" y="445319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أفاد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72132" y="500063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دحرج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28992" y="392906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تعلم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345522" y="4477416"/>
            <a:ext cx="11430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تدارس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42976" y="335756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استرجع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285852" y="3929066"/>
            <a:ext cx="11430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استفهم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2643182"/>
            <a:ext cx="6438925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070"/>
            <a:ext cx="854394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715272" y="40487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2976" y="5357826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مصدر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14942" y="5786454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استقبال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43174" y="5786454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استقبل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14334"/>
            <a:ext cx="8572560" cy="61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214942" y="3868906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00298" y="3429000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14942" y="5072074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00298" y="4643446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786182" y="3571876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حدث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28794" y="3571876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الزمن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9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190482" y="1496785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إباء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357422" y="2068289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طباعة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2976" y="2071678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فعالة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32" y="2000240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طبع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14546" y="252437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err="1" smtClean="0">
                <a:solidFill>
                  <a:srgbClr val="FF0000"/>
                </a:solidFill>
                <a:latin typeface="Agency FB"/>
              </a:rPr>
              <a:t>رزقة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71538" y="257174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فعلة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85984" y="2996983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رحيل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71538" y="3000372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err="1" smtClean="0">
                <a:solidFill>
                  <a:srgbClr val="FF0000"/>
                </a:solidFill>
                <a:latin typeface="Agency FB"/>
              </a:rPr>
              <a:t>فعيل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-32" y="2996983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رحل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57422" y="3714752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ثوران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142976" y="3714752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فعلان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00100" y="450057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فعال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00100" y="500063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فعل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1406" y="450057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صدع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-32" y="4929198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رمد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214546" y="585789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هديل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071538" y="550070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فعال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71538" y="592933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err="1" smtClean="0">
                <a:solidFill>
                  <a:srgbClr val="FF0000"/>
                </a:solidFill>
                <a:latin typeface="Agency FB"/>
              </a:rPr>
              <a:t>فعيل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0" y="542926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صرخ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534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428860" y="2428868"/>
            <a:ext cx="1357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أخذ</a:t>
            </a:r>
            <a:endParaRPr lang="ar-EG" sz="40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14414" y="3857628"/>
            <a:ext cx="1357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latin typeface="Agency FB"/>
              </a:rPr>
              <a:t>بث</a:t>
            </a:r>
            <a:endParaRPr lang="ar-EG" sz="40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3929066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سماعي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1262706"/>
            <a:ext cx="4714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وجود حرف في الكلمة يُنطق ولا يُكتب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500694" y="710967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ثلاثة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42910" y="283434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err="1" smtClean="0">
                <a:solidFill>
                  <a:srgbClr val="FF0000"/>
                </a:solidFill>
                <a:latin typeface="Agency FB"/>
              </a:rPr>
              <a:t>إفعال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214346" y="2857496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أبدع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43042" y="328612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تسديد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42910" y="330927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تفعيل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-214346" y="322671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سدد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43042" y="369159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جهادا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-214346" y="371475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جاهد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643042" y="4143380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مبادرة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85786" y="4120226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err="1" smtClean="0">
                <a:solidFill>
                  <a:srgbClr val="FF0000"/>
                </a:solidFill>
                <a:latin typeface="Agency FB"/>
              </a:rPr>
              <a:t>مفاعلة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785918" y="457200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سيطرة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14348" y="457200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err="1" smtClean="0">
                <a:solidFill>
                  <a:srgbClr val="FF0000"/>
                </a:solidFill>
                <a:latin typeface="Agency FB"/>
              </a:rPr>
              <a:t>فعللة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-214346" y="454885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سيطر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500694" y="5906176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أربعة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9792"/>
            <a:ext cx="855346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500166" y="207167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اعتماد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43042" y="297721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استخراج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1472" y="297721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استخرج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00166" y="371475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تصفح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0034" y="371475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تصفح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000760" y="5572140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خمسة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214810" y="5572140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ستة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357818" y="2786058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يدل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00496" y="276290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حدث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71670" y="2714620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الزمن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000760" y="4071942"/>
            <a:ext cx="2857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مصادر الأفعال الثلاثية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358082" y="5572140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قياسية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43306" y="550070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قياسية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-32" y="4143380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مصادر الأفعال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الخماسية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725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000892" y="3987233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مشي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43636" y="400050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زمجرة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72066" y="3987233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إهمال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143372" y="392906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تعاطف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43240" y="392906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خفقان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14546" y="400050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استرجاع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71538" y="3987233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ابتكار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4282" y="400050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صناعة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9792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3696"/>
            <a:ext cx="85391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3593"/>
            <a:ext cx="8572560" cy="610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9792"/>
            <a:ext cx="852966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9089"/>
            <a:ext cx="8543943" cy="611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3374"/>
            <a:ext cx="8539180" cy="609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385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572000" y="328612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الكتاب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72000" y="3643314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إلا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00628" y="3929066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الفصل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72000" y="4263102"/>
            <a:ext cx="1357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تام منفي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43108" y="5500702"/>
            <a:ext cx="2714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لأنه مستثنى منصوب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43042" y="5857892"/>
            <a:ext cx="3500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بدل من المستثنى منه المجرور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6299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-142908" y="3643314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لا لم يعرف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500098" y="4786322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أحمد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285784" y="5844621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الطالب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391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85720" y="1142984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لا لا يوجد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2467269"/>
            <a:ext cx="4500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صمم أحمد موقعا للمدرسة على الإنترنت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857628"/>
            <a:ext cx="4500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أحمد ، لا ، لا يوجد فرق في المعنى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929322" y="2000240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مبدل منه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786" y="2000240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بدل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929322" y="3929066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مبدل منه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3929066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بدل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929322" y="5857892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مبدل منه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57224" y="5786454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بدل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3375"/>
            <a:ext cx="8548705" cy="6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143504" y="5286388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الشيخ 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43042" y="5286388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مرفوع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143504" y="5929330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محمد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43042" y="5929330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مرفوع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857752" y="1071546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نعم متطابقان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6248" y="2357430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العبادات 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2910" y="2334276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مجرور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6248" y="3000372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بعضها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2910" y="2977218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مجرور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868" y="4000504"/>
            <a:ext cx="4143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لا لم تطابقها بل هي جزء منها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071802" y="5334672"/>
            <a:ext cx="3429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الضمير ( هاء الغائبة )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-32" y="2428868"/>
            <a:ext cx="557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مرفوع وعلامة رفعه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الضمة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الظاهرة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على آخره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1428792" y="3357562"/>
            <a:ext cx="557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رفعه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الضمة الظاهرة على آخره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571536" y="4357694"/>
            <a:ext cx="5572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على الطاعات مجرور وعلامة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جره الكسرة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الظاهرة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8628" y="5014753"/>
            <a:ext cx="55721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بدل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بعض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من كل مجرور وعلامة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جره الكسرة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الظاهرة وهو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مضاف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. و" الهاء :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ضمير متصل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مبني على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السكون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في محل جر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بالإضافة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534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500694" y="3500438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أكثرها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348" y="3500438"/>
            <a:ext cx="2928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بدل بعض من كل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3376"/>
            <a:ext cx="8562994" cy="60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500826" y="2000240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تابع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43438" y="2000240"/>
            <a:ext cx="12858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بالحكم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71802" y="2071678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واسطة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00166" y="2048524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المبدل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5008" y="3854239"/>
            <a:ext cx="2500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بدل مطابق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58" y="5487431"/>
            <a:ext cx="26432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مضى الليل ثلثه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00034" y="1895765"/>
            <a:ext cx="4143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فحصَ المهندسُ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محمدٌ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أجهزة الاتصال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5720" y="2671700"/>
            <a:ext cx="4572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تُمنحُ جائزةُ الملكِ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فيصلِ </a:t>
            </a:r>
            <a:r>
              <a:rPr lang="ar-EG" sz="2000" b="1" dirty="0" smtClean="0">
                <a:solidFill>
                  <a:srgbClr val="FF0000"/>
                </a:solidFill>
                <a:latin typeface="Agency FB"/>
              </a:rPr>
              <a:t>بن عبد العزيز للعلماء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28596" y="3286124"/>
            <a:ext cx="41434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قرأتُ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الكتابَ ثلثَه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8596" y="3929066"/>
            <a:ext cx="41434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طبعَ الكاتبُ </a:t>
            </a:r>
            <a:r>
              <a:rPr lang="ar-EG" sz="2400" b="1" dirty="0" err="1" smtClean="0">
                <a:solidFill>
                  <a:srgbClr val="FF0000"/>
                </a:solidFill>
                <a:latin typeface="Agency FB"/>
              </a:rPr>
              <a:t>يوهانُ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أوَّل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كتابٍ في القرن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الخامس عشر</a:t>
            </a:r>
            <a:endParaRPr lang="ar-EG" sz="24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472" y="4834606"/>
            <a:ext cx="4143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  <a:latin typeface="Agency FB"/>
              </a:rPr>
              <a:t>زُرتُ الجامعةَ مكتبتَها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00034" y="5500702"/>
            <a:ext cx="41434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تحركتْ </a:t>
            </a:r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السيارةُ إطاراتُها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071670" y="1201151"/>
            <a:ext cx="41434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المقال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714612" y="1558341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المقدمة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14480" y="150017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عرض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1472" y="150017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Agency FB"/>
              </a:rPr>
              <a:t>الخاتمة</a:t>
            </a:r>
            <a:endParaRPr lang="ar-EG" sz="32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00166" y="1967203"/>
            <a:ext cx="5500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معرفة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الضوابط الشرعية </a:t>
            </a:r>
            <a:r>
              <a:rPr lang="ar-EG" sz="2400" b="1" dirty="0" smtClean="0">
                <a:solidFill>
                  <a:srgbClr val="FF0000"/>
                </a:solidFill>
                <a:latin typeface="Agency FB"/>
              </a:rPr>
              <a:t>للمعلوماتية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572396" y="1500174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36300" y="1928802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-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00958" y="2500306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00958" y="2928934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00958" y="3429000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72396" y="3857628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-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72396" y="4357694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-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572396" y="4857760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572396" y="5357826"/>
            <a:ext cx="857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Agency FB"/>
              </a:rPr>
              <a:t>√</a:t>
            </a:r>
            <a:endParaRPr lang="ar-EG" sz="36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85720" y="2643182"/>
            <a:ext cx="7000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الدقة في اختيار اللفظ </a:t>
            </a:r>
            <a:r>
              <a:rPr lang="ar-SA" sz="2000" b="1" dirty="0" smtClean="0">
                <a:solidFill>
                  <a:srgbClr val="FF0000"/>
                </a:solidFill>
              </a:rPr>
              <a:t>المناسب أو </a:t>
            </a:r>
            <a:r>
              <a:rPr lang="ar-SA" sz="2000" b="1" dirty="0" smtClean="0">
                <a:solidFill>
                  <a:srgbClr val="FF0000"/>
                </a:solidFill>
              </a:rPr>
              <a:t>البعد عن الأخطاء الإملائية والنحوي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57620" y="3714752"/>
            <a:ext cx="3000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تكرار </a:t>
            </a:r>
            <a:r>
              <a:rPr lang="ar-SA" sz="2800" b="1" dirty="0" smtClean="0">
                <a:solidFill>
                  <a:srgbClr val="FF0000"/>
                </a:solidFill>
              </a:rPr>
              <a:t>بعض </a:t>
            </a:r>
            <a:r>
              <a:rPr lang="ar-SA" sz="2800" b="1" dirty="0" smtClean="0">
                <a:solidFill>
                  <a:srgbClr val="FF0000"/>
                </a:solidFill>
              </a:rPr>
              <a:t>العبارات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3714752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البعد عن </a:t>
            </a:r>
            <a:r>
              <a:rPr lang="ar-SA" sz="2800" b="1" dirty="0" smtClean="0">
                <a:solidFill>
                  <a:srgbClr val="FF0000"/>
                </a:solidFill>
              </a:rPr>
              <a:t>الحشو </a:t>
            </a:r>
            <a:r>
              <a:rPr lang="ar-SA" sz="2800" b="1" dirty="0" smtClean="0">
                <a:solidFill>
                  <a:srgbClr val="FF0000"/>
                </a:solidFill>
              </a:rPr>
              <a:t>والتطويل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00430" y="4714884"/>
            <a:ext cx="3357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وضوح </a:t>
            </a:r>
            <a:r>
              <a:rPr lang="ar-SA" sz="2000" b="1" dirty="0" smtClean="0">
                <a:solidFill>
                  <a:srgbClr val="FF0000"/>
                </a:solidFill>
              </a:rPr>
              <a:t>الأفكار </a:t>
            </a:r>
            <a:r>
              <a:rPr lang="ar-SA" sz="2000" b="1" dirty="0" smtClean="0">
                <a:solidFill>
                  <a:srgbClr val="FF0000"/>
                </a:solidFill>
              </a:rPr>
              <a:t>أو </a:t>
            </a:r>
            <a:r>
              <a:rPr lang="ar-SA" sz="2000" b="1" dirty="0" smtClean="0">
                <a:solidFill>
                  <a:srgbClr val="FF0000"/>
                </a:solidFill>
              </a:rPr>
              <a:t>التدرج في طرحها</a:t>
            </a:r>
            <a:endParaRPr lang="ar-EG" sz="20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4282" y="4643446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تسلسل </a:t>
            </a:r>
            <a:r>
              <a:rPr lang="ar-SA" sz="2800" b="1" dirty="0" smtClean="0">
                <a:solidFill>
                  <a:srgbClr val="FF0000"/>
                </a:solidFill>
              </a:rPr>
              <a:t>الأفكار وترابطها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43306" y="5691862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النظافة والنظام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7158" y="5643578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ترك </a:t>
            </a:r>
            <a:r>
              <a:rPr lang="ar-SA" sz="2800" b="1" dirty="0" smtClean="0">
                <a:solidFill>
                  <a:srgbClr val="FF0000"/>
                </a:solidFill>
              </a:rPr>
              <a:t>الهوامش المناسبة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42844" y="1785926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3 ، 5 ، 8 ، 11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3571876"/>
            <a:ext cx="33575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1 ، 4 ، 6 ، 7 ، 9 ، 10 ، 14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5548986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FF0000"/>
                </a:solidFill>
              </a:rPr>
              <a:t>2 ، 12 ، 13  ، 15</a:t>
            </a:r>
            <a:endParaRPr lang="ar-EG" sz="2800" b="1" dirty="0" smtClean="0">
              <a:solidFill>
                <a:srgbClr val="FF0000"/>
              </a:solidFill>
              <a:latin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1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886</Words>
  <PresentationFormat>عرض على الشاشة (3:4)‏</PresentationFormat>
  <Paragraphs>257</Paragraphs>
  <Slides>123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123</vt:i4>
      </vt:variant>
    </vt:vector>
  </HeadingPairs>
  <TitlesOfParts>
    <vt:vector size="1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  <vt:lpstr>الشريحة 116</vt:lpstr>
      <vt:lpstr>الشريحة 117</vt:lpstr>
      <vt:lpstr>الشريحة 118</vt:lpstr>
      <vt:lpstr>الشريحة 119</vt:lpstr>
      <vt:lpstr>الشريحة 120</vt:lpstr>
      <vt:lpstr>الشريحة 121</vt:lpstr>
      <vt:lpstr>الشريحة 122</vt:lpstr>
      <vt:lpstr>الشريحة 123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allah</cp:lastModifiedBy>
  <cp:revision>86</cp:revision>
  <dcterms:modified xsi:type="dcterms:W3CDTF">2009-10-15T13:13:32Z</dcterms:modified>
</cp:coreProperties>
</file>