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9144000" cy="6858000" type="screen4x3"/>
  <p:notesSz cx="6858000" cy="9144000"/>
  <p:custDataLst>
    <p:tags r:id="rId33"/>
  </p:custDataLst>
  <p:defaultTextStyle>
    <a:defPPr>
      <a:defRPr lang="ar-SA"/>
    </a:defPPr>
    <a:lvl1pPr algn="r" rtl="1" fontAlgn="base">
      <a:spcBef>
        <a:spcPct val="0"/>
      </a:spcBef>
      <a:spcAft>
        <a:spcPct val="0"/>
      </a:spcAft>
      <a:defRPr sz="2000" b="1" u="sng" kern="1200">
        <a:solidFill>
          <a:schemeClr val="hlink"/>
        </a:solidFill>
        <a:latin typeface="Arial" pitchFamily="34" charset="0"/>
        <a:ea typeface="+mn-ea"/>
        <a:cs typeface="Arial" pitchFamily="34" charset="0"/>
      </a:defRPr>
    </a:lvl1pPr>
    <a:lvl2pPr marL="457200" algn="r" rtl="1" fontAlgn="base">
      <a:spcBef>
        <a:spcPct val="0"/>
      </a:spcBef>
      <a:spcAft>
        <a:spcPct val="0"/>
      </a:spcAft>
      <a:defRPr sz="2000" b="1" u="sng" kern="1200">
        <a:solidFill>
          <a:schemeClr val="hlink"/>
        </a:solidFill>
        <a:latin typeface="Arial" pitchFamily="34" charset="0"/>
        <a:ea typeface="+mn-ea"/>
        <a:cs typeface="Arial" pitchFamily="34" charset="0"/>
      </a:defRPr>
    </a:lvl2pPr>
    <a:lvl3pPr marL="914400" algn="r" rtl="1" fontAlgn="base">
      <a:spcBef>
        <a:spcPct val="0"/>
      </a:spcBef>
      <a:spcAft>
        <a:spcPct val="0"/>
      </a:spcAft>
      <a:defRPr sz="2000" b="1" u="sng" kern="1200">
        <a:solidFill>
          <a:schemeClr val="hlink"/>
        </a:solidFill>
        <a:latin typeface="Arial" pitchFamily="34" charset="0"/>
        <a:ea typeface="+mn-ea"/>
        <a:cs typeface="Arial" pitchFamily="34" charset="0"/>
      </a:defRPr>
    </a:lvl3pPr>
    <a:lvl4pPr marL="1371600" algn="r" rtl="1" fontAlgn="base">
      <a:spcBef>
        <a:spcPct val="0"/>
      </a:spcBef>
      <a:spcAft>
        <a:spcPct val="0"/>
      </a:spcAft>
      <a:defRPr sz="2000" b="1" u="sng" kern="1200">
        <a:solidFill>
          <a:schemeClr val="hlink"/>
        </a:solidFill>
        <a:latin typeface="Arial" pitchFamily="34" charset="0"/>
        <a:ea typeface="+mn-ea"/>
        <a:cs typeface="Arial" pitchFamily="34" charset="0"/>
      </a:defRPr>
    </a:lvl4pPr>
    <a:lvl5pPr marL="1828800" algn="r" rtl="1" fontAlgn="base">
      <a:spcBef>
        <a:spcPct val="0"/>
      </a:spcBef>
      <a:spcAft>
        <a:spcPct val="0"/>
      </a:spcAft>
      <a:defRPr sz="2000" b="1" u="sng" kern="1200">
        <a:solidFill>
          <a:schemeClr val="hlink"/>
        </a:solidFill>
        <a:latin typeface="Arial" pitchFamily="34" charset="0"/>
        <a:ea typeface="+mn-ea"/>
        <a:cs typeface="Arial" pitchFamily="34" charset="0"/>
      </a:defRPr>
    </a:lvl5pPr>
    <a:lvl6pPr marL="2286000" algn="r" defTabSz="914400" rtl="1" eaLnBrk="1" latinLnBrk="0" hangingPunct="1">
      <a:defRPr sz="2000" b="1" u="sng" kern="1200">
        <a:solidFill>
          <a:schemeClr val="hlink"/>
        </a:solidFill>
        <a:latin typeface="Arial" pitchFamily="34" charset="0"/>
        <a:ea typeface="+mn-ea"/>
        <a:cs typeface="Arial" pitchFamily="34" charset="0"/>
      </a:defRPr>
    </a:lvl6pPr>
    <a:lvl7pPr marL="2743200" algn="r" defTabSz="914400" rtl="1" eaLnBrk="1" latinLnBrk="0" hangingPunct="1">
      <a:defRPr sz="2000" b="1" u="sng" kern="1200">
        <a:solidFill>
          <a:schemeClr val="hlink"/>
        </a:solidFill>
        <a:latin typeface="Arial" pitchFamily="34" charset="0"/>
        <a:ea typeface="+mn-ea"/>
        <a:cs typeface="Arial" pitchFamily="34" charset="0"/>
      </a:defRPr>
    </a:lvl7pPr>
    <a:lvl8pPr marL="3200400" algn="r" defTabSz="914400" rtl="1" eaLnBrk="1" latinLnBrk="0" hangingPunct="1">
      <a:defRPr sz="2000" b="1" u="sng" kern="1200">
        <a:solidFill>
          <a:schemeClr val="hlink"/>
        </a:solidFill>
        <a:latin typeface="Arial" pitchFamily="34" charset="0"/>
        <a:ea typeface="+mn-ea"/>
        <a:cs typeface="Arial" pitchFamily="34" charset="0"/>
      </a:defRPr>
    </a:lvl8pPr>
    <a:lvl9pPr marL="3657600" algn="r" defTabSz="914400" rtl="1" eaLnBrk="1" latinLnBrk="0" hangingPunct="1">
      <a:defRPr sz="2000" b="1" u="sng" kern="1200">
        <a:solidFill>
          <a:schemeClr val="hlink"/>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3300"/>
    <a:srgbClr val="FF0066"/>
    <a:srgbClr val="0B5519"/>
    <a:srgbClr val="FFFF99"/>
    <a:srgbClr val="8DD339"/>
    <a:srgbClr val="CCC943"/>
    <a:srgbClr val="CB3579"/>
  </p:clrMru>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نمط داكن 1 - تمييز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3202" autoAdjust="0"/>
    <p:restoredTop sz="99828" autoAdjust="0"/>
  </p:normalViewPr>
  <p:slideViewPr>
    <p:cSldViewPr>
      <p:cViewPr>
        <p:scale>
          <a:sx n="66" d="100"/>
          <a:sy n="66" d="100"/>
        </p:scale>
        <p:origin x="-1458" y="-2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63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fontAlgn="auto">
              <a:spcBef>
                <a:spcPts val="0"/>
              </a:spcBef>
              <a:spcAft>
                <a:spcPts val="0"/>
              </a:spcAft>
              <a:defRPr sz="1200" b="0" u="none">
                <a:solidFill>
                  <a:schemeClr val="tx1"/>
                </a:solidFill>
                <a:latin typeface="+mn-lt"/>
                <a:cs typeface="+mn-cs"/>
              </a:defRPr>
            </a:lvl1pPr>
          </a:lstStyle>
          <a:p>
            <a:pPr>
              <a:defRPr/>
            </a:pPr>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fontAlgn="auto">
              <a:spcBef>
                <a:spcPts val="0"/>
              </a:spcBef>
              <a:spcAft>
                <a:spcPts val="0"/>
              </a:spcAft>
              <a:defRPr sz="1200" b="0" u="none">
                <a:solidFill>
                  <a:schemeClr val="tx1"/>
                </a:solidFill>
                <a:latin typeface="+mn-lt"/>
                <a:cs typeface="+mn-cs"/>
              </a:defRPr>
            </a:lvl1pPr>
          </a:lstStyle>
          <a:p>
            <a:pPr>
              <a:defRPr/>
            </a:pPr>
            <a:fld id="{39221406-C3F1-48CF-A17A-CFC88FFBF195}" type="datetimeFigureOut">
              <a:rPr lang="ar-SA"/>
              <a:pPr>
                <a:defRPr/>
              </a:pPr>
              <a:t>03/03/37</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pPr lvl="0"/>
            <a:endParaRPr lang="ar-SA" noProof="0" smtClean="0"/>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noProof="0" smtClean="0"/>
              <a:t>انقر لتحرير أنماط النص الرئيسي</a:t>
            </a:r>
          </a:p>
          <a:p>
            <a:pPr lvl="1"/>
            <a:r>
              <a:rPr lang="ar-SA" noProof="0" smtClean="0"/>
              <a:t>المستوى الثاني</a:t>
            </a:r>
          </a:p>
          <a:p>
            <a:pPr lvl="2"/>
            <a:r>
              <a:rPr lang="ar-SA" noProof="0" smtClean="0"/>
              <a:t>المستوى الثالث</a:t>
            </a:r>
          </a:p>
          <a:p>
            <a:pPr lvl="3"/>
            <a:r>
              <a:rPr lang="ar-SA" noProof="0" smtClean="0"/>
              <a:t>المستوى الرابع</a:t>
            </a:r>
          </a:p>
          <a:p>
            <a:pPr lvl="4"/>
            <a:r>
              <a:rPr lang="ar-SA" noProof="0" smtClean="0"/>
              <a:t>المستوى الخامس</a:t>
            </a:r>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fontAlgn="auto">
              <a:spcBef>
                <a:spcPts val="0"/>
              </a:spcBef>
              <a:spcAft>
                <a:spcPts val="0"/>
              </a:spcAft>
              <a:defRPr sz="1200" b="0" u="none">
                <a:solidFill>
                  <a:schemeClr val="tx1"/>
                </a:solidFill>
                <a:latin typeface="+mn-lt"/>
                <a:cs typeface="+mn-cs"/>
              </a:defRPr>
            </a:lvl1pPr>
          </a:lstStyle>
          <a:p>
            <a:pPr>
              <a:defRPr/>
            </a:pPr>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fontAlgn="auto">
              <a:spcBef>
                <a:spcPts val="0"/>
              </a:spcBef>
              <a:spcAft>
                <a:spcPts val="0"/>
              </a:spcAft>
              <a:defRPr sz="1200" b="0" u="none">
                <a:solidFill>
                  <a:schemeClr val="tx1"/>
                </a:solidFill>
                <a:latin typeface="+mn-lt"/>
                <a:cs typeface="+mn-cs"/>
              </a:defRPr>
            </a:lvl1pPr>
          </a:lstStyle>
          <a:p>
            <a:pPr>
              <a:defRPr/>
            </a:pPr>
            <a:fld id="{93D4E9EF-BC5B-4978-80A8-4F90511C2A74}" type="slidenum">
              <a:rPr lang="ar-SA"/>
              <a:pPr>
                <a:defRPr/>
              </a:pPr>
              <a:t>‹#›</a:t>
            </a:fld>
            <a:endParaRPr lang="ar-SA"/>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mn-lt"/>
        <a:ea typeface="+mn-ea"/>
        <a:cs typeface="+mn-cs"/>
      </a:defRPr>
    </a:lvl1pPr>
    <a:lvl2pPr marL="457200" algn="r" rtl="1" eaLnBrk="0" fontAlgn="base" hangingPunct="0">
      <a:spcBef>
        <a:spcPct val="30000"/>
      </a:spcBef>
      <a:spcAft>
        <a:spcPct val="0"/>
      </a:spcAft>
      <a:defRPr sz="1200" kern="1200">
        <a:solidFill>
          <a:schemeClr val="tx1"/>
        </a:solidFill>
        <a:latin typeface="+mn-lt"/>
        <a:ea typeface="+mn-ea"/>
        <a:cs typeface="+mn-cs"/>
      </a:defRPr>
    </a:lvl2pPr>
    <a:lvl3pPr marL="914400" algn="r" rtl="1" eaLnBrk="0" fontAlgn="base" hangingPunct="0">
      <a:spcBef>
        <a:spcPct val="30000"/>
      </a:spcBef>
      <a:spcAft>
        <a:spcPct val="0"/>
      </a:spcAft>
      <a:defRPr sz="1200" kern="1200">
        <a:solidFill>
          <a:schemeClr val="tx1"/>
        </a:solidFill>
        <a:latin typeface="+mn-lt"/>
        <a:ea typeface="+mn-ea"/>
        <a:cs typeface="+mn-cs"/>
      </a:defRPr>
    </a:lvl3pPr>
    <a:lvl4pPr marL="1371600" algn="r" rtl="1" eaLnBrk="0" fontAlgn="base" hangingPunct="0">
      <a:spcBef>
        <a:spcPct val="30000"/>
      </a:spcBef>
      <a:spcAft>
        <a:spcPct val="0"/>
      </a:spcAft>
      <a:defRPr sz="1200" kern="1200">
        <a:solidFill>
          <a:schemeClr val="tx1"/>
        </a:solidFill>
        <a:latin typeface="+mn-lt"/>
        <a:ea typeface="+mn-ea"/>
        <a:cs typeface="+mn-cs"/>
      </a:defRPr>
    </a:lvl4pPr>
    <a:lvl5pPr marL="1828800" algn="r" rtl="1" eaLnBrk="0" fontAlgn="base" hangingPunct="0">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lvl1pPr>
              <a:defRPr/>
            </a:lvl1pPr>
          </a:lstStyle>
          <a:p>
            <a:pPr>
              <a:defRPr/>
            </a:pPr>
            <a:fld id="{E601D7A9-6222-4DEC-8669-8847E40BE94E}" type="datetimeFigureOut">
              <a:rPr lang="ar-SA"/>
              <a:pPr>
                <a:defRPr/>
              </a:pPr>
              <a:t>03/03/37</a:t>
            </a:fld>
            <a:endParaRPr lang="ar-SA"/>
          </a:p>
        </p:txBody>
      </p:sp>
      <p:sp>
        <p:nvSpPr>
          <p:cNvPr id="5" name="عنصر نائب للتذييل 4"/>
          <p:cNvSpPr>
            <a:spLocks noGrp="1"/>
          </p:cNvSpPr>
          <p:nvPr>
            <p:ph type="ftr" sz="quarter" idx="11"/>
          </p:nvPr>
        </p:nvSpPr>
        <p:spPr/>
        <p:txBody>
          <a:bodyPr/>
          <a:lstStyle>
            <a:lvl1pPr>
              <a:defRPr/>
            </a:lvl1pPr>
          </a:lstStyle>
          <a:p>
            <a:pPr>
              <a:defRPr/>
            </a:pPr>
            <a:endParaRPr lang="ar-SA"/>
          </a:p>
        </p:txBody>
      </p:sp>
      <p:sp>
        <p:nvSpPr>
          <p:cNvPr id="6" name="عنصر نائب لرقم الشريحة 5"/>
          <p:cNvSpPr>
            <a:spLocks noGrp="1"/>
          </p:cNvSpPr>
          <p:nvPr>
            <p:ph type="sldNum" sz="quarter" idx="12"/>
          </p:nvPr>
        </p:nvSpPr>
        <p:spPr/>
        <p:txBody>
          <a:bodyPr/>
          <a:lstStyle>
            <a:lvl1pPr>
              <a:defRPr/>
            </a:lvl1pPr>
          </a:lstStyle>
          <a:p>
            <a:pPr>
              <a:defRPr/>
            </a:pPr>
            <a:fld id="{2F809525-1C7F-4617-B473-296B1F991DD9}" type="slidenum">
              <a:rPr lang="ar-SA"/>
              <a:pPr>
                <a:defRPr/>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pPr>
              <a:defRPr/>
            </a:pPr>
            <a:fld id="{DA9B5551-AFF3-41E9-B73F-19AC6AFE9647}" type="datetimeFigureOut">
              <a:rPr lang="ar-SA"/>
              <a:pPr>
                <a:defRPr/>
              </a:pPr>
              <a:t>03/03/37</a:t>
            </a:fld>
            <a:endParaRPr lang="ar-SA"/>
          </a:p>
        </p:txBody>
      </p:sp>
      <p:sp>
        <p:nvSpPr>
          <p:cNvPr id="5" name="عنصر نائب للتذييل 4"/>
          <p:cNvSpPr>
            <a:spLocks noGrp="1"/>
          </p:cNvSpPr>
          <p:nvPr>
            <p:ph type="ftr" sz="quarter" idx="11"/>
          </p:nvPr>
        </p:nvSpPr>
        <p:spPr/>
        <p:txBody>
          <a:bodyPr/>
          <a:lstStyle>
            <a:lvl1pPr>
              <a:defRPr/>
            </a:lvl1pPr>
          </a:lstStyle>
          <a:p>
            <a:pPr>
              <a:defRPr/>
            </a:pPr>
            <a:endParaRPr lang="ar-SA"/>
          </a:p>
        </p:txBody>
      </p:sp>
      <p:sp>
        <p:nvSpPr>
          <p:cNvPr id="6" name="عنصر نائب لرقم الشريحة 5"/>
          <p:cNvSpPr>
            <a:spLocks noGrp="1"/>
          </p:cNvSpPr>
          <p:nvPr>
            <p:ph type="sldNum" sz="quarter" idx="12"/>
          </p:nvPr>
        </p:nvSpPr>
        <p:spPr/>
        <p:txBody>
          <a:bodyPr/>
          <a:lstStyle>
            <a:lvl1pPr>
              <a:defRPr/>
            </a:lvl1pPr>
          </a:lstStyle>
          <a:p>
            <a:pPr>
              <a:defRPr/>
            </a:pPr>
            <a:fld id="{925F5AE5-DBFC-45AA-96B4-90463328E92B}" type="slidenum">
              <a:rPr lang="ar-SA"/>
              <a:pPr>
                <a:defRPr/>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pPr>
              <a:defRPr/>
            </a:pPr>
            <a:fld id="{5A6BDE4A-0E1C-4A6A-AD87-C17855F95575}" type="datetimeFigureOut">
              <a:rPr lang="ar-SA"/>
              <a:pPr>
                <a:defRPr/>
              </a:pPr>
              <a:t>03/03/37</a:t>
            </a:fld>
            <a:endParaRPr lang="ar-SA"/>
          </a:p>
        </p:txBody>
      </p:sp>
      <p:sp>
        <p:nvSpPr>
          <p:cNvPr id="5" name="عنصر نائب للتذييل 4"/>
          <p:cNvSpPr>
            <a:spLocks noGrp="1"/>
          </p:cNvSpPr>
          <p:nvPr>
            <p:ph type="ftr" sz="quarter" idx="11"/>
          </p:nvPr>
        </p:nvSpPr>
        <p:spPr/>
        <p:txBody>
          <a:bodyPr/>
          <a:lstStyle>
            <a:lvl1pPr>
              <a:defRPr/>
            </a:lvl1pPr>
          </a:lstStyle>
          <a:p>
            <a:pPr>
              <a:defRPr/>
            </a:pPr>
            <a:endParaRPr lang="ar-SA"/>
          </a:p>
        </p:txBody>
      </p:sp>
      <p:sp>
        <p:nvSpPr>
          <p:cNvPr id="6" name="عنصر نائب لرقم الشريحة 5"/>
          <p:cNvSpPr>
            <a:spLocks noGrp="1"/>
          </p:cNvSpPr>
          <p:nvPr>
            <p:ph type="sldNum" sz="quarter" idx="12"/>
          </p:nvPr>
        </p:nvSpPr>
        <p:spPr/>
        <p:txBody>
          <a:bodyPr/>
          <a:lstStyle>
            <a:lvl1pPr>
              <a:defRPr/>
            </a:lvl1pPr>
          </a:lstStyle>
          <a:p>
            <a:pPr>
              <a:defRPr/>
            </a:pPr>
            <a:fld id="{B764D630-1FB7-42D2-B273-AC56D90245C0}" type="slidenum">
              <a:rPr lang="ar-SA"/>
              <a:pPr>
                <a:defRPr/>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pPr>
              <a:defRPr/>
            </a:pPr>
            <a:fld id="{A3993B0A-E6F5-4C50-AEE4-E71BD13D5F9A}" type="datetimeFigureOut">
              <a:rPr lang="ar-SA"/>
              <a:pPr>
                <a:defRPr/>
              </a:pPr>
              <a:t>03/03/37</a:t>
            </a:fld>
            <a:endParaRPr lang="ar-SA"/>
          </a:p>
        </p:txBody>
      </p:sp>
      <p:sp>
        <p:nvSpPr>
          <p:cNvPr id="5" name="عنصر نائب للتذييل 4"/>
          <p:cNvSpPr>
            <a:spLocks noGrp="1"/>
          </p:cNvSpPr>
          <p:nvPr>
            <p:ph type="ftr" sz="quarter" idx="11"/>
          </p:nvPr>
        </p:nvSpPr>
        <p:spPr/>
        <p:txBody>
          <a:bodyPr/>
          <a:lstStyle>
            <a:lvl1pPr>
              <a:defRPr/>
            </a:lvl1pPr>
          </a:lstStyle>
          <a:p>
            <a:pPr>
              <a:defRPr/>
            </a:pPr>
            <a:endParaRPr lang="ar-SA"/>
          </a:p>
        </p:txBody>
      </p:sp>
      <p:sp>
        <p:nvSpPr>
          <p:cNvPr id="6" name="عنصر نائب لرقم الشريحة 5"/>
          <p:cNvSpPr>
            <a:spLocks noGrp="1"/>
          </p:cNvSpPr>
          <p:nvPr>
            <p:ph type="sldNum" sz="quarter" idx="12"/>
          </p:nvPr>
        </p:nvSpPr>
        <p:spPr/>
        <p:txBody>
          <a:bodyPr/>
          <a:lstStyle>
            <a:lvl1pPr>
              <a:defRPr/>
            </a:lvl1pPr>
          </a:lstStyle>
          <a:p>
            <a:pPr>
              <a:defRPr/>
            </a:pPr>
            <a:fld id="{377EB9B8-9DCB-4F52-BE52-7006BDBE12B5}" type="slidenum">
              <a:rPr lang="ar-SA"/>
              <a:pPr>
                <a:defRPr/>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lvl1pPr>
              <a:defRPr/>
            </a:lvl1pPr>
          </a:lstStyle>
          <a:p>
            <a:pPr>
              <a:defRPr/>
            </a:pPr>
            <a:fld id="{082244F5-16D5-4FEB-AC46-A6F773A220EF}" type="datetimeFigureOut">
              <a:rPr lang="ar-SA"/>
              <a:pPr>
                <a:defRPr/>
              </a:pPr>
              <a:t>03/03/37</a:t>
            </a:fld>
            <a:endParaRPr lang="ar-SA"/>
          </a:p>
        </p:txBody>
      </p:sp>
      <p:sp>
        <p:nvSpPr>
          <p:cNvPr id="5" name="عنصر نائب للتذييل 4"/>
          <p:cNvSpPr>
            <a:spLocks noGrp="1"/>
          </p:cNvSpPr>
          <p:nvPr>
            <p:ph type="ftr" sz="quarter" idx="11"/>
          </p:nvPr>
        </p:nvSpPr>
        <p:spPr/>
        <p:txBody>
          <a:bodyPr/>
          <a:lstStyle>
            <a:lvl1pPr>
              <a:defRPr/>
            </a:lvl1pPr>
          </a:lstStyle>
          <a:p>
            <a:pPr>
              <a:defRPr/>
            </a:pPr>
            <a:endParaRPr lang="ar-SA"/>
          </a:p>
        </p:txBody>
      </p:sp>
      <p:sp>
        <p:nvSpPr>
          <p:cNvPr id="6" name="عنصر نائب لرقم الشريحة 5"/>
          <p:cNvSpPr>
            <a:spLocks noGrp="1"/>
          </p:cNvSpPr>
          <p:nvPr>
            <p:ph type="sldNum" sz="quarter" idx="12"/>
          </p:nvPr>
        </p:nvSpPr>
        <p:spPr/>
        <p:txBody>
          <a:bodyPr/>
          <a:lstStyle>
            <a:lvl1pPr>
              <a:defRPr/>
            </a:lvl1pPr>
          </a:lstStyle>
          <a:p>
            <a:pPr>
              <a:defRPr/>
            </a:pPr>
            <a:fld id="{9FA0712D-F647-4435-B6D9-9EC0A15F3D2F}" type="slidenum">
              <a:rPr lang="ar-SA"/>
              <a:pPr>
                <a:defRPr/>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3"/>
          <p:cNvSpPr>
            <a:spLocks noGrp="1"/>
          </p:cNvSpPr>
          <p:nvPr>
            <p:ph type="dt" sz="half" idx="10"/>
          </p:nvPr>
        </p:nvSpPr>
        <p:spPr/>
        <p:txBody>
          <a:bodyPr/>
          <a:lstStyle>
            <a:lvl1pPr>
              <a:defRPr/>
            </a:lvl1pPr>
          </a:lstStyle>
          <a:p>
            <a:pPr>
              <a:defRPr/>
            </a:pPr>
            <a:fld id="{AF78402C-FF1B-4E9A-9EAD-49935B7D1056}" type="datetimeFigureOut">
              <a:rPr lang="ar-SA"/>
              <a:pPr>
                <a:defRPr/>
              </a:pPr>
              <a:t>03/03/37</a:t>
            </a:fld>
            <a:endParaRPr lang="ar-SA"/>
          </a:p>
        </p:txBody>
      </p:sp>
      <p:sp>
        <p:nvSpPr>
          <p:cNvPr id="6" name="عنصر نائب للتذييل 4"/>
          <p:cNvSpPr>
            <a:spLocks noGrp="1"/>
          </p:cNvSpPr>
          <p:nvPr>
            <p:ph type="ftr" sz="quarter" idx="11"/>
          </p:nvPr>
        </p:nvSpPr>
        <p:spPr/>
        <p:txBody>
          <a:bodyPr/>
          <a:lstStyle>
            <a:lvl1pPr>
              <a:defRPr/>
            </a:lvl1pPr>
          </a:lstStyle>
          <a:p>
            <a:pPr>
              <a:defRPr/>
            </a:pPr>
            <a:endParaRPr lang="ar-SA"/>
          </a:p>
        </p:txBody>
      </p:sp>
      <p:sp>
        <p:nvSpPr>
          <p:cNvPr id="7" name="عنصر نائب لرقم الشريحة 5"/>
          <p:cNvSpPr>
            <a:spLocks noGrp="1"/>
          </p:cNvSpPr>
          <p:nvPr>
            <p:ph type="sldNum" sz="quarter" idx="12"/>
          </p:nvPr>
        </p:nvSpPr>
        <p:spPr/>
        <p:txBody>
          <a:bodyPr/>
          <a:lstStyle>
            <a:lvl1pPr>
              <a:defRPr/>
            </a:lvl1pPr>
          </a:lstStyle>
          <a:p>
            <a:pPr>
              <a:defRPr/>
            </a:pPr>
            <a:fld id="{1CAD4ED8-93CD-474E-827B-EADEC0341BEB}" type="slidenum">
              <a:rPr lang="ar-SA"/>
              <a:pPr>
                <a:defRPr/>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dirty="0"/>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3"/>
          <p:cNvSpPr>
            <a:spLocks noGrp="1"/>
          </p:cNvSpPr>
          <p:nvPr>
            <p:ph type="dt" sz="half" idx="10"/>
          </p:nvPr>
        </p:nvSpPr>
        <p:spPr/>
        <p:txBody>
          <a:bodyPr/>
          <a:lstStyle>
            <a:lvl1pPr>
              <a:defRPr/>
            </a:lvl1pPr>
          </a:lstStyle>
          <a:p>
            <a:pPr>
              <a:defRPr/>
            </a:pPr>
            <a:fld id="{32872727-4F1A-4F69-BE14-98D975743413}" type="datetimeFigureOut">
              <a:rPr lang="ar-SA"/>
              <a:pPr>
                <a:defRPr/>
              </a:pPr>
              <a:t>03/03/37</a:t>
            </a:fld>
            <a:endParaRPr lang="ar-SA"/>
          </a:p>
        </p:txBody>
      </p:sp>
      <p:sp>
        <p:nvSpPr>
          <p:cNvPr id="8" name="عنصر نائب للتذييل 4"/>
          <p:cNvSpPr>
            <a:spLocks noGrp="1"/>
          </p:cNvSpPr>
          <p:nvPr>
            <p:ph type="ftr" sz="quarter" idx="11"/>
          </p:nvPr>
        </p:nvSpPr>
        <p:spPr/>
        <p:txBody>
          <a:bodyPr/>
          <a:lstStyle>
            <a:lvl1pPr>
              <a:defRPr/>
            </a:lvl1pPr>
          </a:lstStyle>
          <a:p>
            <a:pPr>
              <a:defRPr/>
            </a:pPr>
            <a:endParaRPr lang="ar-SA"/>
          </a:p>
        </p:txBody>
      </p:sp>
      <p:sp>
        <p:nvSpPr>
          <p:cNvPr id="9" name="عنصر نائب لرقم الشريحة 5"/>
          <p:cNvSpPr>
            <a:spLocks noGrp="1"/>
          </p:cNvSpPr>
          <p:nvPr>
            <p:ph type="sldNum" sz="quarter" idx="12"/>
          </p:nvPr>
        </p:nvSpPr>
        <p:spPr/>
        <p:txBody>
          <a:bodyPr/>
          <a:lstStyle>
            <a:lvl1pPr>
              <a:defRPr/>
            </a:lvl1pPr>
          </a:lstStyle>
          <a:p>
            <a:pPr>
              <a:defRPr/>
            </a:pPr>
            <a:fld id="{3A0748A3-C90D-416E-A31C-49B62FA6AE55}" type="slidenum">
              <a:rPr lang="ar-SA"/>
              <a:pPr>
                <a:defRPr/>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3"/>
          <p:cNvSpPr>
            <a:spLocks noGrp="1"/>
          </p:cNvSpPr>
          <p:nvPr>
            <p:ph type="dt" sz="half" idx="10"/>
          </p:nvPr>
        </p:nvSpPr>
        <p:spPr/>
        <p:txBody>
          <a:bodyPr/>
          <a:lstStyle>
            <a:lvl1pPr>
              <a:defRPr/>
            </a:lvl1pPr>
          </a:lstStyle>
          <a:p>
            <a:pPr>
              <a:defRPr/>
            </a:pPr>
            <a:fld id="{1787ACE2-0EFC-4D06-80A1-78D830CEC373}" type="datetimeFigureOut">
              <a:rPr lang="ar-SA"/>
              <a:pPr>
                <a:defRPr/>
              </a:pPr>
              <a:t>03/03/37</a:t>
            </a:fld>
            <a:endParaRPr lang="ar-SA"/>
          </a:p>
        </p:txBody>
      </p:sp>
      <p:sp>
        <p:nvSpPr>
          <p:cNvPr id="4" name="عنصر نائب للتذييل 4"/>
          <p:cNvSpPr>
            <a:spLocks noGrp="1"/>
          </p:cNvSpPr>
          <p:nvPr>
            <p:ph type="ftr" sz="quarter" idx="11"/>
          </p:nvPr>
        </p:nvSpPr>
        <p:spPr/>
        <p:txBody>
          <a:bodyPr/>
          <a:lstStyle>
            <a:lvl1pPr>
              <a:defRPr/>
            </a:lvl1pPr>
          </a:lstStyle>
          <a:p>
            <a:pPr>
              <a:defRPr/>
            </a:pPr>
            <a:endParaRPr lang="ar-SA"/>
          </a:p>
        </p:txBody>
      </p:sp>
      <p:sp>
        <p:nvSpPr>
          <p:cNvPr id="5" name="عنصر نائب لرقم الشريحة 5"/>
          <p:cNvSpPr>
            <a:spLocks noGrp="1"/>
          </p:cNvSpPr>
          <p:nvPr>
            <p:ph type="sldNum" sz="quarter" idx="12"/>
          </p:nvPr>
        </p:nvSpPr>
        <p:spPr/>
        <p:txBody>
          <a:bodyPr/>
          <a:lstStyle>
            <a:lvl1pPr>
              <a:defRPr/>
            </a:lvl1pPr>
          </a:lstStyle>
          <a:p>
            <a:pPr>
              <a:defRPr/>
            </a:pPr>
            <a:fld id="{37A04097-302B-4BF2-AA35-744D0FD4E3C7}" type="slidenum">
              <a:rPr lang="ar-SA"/>
              <a:pPr>
                <a:defRPr/>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فارغ">
    <p:spTree>
      <p:nvGrpSpPr>
        <p:cNvPr id="1" name=""/>
        <p:cNvGrpSpPr/>
        <p:nvPr/>
      </p:nvGrpSpPr>
      <p:grpSpPr>
        <a:xfrm>
          <a:off x="0" y="0"/>
          <a:ext cx="0" cy="0"/>
          <a:chOff x="0" y="0"/>
          <a:chExt cx="0" cy="0"/>
        </a:xfrm>
      </p:grpSpPr>
      <p:sp>
        <p:nvSpPr>
          <p:cNvPr id="2" name="عنصر نائب للتاريخ 3"/>
          <p:cNvSpPr>
            <a:spLocks noGrp="1"/>
          </p:cNvSpPr>
          <p:nvPr>
            <p:ph type="dt" sz="half" idx="10"/>
          </p:nvPr>
        </p:nvSpPr>
        <p:spPr/>
        <p:txBody>
          <a:bodyPr/>
          <a:lstStyle>
            <a:lvl1pPr>
              <a:defRPr/>
            </a:lvl1pPr>
          </a:lstStyle>
          <a:p>
            <a:pPr>
              <a:defRPr/>
            </a:pPr>
            <a:fld id="{5E6D1CFE-21A3-4FEE-A230-C6459ABDC417}" type="datetimeFigureOut">
              <a:rPr lang="ar-SA"/>
              <a:pPr>
                <a:defRPr/>
              </a:pPr>
              <a:t>03/03/37</a:t>
            </a:fld>
            <a:endParaRPr lang="ar-SA"/>
          </a:p>
        </p:txBody>
      </p:sp>
      <p:sp>
        <p:nvSpPr>
          <p:cNvPr id="3" name="عنصر نائب للتذييل 4"/>
          <p:cNvSpPr>
            <a:spLocks noGrp="1"/>
          </p:cNvSpPr>
          <p:nvPr>
            <p:ph type="ftr" sz="quarter" idx="11"/>
          </p:nvPr>
        </p:nvSpPr>
        <p:spPr/>
        <p:txBody>
          <a:bodyPr/>
          <a:lstStyle>
            <a:lvl1pPr>
              <a:defRPr/>
            </a:lvl1pPr>
          </a:lstStyle>
          <a:p>
            <a:pPr>
              <a:defRPr/>
            </a:pPr>
            <a:endParaRPr lang="ar-SA"/>
          </a:p>
        </p:txBody>
      </p:sp>
      <p:sp>
        <p:nvSpPr>
          <p:cNvPr id="4" name="عنصر نائب لرقم الشريحة 5"/>
          <p:cNvSpPr>
            <a:spLocks noGrp="1"/>
          </p:cNvSpPr>
          <p:nvPr>
            <p:ph type="sldNum" sz="quarter" idx="12"/>
          </p:nvPr>
        </p:nvSpPr>
        <p:spPr/>
        <p:txBody>
          <a:bodyPr/>
          <a:lstStyle>
            <a:lvl1pPr>
              <a:defRPr/>
            </a:lvl1pPr>
          </a:lstStyle>
          <a:p>
            <a:pPr>
              <a:defRPr/>
            </a:pPr>
            <a:fld id="{D3B5E08A-3957-473A-9FCD-019360A697FB}" type="slidenum">
              <a:rPr lang="ar-SA"/>
              <a:pPr>
                <a:defRPr/>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3"/>
          <p:cNvSpPr>
            <a:spLocks noGrp="1"/>
          </p:cNvSpPr>
          <p:nvPr>
            <p:ph type="dt" sz="half" idx="10"/>
          </p:nvPr>
        </p:nvSpPr>
        <p:spPr/>
        <p:txBody>
          <a:bodyPr/>
          <a:lstStyle>
            <a:lvl1pPr>
              <a:defRPr/>
            </a:lvl1pPr>
          </a:lstStyle>
          <a:p>
            <a:pPr>
              <a:defRPr/>
            </a:pPr>
            <a:fld id="{52F329FB-54DC-42B3-BA16-5E6885B2BD7A}" type="datetimeFigureOut">
              <a:rPr lang="ar-SA"/>
              <a:pPr>
                <a:defRPr/>
              </a:pPr>
              <a:t>03/03/37</a:t>
            </a:fld>
            <a:endParaRPr lang="ar-SA"/>
          </a:p>
        </p:txBody>
      </p:sp>
      <p:sp>
        <p:nvSpPr>
          <p:cNvPr id="6" name="عنصر نائب للتذييل 4"/>
          <p:cNvSpPr>
            <a:spLocks noGrp="1"/>
          </p:cNvSpPr>
          <p:nvPr>
            <p:ph type="ftr" sz="quarter" idx="11"/>
          </p:nvPr>
        </p:nvSpPr>
        <p:spPr/>
        <p:txBody>
          <a:bodyPr/>
          <a:lstStyle>
            <a:lvl1pPr>
              <a:defRPr/>
            </a:lvl1pPr>
          </a:lstStyle>
          <a:p>
            <a:pPr>
              <a:defRPr/>
            </a:pPr>
            <a:endParaRPr lang="ar-SA"/>
          </a:p>
        </p:txBody>
      </p:sp>
      <p:sp>
        <p:nvSpPr>
          <p:cNvPr id="7" name="عنصر نائب لرقم الشريحة 5"/>
          <p:cNvSpPr>
            <a:spLocks noGrp="1"/>
          </p:cNvSpPr>
          <p:nvPr>
            <p:ph type="sldNum" sz="quarter" idx="12"/>
          </p:nvPr>
        </p:nvSpPr>
        <p:spPr/>
        <p:txBody>
          <a:bodyPr/>
          <a:lstStyle>
            <a:lvl1pPr>
              <a:defRPr/>
            </a:lvl1pPr>
          </a:lstStyle>
          <a:p>
            <a:pPr>
              <a:defRPr/>
            </a:pPr>
            <a:fld id="{3A7E2E80-5CB2-4BB3-9748-FAB297F8C048}" type="slidenum">
              <a:rPr lang="ar-SA"/>
              <a:pPr>
                <a:defRPr/>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rtlCol="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ar-SA" noProof="0" smtClean="0"/>
              <a:t>انقر فوق الرمز لإضافة صورة</a:t>
            </a:r>
            <a:endParaRPr lang="ar-SA" noProof="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3"/>
          <p:cNvSpPr>
            <a:spLocks noGrp="1"/>
          </p:cNvSpPr>
          <p:nvPr>
            <p:ph type="dt" sz="half" idx="10"/>
          </p:nvPr>
        </p:nvSpPr>
        <p:spPr/>
        <p:txBody>
          <a:bodyPr/>
          <a:lstStyle>
            <a:lvl1pPr>
              <a:defRPr/>
            </a:lvl1pPr>
          </a:lstStyle>
          <a:p>
            <a:pPr>
              <a:defRPr/>
            </a:pPr>
            <a:fld id="{3C9CF0B7-8843-4F93-8E36-D5CCEA948A99}" type="datetimeFigureOut">
              <a:rPr lang="ar-SA"/>
              <a:pPr>
                <a:defRPr/>
              </a:pPr>
              <a:t>03/03/37</a:t>
            </a:fld>
            <a:endParaRPr lang="ar-SA"/>
          </a:p>
        </p:txBody>
      </p:sp>
      <p:sp>
        <p:nvSpPr>
          <p:cNvPr id="6" name="عنصر نائب للتذييل 4"/>
          <p:cNvSpPr>
            <a:spLocks noGrp="1"/>
          </p:cNvSpPr>
          <p:nvPr>
            <p:ph type="ftr" sz="quarter" idx="11"/>
          </p:nvPr>
        </p:nvSpPr>
        <p:spPr/>
        <p:txBody>
          <a:bodyPr/>
          <a:lstStyle>
            <a:lvl1pPr>
              <a:defRPr/>
            </a:lvl1pPr>
          </a:lstStyle>
          <a:p>
            <a:pPr>
              <a:defRPr/>
            </a:pPr>
            <a:endParaRPr lang="ar-SA"/>
          </a:p>
        </p:txBody>
      </p:sp>
      <p:sp>
        <p:nvSpPr>
          <p:cNvPr id="7" name="عنصر نائب لرقم الشريحة 5"/>
          <p:cNvSpPr>
            <a:spLocks noGrp="1"/>
          </p:cNvSpPr>
          <p:nvPr>
            <p:ph type="sldNum" sz="quarter" idx="12"/>
          </p:nvPr>
        </p:nvSpPr>
        <p:spPr/>
        <p:txBody>
          <a:bodyPr/>
          <a:lstStyle>
            <a:lvl1pPr>
              <a:defRPr/>
            </a:lvl1pPr>
          </a:lstStyle>
          <a:p>
            <a:pPr>
              <a:defRPr/>
            </a:pPr>
            <a:fld id="{4DA121F9-9CAC-4F13-B94A-EBCA074274CF}" type="slidenum">
              <a:rPr lang="ar-SA"/>
              <a:pPr>
                <a:defRPr/>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18" Type="http://schemas.openxmlformats.org/officeDocument/2006/relationships/audio" Target="../media/audio3.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audio" Target="../media/audio2.wav"/><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audio" Target="../media/audio1.wav"/><Relationship Id="rId10" Type="http://schemas.openxmlformats.org/officeDocument/2006/relationships/slideLayout" Target="../slideLayouts/slideLayout10.xml"/><Relationship Id="rId19" Type="http://schemas.openxmlformats.org/officeDocument/2006/relationships/audio" Target="../media/audio4.wav"/><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4"/>
          <a:srcRect l="12558" t="5876" r="12729"/>
          <a:stretch>
            <a:fillRect/>
          </a:stretch>
        </p:blipFill>
        <p:spPr bwMode="auto">
          <a:xfrm>
            <a:off x="0" y="-26988"/>
            <a:ext cx="9144000" cy="6884988"/>
          </a:xfrm>
          <a:prstGeom prst="rect">
            <a:avLst/>
          </a:prstGeom>
          <a:noFill/>
          <a:ln w="9525">
            <a:noFill/>
            <a:miter lim="800000"/>
            <a:headEnd/>
            <a:tailEnd/>
          </a:ln>
        </p:spPr>
      </p:pic>
      <p:sp>
        <p:nvSpPr>
          <p:cNvPr id="1027" name="عنصر نائب للعنوان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ar-SA" smtClean="0"/>
              <a:t>انقر لتحرير نمط العنوان الرئيسي</a:t>
            </a:r>
          </a:p>
        </p:txBody>
      </p:sp>
      <p:sp>
        <p:nvSpPr>
          <p:cNvPr id="1028" name="عنصر نائب للنص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a:defRPr/>
            </a:pPr>
            <a:fld id="{D7C718FC-7A80-4A8E-9EE1-75462E2A4013}" type="datetimeFigureOut">
              <a:rPr lang="ar-SA"/>
              <a:pPr>
                <a:defRPr/>
              </a:pPr>
              <a:t>03/03/37</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a:defRPr/>
            </a:pPr>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a:defRPr/>
            </a:pPr>
            <a:fld id="{C4A62584-DFAC-48D8-AEEE-594C3D3A8F9F}" type="slidenum">
              <a:rPr lang="ar-SA"/>
              <a:pPr>
                <a:defRPr/>
              </a:pPr>
              <a:t>‹#›</a:t>
            </a:fld>
            <a:endParaRPr lang="ar-SA"/>
          </a:p>
        </p:txBody>
      </p:sp>
      <p:pic>
        <p:nvPicPr>
          <p:cNvPr id="1032" name="Picture 2" descr="C:\Documents and Settings\نور المعلم\My Documents\My Pictures\exit[1].png">
            <a:hlinkClick r:id="" action="ppaction://hlinkshowjump?jump=endshow" highlightClick="1"/>
            <a:hlinkHover r:id="" action="ppaction://noaction" highlightClick="1">
              <a:snd r:embed="rId15" name="الترجمة من Google#en-ar-ط§ظ„طھظ„_4.wav"/>
            </a:hlinkHover>
          </p:cNvPr>
          <p:cNvPicPr>
            <a:picLocks noChangeAspect="1" noChangeArrowheads="1"/>
          </p:cNvPicPr>
          <p:nvPr/>
        </p:nvPicPr>
        <p:blipFill>
          <a:blip r:embed="rId16"/>
          <a:srcRect/>
          <a:stretch>
            <a:fillRect/>
          </a:stretch>
        </p:blipFill>
        <p:spPr bwMode="auto">
          <a:xfrm>
            <a:off x="46038" y="5949950"/>
            <a:ext cx="1008062" cy="898525"/>
          </a:xfrm>
          <a:prstGeom prst="rect">
            <a:avLst/>
          </a:prstGeom>
          <a:noFill/>
          <a:ln w="9525">
            <a:noFill/>
            <a:miter lim="800000"/>
            <a:headEnd/>
            <a:tailEnd/>
          </a:ln>
        </p:spPr>
      </p:pic>
      <p:grpSp>
        <p:nvGrpSpPr>
          <p:cNvPr id="1033" name="مجموعة 16"/>
          <p:cNvGrpSpPr>
            <a:grpSpLocks/>
          </p:cNvGrpSpPr>
          <p:nvPr/>
        </p:nvGrpSpPr>
        <p:grpSpPr bwMode="auto">
          <a:xfrm>
            <a:off x="1889125" y="6313488"/>
            <a:ext cx="6859588" cy="446087"/>
            <a:chOff x="1919144" y="6248360"/>
            <a:chExt cx="6305832" cy="579160"/>
          </a:xfrm>
        </p:grpSpPr>
        <p:sp>
          <p:nvSpPr>
            <p:cNvPr id="18" name="مخطط انسيابي: تحضير 17">
              <a:hlinkClick r:id="" action="ppaction://hlinkshowjump?jump=firstslide" highlightClick="1">
                <a:snd r:embed="rId17" name="الترجمة من Google#en-ar-ط§ظ„طھظ„_3.wav"/>
              </a:hlinkClick>
              <a:hlinkHover r:id="" action="ppaction://noaction">
                <a:snd r:embed="rId17" name="الترجمة من Google#en-ar-ط§ظ„طھظ„_3.wav"/>
              </a:hlinkHover>
            </p:cNvPr>
            <p:cNvSpPr/>
            <p:nvPr/>
          </p:nvSpPr>
          <p:spPr>
            <a:xfrm>
              <a:off x="3263202" y="6291642"/>
              <a:ext cx="3744680" cy="49053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a:defRPr/>
              </a:pPr>
              <a:r>
                <a:rPr lang="ar-SA" dirty="0"/>
                <a:t>الصفحة الرئيسية</a:t>
              </a:r>
            </a:p>
          </p:txBody>
        </p:sp>
        <p:sp>
          <p:nvSpPr>
            <p:cNvPr id="19" name="سهم مسنن إلى اليمين 18">
              <a:hlinkClick r:id="" action="ppaction://hlinkshowjump?jump=previousslide" highlightClick="1">
                <a:snd r:embed="rId18" name="الترجمة من Google#en-ar-ط§ظ„طھظ„_2.wav"/>
              </a:hlinkClick>
              <a:hlinkHover r:id="" action="ppaction://noaction" highlightClick="1">
                <a:snd r:embed="rId18"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a:defRPr/>
              </a:pPr>
              <a:r>
                <a:rPr lang="ar-SA" sz="1800" dirty="0"/>
                <a:t>السابق</a:t>
              </a:r>
              <a:endParaRPr lang="ar-SA" sz="2800" dirty="0"/>
            </a:p>
          </p:txBody>
        </p:sp>
        <p:sp>
          <p:nvSpPr>
            <p:cNvPr id="20" name="سهم مسنن إلى اليمين 19">
              <a:hlinkClick r:id="" action="ppaction://hlinkshowjump?jump=nextslide" highlightClick="1">
                <a:snd r:embed="rId19" name="الترجمة من Google#en-ar-ط§ظ„طھظ„.wav"/>
              </a:hlinkClick>
              <a:hlinkHover r:id="" action="ppaction://noaction">
                <a:snd r:embed="rId19"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a:defRPr/>
              </a:pPr>
              <a:r>
                <a:rPr lang="ar-SA" sz="1800" dirty="0"/>
                <a:t>التالي</a:t>
              </a:r>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cs typeface="PT Bold Heading" pitchFamily="2" charset="-78"/>
        </a:defRPr>
      </a:lvl2pPr>
      <a:lvl3pPr algn="ctr" rtl="1" eaLnBrk="1" fontAlgn="base" hangingPunct="1">
        <a:spcBef>
          <a:spcPct val="0"/>
        </a:spcBef>
        <a:spcAft>
          <a:spcPct val="0"/>
        </a:spcAft>
        <a:defRPr sz="4400">
          <a:solidFill>
            <a:schemeClr val="tx1"/>
          </a:solidFill>
          <a:latin typeface="Calibri" pitchFamily="34" charset="0"/>
          <a:cs typeface="PT Bold Heading" pitchFamily="2" charset="-78"/>
        </a:defRPr>
      </a:lvl3pPr>
      <a:lvl4pPr algn="ctr" rtl="1" eaLnBrk="1" fontAlgn="base" hangingPunct="1">
        <a:spcBef>
          <a:spcPct val="0"/>
        </a:spcBef>
        <a:spcAft>
          <a:spcPct val="0"/>
        </a:spcAft>
        <a:defRPr sz="4400">
          <a:solidFill>
            <a:schemeClr val="tx1"/>
          </a:solidFill>
          <a:latin typeface="Calibri" pitchFamily="34" charset="0"/>
          <a:cs typeface="PT Bold Heading" pitchFamily="2" charset="-78"/>
        </a:defRPr>
      </a:lvl4pPr>
      <a:lvl5pPr algn="ctr" rtl="1" eaLnBrk="1" fontAlgn="base" hangingPunct="1">
        <a:spcBef>
          <a:spcPct val="0"/>
        </a:spcBef>
        <a:spcAft>
          <a:spcPct val="0"/>
        </a:spcAft>
        <a:defRPr sz="4400">
          <a:solidFill>
            <a:schemeClr val="tx1"/>
          </a:solidFill>
          <a:latin typeface="Calibri" pitchFamily="34" charset="0"/>
          <a:cs typeface="PT Bold Heading" pitchFamily="2" charset="-78"/>
        </a:defRPr>
      </a:lvl5pPr>
      <a:lvl6pPr marL="457200" algn="ctr" rtl="1" eaLnBrk="1" fontAlgn="base" hangingPunct="1">
        <a:spcBef>
          <a:spcPct val="0"/>
        </a:spcBef>
        <a:spcAft>
          <a:spcPct val="0"/>
        </a:spcAft>
        <a:defRPr sz="4400">
          <a:solidFill>
            <a:schemeClr val="tx1"/>
          </a:solidFill>
          <a:latin typeface="Calibri" pitchFamily="34" charset="0"/>
          <a:cs typeface="PT Bold Heading" pitchFamily="2" charset="-78"/>
        </a:defRPr>
      </a:lvl6pPr>
      <a:lvl7pPr marL="914400" algn="ctr" rtl="1" eaLnBrk="1" fontAlgn="base" hangingPunct="1">
        <a:spcBef>
          <a:spcPct val="0"/>
        </a:spcBef>
        <a:spcAft>
          <a:spcPct val="0"/>
        </a:spcAft>
        <a:defRPr sz="4400">
          <a:solidFill>
            <a:schemeClr val="tx1"/>
          </a:solidFill>
          <a:latin typeface="Calibri" pitchFamily="34" charset="0"/>
          <a:cs typeface="PT Bold Heading" pitchFamily="2" charset="-78"/>
        </a:defRPr>
      </a:lvl7pPr>
      <a:lvl8pPr marL="1371600" algn="ctr" rtl="1" eaLnBrk="1" fontAlgn="base" hangingPunct="1">
        <a:spcBef>
          <a:spcPct val="0"/>
        </a:spcBef>
        <a:spcAft>
          <a:spcPct val="0"/>
        </a:spcAft>
        <a:defRPr sz="4400">
          <a:solidFill>
            <a:schemeClr val="tx1"/>
          </a:solidFill>
          <a:latin typeface="Calibri" pitchFamily="34" charset="0"/>
          <a:cs typeface="PT Bold Heading" pitchFamily="2" charset="-78"/>
        </a:defRPr>
      </a:lvl8pPr>
      <a:lvl9pPr marL="1828800" algn="ctr" rtl="1" eaLnBrk="1" fontAlgn="base" hangingPunct="1">
        <a:spcBef>
          <a:spcPct val="0"/>
        </a:spcBef>
        <a:spcAft>
          <a:spcPct val="0"/>
        </a:spcAft>
        <a:defRPr sz="4400">
          <a:solidFill>
            <a:schemeClr val="tx1"/>
          </a:solidFill>
          <a:latin typeface="Calibri" pitchFamily="34" charset="0"/>
          <a:cs typeface="PT Bold Heading" pitchFamily="2" charset="-78"/>
        </a:defRPr>
      </a:lvl9pPr>
    </p:titleStyle>
    <p:bodyStyle>
      <a:lvl1pPr marL="342900" indent="-342900" algn="r" rtl="1"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r" rtl="1"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r" rtl="1"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r" rtl="1"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r" rtl="1"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 Target="slide2.xml"/><Relationship Id="rId7"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audio" Target="../media/audio4.wav"/><Relationship Id="rId5" Type="http://schemas.openxmlformats.org/officeDocument/2006/relationships/slide" Target="slide3.xml"/><Relationship Id="rId4" Type="http://schemas.openxmlformats.org/officeDocument/2006/relationships/audio" Target="../media/audio3.wav"/><Relationship Id="rId9"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50" name="مجموعة 8"/>
          <p:cNvGrpSpPr>
            <a:grpSpLocks/>
          </p:cNvGrpSpPr>
          <p:nvPr/>
        </p:nvGrpSpPr>
        <p:grpSpPr bwMode="auto">
          <a:xfrm>
            <a:off x="1795463" y="6242050"/>
            <a:ext cx="6305550" cy="579438"/>
            <a:chOff x="1919144" y="6248360"/>
            <a:chExt cx="6305832" cy="579160"/>
          </a:xfrm>
        </p:grpSpPr>
        <p:sp>
          <p:nvSpPr>
            <p:cNvPr id="2061" name="مخطط انسيابي: تحضير 23">
              <a:hlinkClick r:id="" action="ppaction://hlinkshowjump?jump=firstslide" highlightClick="1">
                <a:snd r:embed="rId2" name="الترجمة من Google#en-ar-ط§ظ„طھظ„_3.wav"/>
              </a:hlinkClick>
              <a:hlinkHover r:id="" action="ppaction://noaction">
                <a:snd r:embed="rId2" name="الترجمة من Google#en-ar-ط§ظ„طھظ„_3.wav"/>
              </a:hlinkHover>
            </p:cNvPr>
            <p:cNvSpPr>
              <a:spLocks noChangeArrowheads="1"/>
            </p:cNvSpPr>
            <p:nvPr/>
          </p:nvSpPr>
          <p:spPr bwMode="auto">
            <a:xfrm>
              <a:off x="3263816" y="6292789"/>
              <a:ext cx="3743492" cy="488715"/>
            </a:xfrm>
            <a:prstGeom prst="flowChartPreparation">
              <a:avLst/>
            </a:prstGeom>
            <a:solidFill>
              <a:schemeClr val="bg1"/>
            </a:solidFill>
            <a:ln w="25400" algn="ctr">
              <a:solidFill>
                <a:schemeClr val="accent2"/>
              </a:solidFill>
              <a:miter lim="800000"/>
              <a:headEnd/>
              <a:tailEnd/>
            </a:ln>
          </p:spPr>
          <p:txBody>
            <a:bodyPr anchor="ctr"/>
            <a:lstStyle/>
            <a:p>
              <a:pPr algn="ctr"/>
              <a:r>
                <a:rPr lang="ar-SA" sz="2800" u="none">
                  <a:solidFill>
                    <a:srgbClr val="000000"/>
                  </a:solidFill>
                  <a:latin typeface="Calibri" pitchFamily="34" charset="0"/>
                  <a:hlinkClick r:id="rId3" action="ppaction://hlinksldjump"/>
                </a:rPr>
                <a:t>الصفحة الرئيسية</a:t>
              </a:r>
              <a:endParaRPr lang="ar-SA" sz="2800" u="none">
                <a:solidFill>
                  <a:srgbClr val="000000"/>
                </a:solidFill>
                <a:latin typeface="Calibri" pitchFamily="34" charset="0"/>
              </a:endParaRPr>
            </a:p>
          </p:txBody>
        </p:sp>
        <p:sp>
          <p:nvSpPr>
            <p:cNvPr id="25" name="سهم مسنن إلى اليمين 24">
              <a:hlinkClick r:id="" action="ppaction://hlinkshowjump?jump=previousslide" highlightClick="1">
                <a:snd r:embed="rId4" name="الترجمة من Google#en-ar-ط§ظ„طھظ„_2.wav"/>
              </a:hlinkClick>
              <a:hlinkHover r:id="" action="ppaction://noaction" highlightClick="1">
                <a:snd r:embed="rId4"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b="0" u="none" dirty="0">
                  <a:hlinkClick r:id="rId5" action="ppaction://hlinksldjump"/>
                </a:rPr>
                <a:t>السابق</a:t>
              </a:r>
              <a:endParaRPr lang="ar-SA" sz="2800" b="0" u="none" dirty="0"/>
            </a:p>
          </p:txBody>
        </p:sp>
        <p:sp>
          <p:nvSpPr>
            <p:cNvPr id="26" name="سهم مسنن إلى اليمين 25">
              <a:hlinkClick r:id="" action="ppaction://hlinkshowjump?jump=nextslide" highlightClick="1">
                <a:snd r:embed="rId6" name="الترجمة من Google#en-ar-ط§ظ„طھظ„.wav"/>
              </a:hlinkClick>
              <a:hlinkHover r:id="" action="ppaction://noaction">
                <a:snd r:embed="rId6"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b="0" u="none" dirty="0">
                  <a:hlinkClick r:id="rId3" action="ppaction://hlinksldjump"/>
                </a:rPr>
                <a:t>التالي</a:t>
              </a:r>
              <a:endParaRPr lang="ar-SA" sz="2800" b="0" u="none" dirty="0"/>
            </a:p>
          </p:txBody>
        </p:sp>
      </p:grpSp>
      <p:pic>
        <p:nvPicPr>
          <p:cNvPr id="2051" name="Picture 2" descr="C:\Documents and Settings\نور المعلم\My Documents\My Pictures\exit[1].png">
            <a:hlinkClick r:id="" action="ppaction://hlinkshowjump?jump=endshow" highlightClick="1"/>
            <a:hlinkHover r:id="" action="ppaction://noaction" highlightClick="1">
              <a:snd r:embed="rId7" name="الترجمة من Google#en-ar-ط§ظ„طھظ„_4.wav"/>
            </a:hlinkHover>
          </p:cNvPr>
          <p:cNvPicPr>
            <a:picLocks noChangeAspect="1" noChangeArrowheads="1"/>
          </p:cNvPicPr>
          <p:nvPr/>
        </p:nvPicPr>
        <p:blipFill>
          <a:blip r:embed="rId8"/>
          <a:srcRect/>
          <a:stretch>
            <a:fillRect/>
          </a:stretch>
        </p:blipFill>
        <p:spPr bwMode="auto">
          <a:xfrm>
            <a:off x="-238125" y="5924550"/>
            <a:ext cx="1317625" cy="1208088"/>
          </a:xfrm>
          <a:prstGeom prst="rect">
            <a:avLst/>
          </a:prstGeom>
          <a:noFill/>
          <a:ln w="9525">
            <a:noFill/>
            <a:miter lim="800000"/>
            <a:headEnd/>
            <a:tailEnd/>
          </a:ln>
        </p:spPr>
      </p:pic>
      <p:sp>
        <p:nvSpPr>
          <p:cNvPr id="2" name="عنصر نائب للنص 2"/>
          <p:cNvSpPr txBox="1">
            <a:spLocks/>
          </p:cNvSpPr>
          <p:nvPr/>
        </p:nvSpPr>
        <p:spPr>
          <a:xfrm>
            <a:off x="1403350" y="44450"/>
            <a:ext cx="6130925" cy="576263"/>
          </a:xfrm>
          <a:prstGeom prst="rect">
            <a:avLst/>
          </a:prstGeom>
          <a:solidFill>
            <a:srgbClr val="00FF00"/>
          </a:solidFill>
        </p:spPr>
        <p:style>
          <a:lnRef idx="2">
            <a:schemeClr val="accent2"/>
          </a:lnRef>
          <a:fillRef idx="1">
            <a:schemeClr val="lt1"/>
          </a:fillRef>
          <a:effectRef idx="0">
            <a:schemeClr val="accent2"/>
          </a:effectRef>
          <a:fontRef idx="minor">
            <a:schemeClr val="dk1"/>
          </a:fontRef>
        </p:style>
        <p:txBody>
          <a:bodyPr/>
          <a:lstStyle/>
          <a:p>
            <a:pPr marL="342900" indent="-342900" algn="ctr">
              <a:spcBef>
                <a:spcPct val="20000"/>
              </a:spcBef>
              <a:buClr>
                <a:schemeClr val="hlink"/>
              </a:buClr>
              <a:buSzPct val="65000"/>
              <a:defRPr/>
            </a:pPr>
            <a:r>
              <a:rPr lang="ar-SA" sz="2800" u="none" kern="0" dirty="0">
                <a:solidFill>
                  <a:srgbClr val="CB3579"/>
                </a:solidFill>
                <a:effectLst>
                  <a:outerShdw blurRad="38100" dist="38100" dir="2700000" algn="tl">
                    <a:srgbClr val="000000"/>
                  </a:outerShdw>
                </a:effectLst>
                <a:cs typeface="Tahoma" pitchFamily="34" charset="0"/>
              </a:rPr>
              <a:t>س &amp;  ج</a:t>
            </a:r>
            <a:endParaRPr lang="ar-SA" sz="2800" u="none" kern="0" dirty="0">
              <a:solidFill>
                <a:srgbClr val="CB3579"/>
              </a:solidFill>
              <a:effectLst>
                <a:outerShdw blurRad="38100" dist="38100" dir="2700000" algn="tl">
                  <a:srgbClr val="000000"/>
                </a:outerShdw>
              </a:effectLst>
            </a:endParaRPr>
          </a:p>
          <a:p>
            <a:pPr marL="342900" indent="-342900">
              <a:spcBef>
                <a:spcPct val="20000"/>
              </a:spcBef>
              <a:buClr>
                <a:schemeClr val="hlink"/>
              </a:buClr>
              <a:buSzPct val="65000"/>
              <a:buFont typeface="Wingdings" pitchFamily="2" charset="2"/>
              <a:buChar char="n"/>
              <a:defRPr/>
            </a:pPr>
            <a:endParaRPr lang="ar-SA" sz="1800" b="0" u="none" kern="0" dirty="0">
              <a:effectLst>
                <a:outerShdw blurRad="38100" dist="38100" dir="2700000" algn="tl">
                  <a:srgbClr val="000000"/>
                </a:outerShdw>
              </a:effectLst>
              <a:cs typeface="Tahoma" pitchFamily="34" charset="0"/>
            </a:endParaRPr>
          </a:p>
          <a:p>
            <a:pPr marL="342900" indent="-342900">
              <a:spcBef>
                <a:spcPct val="20000"/>
              </a:spcBef>
              <a:buClr>
                <a:schemeClr val="hlink"/>
              </a:buClr>
              <a:buSzPct val="65000"/>
              <a:defRPr/>
            </a:pPr>
            <a:endParaRPr lang="ar-SA" sz="3200" b="0" u="none" kern="0" dirty="0">
              <a:effectLst>
                <a:outerShdw blurRad="38100" dist="38100" dir="2700000" algn="tl">
                  <a:srgbClr val="000000"/>
                </a:outerShdw>
              </a:effectLst>
              <a:cs typeface="Tahoma" pitchFamily="34" charset="0"/>
            </a:endParaRPr>
          </a:p>
        </p:txBody>
      </p:sp>
      <p:sp>
        <p:nvSpPr>
          <p:cNvPr id="19" name="عنوان 1"/>
          <p:cNvSpPr txBox="1">
            <a:spLocks/>
          </p:cNvSpPr>
          <p:nvPr/>
        </p:nvSpPr>
        <p:spPr bwMode="auto">
          <a:xfrm>
            <a:off x="1763688" y="2044849"/>
            <a:ext cx="5760640" cy="864096"/>
          </a:xfrm>
          <a:prstGeom prst="flowChartAlternateProcess">
            <a:avLst/>
          </a:prstGeom>
          <a:blipFill>
            <a:blip r:embed="rId9" cstate="print"/>
            <a:tile tx="0" ty="0" sx="100000" sy="100000" flip="none" algn="tl"/>
          </a:blipFill>
          <a:ln w="9525">
            <a:solidFill>
              <a:srgbClr val="FFFF00"/>
            </a:solidFill>
            <a:miter lim="800000"/>
            <a:headEnd/>
            <a:tailEnd/>
          </a:ln>
          <a:scene3d>
            <a:camera prst="orthographicFront"/>
            <a:lightRig rig="threePt" dir="t"/>
          </a:scene3d>
          <a:sp3d>
            <a:bevelT/>
          </a:sp3d>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defRPr/>
            </a:pPr>
            <a:r>
              <a:rPr lang="ar-SA" sz="5400" b="0" u="none" dirty="0" smtClean="0">
                <a:solidFill>
                  <a:srgbClr val="0000FF"/>
                </a:solidFill>
                <a:latin typeface="Calibri" pitchFamily="34" charset="0"/>
                <a:cs typeface="Times New Roman" pitchFamily="18" charset="0"/>
              </a:rPr>
              <a:t>الصف الثاني الثانوي</a:t>
            </a:r>
            <a:endParaRPr lang="ar-SA" sz="2400" u="none" dirty="0" smtClean="0">
              <a:solidFill>
                <a:srgbClr val="0000FF"/>
              </a:solidFill>
              <a:latin typeface="Calibri" pitchFamily="34" charset="0"/>
              <a:cs typeface="Times New Roman" pitchFamily="18" charset="0"/>
            </a:endParaRPr>
          </a:p>
        </p:txBody>
      </p:sp>
      <p:sp>
        <p:nvSpPr>
          <p:cNvPr id="20" name="عنوان 1"/>
          <p:cNvSpPr txBox="1">
            <a:spLocks/>
          </p:cNvSpPr>
          <p:nvPr/>
        </p:nvSpPr>
        <p:spPr bwMode="auto">
          <a:xfrm>
            <a:off x="2183060" y="3124969"/>
            <a:ext cx="4765204" cy="936104"/>
          </a:xfrm>
          <a:prstGeom prst="flowChartAlternateProcess">
            <a:avLst/>
          </a:prstGeom>
          <a:blipFill>
            <a:blip r:embed="rId9" cstate="print"/>
            <a:tile tx="0" ty="0" sx="100000" sy="100000" flip="none" algn="tl"/>
          </a:blipFill>
          <a:ln w="9525">
            <a:solidFill>
              <a:srgbClr val="FFFF00"/>
            </a:solidFill>
            <a:miter lim="800000"/>
            <a:headEnd/>
            <a:tailEnd/>
          </a:ln>
          <a:scene3d>
            <a:camera prst="orthographicFront"/>
            <a:lightRig rig="threePt" dir="t"/>
          </a:scene3d>
          <a:sp3d>
            <a:bevelT w="165100" prst="coolSlant"/>
          </a:sp3d>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defRPr/>
            </a:pPr>
            <a:r>
              <a:rPr lang="ar-SA" sz="4800" u="none" smtClean="0">
                <a:solidFill>
                  <a:srgbClr val="C00000"/>
                </a:solidFill>
                <a:latin typeface="Calibri" pitchFamily="34" charset="0"/>
                <a:cs typeface="Times New Roman" pitchFamily="18" charset="0"/>
              </a:rPr>
              <a:t>الفصل الدراسي الثاني</a:t>
            </a:r>
          </a:p>
        </p:txBody>
      </p:sp>
      <p:sp>
        <p:nvSpPr>
          <p:cNvPr id="2078" name="Title 1"/>
          <p:cNvSpPr>
            <a:spLocks/>
          </p:cNvSpPr>
          <p:nvPr/>
        </p:nvSpPr>
        <p:spPr bwMode="auto">
          <a:xfrm>
            <a:off x="1763713" y="836613"/>
            <a:ext cx="5761037" cy="1079500"/>
          </a:xfrm>
          <a:prstGeom prst="rect">
            <a:avLst/>
          </a:prstGeom>
          <a:solidFill>
            <a:srgbClr val="FFFF00"/>
          </a:solidFill>
          <a:ln w="9525">
            <a:solidFill>
              <a:srgbClr val="00FF00"/>
            </a:solidFill>
            <a:miter lim="800000"/>
            <a:headEnd/>
            <a:tailEnd/>
          </a:ln>
        </p:spPr>
        <p:txBody>
          <a:bodyPr anchor="ctr"/>
          <a:lstStyle/>
          <a:p>
            <a:pPr algn="ctr" eaLnBrk="0" hangingPunct="0"/>
            <a:r>
              <a:rPr lang="ar-SA" sz="4400" u="none">
                <a:latin typeface="Calibri" pitchFamily="34" charset="0"/>
                <a:cs typeface="Al-Hadith2" pitchFamily="2" charset="-78"/>
              </a:rPr>
              <a:t>التوحيد</a:t>
            </a:r>
            <a:endParaRPr lang="ar-SA" sz="4400" u="none">
              <a:solidFill>
                <a:srgbClr val="CC0000"/>
              </a:solidFill>
              <a:latin typeface="Calibri" pitchFamily="34" charset="0"/>
              <a:cs typeface="Al-Hadith2" pitchFamily="2" charset="-78"/>
            </a:endParaRPr>
          </a:p>
        </p:txBody>
      </p:sp>
      <p:sp>
        <p:nvSpPr>
          <p:cNvPr id="2079" name="Title 1"/>
          <p:cNvSpPr>
            <a:spLocks/>
          </p:cNvSpPr>
          <p:nvPr/>
        </p:nvSpPr>
        <p:spPr bwMode="auto">
          <a:xfrm>
            <a:off x="1619250" y="4365625"/>
            <a:ext cx="5616575" cy="863600"/>
          </a:xfrm>
          <a:prstGeom prst="rect">
            <a:avLst/>
          </a:prstGeom>
          <a:solidFill>
            <a:srgbClr val="FFFF00"/>
          </a:solidFill>
          <a:ln w="9525">
            <a:solidFill>
              <a:schemeClr val="hlink"/>
            </a:solidFill>
            <a:miter lim="800000"/>
            <a:headEnd/>
            <a:tailEnd/>
          </a:ln>
        </p:spPr>
        <p:txBody>
          <a:bodyPr anchor="ctr"/>
          <a:lstStyle/>
          <a:p>
            <a:pPr algn="ctr" eaLnBrk="0" hangingPunct="0"/>
            <a:r>
              <a:rPr lang="ar-SA" sz="6000" b="0" u="none">
                <a:solidFill>
                  <a:srgbClr val="FF0000"/>
                </a:solidFill>
                <a:latin typeface="Calibri" pitchFamily="34" charset="0"/>
                <a:cs typeface="Al-Hadith2" pitchFamily="2" charset="-78"/>
              </a:rPr>
              <a:t>اسئلة وأجوبة</a:t>
            </a:r>
            <a:endParaRPr lang="ar-SA" sz="6000" b="0" u="none">
              <a:solidFill>
                <a:srgbClr val="CC0000"/>
              </a:solidFill>
              <a:latin typeface="Calibri" pitchFamily="34" charset="0"/>
              <a:cs typeface="Al-Hadith2"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078"/>
                                        </p:tgtEl>
                                        <p:attrNameLst>
                                          <p:attrName>style.visibility</p:attrName>
                                        </p:attrNameLst>
                                      </p:cBhvr>
                                      <p:to>
                                        <p:strVal val="visible"/>
                                      </p:to>
                                    </p:set>
                                    <p:anim calcmode="lin" valueType="num">
                                      <p:cBhvr additive="base">
                                        <p:cTn id="15" dur="2000" fill="hold"/>
                                        <p:tgtEl>
                                          <p:spTgt spid="2078"/>
                                        </p:tgtEl>
                                        <p:attrNameLst>
                                          <p:attrName>ppt_x</p:attrName>
                                        </p:attrNameLst>
                                      </p:cBhvr>
                                      <p:tavLst>
                                        <p:tav tm="0">
                                          <p:val>
                                            <p:strVal val="#ppt_x"/>
                                          </p:val>
                                        </p:tav>
                                        <p:tav tm="100000">
                                          <p:val>
                                            <p:strVal val="#ppt_x"/>
                                          </p:val>
                                        </p:tav>
                                      </p:tavLst>
                                    </p:anim>
                                    <p:anim calcmode="lin" valueType="num">
                                      <p:cBhvr additive="base">
                                        <p:cTn id="16" dur="2000" fill="hold"/>
                                        <p:tgtEl>
                                          <p:spTgt spid="2078"/>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7"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079"/>
                                        </p:tgtEl>
                                        <p:attrNameLst>
                                          <p:attrName>style.visibility</p:attrName>
                                        </p:attrNameLst>
                                      </p:cBhvr>
                                      <p:to>
                                        <p:strVal val="visible"/>
                                      </p:to>
                                    </p:set>
                                    <p:anim calcmode="lin" valueType="num">
                                      <p:cBhvr additive="base">
                                        <p:cTn id="35" dur="2000" fill="hold"/>
                                        <p:tgtEl>
                                          <p:spTgt spid="2079"/>
                                        </p:tgtEl>
                                        <p:attrNameLst>
                                          <p:attrName>ppt_x</p:attrName>
                                        </p:attrNameLst>
                                      </p:cBhvr>
                                      <p:tavLst>
                                        <p:tav tm="0">
                                          <p:val>
                                            <p:strVal val="#ppt_x"/>
                                          </p:val>
                                        </p:tav>
                                        <p:tav tm="100000">
                                          <p:val>
                                            <p:strVal val="#ppt_x"/>
                                          </p:val>
                                        </p:tav>
                                      </p:tavLst>
                                    </p:anim>
                                    <p:anim calcmode="lin" valueType="num">
                                      <p:cBhvr additive="base">
                                        <p:cTn id="36" dur="2000" fill="hold"/>
                                        <p:tgtEl>
                                          <p:spTgt spid="20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78" grpId="0" animBg="1"/>
      <p:bldP spid="2079"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مربع نص 2"/>
          <p:cNvSpPr txBox="1">
            <a:spLocks noChangeArrowheads="1"/>
          </p:cNvSpPr>
          <p:nvPr/>
        </p:nvSpPr>
        <p:spPr bwMode="auto">
          <a:xfrm>
            <a:off x="214313" y="404813"/>
            <a:ext cx="8929687" cy="585787"/>
          </a:xfrm>
          <a:prstGeom prst="rect">
            <a:avLst/>
          </a:prstGeom>
          <a:noFill/>
          <a:ln w="9525">
            <a:noFill/>
            <a:miter lim="800000"/>
            <a:headEnd/>
            <a:tailEnd/>
          </a:ln>
        </p:spPr>
        <p:txBody>
          <a:bodyPr>
            <a:spAutoFit/>
          </a:bodyPr>
          <a:lstStyle/>
          <a:p>
            <a:r>
              <a:rPr lang="ar-SA" sz="3200" u="none">
                <a:solidFill>
                  <a:schemeClr val="accent2"/>
                </a:solidFill>
              </a:rPr>
              <a:t>س16 : ما الحوض . أذكر بعض الادله على ثبوتة ؟</a:t>
            </a:r>
          </a:p>
        </p:txBody>
      </p:sp>
      <p:sp>
        <p:nvSpPr>
          <p:cNvPr id="4" name="مربع نص 3"/>
          <p:cNvSpPr txBox="1"/>
          <p:nvPr/>
        </p:nvSpPr>
        <p:spPr>
          <a:xfrm>
            <a:off x="142875" y="928688"/>
            <a:ext cx="8858250" cy="1816100"/>
          </a:xfrm>
          <a:prstGeom prst="rect">
            <a:avLst/>
          </a:prstGeom>
          <a:noFill/>
        </p:spPr>
        <p:txBody>
          <a:bodyPr rtlCol="1">
            <a:spAutoFit/>
          </a:bodyPr>
          <a:lstStyle/>
          <a:p>
            <a:pPr>
              <a:defRPr/>
            </a:pPr>
            <a:r>
              <a:rPr lang="ar-SA" sz="2800" u="none" dirty="0">
                <a:solidFill>
                  <a:schemeClr val="tx2">
                    <a:lumMod val="75000"/>
                  </a:schemeClr>
                </a:solidFill>
              </a:rPr>
              <a:t>ج16: الحوض : مجتمع الماء, وجمعه حياض . والمراد بالحوض هنا مورد عظيم ترده أمة محمد صلى الله عليه وسلم يوم القيامة إلا من خالف هديه ويدل بعده قال صلي الله عليه وسله ( إن قدر حوضي كما بين </a:t>
            </a:r>
            <a:r>
              <a:rPr lang="ar-SA" sz="2800" u="none" dirty="0" err="1">
                <a:solidFill>
                  <a:schemeClr val="tx2">
                    <a:lumMod val="75000"/>
                  </a:schemeClr>
                </a:solidFill>
              </a:rPr>
              <a:t>أيلة</a:t>
            </a:r>
            <a:r>
              <a:rPr lang="ar-SA" sz="2800" u="none" dirty="0">
                <a:solidFill>
                  <a:schemeClr val="tx2">
                    <a:lumMod val="75000"/>
                  </a:schemeClr>
                </a:solidFill>
              </a:rPr>
              <a:t> وصنعاء من اليمن , وإن فيه من الأباريق كعدد نجوم السماء  </a:t>
            </a:r>
          </a:p>
        </p:txBody>
      </p:sp>
      <p:sp>
        <p:nvSpPr>
          <p:cNvPr id="5" name="مربع نص 4"/>
          <p:cNvSpPr txBox="1">
            <a:spLocks noChangeArrowheads="1"/>
          </p:cNvSpPr>
          <p:nvPr/>
        </p:nvSpPr>
        <p:spPr bwMode="auto">
          <a:xfrm>
            <a:off x="142875" y="2774950"/>
            <a:ext cx="8929688" cy="522288"/>
          </a:xfrm>
          <a:prstGeom prst="rect">
            <a:avLst/>
          </a:prstGeom>
          <a:noFill/>
          <a:ln w="9525">
            <a:noFill/>
            <a:miter lim="800000"/>
            <a:headEnd/>
            <a:tailEnd/>
          </a:ln>
        </p:spPr>
        <p:txBody>
          <a:bodyPr>
            <a:spAutoFit/>
          </a:bodyPr>
          <a:lstStyle/>
          <a:p>
            <a:r>
              <a:rPr lang="ar-SA" sz="2800" u="none">
                <a:solidFill>
                  <a:schemeClr val="accent2"/>
                </a:solidFill>
              </a:rPr>
              <a:t>س17 : اذكر صفهة الحوض . زما المانع من وروده ؟</a:t>
            </a:r>
          </a:p>
        </p:txBody>
      </p:sp>
      <p:sp>
        <p:nvSpPr>
          <p:cNvPr id="6" name="مربع نص 5"/>
          <p:cNvSpPr txBox="1"/>
          <p:nvPr/>
        </p:nvSpPr>
        <p:spPr>
          <a:xfrm>
            <a:off x="214313" y="3225800"/>
            <a:ext cx="8858250" cy="2740025"/>
          </a:xfrm>
          <a:prstGeom prst="rect">
            <a:avLst/>
          </a:prstGeom>
          <a:noFill/>
        </p:spPr>
        <p:txBody>
          <a:bodyPr rtlCol="1">
            <a:spAutoFit/>
          </a:bodyPr>
          <a:lstStyle/>
          <a:p>
            <a:pPr>
              <a:defRPr/>
            </a:pPr>
            <a:r>
              <a:rPr lang="ar-SA" sz="2800" u="none" dirty="0">
                <a:solidFill>
                  <a:schemeClr val="tx2">
                    <a:lumMod val="75000"/>
                  </a:schemeClr>
                </a:solidFill>
              </a:rPr>
              <a:t>ج17 : من صفات الحوض الواردة في الأحاديث , أنه في غاية العظم والاتساع عرضه وطوله سواء كل زاوية من زوياه مسيرة شهر ,ويمد من نهر الكوثر يشخب فيه ميزانان من الحنة ماؤه أشد بياضا من اللبن وابرد من الثلج . وأحلي من العسل وأطيب ريحا من المسك وكيزانه عدد نجوم السماء ومن شرب منه لم يظما أبدا .</a:t>
            </a:r>
          </a:p>
          <a:p>
            <a:pPr>
              <a:defRPr/>
            </a:pPr>
            <a:r>
              <a:rPr lang="ar-SA" sz="3200" u="none" dirty="0">
                <a:solidFill>
                  <a:schemeClr val="tx2">
                    <a:lumMod val="75000"/>
                  </a:schemeClr>
                </a:solidFill>
              </a:rPr>
              <a:t>ويمنع من وردة الابتداع ومخالفة الأوامر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strips(down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6"/>
                                        </p:tgtEl>
                                        <p:attrNameLst>
                                          <p:attrName>style.visibility</p:attrName>
                                        </p:attrNameLst>
                                      </p:cBhvr>
                                      <p:to>
                                        <p:strVal val="visible"/>
                                      </p:to>
                                    </p:set>
                                    <p:anim calcmode="discrete" valueType="clr">
                                      <p:cBhvr override="childStyle">
                                        <p:cTn id="28"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6"/>
                                        </p:tgtEl>
                                        <p:attrNameLst>
                                          <p:attrName>fillcolor</p:attrName>
                                        </p:attrNameLst>
                                      </p:cBhvr>
                                      <p:tavLst>
                                        <p:tav tm="0">
                                          <p:val>
                                            <p:clrVal>
                                              <a:schemeClr val="accent2"/>
                                            </p:clrVal>
                                          </p:val>
                                        </p:tav>
                                        <p:tav tm="50000">
                                          <p:val>
                                            <p:clrVal>
                                              <a:schemeClr val="hlink"/>
                                            </p:clrVal>
                                          </p:val>
                                        </p:tav>
                                      </p:tavLst>
                                    </p:anim>
                                    <p:set>
                                      <p:cBhvr>
                                        <p:cTn id="30" dur="8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214313" y="357188"/>
            <a:ext cx="8572500" cy="584200"/>
          </a:xfrm>
          <a:prstGeom prst="rect">
            <a:avLst/>
          </a:prstGeom>
          <a:noFill/>
          <a:ln w="9525">
            <a:noFill/>
            <a:miter lim="800000"/>
            <a:headEnd/>
            <a:tailEnd/>
          </a:ln>
        </p:spPr>
        <p:txBody>
          <a:bodyPr>
            <a:spAutoFit/>
          </a:bodyPr>
          <a:lstStyle/>
          <a:p>
            <a:r>
              <a:rPr lang="ar-SA" sz="3200" u="none">
                <a:solidFill>
                  <a:srgbClr val="FF0000"/>
                </a:solidFill>
              </a:rPr>
              <a:t>س18 : هل الميزان حقيقي , وما الدليل عليه ؟</a:t>
            </a:r>
          </a:p>
        </p:txBody>
      </p:sp>
      <p:pic>
        <p:nvPicPr>
          <p:cNvPr id="21506" name="Picture 2"/>
          <p:cNvPicPr>
            <a:picLocks noChangeAspect="1" noChangeArrowheads="1"/>
          </p:cNvPicPr>
          <p:nvPr/>
        </p:nvPicPr>
        <p:blipFill>
          <a:blip r:embed="rId2"/>
          <a:srcRect/>
          <a:stretch>
            <a:fillRect/>
          </a:stretch>
        </p:blipFill>
        <p:spPr bwMode="auto">
          <a:xfrm>
            <a:off x="428625" y="990600"/>
            <a:ext cx="8358188" cy="2081213"/>
          </a:xfrm>
          <a:prstGeom prst="rect">
            <a:avLst/>
          </a:prstGeom>
          <a:noFill/>
          <a:ln w="9525">
            <a:noFill/>
            <a:miter lim="800000"/>
            <a:headEnd/>
            <a:tailEnd/>
          </a:ln>
        </p:spPr>
      </p:pic>
      <p:sp>
        <p:nvSpPr>
          <p:cNvPr id="4" name="مربع نص 3"/>
          <p:cNvSpPr txBox="1"/>
          <p:nvPr/>
        </p:nvSpPr>
        <p:spPr>
          <a:xfrm>
            <a:off x="357188" y="3214688"/>
            <a:ext cx="8572500" cy="584200"/>
          </a:xfrm>
          <a:prstGeom prst="rect">
            <a:avLst/>
          </a:prstGeom>
          <a:noFill/>
        </p:spPr>
        <p:txBody>
          <a:bodyPr rtlCol="1">
            <a:spAutoFit/>
          </a:bodyPr>
          <a:lstStyle/>
          <a:p>
            <a:pPr>
              <a:defRPr/>
            </a:pPr>
            <a:r>
              <a:rPr lang="ar-SA" sz="3200" u="none" dirty="0">
                <a:solidFill>
                  <a:schemeClr val="accent5">
                    <a:lumMod val="50000"/>
                  </a:schemeClr>
                </a:solidFill>
              </a:rPr>
              <a:t>س19 : هل العمال تقبل الوزن . وكيف يكون ذلك يوم القيامة ؟</a:t>
            </a:r>
          </a:p>
        </p:txBody>
      </p:sp>
      <p:pic>
        <p:nvPicPr>
          <p:cNvPr id="21507" name="Picture 3"/>
          <p:cNvPicPr>
            <a:picLocks noChangeAspect="1" noChangeArrowheads="1"/>
          </p:cNvPicPr>
          <p:nvPr/>
        </p:nvPicPr>
        <p:blipFill>
          <a:blip r:embed="rId3"/>
          <a:srcRect/>
          <a:stretch>
            <a:fillRect/>
          </a:stretch>
        </p:blipFill>
        <p:spPr bwMode="auto">
          <a:xfrm>
            <a:off x="285750" y="3857625"/>
            <a:ext cx="8377238" cy="22145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21506"/>
                                        </p:tgtEl>
                                        <p:attrNameLst>
                                          <p:attrName>style.visibility</p:attrName>
                                        </p:attrNameLst>
                                      </p:cBhvr>
                                      <p:to>
                                        <p:strVal val="visible"/>
                                      </p:to>
                                    </p:set>
                                    <p:animEffect transition="in" filter="blinds(horizontal)">
                                      <p:cBhvr>
                                        <p:cTn id="25" dur="500"/>
                                        <p:tgtEl>
                                          <p:spTgt spid="21506"/>
                                        </p:tgtEl>
                                      </p:cBhvr>
                                    </p:animEffect>
                                  </p:childTnLst>
                                </p:cTn>
                              </p:par>
                            </p:childTnLst>
                          </p:cTn>
                        </p:par>
                      </p:childTnLst>
                    </p:cTn>
                  </p:par>
                  <p:par>
                    <p:cTn id="26" fill="hold">
                      <p:stCondLst>
                        <p:cond delay="indefinite"/>
                      </p:stCondLst>
                      <p:childTnLst>
                        <p:par>
                          <p:cTn id="27" fill="hold">
                            <p:stCondLst>
                              <p:cond delay="0"/>
                            </p:stCondLst>
                            <p:childTnLst>
                              <p:par>
                                <p:cTn id="28" presetID="27" presetClass="entr" presetSubtype="0" fill="hold" grpId="0" nodeType="clickEffect">
                                  <p:stCondLst>
                                    <p:cond delay="0"/>
                                  </p:stCondLst>
                                  <p:iterate type="lt">
                                    <p:tmPct val="50000"/>
                                  </p:iterate>
                                  <p:childTnLst>
                                    <p:set>
                                      <p:cBhvr>
                                        <p:cTn id="29" dur="1" fill="hold">
                                          <p:stCondLst>
                                            <p:cond delay="0"/>
                                          </p:stCondLst>
                                        </p:cTn>
                                        <p:tgtEl>
                                          <p:spTgt spid="4"/>
                                        </p:tgtEl>
                                        <p:attrNameLst>
                                          <p:attrName>style.visibility</p:attrName>
                                        </p:attrNameLst>
                                      </p:cBhvr>
                                      <p:to>
                                        <p:strVal val="visible"/>
                                      </p:to>
                                    </p:set>
                                    <p:anim calcmode="discrete" valueType="clr">
                                      <p:cBhvr override="childStyle">
                                        <p:cTn id="30"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31" dur="80"/>
                                        <p:tgtEl>
                                          <p:spTgt spid="4"/>
                                        </p:tgtEl>
                                        <p:attrNameLst>
                                          <p:attrName>fillcolor</p:attrName>
                                        </p:attrNameLst>
                                      </p:cBhvr>
                                      <p:tavLst>
                                        <p:tav tm="0">
                                          <p:val>
                                            <p:clrVal>
                                              <a:schemeClr val="accent2"/>
                                            </p:clrVal>
                                          </p:val>
                                        </p:tav>
                                        <p:tav tm="50000">
                                          <p:val>
                                            <p:clrVal>
                                              <a:schemeClr val="hlink"/>
                                            </p:clrVal>
                                          </p:val>
                                        </p:tav>
                                      </p:tavLst>
                                    </p:anim>
                                    <p:set>
                                      <p:cBhvr>
                                        <p:cTn id="32" dur="80"/>
                                        <p:tgtEl>
                                          <p:spTgt spid="4"/>
                                        </p:tgtEl>
                                        <p:attrNameLst>
                                          <p:attrName>fill.type</p:attrName>
                                        </p:attrNameLst>
                                      </p:cBhvr>
                                      <p:to>
                                        <p:strVal val="solid"/>
                                      </p:to>
                                    </p:se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21507"/>
                                        </p:tgtEl>
                                        <p:attrNameLst>
                                          <p:attrName>style.visibility</p:attrName>
                                        </p:attrNameLst>
                                      </p:cBhvr>
                                      <p:to>
                                        <p:strVal val="visible"/>
                                      </p:to>
                                    </p:set>
                                    <p:animEffect transition="in" filter="checkerboard(across)">
                                      <p:cBhvr>
                                        <p:cTn id="37" dur="5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مربع نص 2"/>
          <p:cNvSpPr txBox="1">
            <a:spLocks noChangeArrowheads="1"/>
          </p:cNvSpPr>
          <p:nvPr/>
        </p:nvSpPr>
        <p:spPr bwMode="auto">
          <a:xfrm>
            <a:off x="571500" y="428625"/>
            <a:ext cx="8286750" cy="400050"/>
          </a:xfrm>
          <a:prstGeom prst="rect">
            <a:avLst/>
          </a:prstGeom>
          <a:noFill/>
          <a:ln w="9525">
            <a:noFill/>
            <a:miter lim="800000"/>
            <a:headEnd/>
            <a:tailEnd/>
          </a:ln>
        </p:spPr>
        <p:txBody>
          <a:bodyPr>
            <a:spAutoFit/>
          </a:bodyPr>
          <a:lstStyle/>
          <a:p>
            <a:r>
              <a:rPr lang="ar-SA" u="none">
                <a:solidFill>
                  <a:srgbClr val="FF0000"/>
                </a:solidFill>
              </a:rPr>
              <a:t>س20 : ما الصراط وهل هناك أحد يدخل الجنه دون أن يمر عليه ؟ أذكر الدليل علي ما أقول ؟</a:t>
            </a:r>
          </a:p>
        </p:txBody>
      </p:sp>
      <p:pic>
        <p:nvPicPr>
          <p:cNvPr id="22531" name="Picture 3"/>
          <p:cNvPicPr>
            <a:picLocks noChangeAspect="1" noChangeArrowheads="1"/>
          </p:cNvPicPr>
          <p:nvPr/>
        </p:nvPicPr>
        <p:blipFill>
          <a:blip r:embed="rId2"/>
          <a:srcRect/>
          <a:stretch>
            <a:fillRect/>
          </a:stretch>
        </p:blipFill>
        <p:spPr bwMode="auto">
          <a:xfrm>
            <a:off x="928688" y="928688"/>
            <a:ext cx="7986712" cy="1428750"/>
          </a:xfrm>
          <a:prstGeom prst="rect">
            <a:avLst/>
          </a:prstGeom>
          <a:noFill/>
          <a:ln w="9525">
            <a:noFill/>
            <a:miter lim="800000"/>
            <a:headEnd/>
            <a:tailEnd/>
          </a:ln>
        </p:spPr>
      </p:pic>
      <p:pic>
        <p:nvPicPr>
          <p:cNvPr id="22532" name="Picture 4"/>
          <p:cNvPicPr>
            <a:picLocks noChangeAspect="1" noChangeArrowheads="1"/>
          </p:cNvPicPr>
          <p:nvPr/>
        </p:nvPicPr>
        <p:blipFill>
          <a:blip r:embed="rId3"/>
          <a:srcRect/>
          <a:stretch>
            <a:fillRect/>
          </a:stretch>
        </p:blipFill>
        <p:spPr bwMode="auto">
          <a:xfrm>
            <a:off x="285750" y="2428875"/>
            <a:ext cx="8643938" cy="28575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2531"/>
                                        </p:tgtEl>
                                        <p:attrNameLst>
                                          <p:attrName>style.visibility</p:attrName>
                                        </p:attrNameLst>
                                      </p:cBhvr>
                                      <p:to>
                                        <p:strVal val="visible"/>
                                      </p:to>
                                    </p:set>
                                    <p:animEffect transition="in" filter="diamond(in)">
                                      <p:cBhvr>
                                        <p:cTn id="12" dur="2000"/>
                                        <p:tgtEl>
                                          <p:spTgt spid="22531"/>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2532"/>
                                        </p:tgtEl>
                                        <p:attrNameLst>
                                          <p:attrName>style.visibility</p:attrName>
                                        </p:attrNameLst>
                                      </p:cBhvr>
                                      <p:to>
                                        <p:strVal val="visible"/>
                                      </p:to>
                                    </p:set>
                                    <p:animEffect transition="in" filter="checkerboard(across)">
                                      <p:cBhvr>
                                        <p:cTn id="17"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857250" y="642938"/>
            <a:ext cx="7858125" cy="4708525"/>
          </a:xfrm>
          <a:prstGeom prst="rect">
            <a:avLst/>
          </a:prstGeom>
          <a:noFill/>
          <a:ln w="9525">
            <a:noFill/>
            <a:miter lim="800000"/>
            <a:headEnd/>
            <a:tailEnd/>
          </a:ln>
        </p:spPr>
        <p:txBody>
          <a:bodyPr>
            <a:spAutoFit/>
          </a:bodyPr>
          <a:lstStyle/>
          <a:p>
            <a:r>
              <a:rPr lang="ar-SA" sz="2800" u="none">
                <a:solidFill>
                  <a:schemeClr val="tx2"/>
                </a:solidFill>
              </a:rPr>
              <a:t>ج21 (ب ) : عن أبي هريرة , وعن حذيفة قالا : قال رسول الله صلي الله عليه وسلم  فذكر حديث الشفاعة وفيه ( فياتوا محمدا صلي الله عليه وسلم فيقوم فيؤذن له , وترسل الأمانة والرحم. فتقومان جنبتى الصراط , يمينا وشمالا فيمر أولكم كالبرق قال قلت : بأبي أنت وأمي ! أي شئ كمر البرق ؟ قال ( الم تروا إلي البرق كيف يمر ويرجع في طرفه عين ؟ ثم كمر الرياح , ثم كمر الطير وشد الرجال وتجري بهم أعمالهم , ونبيكم قائم على الصراط يقول : رب سلم سلم حتي تعجز أعمال العباد حتى يجئ الرجل فلا يستطيع السير إلا زحفا قال : وفي حافتي الصراط كلاليب معلقة ومأمورة بأخذ من أمرت به فمخدوش تاج ومكدوس فى النار</a:t>
            </a:r>
          </a:p>
          <a:p>
            <a:endParaRPr lang="ar-SA" u="none">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357188" y="571500"/>
            <a:ext cx="8501062" cy="400050"/>
          </a:xfrm>
          <a:prstGeom prst="rect">
            <a:avLst/>
          </a:prstGeom>
          <a:noFill/>
          <a:ln w="9525">
            <a:noFill/>
            <a:miter lim="800000"/>
            <a:headEnd/>
            <a:tailEnd/>
          </a:ln>
        </p:spPr>
        <p:txBody>
          <a:bodyPr>
            <a:spAutoFit/>
          </a:bodyPr>
          <a:lstStyle/>
          <a:p>
            <a:r>
              <a:rPr lang="ar-SA" u="none">
                <a:solidFill>
                  <a:srgbClr val="FF0000"/>
                </a:solidFill>
              </a:rPr>
              <a:t>س22: ما الشفاعة ؟ وما شروطها ؟ وما المنافع منها ؟</a:t>
            </a:r>
            <a:endParaRPr lang="ar-EG" u="none">
              <a:solidFill>
                <a:srgbClr val="FF0000"/>
              </a:solidFill>
            </a:endParaRPr>
          </a:p>
        </p:txBody>
      </p:sp>
      <p:graphicFrame>
        <p:nvGraphicFramePr>
          <p:cNvPr id="3" name="جدول 2"/>
          <p:cNvGraphicFramePr>
            <a:graphicFrameLocks noGrp="1"/>
          </p:cNvGraphicFramePr>
          <p:nvPr/>
        </p:nvGraphicFramePr>
        <p:xfrm>
          <a:off x="1285875" y="1063625"/>
          <a:ext cx="7572375" cy="1651000"/>
        </p:xfrm>
        <a:graphic>
          <a:graphicData uri="http://schemas.openxmlformats.org/drawingml/2006/table">
            <a:tbl>
              <a:tblPr rtl="1" firstRow="1" bandRow="1">
                <a:tableStyleId>{5C22544A-7EE6-4342-B048-85BDC9FD1C3A}</a:tableStyleId>
              </a:tblPr>
              <a:tblGrid>
                <a:gridCol w="1258708"/>
                <a:gridCol w="6313720"/>
              </a:tblGrid>
              <a:tr h="370840">
                <a:tc>
                  <a:txBody>
                    <a:bodyPr/>
                    <a:lstStyle/>
                    <a:p>
                      <a:pPr rtl="1"/>
                      <a:r>
                        <a:rPr lang="ar-SA" b="1" dirty="0" smtClean="0">
                          <a:solidFill>
                            <a:schemeClr val="accent2"/>
                          </a:solidFill>
                        </a:rPr>
                        <a:t>الشفاعة</a:t>
                      </a:r>
                      <a:endParaRPr lang="ar-EG" b="1" dirty="0">
                        <a:solidFill>
                          <a:schemeClr val="accent2"/>
                        </a:solidFill>
                      </a:endParaRPr>
                    </a:p>
                  </a:txBody>
                  <a:tcPr/>
                </a:tc>
                <a:tc>
                  <a:txBody>
                    <a:bodyPr/>
                    <a:lstStyle/>
                    <a:p>
                      <a:pPr rtl="1"/>
                      <a:r>
                        <a:rPr lang="ar-SA" b="1" dirty="0" smtClean="0">
                          <a:solidFill>
                            <a:srgbClr val="002060"/>
                          </a:solidFill>
                        </a:rPr>
                        <a:t>الوسيلة والطلب وهذا لغة:</a:t>
                      </a:r>
                    </a:p>
                    <a:p>
                      <a:pPr rtl="1"/>
                      <a:r>
                        <a:rPr lang="ar-SA" b="1" dirty="0" smtClean="0">
                          <a:solidFill>
                            <a:srgbClr val="002060"/>
                          </a:solidFill>
                        </a:rPr>
                        <a:t>عرفها</a:t>
                      </a:r>
                      <a:r>
                        <a:rPr lang="ar-SA" b="1" baseline="0" dirty="0" smtClean="0">
                          <a:solidFill>
                            <a:srgbClr val="002060"/>
                          </a:solidFill>
                        </a:rPr>
                        <a:t> :سؤال الخير للغير, </a:t>
                      </a:r>
                      <a:r>
                        <a:rPr lang="ar-SA" b="1" baseline="0" dirty="0" err="1" smtClean="0">
                          <a:solidFill>
                            <a:srgbClr val="002060"/>
                          </a:solidFill>
                        </a:rPr>
                        <a:t>أى</a:t>
                      </a:r>
                      <a:r>
                        <a:rPr lang="ar-SA" b="1" baseline="0" dirty="0" smtClean="0">
                          <a:solidFill>
                            <a:srgbClr val="002060"/>
                          </a:solidFill>
                        </a:rPr>
                        <a:t> الانضمام إلي آخر ناصرا له وسائل عنة</a:t>
                      </a:r>
                      <a:endParaRPr lang="ar-SA" b="1" dirty="0" smtClean="0">
                        <a:solidFill>
                          <a:srgbClr val="002060"/>
                        </a:solidFill>
                      </a:endParaRPr>
                    </a:p>
                  </a:txBody>
                  <a:tcPr/>
                </a:tc>
              </a:tr>
              <a:tr h="370840">
                <a:tc>
                  <a:txBody>
                    <a:bodyPr/>
                    <a:lstStyle/>
                    <a:p>
                      <a:pPr rtl="1"/>
                      <a:r>
                        <a:rPr lang="ar-SA" b="1" dirty="0" smtClean="0">
                          <a:solidFill>
                            <a:schemeClr val="accent2"/>
                          </a:solidFill>
                        </a:rPr>
                        <a:t>شروطها</a:t>
                      </a:r>
                      <a:endParaRPr lang="ar-EG" b="1" dirty="0">
                        <a:solidFill>
                          <a:schemeClr val="accent2"/>
                        </a:solidFill>
                      </a:endParaRPr>
                    </a:p>
                  </a:txBody>
                  <a:tcPr/>
                </a:tc>
                <a:tc>
                  <a:txBody>
                    <a:bodyPr/>
                    <a:lstStyle/>
                    <a:p>
                      <a:pPr rtl="1"/>
                      <a:r>
                        <a:rPr lang="ar-SA" b="1" dirty="0" smtClean="0">
                          <a:solidFill>
                            <a:srgbClr val="002060"/>
                          </a:solidFill>
                        </a:rPr>
                        <a:t>1- أذن الله تعال للشافع أن يشفع لقوله تعال : ( من ذا الذي يشفع عنده إلا بإذنه)</a:t>
                      </a:r>
                    </a:p>
                    <a:p>
                      <a:pPr rtl="1"/>
                      <a:r>
                        <a:rPr lang="ar-SA" b="1" dirty="0" smtClean="0">
                          <a:solidFill>
                            <a:srgbClr val="002060"/>
                          </a:solidFill>
                        </a:rPr>
                        <a:t>2- الرضي عن المشفوع له : قال الله تعال : ( ولا يشفعون إلا لمن ارتضي )</a:t>
                      </a:r>
                      <a:endParaRPr lang="ar-EG" b="1" dirty="0">
                        <a:solidFill>
                          <a:srgbClr val="002060"/>
                        </a:solidFill>
                      </a:endParaRPr>
                    </a:p>
                  </a:txBody>
                  <a:tcPr/>
                </a:tc>
              </a:tr>
              <a:tr h="370840">
                <a:tc>
                  <a:txBody>
                    <a:bodyPr/>
                    <a:lstStyle/>
                    <a:p>
                      <a:pPr rtl="1"/>
                      <a:r>
                        <a:rPr lang="ar-SA" b="1" dirty="0" smtClean="0">
                          <a:solidFill>
                            <a:schemeClr val="accent2"/>
                          </a:solidFill>
                        </a:rPr>
                        <a:t>المانع</a:t>
                      </a:r>
                      <a:endParaRPr lang="ar-EG" b="1" dirty="0">
                        <a:solidFill>
                          <a:schemeClr val="accent2"/>
                        </a:solidFill>
                      </a:endParaRPr>
                    </a:p>
                  </a:txBody>
                  <a:tcPr/>
                </a:tc>
                <a:tc>
                  <a:txBody>
                    <a:bodyPr/>
                    <a:lstStyle/>
                    <a:p>
                      <a:pPr rtl="1"/>
                      <a:r>
                        <a:rPr lang="ar-SA" b="1" dirty="0" smtClean="0">
                          <a:solidFill>
                            <a:srgbClr val="002060"/>
                          </a:solidFill>
                        </a:rPr>
                        <a:t>يمنع منها الشرك بالله</a:t>
                      </a:r>
                      <a:endParaRPr lang="ar-EG" b="1" dirty="0">
                        <a:solidFill>
                          <a:srgbClr val="002060"/>
                        </a:solidFill>
                      </a:endParaRPr>
                    </a:p>
                  </a:txBody>
                  <a:tcPr/>
                </a:tc>
              </a:tr>
            </a:tbl>
          </a:graphicData>
        </a:graphic>
      </p:graphicFrame>
      <p:pic>
        <p:nvPicPr>
          <p:cNvPr id="27650" name="Picture 2"/>
          <p:cNvPicPr>
            <a:picLocks noChangeAspect="1" noChangeArrowheads="1"/>
          </p:cNvPicPr>
          <p:nvPr/>
        </p:nvPicPr>
        <p:blipFill>
          <a:blip r:embed="rId2"/>
          <a:srcRect/>
          <a:stretch>
            <a:fillRect/>
          </a:stretch>
        </p:blipFill>
        <p:spPr bwMode="auto">
          <a:xfrm>
            <a:off x="571500" y="2919413"/>
            <a:ext cx="8286750" cy="27241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3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27650"/>
                                        </p:tgtEl>
                                        <p:attrNameLst>
                                          <p:attrName>style.visibility</p:attrName>
                                        </p:attrNameLst>
                                      </p:cBhvr>
                                      <p:to>
                                        <p:strVal val="visible"/>
                                      </p:to>
                                    </p:set>
                                    <p:animEffect transition="in" filter="checkerboard(across)">
                                      <p:cBhvr>
                                        <p:cTn id="19" dur="5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srcRect b="23529"/>
          <a:stretch>
            <a:fillRect/>
          </a:stretch>
        </p:blipFill>
        <p:spPr bwMode="auto">
          <a:xfrm>
            <a:off x="1214438" y="357188"/>
            <a:ext cx="7786687" cy="1357312"/>
          </a:xfrm>
          <a:prstGeom prst="rect">
            <a:avLst/>
          </a:prstGeom>
          <a:noFill/>
          <a:ln w="9525">
            <a:noFill/>
            <a:miter lim="800000"/>
            <a:headEnd/>
            <a:tailEnd/>
          </a:ln>
        </p:spPr>
      </p:pic>
      <p:pic>
        <p:nvPicPr>
          <p:cNvPr id="28675" name="Picture 3"/>
          <p:cNvPicPr>
            <a:picLocks noChangeAspect="1" noChangeArrowheads="1"/>
          </p:cNvPicPr>
          <p:nvPr/>
        </p:nvPicPr>
        <p:blipFill>
          <a:blip r:embed="rId3"/>
          <a:srcRect/>
          <a:stretch>
            <a:fillRect/>
          </a:stretch>
        </p:blipFill>
        <p:spPr bwMode="auto">
          <a:xfrm>
            <a:off x="1000125" y="1928813"/>
            <a:ext cx="7834313" cy="40005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dissolve">
                                      <p:cBhvr>
                                        <p:cTn id="7" dur="500"/>
                                        <p:tgtEl>
                                          <p:spTgt spid="28674"/>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28675"/>
                                        </p:tgtEl>
                                        <p:attrNameLst>
                                          <p:attrName>style.visibility</p:attrName>
                                        </p:attrNameLst>
                                      </p:cBhvr>
                                      <p:to>
                                        <p:strVal val="visible"/>
                                      </p:to>
                                    </p:set>
                                    <p:animEffect transition="in" filter="plus(in)">
                                      <p:cBhvr>
                                        <p:cTn id="12" dur="20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a:srcRect/>
          <a:stretch>
            <a:fillRect/>
          </a:stretch>
        </p:blipFill>
        <p:spPr bwMode="auto">
          <a:xfrm>
            <a:off x="857250" y="1643063"/>
            <a:ext cx="7929563" cy="18573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plus(in)">
                                      <p:cBhvr>
                                        <p:cTn id="7" dur="20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ستطيل 1"/>
          <p:cNvSpPr/>
          <p:nvPr/>
        </p:nvSpPr>
        <p:spPr>
          <a:xfrm>
            <a:off x="1643042" y="76778"/>
            <a:ext cx="5211684" cy="923330"/>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ar-SA" sz="54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الإيمان بالقضاء والقدر</a:t>
            </a:r>
          </a:p>
        </p:txBody>
      </p:sp>
      <p:pic>
        <p:nvPicPr>
          <p:cNvPr id="30722" name="Picture 2"/>
          <p:cNvPicPr>
            <a:picLocks noChangeAspect="1" noChangeArrowheads="1"/>
          </p:cNvPicPr>
          <p:nvPr/>
        </p:nvPicPr>
        <p:blipFill>
          <a:blip r:embed="rId2"/>
          <a:srcRect/>
          <a:stretch>
            <a:fillRect/>
          </a:stretch>
        </p:blipFill>
        <p:spPr bwMode="auto">
          <a:xfrm>
            <a:off x="1285875" y="1000125"/>
            <a:ext cx="7653338" cy="1428750"/>
          </a:xfrm>
          <a:prstGeom prst="rect">
            <a:avLst/>
          </a:prstGeom>
          <a:noFill/>
          <a:ln w="9525">
            <a:noFill/>
            <a:miter lim="800000"/>
            <a:headEnd/>
            <a:tailEnd/>
          </a:ln>
        </p:spPr>
      </p:pic>
      <p:pic>
        <p:nvPicPr>
          <p:cNvPr id="30723" name="Picture 3"/>
          <p:cNvPicPr>
            <a:picLocks noChangeAspect="1" noChangeArrowheads="1"/>
          </p:cNvPicPr>
          <p:nvPr/>
        </p:nvPicPr>
        <p:blipFill>
          <a:blip r:embed="rId3"/>
          <a:srcRect/>
          <a:stretch>
            <a:fillRect/>
          </a:stretch>
        </p:blipFill>
        <p:spPr bwMode="auto">
          <a:xfrm>
            <a:off x="1214438" y="3081338"/>
            <a:ext cx="7715250" cy="14906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1" presetClass="entr" presetSubtype="4" fill="hold" nodeType="clickEffect">
                                  <p:stCondLst>
                                    <p:cond delay="0"/>
                                  </p:stCondLst>
                                  <p:childTnLst>
                                    <p:set>
                                      <p:cBhvr>
                                        <p:cTn id="13" dur="1" fill="hold">
                                          <p:stCondLst>
                                            <p:cond delay="0"/>
                                          </p:stCondLst>
                                        </p:cTn>
                                        <p:tgtEl>
                                          <p:spTgt spid="30722"/>
                                        </p:tgtEl>
                                        <p:attrNameLst>
                                          <p:attrName>style.visibility</p:attrName>
                                        </p:attrNameLst>
                                      </p:cBhvr>
                                      <p:to>
                                        <p:strVal val="visible"/>
                                      </p:to>
                                    </p:set>
                                    <p:animEffect transition="in" filter="wheel(4)">
                                      <p:cBhvr>
                                        <p:cTn id="14" dur="2000"/>
                                        <p:tgtEl>
                                          <p:spTgt spid="3072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30723"/>
                                        </p:tgtEl>
                                        <p:attrNameLst>
                                          <p:attrName>style.visibility</p:attrName>
                                        </p:attrNameLst>
                                      </p:cBhvr>
                                      <p:to>
                                        <p:strVal val="visible"/>
                                      </p:to>
                                    </p:set>
                                    <p:animEffect transition="in" filter="wipe(up)">
                                      <p:cBhvr>
                                        <p:cTn id="19" dur="500"/>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srcRect/>
          <a:stretch>
            <a:fillRect/>
          </a:stretch>
        </p:blipFill>
        <p:spPr bwMode="auto">
          <a:xfrm>
            <a:off x="571500" y="500063"/>
            <a:ext cx="8429625" cy="1500187"/>
          </a:xfrm>
          <a:prstGeom prst="rect">
            <a:avLst/>
          </a:prstGeom>
          <a:noFill/>
          <a:ln w="9525">
            <a:noFill/>
            <a:miter lim="800000"/>
            <a:headEnd/>
            <a:tailEnd/>
          </a:ln>
        </p:spPr>
      </p:pic>
      <p:sp>
        <p:nvSpPr>
          <p:cNvPr id="19459" name="مربع نص 2"/>
          <p:cNvSpPr txBox="1">
            <a:spLocks noChangeArrowheads="1"/>
          </p:cNvSpPr>
          <p:nvPr/>
        </p:nvSpPr>
        <p:spPr bwMode="auto">
          <a:xfrm>
            <a:off x="428625" y="2143125"/>
            <a:ext cx="8501063" cy="523875"/>
          </a:xfrm>
          <a:prstGeom prst="rect">
            <a:avLst/>
          </a:prstGeom>
          <a:noFill/>
          <a:ln w="9525">
            <a:noFill/>
            <a:miter lim="800000"/>
            <a:headEnd/>
            <a:tailEnd/>
          </a:ln>
        </p:spPr>
        <p:txBody>
          <a:bodyPr>
            <a:spAutoFit/>
          </a:bodyPr>
          <a:lstStyle/>
          <a:p>
            <a:r>
              <a:rPr lang="ar-SA" sz="2800" u="none">
                <a:solidFill>
                  <a:srgbClr val="FF0000"/>
                </a:solidFill>
              </a:rPr>
              <a:t>س4 : كم مراتب الإيمان بالقدر , و أذكرها مرتبة ؟</a:t>
            </a:r>
            <a:endParaRPr lang="ar-EG" sz="2800" u="none">
              <a:solidFill>
                <a:srgbClr val="FF0000"/>
              </a:solidFill>
            </a:endParaRPr>
          </a:p>
        </p:txBody>
      </p:sp>
      <p:graphicFrame>
        <p:nvGraphicFramePr>
          <p:cNvPr id="4" name="جدول 3"/>
          <p:cNvGraphicFramePr>
            <a:graphicFrameLocks noGrp="1"/>
          </p:cNvGraphicFramePr>
          <p:nvPr/>
        </p:nvGraphicFramePr>
        <p:xfrm>
          <a:off x="714375" y="2714625"/>
          <a:ext cx="7810500" cy="2936875"/>
        </p:xfrm>
        <a:graphic>
          <a:graphicData uri="http://schemas.openxmlformats.org/drawingml/2006/table">
            <a:tbl>
              <a:tblPr rtl="1" firstRow="1" bandRow="1">
                <a:tableStyleId>{5C22544A-7EE6-4342-B048-85BDC9FD1C3A}</a:tableStyleId>
              </a:tblPr>
              <a:tblGrid>
                <a:gridCol w="7810512"/>
              </a:tblGrid>
              <a:tr h="370840">
                <a:tc>
                  <a:txBody>
                    <a:bodyPr/>
                    <a:lstStyle/>
                    <a:p>
                      <a:pPr rtl="1"/>
                      <a:r>
                        <a:rPr lang="ar-SA" dirty="0" smtClean="0"/>
                        <a:t>الإيمان</a:t>
                      </a:r>
                      <a:r>
                        <a:rPr lang="ar-SA" baseline="0" dirty="0" smtClean="0"/>
                        <a:t> بالقدر على أربع مراتب </a:t>
                      </a:r>
                      <a:r>
                        <a:rPr lang="ar-SA" baseline="0" dirty="0" err="1" smtClean="0"/>
                        <a:t>هى</a:t>
                      </a:r>
                      <a:r>
                        <a:rPr lang="ar-SA" baseline="0" dirty="0" smtClean="0"/>
                        <a:t> </a:t>
                      </a:r>
                      <a:endParaRPr lang="ar-EG" dirty="0"/>
                    </a:p>
                  </a:txBody>
                  <a:tcPr/>
                </a:tc>
              </a:tr>
              <a:tr h="370840">
                <a:tc>
                  <a:txBody>
                    <a:bodyPr/>
                    <a:lstStyle/>
                    <a:p>
                      <a:pPr rtl="1"/>
                      <a:r>
                        <a:rPr lang="ar-SA" dirty="0" smtClean="0"/>
                        <a:t>1</a:t>
                      </a:r>
                      <a:r>
                        <a:rPr lang="ar-SA" b="1" dirty="0" smtClean="0">
                          <a:solidFill>
                            <a:schemeClr val="bg2">
                              <a:lumMod val="25000"/>
                            </a:schemeClr>
                          </a:solidFill>
                        </a:rPr>
                        <a:t>- الإيمان بالله بكل شئ محيط قال تعال</a:t>
                      </a:r>
                      <a:r>
                        <a:rPr lang="ar-SA" b="1" baseline="0" dirty="0" smtClean="0">
                          <a:solidFill>
                            <a:schemeClr val="bg2">
                              <a:lumMod val="25000"/>
                            </a:schemeClr>
                          </a:solidFill>
                        </a:rPr>
                        <a:t> ( وأن الله قد أحاط بكل شئ علما )</a:t>
                      </a:r>
                      <a:endParaRPr lang="ar-EG" b="1" dirty="0">
                        <a:solidFill>
                          <a:schemeClr val="bg2">
                            <a:lumMod val="25000"/>
                          </a:schemeClr>
                        </a:solidFill>
                      </a:endParaRPr>
                    </a:p>
                  </a:txBody>
                  <a:tcPr/>
                </a:tc>
              </a:tr>
              <a:tr h="370840">
                <a:tc>
                  <a:txBody>
                    <a:bodyPr/>
                    <a:lstStyle/>
                    <a:p>
                      <a:pPr rtl="1"/>
                      <a:r>
                        <a:rPr lang="ar-SA" dirty="0" smtClean="0"/>
                        <a:t>2-</a:t>
                      </a:r>
                      <a:r>
                        <a:rPr lang="ar-SA" b="1" dirty="0" smtClean="0">
                          <a:solidFill>
                            <a:srgbClr val="0B5519"/>
                          </a:solidFill>
                        </a:rPr>
                        <a:t> الإيمان بالله تعال كتب مقادير</a:t>
                      </a:r>
                      <a:r>
                        <a:rPr lang="ar-SA" b="1" baseline="0" dirty="0" smtClean="0">
                          <a:solidFill>
                            <a:srgbClr val="0B5519"/>
                          </a:solidFill>
                        </a:rPr>
                        <a:t> خلقه في اللوح المحفوظ  قال تعال ( ما أصاب من مصيبة في الأرض ولا في السماء إلا في كتاب من قبل أن نبرأها وإن ذلك على الله يسير)</a:t>
                      </a:r>
                      <a:endParaRPr lang="ar-EG" b="1" dirty="0">
                        <a:solidFill>
                          <a:srgbClr val="0B5519"/>
                        </a:solidFill>
                      </a:endParaRPr>
                    </a:p>
                  </a:txBody>
                  <a:tcPr/>
                </a:tc>
              </a:tr>
              <a:tr h="370840">
                <a:tc>
                  <a:txBody>
                    <a:bodyPr/>
                    <a:lstStyle/>
                    <a:p>
                      <a:pPr rtl="1"/>
                      <a:r>
                        <a:rPr lang="ar-SA" b="1" dirty="0" smtClean="0">
                          <a:solidFill>
                            <a:srgbClr val="00B0F0"/>
                          </a:solidFill>
                        </a:rPr>
                        <a:t>3- الإيمان بمشيئة الله النافذة وقدرته الشاملة</a:t>
                      </a:r>
                      <a:r>
                        <a:rPr lang="ar-SA" b="1" baseline="0" dirty="0" smtClean="0">
                          <a:solidFill>
                            <a:srgbClr val="00B0F0"/>
                          </a:solidFill>
                        </a:rPr>
                        <a:t> كما قال ( وما كان الله ليعجزه من شئ في السماوات ولا في الأرض أنه كان عليما قديرا ) . ودليل المشيئة قوله تعال ( وما تشاءون إلا أن يشاء الله رب العالمين )</a:t>
                      </a:r>
                      <a:endParaRPr lang="ar-EG" b="1" dirty="0">
                        <a:solidFill>
                          <a:srgbClr val="00B0F0"/>
                        </a:solidFill>
                      </a:endParaRPr>
                    </a:p>
                  </a:txBody>
                  <a:tcPr/>
                </a:tc>
              </a:tr>
              <a:tr h="370840">
                <a:tc>
                  <a:txBody>
                    <a:bodyPr/>
                    <a:lstStyle/>
                    <a:p>
                      <a:pPr rtl="1"/>
                      <a:r>
                        <a:rPr lang="ar-SA" b="1" dirty="0" smtClean="0">
                          <a:solidFill>
                            <a:schemeClr val="accent2">
                              <a:lumMod val="60000"/>
                              <a:lumOff val="40000"/>
                            </a:schemeClr>
                          </a:solidFill>
                        </a:rPr>
                        <a:t>4- الإيمان بأن الله تعال خالق كل شئ</a:t>
                      </a:r>
                      <a:r>
                        <a:rPr lang="ar-SA" b="1" baseline="0" dirty="0" smtClean="0">
                          <a:solidFill>
                            <a:schemeClr val="accent2">
                              <a:lumMod val="60000"/>
                              <a:lumOff val="40000"/>
                            </a:schemeClr>
                          </a:solidFill>
                        </a:rPr>
                        <a:t> لا خالق غيره ولا رب سواه قال تعال ( الله خالق كل شئ وهو علي كل شئ وكيل ) </a:t>
                      </a:r>
                      <a:endParaRPr lang="ar-EG" b="1" dirty="0">
                        <a:solidFill>
                          <a:schemeClr val="accent2">
                            <a:lumMod val="60000"/>
                            <a:lumOff val="40000"/>
                          </a:schemeClr>
                        </a:solidFill>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checkerboard(across)">
                                      <p:cBhvr>
                                        <p:cTn id="7" dur="5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ربع نص 1"/>
          <p:cNvSpPr txBox="1"/>
          <p:nvPr/>
        </p:nvSpPr>
        <p:spPr>
          <a:xfrm>
            <a:off x="285750" y="571500"/>
            <a:ext cx="8501063" cy="1016000"/>
          </a:xfrm>
          <a:prstGeom prst="rect">
            <a:avLst/>
          </a:prstGeom>
          <a:noFill/>
        </p:spPr>
        <p:txBody>
          <a:bodyPr rtlCol="1">
            <a:spAutoFit/>
          </a:bodyPr>
          <a:lstStyle/>
          <a:p>
            <a:pPr>
              <a:defRPr/>
            </a:pPr>
            <a:r>
              <a:rPr lang="ar-SA" u="none" dirty="0">
                <a:solidFill>
                  <a:srgbClr val="FF0000"/>
                </a:solidFill>
              </a:rPr>
              <a:t>س5: ما معني قوله الرسول عن أطفال المشركين (( الله أعلم بما كانوا عاملين ))</a:t>
            </a:r>
          </a:p>
          <a:p>
            <a:pPr>
              <a:defRPr/>
            </a:pPr>
            <a:r>
              <a:rPr lang="ar-SA" u="none" dirty="0">
                <a:solidFill>
                  <a:schemeClr val="bg2">
                    <a:lumMod val="10000"/>
                  </a:schemeClr>
                </a:solidFill>
              </a:rPr>
              <a:t>      </a:t>
            </a:r>
          </a:p>
          <a:p>
            <a:pPr>
              <a:defRPr/>
            </a:pPr>
            <a:r>
              <a:rPr lang="ar-SA" u="none" dirty="0">
                <a:solidFill>
                  <a:schemeClr val="bg2">
                    <a:lumMod val="10000"/>
                  </a:schemeClr>
                </a:solidFill>
              </a:rPr>
              <a:t>ح5: أي أن الله محيط بكل شئ  ما كان وما لم يكن وما لا يكون لو كان كيف يكون</a:t>
            </a:r>
            <a:endParaRPr lang="ar-EG" u="none" dirty="0">
              <a:solidFill>
                <a:schemeClr val="bg2">
                  <a:lumMod val="10000"/>
                </a:schemeClr>
              </a:solidFill>
            </a:endParaRPr>
          </a:p>
        </p:txBody>
      </p:sp>
      <p:pic>
        <p:nvPicPr>
          <p:cNvPr id="32770" name="Picture 2"/>
          <p:cNvPicPr>
            <a:picLocks noChangeAspect="1" noChangeArrowheads="1"/>
          </p:cNvPicPr>
          <p:nvPr/>
        </p:nvPicPr>
        <p:blipFill>
          <a:blip r:embed="rId2"/>
          <a:srcRect/>
          <a:stretch>
            <a:fillRect/>
          </a:stretch>
        </p:blipFill>
        <p:spPr bwMode="auto">
          <a:xfrm>
            <a:off x="714375" y="2143125"/>
            <a:ext cx="8132763" cy="31432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32770"/>
                                        </p:tgtEl>
                                        <p:attrNameLst>
                                          <p:attrName>style.visibility</p:attrName>
                                        </p:attrNameLst>
                                      </p:cBhvr>
                                      <p:to>
                                        <p:strVal val="visible"/>
                                      </p:to>
                                    </p:set>
                                    <p:animEffect transition="in" filter="checkerboard(across)">
                                      <p:cBhvr>
                                        <p:cTn id="14" dur="5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1138" name="Picture 2"/>
          <p:cNvPicPr>
            <a:picLocks noChangeAspect="1" noChangeArrowheads="1"/>
          </p:cNvPicPr>
          <p:nvPr/>
        </p:nvPicPr>
        <p:blipFill>
          <a:blip r:embed="rId2"/>
          <a:srcRect t="1852"/>
          <a:stretch>
            <a:fillRect/>
          </a:stretch>
        </p:blipFill>
        <p:spPr bwMode="auto">
          <a:xfrm>
            <a:off x="428625" y="1714500"/>
            <a:ext cx="8294688" cy="4214813"/>
          </a:xfrm>
          <a:prstGeom prst="rect">
            <a:avLst/>
          </a:prstGeom>
          <a:noFill/>
          <a:ln w="9525">
            <a:noFill/>
            <a:miter lim="800000"/>
            <a:headEnd/>
            <a:tailEnd/>
          </a:ln>
        </p:spPr>
      </p:pic>
      <p:sp>
        <p:nvSpPr>
          <p:cNvPr id="4" name="مستطيل 3"/>
          <p:cNvSpPr/>
          <p:nvPr/>
        </p:nvSpPr>
        <p:spPr>
          <a:xfrm>
            <a:off x="2071670" y="159229"/>
            <a:ext cx="4479111" cy="769441"/>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ar-SA" sz="44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الإيمان باليوم الأخر</a:t>
            </a:r>
            <a:endParaRPr lang="ar-EG" sz="44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5" name="مربع نص 4"/>
          <p:cNvSpPr txBox="1">
            <a:spLocks noChangeArrowheads="1"/>
          </p:cNvSpPr>
          <p:nvPr/>
        </p:nvSpPr>
        <p:spPr bwMode="auto">
          <a:xfrm>
            <a:off x="1571625" y="1028700"/>
            <a:ext cx="6929438" cy="400050"/>
          </a:xfrm>
          <a:prstGeom prst="rect">
            <a:avLst/>
          </a:prstGeom>
          <a:noFill/>
          <a:ln w="9525">
            <a:noFill/>
            <a:miter lim="800000"/>
            <a:headEnd/>
            <a:tailEnd/>
          </a:ln>
        </p:spPr>
        <p:txBody>
          <a:bodyPr>
            <a:spAutoFit/>
          </a:bodyPr>
          <a:lstStyle/>
          <a:p>
            <a:r>
              <a:rPr lang="ar-SA" u="none">
                <a:solidFill>
                  <a:srgbClr val="FF0000"/>
                </a:solidFill>
              </a:rPr>
              <a:t>س1 : ما معني الإيمان باليوم الآخر , وأستدل على ما أقول ؟</a:t>
            </a:r>
            <a:endParaRPr lang="ar-EG" u="none">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
                                        </p:tgtEl>
                                        <p:attrNameLst>
                                          <p:attrName>ppt_y</p:attrName>
                                        </p:attrNameLst>
                                      </p:cBhvr>
                                      <p:tavLst>
                                        <p:tav tm="0">
                                          <p:val>
                                            <p:strVal val="#ppt_y"/>
                                          </p:val>
                                        </p:tav>
                                        <p:tav tm="100000">
                                          <p:val>
                                            <p:strVal val="#ppt_y"/>
                                          </p:val>
                                        </p:tav>
                                      </p:tavLst>
                                    </p:anim>
                                    <p:anim calcmode="lin" valueType="num">
                                      <p:cBhvr>
                                        <p:cTn id="1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91138"/>
                                        </p:tgtEl>
                                        <p:attrNameLst>
                                          <p:attrName>style.visibility</p:attrName>
                                        </p:attrNameLst>
                                      </p:cBhvr>
                                      <p:to>
                                        <p:strVal val="visible"/>
                                      </p:to>
                                    </p:set>
                                    <p:animEffect transition="in" filter="checkerboard(across)">
                                      <p:cBhvr>
                                        <p:cTn id="23" dur="500"/>
                                        <p:tgtEl>
                                          <p:spTgt spid="91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a:srcRect/>
          <a:stretch>
            <a:fillRect/>
          </a:stretch>
        </p:blipFill>
        <p:spPr bwMode="auto">
          <a:xfrm>
            <a:off x="500063" y="357188"/>
            <a:ext cx="8572500" cy="2833687"/>
          </a:xfrm>
          <a:prstGeom prst="rect">
            <a:avLst/>
          </a:prstGeom>
          <a:noFill/>
          <a:ln w="9525">
            <a:noFill/>
            <a:miter lim="800000"/>
            <a:headEnd/>
            <a:tailEnd/>
          </a:ln>
        </p:spPr>
      </p:pic>
      <p:pic>
        <p:nvPicPr>
          <p:cNvPr id="33795" name="Picture 3"/>
          <p:cNvPicPr>
            <a:picLocks noChangeAspect="1" noChangeArrowheads="1"/>
          </p:cNvPicPr>
          <p:nvPr/>
        </p:nvPicPr>
        <p:blipFill>
          <a:blip r:embed="rId3"/>
          <a:srcRect/>
          <a:stretch>
            <a:fillRect/>
          </a:stretch>
        </p:blipFill>
        <p:spPr bwMode="auto">
          <a:xfrm>
            <a:off x="571500" y="3400425"/>
            <a:ext cx="8429625" cy="26003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circle(in)">
                                      <p:cBhvr>
                                        <p:cTn id="7" dur="2000"/>
                                        <p:tgtEl>
                                          <p:spTgt spid="3379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3795"/>
                                        </p:tgtEl>
                                        <p:attrNameLst>
                                          <p:attrName>style.visibility</p:attrName>
                                        </p:attrNameLst>
                                      </p:cBhvr>
                                      <p:to>
                                        <p:strVal val="visible"/>
                                      </p:to>
                                    </p:set>
                                    <p:animEffect transition="in" filter="wedge">
                                      <p:cBhvr>
                                        <p:cTn id="12" dur="2000"/>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0" y="500063"/>
            <a:ext cx="8929688" cy="400050"/>
          </a:xfrm>
          <a:prstGeom prst="rect">
            <a:avLst/>
          </a:prstGeom>
          <a:noFill/>
          <a:ln w="9525">
            <a:noFill/>
            <a:miter lim="800000"/>
            <a:headEnd/>
            <a:tailEnd/>
          </a:ln>
        </p:spPr>
        <p:txBody>
          <a:bodyPr>
            <a:spAutoFit/>
          </a:bodyPr>
          <a:lstStyle/>
          <a:p>
            <a:r>
              <a:rPr lang="ar-SA" u="none">
                <a:solidFill>
                  <a:srgbClr val="FF0000"/>
                </a:solidFill>
              </a:rPr>
              <a:t>س9: اذكر أنواع المقادير , وما الدليل التقدير العام ؟</a:t>
            </a:r>
            <a:endParaRPr lang="ar-EG" u="none">
              <a:solidFill>
                <a:srgbClr val="FF0000"/>
              </a:solidFill>
            </a:endParaRPr>
          </a:p>
        </p:txBody>
      </p:sp>
      <p:graphicFrame>
        <p:nvGraphicFramePr>
          <p:cNvPr id="3" name="جدول 2"/>
          <p:cNvGraphicFramePr>
            <a:graphicFrameLocks noGrp="1"/>
          </p:cNvGraphicFramePr>
          <p:nvPr/>
        </p:nvGraphicFramePr>
        <p:xfrm>
          <a:off x="714375" y="1000125"/>
          <a:ext cx="8215313" cy="2835275"/>
        </p:xfrm>
        <a:graphic>
          <a:graphicData uri="http://schemas.openxmlformats.org/drawingml/2006/table">
            <a:tbl>
              <a:tblPr rtl="1" firstRow="1" bandRow="1">
                <a:tableStyleId>{5C22544A-7EE6-4342-B048-85BDC9FD1C3A}</a:tableStyleId>
              </a:tblPr>
              <a:tblGrid>
                <a:gridCol w="8215370"/>
              </a:tblGrid>
              <a:tr h="370840">
                <a:tc>
                  <a:txBody>
                    <a:bodyPr/>
                    <a:lstStyle/>
                    <a:p>
                      <a:pPr rtl="1"/>
                      <a:r>
                        <a:rPr lang="ar-SA" dirty="0" smtClean="0"/>
                        <a:t>1- التقدير</a:t>
                      </a:r>
                      <a:r>
                        <a:rPr lang="ar-SA" baseline="0" dirty="0" smtClean="0"/>
                        <a:t> العام لجميع الأشياء قبل خلق السموات والاض بخمسين ألف سنة عندما خلق الله القلم وأمره بالكتابة لما هو كائن إلي يوم القيامة وهو التقدير الأزلي . ودليل هذا التقدير قول الله تعال ( ما أصاب من مصيبة في الأرض ولا في أنفسكم إلا في كتاب من قبل أن نبرأها )</a:t>
                      </a:r>
                      <a:endParaRPr lang="ar-EG" dirty="0"/>
                    </a:p>
                  </a:txBody>
                  <a:tcPr/>
                </a:tc>
              </a:tr>
              <a:tr h="370840">
                <a:tc>
                  <a:txBody>
                    <a:bodyPr/>
                    <a:lstStyle/>
                    <a:p>
                      <a:pPr rtl="1"/>
                      <a:r>
                        <a:rPr lang="ar-SA" b="1" dirty="0" smtClean="0">
                          <a:solidFill>
                            <a:schemeClr val="accent1">
                              <a:lumMod val="75000"/>
                            </a:schemeClr>
                          </a:solidFill>
                        </a:rPr>
                        <a:t>2- التقدير العمري وهو ما يجرى على الإنسان من بداية حياته</a:t>
                      </a:r>
                      <a:r>
                        <a:rPr lang="ar-SA" b="1" baseline="0" dirty="0" smtClean="0">
                          <a:solidFill>
                            <a:schemeClr val="accent1">
                              <a:lumMod val="75000"/>
                            </a:schemeClr>
                          </a:solidFill>
                        </a:rPr>
                        <a:t> عند تخليق النطفة إلي ما بعد ذلك وهو عام للرزق والسعادة والشقاء .</a:t>
                      </a:r>
                      <a:endParaRPr lang="ar-EG" b="1" dirty="0">
                        <a:solidFill>
                          <a:schemeClr val="accent1">
                            <a:lumMod val="75000"/>
                          </a:schemeClr>
                        </a:solidFill>
                      </a:endParaRPr>
                    </a:p>
                  </a:txBody>
                  <a:tcPr/>
                </a:tc>
              </a:tr>
              <a:tr h="370840">
                <a:tc>
                  <a:txBody>
                    <a:bodyPr/>
                    <a:lstStyle/>
                    <a:p>
                      <a:pPr rtl="1"/>
                      <a:r>
                        <a:rPr lang="ar-SA" b="1" dirty="0" smtClean="0">
                          <a:solidFill>
                            <a:schemeClr val="accent1">
                              <a:lumMod val="75000"/>
                            </a:schemeClr>
                          </a:solidFill>
                        </a:rPr>
                        <a:t>3</a:t>
                      </a:r>
                      <a:r>
                        <a:rPr lang="ar-SA" b="1" dirty="0" smtClean="0">
                          <a:solidFill>
                            <a:srgbClr val="FFC000"/>
                          </a:solidFill>
                        </a:rPr>
                        <a:t>- التقدير السنوي ويكون في ليلة القدر من كل عام كما قال تعال (  فيها يفرق كل أمر حكيم أمرا من عندنا )</a:t>
                      </a:r>
                      <a:endParaRPr lang="ar-EG" b="1" dirty="0">
                        <a:solidFill>
                          <a:srgbClr val="FFC000"/>
                        </a:solidFill>
                      </a:endParaRPr>
                    </a:p>
                  </a:txBody>
                  <a:tcPr/>
                </a:tc>
              </a:tr>
              <a:tr h="370840">
                <a:tc>
                  <a:txBody>
                    <a:bodyPr/>
                    <a:lstStyle/>
                    <a:p>
                      <a:pPr rtl="1"/>
                      <a:r>
                        <a:rPr lang="ar-SA" b="1" dirty="0" smtClean="0">
                          <a:solidFill>
                            <a:srgbClr val="FF0066"/>
                          </a:solidFill>
                        </a:rPr>
                        <a:t>4- التقدير اليومي وهو لما يحصل في اليوم من الحوادث المقدرة من الخلق</a:t>
                      </a:r>
                      <a:r>
                        <a:rPr lang="ar-SA" b="1" baseline="0" dirty="0" smtClean="0">
                          <a:solidFill>
                            <a:srgbClr val="FF0066"/>
                          </a:solidFill>
                        </a:rPr>
                        <a:t> والرزق والإحياء والأمانة ومغفرة الذنوب وتفريج الكروب قال تعالى : ( كل يوم هو في شأن )</a:t>
                      </a:r>
                      <a:endParaRPr lang="ar-EG" b="1" dirty="0">
                        <a:solidFill>
                          <a:srgbClr val="FF0066"/>
                        </a:solidFill>
                      </a:endParaRPr>
                    </a:p>
                  </a:txBody>
                  <a:tcPr/>
                </a:tc>
              </a:tr>
            </a:tbl>
          </a:graphicData>
        </a:graphic>
      </p:graphicFrame>
      <p:pic>
        <p:nvPicPr>
          <p:cNvPr id="34818" name="Picture 2"/>
          <p:cNvPicPr>
            <a:picLocks noChangeAspect="1" noChangeArrowheads="1"/>
          </p:cNvPicPr>
          <p:nvPr/>
        </p:nvPicPr>
        <p:blipFill>
          <a:blip r:embed="rId2"/>
          <a:srcRect/>
          <a:stretch>
            <a:fillRect/>
          </a:stretch>
        </p:blipFill>
        <p:spPr bwMode="auto">
          <a:xfrm>
            <a:off x="642938" y="4000500"/>
            <a:ext cx="8315325" cy="21431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34818"/>
                                        </p:tgtEl>
                                        <p:attrNameLst>
                                          <p:attrName>style.visibility</p:attrName>
                                        </p:attrNameLst>
                                      </p:cBhvr>
                                      <p:to>
                                        <p:strVal val="visible"/>
                                      </p:to>
                                    </p:set>
                                    <p:animEffect transition="in" filter="checkerboard(across)">
                                      <p:cBhvr>
                                        <p:cTn id="19" dur="5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srcRect/>
          <a:stretch>
            <a:fillRect/>
          </a:stretch>
        </p:blipFill>
        <p:spPr bwMode="auto">
          <a:xfrm>
            <a:off x="1214438" y="1071563"/>
            <a:ext cx="7662862" cy="1571625"/>
          </a:xfrm>
          <a:prstGeom prst="rect">
            <a:avLst/>
          </a:prstGeom>
          <a:noFill/>
          <a:ln w="9525">
            <a:noFill/>
            <a:miter lim="800000"/>
            <a:headEnd/>
            <a:tailEnd/>
          </a:ln>
        </p:spPr>
      </p:pic>
      <p:sp>
        <p:nvSpPr>
          <p:cNvPr id="3" name="مربع نص 2"/>
          <p:cNvSpPr txBox="1">
            <a:spLocks noChangeArrowheads="1"/>
          </p:cNvSpPr>
          <p:nvPr/>
        </p:nvSpPr>
        <p:spPr bwMode="auto">
          <a:xfrm>
            <a:off x="285750" y="571500"/>
            <a:ext cx="8643938" cy="400050"/>
          </a:xfrm>
          <a:prstGeom prst="rect">
            <a:avLst/>
          </a:prstGeom>
          <a:noFill/>
          <a:ln w="9525">
            <a:noFill/>
            <a:miter lim="800000"/>
            <a:headEnd/>
            <a:tailEnd/>
          </a:ln>
        </p:spPr>
        <p:txBody>
          <a:bodyPr>
            <a:spAutoFit/>
          </a:bodyPr>
          <a:lstStyle/>
          <a:p>
            <a:r>
              <a:rPr lang="ar-SA" u="none">
                <a:solidFill>
                  <a:srgbClr val="FF0000"/>
                </a:solidFill>
              </a:rPr>
              <a:t>س11: ما الفوائد المترتبة على الإيمان بمراتب القدر و المقادير؟</a:t>
            </a:r>
            <a:endParaRPr lang="ar-EG" u="none">
              <a:solidFill>
                <a:srgbClr val="FF0000"/>
              </a:solidFill>
            </a:endParaRPr>
          </a:p>
        </p:txBody>
      </p:sp>
      <p:pic>
        <p:nvPicPr>
          <p:cNvPr id="35843" name="Picture 3"/>
          <p:cNvPicPr>
            <a:picLocks noChangeAspect="1" noChangeArrowheads="1"/>
          </p:cNvPicPr>
          <p:nvPr/>
        </p:nvPicPr>
        <p:blipFill>
          <a:blip r:embed="rId3"/>
          <a:srcRect/>
          <a:stretch>
            <a:fillRect/>
          </a:stretch>
        </p:blipFill>
        <p:spPr bwMode="auto">
          <a:xfrm>
            <a:off x="1179513" y="2990850"/>
            <a:ext cx="7678737" cy="27241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5842"/>
                                        </p:tgtEl>
                                        <p:attrNameLst>
                                          <p:attrName>style.visibility</p:attrName>
                                        </p:attrNameLst>
                                      </p:cBhvr>
                                      <p:to>
                                        <p:strVal val="visible"/>
                                      </p:to>
                                    </p:set>
                                    <p:animEffect transition="in" filter="dissolve">
                                      <p:cBhvr>
                                        <p:cTn id="14" dur="500"/>
                                        <p:tgtEl>
                                          <p:spTgt spid="35842"/>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35843"/>
                                        </p:tgtEl>
                                        <p:attrNameLst>
                                          <p:attrName>style.visibility</p:attrName>
                                        </p:attrNameLst>
                                      </p:cBhvr>
                                      <p:to>
                                        <p:strVal val="visible"/>
                                      </p:to>
                                    </p:set>
                                    <p:animEffect transition="in" filter="wheel(1)">
                                      <p:cBhvr>
                                        <p:cTn id="19" dur="2000"/>
                                        <p:tgtEl>
                                          <p:spTgt spid="35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ربع نص 1"/>
          <p:cNvSpPr txBox="1"/>
          <p:nvPr/>
        </p:nvSpPr>
        <p:spPr>
          <a:xfrm>
            <a:off x="500063" y="571500"/>
            <a:ext cx="8429625" cy="1631950"/>
          </a:xfrm>
          <a:prstGeom prst="rect">
            <a:avLst/>
          </a:prstGeom>
          <a:noFill/>
        </p:spPr>
        <p:txBody>
          <a:bodyPr rtlCol="1">
            <a:spAutoFit/>
          </a:bodyPr>
          <a:lstStyle/>
          <a:p>
            <a:pPr>
              <a:defRPr/>
            </a:pPr>
            <a:r>
              <a:rPr lang="ar-SA" u="none" dirty="0">
                <a:solidFill>
                  <a:srgbClr val="FF0000"/>
                </a:solidFill>
              </a:rPr>
              <a:t>س13: ما فائدة النهي عن الخوض </a:t>
            </a:r>
            <a:r>
              <a:rPr lang="ar-SA" u="none" dirty="0" err="1">
                <a:solidFill>
                  <a:srgbClr val="FF0000"/>
                </a:solidFill>
              </a:rPr>
              <a:t>فى</a:t>
            </a:r>
            <a:r>
              <a:rPr lang="ar-SA" u="none" dirty="0">
                <a:solidFill>
                  <a:srgbClr val="FF0000"/>
                </a:solidFill>
              </a:rPr>
              <a:t> القدر ؟</a:t>
            </a:r>
          </a:p>
          <a:p>
            <a:pPr>
              <a:defRPr/>
            </a:pPr>
            <a:endParaRPr lang="ar-SA" u="none" dirty="0">
              <a:solidFill>
                <a:schemeClr val="bg2">
                  <a:lumMod val="50000"/>
                </a:schemeClr>
              </a:solidFill>
            </a:endParaRPr>
          </a:p>
          <a:p>
            <a:pPr>
              <a:defRPr/>
            </a:pPr>
            <a:r>
              <a:rPr lang="ar-SA" u="none" dirty="0">
                <a:solidFill>
                  <a:schemeClr val="bg2">
                    <a:lumMod val="50000"/>
                  </a:schemeClr>
                </a:solidFill>
              </a:rPr>
              <a:t>ج13: لأن الخوض في القدر مدعاة لقياسه على المحسوسات المشاهدة التى يترتب بعضها على بعض من الماديات التى أمامنا  في الحياة وهذا مسلك خطر يوصل الإنسان إلي الاعتراض على المالك المتصرف ويوقع في الحيرة ولإضلال</a:t>
            </a:r>
            <a:endParaRPr lang="ar-EG" u="none" dirty="0">
              <a:solidFill>
                <a:schemeClr val="bg2">
                  <a:lumMod val="50000"/>
                </a:schemeClr>
              </a:solidFill>
            </a:endParaRPr>
          </a:p>
        </p:txBody>
      </p:sp>
      <p:sp>
        <p:nvSpPr>
          <p:cNvPr id="3" name="مربع نص 2"/>
          <p:cNvSpPr txBox="1"/>
          <p:nvPr/>
        </p:nvSpPr>
        <p:spPr>
          <a:xfrm>
            <a:off x="652463" y="2368550"/>
            <a:ext cx="8429625" cy="4094163"/>
          </a:xfrm>
          <a:prstGeom prst="rect">
            <a:avLst/>
          </a:prstGeom>
          <a:noFill/>
        </p:spPr>
        <p:txBody>
          <a:bodyPr rtlCol="1">
            <a:spAutoFit/>
          </a:bodyPr>
          <a:lstStyle/>
          <a:p>
            <a:pPr>
              <a:defRPr/>
            </a:pPr>
            <a:r>
              <a:rPr lang="ar-SA" u="none" dirty="0">
                <a:solidFill>
                  <a:srgbClr val="FF0000"/>
                </a:solidFill>
              </a:rPr>
              <a:t>س14 : ما رأي السلف في القضاء والقدر مع الاستدلال ؟</a:t>
            </a:r>
          </a:p>
          <a:p>
            <a:pPr>
              <a:defRPr/>
            </a:pPr>
            <a:r>
              <a:rPr lang="ar-SA" u="none" dirty="0">
                <a:solidFill>
                  <a:schemeClr val="bg2">
                    <a:lumMod val="50000"/>
                  </a:schemeClr>
                </a:solidFill>
              </a:rPr>
              <a:t>ج14 : </a:t>
            </a:r>
          </a:p>
          <a:p>
            <a:pPr>
              <a:defRPr/>
            </a:pPr>
            <a:r>
              <a:rPr lang="ar-SA" u="none" dirty="0">
                <a:solidFill>
                  <a:schemeClr val="bg2">
                    <a:lumMod val="50000"/>
                  </a:schemeClr>
                </a:solidFill>
              </a:rPr>
              <a:t>         1- أن الله خالق كل شئ وزنه ومليكه لا يخرج عن ذلك شئ فما شاء الله كان وما لم يشأ لم يكن , وهو قادر على كل شئ وعالم بكل شئ , فكتب كل ما هو كائن قبل كونه أفعال العبادة وغيرها من الأرزاق والآجال والسعادة والشقاء كما قال تعال ( وإن يمسك الله بضر فلا كاشف له إلا هو وإن يمسك بخير فهو على كل شئ قدير )</a:t>
            </a:r>
          </a:p>
          <a:p>
            <a:pPr>
              <a:defRPr/>
            </a:pPr>
            <a:r>
              <a:rPr lang="ar-SA" u="none" dirty="0">
                <a:solidFill>
                  <a:schemeClr val="bg2">
                    <a:lumMod val="50000"/>
                  </a:schemeClr>
                </a:solidFill>
              </a:rPr>
              <a:t>        2- أن ما كان من الأفعال والصفات والإحداث خارج إرادة الإنسان وقدرته فليس هو محل تكليف من الله تعال ولكن هناك أفعال مقدوره للإنسان ومستطاعه يفعلها بما وهبه الله تعال من القدرة والاختبار مما تظهر فيه الحكمة الإلهية في الجزاء كما قال سبحانه :( ليبلوكم أيكم أحسن عملا )</a:t>
            </a:r>
          </a:p>
          <a:p>
            <a:pPr>
              <a:defRPr/>
            </a:pPr>
            <a:r>
              <a:rPr lang="ar-SA" u="none" dirty="0">
                <a:solidFill>
                  <a:schemeClr val="bg2">
                    <a:lumMod val="50000"/>
                  </a:schemeClr>
                </a:solidFill>
              </a:rPr>
              <a:t>       3- أفعال الله تعالى من حيث الخلق هي فعله خير محض , والشر ليس إليه فما نسب إليه فليس شرا ونسبه إليه من حيث الخلق والمشيئة ليست بشر فهو من جهة إضافته إلي العبد باكتسابه له لما يلحقه من المهالك بسببه كما قال تعالي ( وما أصابكم من مصيبة فبما كسبت أيديكم ويعفوا عن كثير ) </a:t>
            </a:r>
          </a:p>
          <a:p>
            <a:pPr>
              <a:defRPr/>
            </a:pPr>
            <a:endParaRPr lang="ar-SA" u="none" dirty="0">
              <a:solidFill>
                <a:schemeClr val="bg2">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869" name="Picture 5"/>
          <p:cNvPicPr>
            <a:picLocks noChangeAspect="1" noChangeArrowheads="1"/>
          </p:cNvPicPr>
          <p:nvPr/>
        </p:nvPicPr>
        <p:blipFill>
          <a:blip r:embed="rId2"/>
          <a:srcRect/>
          <a:stretch>
            <a:fillRect/>
          </a:stretch>
        </p:blipFill>
        <p:spPr bwMode="auto">
          <a:xfrm>
            <a:off x="1143000" y="4071938"/>
            <a:ext cx="7686675" cy="1643062"/>
          </a:xfrm>
          <a:prstGeom prst="rect">
            <a:avLst/>
          </a:prstGeom>
          <a:noFill/>
          <a:ln w="9525">
            <a:noFill/>
            <a:miter lim="800000"/>
            <a:headEnd/>
            <a:tailEnd/>
          </a:ln>
        </p:spPr>
      </p:pic>
      <p:pic>
        <p:nvPicPr>
          <p:cNvPr id="36870" name="Picture 6"/>
          <p:cNvPicPr>
            <a:picLocks noChangeAspect="1" noChangeArrowheads="1"/>
          </p:cNvPicPr>
          <p:nvPr/>
        </p:nvPicPr>
        <p:blipFill>
          <a:blip r:embed="rId3"/>
          <a:srcRect/>
          <a:stretch>
            <a:fillRect/>
          </a:stretch>
        </p:blipFill>
        <p:spPr bwMode="auto">
          <a:xfrm>
            <a:off x="1285875" y="571500"/>
            <a:ext cx="7534275" cy="1214438"/>
          </a:xfrm>
          <a:prstGeom prst="rect">
            <a:avLst/>
          </a:prstGeom>
          <a:noFill/>
          <a:ln w="9525">
            <a:noFill/>
            <a:miter lim="800000"/>
            <a:headEnd/>
            <a:tailEnd/>
          </a:ln>
        </p:spPr>
      </p:pic>
      <p:pic>
        <p:nvPicPr>
          <p:cNvPr id="36871" name="Picture 7"/>
          <p:cNvPicPr>
            <a:picLocks noChangeAspect="1" noChangeArrowheads="1"/>
          </p:cNvPicPr>
          <p:nvPr/>
        </p:nvPicPr>
        <p:blipFill>
          <a:blip r:embed="rId4"/>
          <a:srcRect/>
          <a:stretch>
            <a:fillRect/>
          </a:stretch>
        </p:blipFill>
        <p:spPr bwMode="auto">
          <a:xfrm>
            <a:off x="1285875" y="2000250"/>
            <a:ext cx="7534275" cy="17145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870"/>
                                        </p:tgtEl>
                                        <p:attrNameLst>
                                          <p:attrName>style.visibility</p:attrName>
                                        </p:attrNameLst>
                                      </p:cBhvr>
                                      <p:to>
                                        <p:strVal val="visible"/>
                                      </p:to>
                                    </p:set>
                                    <p:animEffect transition="in" filter="circle(in)">
                                      <p:cBhvr>
                                        <p:cTn id="7" dur="2000"/>
                                        <p:tgtEl>
                                          <p:spTgt spid="36870"/>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36871"/>
                                        </p:tgtEl>
                                        <p:attrNameLst>
                                          <p:attrName>style.visibility</p:attrName>
                                        </p:attrNameLst>
                                      </p:cBhvr>
                                      <p:to>
                                        <p:strVal val="visible"/>
                                      </p:to>
                                    </p:set>
                                    <p:animEffect transition="in" filter="plus(in)">
                                      <p:cBhvr>
                                        <p:cTn id="12" dur="2000"/>
                                        <p:tgtEl>
                                          <p:spTgt spid="3687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6869"/>
                                        </p:tgtEl>
                                        <p:attrNameLst>
                                          <p:attrName>style.visibility</p:attrName>
                                        </p:attrNameLst>
                                      </p:cBhvr>
                                      <p:to>
                                        <p:strVal val="visible"/>
                                      </p:to>
                                    </p:set>
                                    <p:animEffect transition="in" filter="wipe(down)">
                                      <p:cBhvr>
                                        <p:cTn id="17" dur="500"/>
                                        <p:tgtEl>
                                          <p:spTgt spid="36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a:srcRect/>
          <a:stretch>
            <a:fillRect/>
          </a:stretch>
        </p:blipFill>
        <p:spPr bwMode="auto">
          <a:xfrm>
            <a:off x="714375" y="500063"/>
            <a:ext cx="8239125" cy="1428750"/>
          </a:xfrm>
          <a:prstGeom prst="rect">
            <a:avLst/>
          </a:prstGeom>
          <a:noFill/>
          <a:ln w="9525">
            <a:noFill/>
            <a:miter lim="800000"/>
            <a:headEnd/>
            <a:tailEnd/>
          </a:ln>
        </p:spPr>
      </p:pic>
      <p:pic>
        <p:nvPicPr>
          <p:cNvPr id="37891" name="Picture 3"/>
          <p:cNvPicPr>
            <a:picLocks noChangeAspect="1" noChangeArrowheads="1"/>
          </p:cNvPicPr>
          <p:nvPr/>
        </p:nvPicPr>
        <p:blipFill>
          <a:blip r:embed="rId3"/>
          <a:srcRect/>
          <a:stretch>
            <a:fillRect/>
          </a:stretch>
        </p:blipFill>
        <p:spPr bwMode="auto">
          <a:xfrm>
            <a:off x="642938" y="2786063"/>
            <a:ext cx="8358187" cy="19288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checkerboard(across)">
                                      <p:cBhvr>
                                        <p:cTn id="7" dur="500"/>
                                        <p:tgtEl>
                                          <p:spTgt spid="37890"/>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7891"/>
                                        </p:tgtEl>
                                        <p:attrNameLst>
                                          <p:attrName>style.visibility</p:attrName>
                                        </p:attrNameLst>
                                      </p:cBhvr>
                                      <p:to>
                                        <p:strVal val="visible"/>
                                      </p:to>
                                    </p:set>
                                    <p:animEffect transition="in" filter="wedge">
                                      <p:cBhvr>
                                        <p:cTn id="12" dur="2000"/>
                                        <p:tgtEl>
                                          <p:spTgt spid="37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ستطيل 1"/>
          <p:cNvSpPr/>
          <p:nvPr/>
        </p:nvSpPr>
        <p:spPr>
          <a:xfrm>
            <a:off x="1571604" y="142852"/>
            <a:ext cx="5493812" cy="923330"/>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ar-SA" sz="54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في حياة الفرد والجماعة</a:t>
            </a:r>
          </a:p>
        </p:txBody>
      </p:sp>
      <p:pic>
        <p:nvPicPr>
          <p:cNvPr id="38914" name="Picture 2"/>
          <p:cNvPicPr>
            <a:picLocks noChangeAspect="1" noChangeArrowheads="1"/>
          </p:cNvPicPr>
          <p:nvPr/>
        </p:nvPicPr>
        <p:blipFill>
          <a:blip r:embed="rId2"/>
          <a:srcRect/>
          <a:stretch>
            <a:fillRect/>
          </a:stretch>
        </p:blipFill>
        <p:spPr bwMode="auto">
          <a:xfrm>
            <a:off x="928688" y="1143000"/>
            <a:ext cx="8024812" cy="1214438"/>
          </a:xfrm>
          <a:prstGeom prst="rect">
            <a:avLst/>
          </a:prstGeom>
          <a:noFill/>
          <a:ln w="9525">
            <a:noFill/>
            <a:miter lim="800000"/>
            <a:headEnd/>
            <a:tailEnd/>
          </a:ln>
        </p:spPr>
      </p:pic>
      <p:pic>
        <p:nvPicPr>
          <p:cNvPr id="38915" name="Picture 3"/>
          <p:cNvPicPr>
            <a:picLocks noChangeAspect="1" noChangeArrowheads="1"/>
          </p:cNvPicPr>
          <p:nvPr/>
        </p:nvPicPr>
        <p:blipFill>
          <a:blip r:embed="rId3"/>
          <a:srcRect/>
          <a:stretch>
            <a:fillRect/>
          </a:stretch>
        </p:blipFill>
        <p:spPr bwMode="auto">
          <a:xfrm>
            <a:off x="928688" y="2571750"/>
            <a:ext cx="8001000" cy="1071563"/>
          </a:xfrm>
          <a:prstGeom prst="rect">
            <a:avLst/>
          </a:prstGeom>
          <a:noFill/>
          <a:ln w="9525">
            <a:noFill/>
            <a:miter lim="800000"/>
            <a:headEnd/>
            <a:tailEnd/>
          </a:ln>
        </p:spPr>
      </p:pic>
      <p:pic>
        <p:nvPicPr>
          <p:cNvPr id="38916" name="Picture 4"/>
          <p:cNvPicPr>
            <a:picLocks noChangeAspect="1" noChangeArrowheads="1"/>
          </p:cNvPicPr>
          <p:nvPr/>
        </p:nvPicPr>
        <p:blipFill>
          <a:blip r:embed="rId4"/>
          <a:srcRect/>
          <a:stretch>
            <a:fillRect/>
          </a:stretch>
        </p:blipFill>
        <p:spPr bwMode="auto">
          <a:xfrm>
            <a:off x="1000125" y="3929063"/>
            <a:ext cx="7929563" cy="13573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1" presetClass="entr" presetSubtype="4" fill="hold" nodeType="clickEffect">
                                  <p:stCondLst>
                                    <p:cond delay="0"/>
                                  </p:stCondLst>
                                  <p:childTnLst>
                                    <p:set>
                                      <p:cBhvr>
                                        <p:cTn id="13" dur="1" fill="hold">
                                          <p:stCondLst>
                                            <p:cond delay="0"/>
                                          </p:stCondLst>
                                        </p:cTn>
                                        <p:tgtEl>
                                          <p:spTgt spid="38914"/>
                                        </p:tgtEl>
                                        <p:attrNameLst>
                                          <p:attrName>style.visibility</p:attrName>
                                        </p:attrNameLst>
                                      </p:cBhvr>
                                      <p:to>
                                        <p:strVal val="visible"/>
                                      </p:to>
                                    </p:set>
                                    <p:animEffect transition="in" filter="wheel(4)">
                                      <p:cBhvr>
                                        <p:cTn id="14" dur="2000"/>
                                        <p:tgtEl>
                                          <p:spTgt spid="3891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8915"/>
                                        </p:tgtEl>
                                        <p:attrNameLst>
                                          <p:attrName>style.visibility</p:attrName>
                                        </p:attrNameLst>
                                      </p:cBhvr>
                                      <p:to>
                                        <p:strVal val="visible"/>
                                      </p:to>
                                    </p:set>
                                    <p:animEffect transition="in" filter="wipe(down)">
                                      <p:cBhvr>
                                        <p:cTn id="19" dur="500"/>
                                        <p:tgtEl>
                                          <p:spTgt spid="38915"/>
                                        </p:tgtEl>
                                      </p:cBhvr>
                                    </p:animEffect>
                                  </p:childTnLst>
                                </p:cTn>
                              </p:par>
                            </p:childTnLst>
                          </p:cTn>
                        </p:par>
                      </p:childTnLst>
                    </p:cTn>
                  </p:par>
                  <p:par>
                    <p:cTn id="20" fill="hold">
                      <p:stCondLst>
                        <p:cond delay="indefinite"/>
                      </p:stCondLst>
                      <p:childTnLst>
                        <p:par>
                          <p:cTn id="21" fill="hold">
                            <p:stCondLst>
                              <p:cond delay="0"/>
                            </p:stCondLst>
                            <p:childTnLst>
                              <p:par>
                                <p:cTn id="22" presetID="13" presetClass="entr" presetSubtype="16" fill="hold" nodeType="clickEffect">
                                  <p:stCondLst>
                                    <p:cond delay="0"/>
                                  </p:stCondLst>
                                  <p:childTnLst>
                                    <p:set>
                                      <p:cBhvr>
                                        <p:cTn id="23" dur="1" fill="hold">
                                          <p:stCondLst>
                                            <p:cond delay="0"/>
                                          </p:stCondLst>
                                        </p:cTn>
                                        <p:tgtEl>
                                          <p:spTgt spid="38916"/>
                                        </p:tgtEl>
                                        <p:attrNameLst>
                                          <p:attrName>style.visibility</p:attrName>
                                        </p:attrNameLst>
                                      </p:cBhvr>
                                      <p:to>
                                        <p:strVal val="visible"/>
                                      </p:to>
                                    </p:set>
                                    <p:animEffect transition="in" filter="plus(in)">
                                      <p:cBhvr>
                                        <p:cTn id="24"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ربع نص 1"/>
          <p:cNvSpPr txBox="1"/>
          <p:nvPr/>
        </p:nvSpPr>
        <p:spPr>
          <a:xfrm>
            <a:off x="214313" y="571500"/>
            <a:ext cx="8715375" cy="3478213"/>
          </a:xfrm>
          <a:prstGeom prst="rect">
            <a:avLst/>
          </a:prstGeom>
          <a:noFill/>
        </p:spPr>
        <p:txBody>
          <a:bodyPr rtlCol="1">
            <a:spAutoFit/>
          </a:bodyPr>
          <a:lstStyle/>
          <a:p>
            <a:pPr>
              <a:defRPr/>
            </a:pPr>
            <a:r>
              <a:rPr lang="ar-SA" u="none" dirty="0">
                <a:solidFill>
                  <a:srgbClr val="FF3300"/>
                </a:solidFill>
              </a:rPr>
              <a:t>س4: مال الطريق الصحيح </a:t>
            </a:r>
            <a:r>
              <a:rPr lang="ar-SA" u="none" dirty="0" err="1">
                <a:solidFill>
                  <a:srgbClr val="FF3300"/>
                </a:solidFill>
              </a:rPr>
              <a:t>فى</a:t>
            </a:r>
            <a:r>
              <a:rPr lang="ar-SA" u="none" dirty="0">
                <a:solidFill>
                  <a:srgbClr val="FF3300"/>
                </a:solidFill>
              </a:rPr>
              <a:t> تحقيق رغبات الجسد والروح أذكر الدليل على ما أقول ؟</a:t>
            </a:r>
          </a:p>
          <a:p>
            <a:pPr>
              <a:defRPr/>
            </a:pPr>
            <a:r>
              <a:rPr lang="ar-SA" u="none" dirty="0">
                <a:solidFill>
                  <a:schemeClr val="bg2">
                    <a:lumMod val="25000"/>
                  </a:schemeClr>
                </a:solidFill>
              </a:rPr>
              <a:t>ج4: </a:t>
            </a:r>
          </a:p>
          <a:p>
            <a:pPr>
              <a:defRPr/>
            </a:pPr>
            <a:r>
              <a:rPr lang="ar-SA" u="none" dirty="0">
                <a:solidFill>
                  <a:schemeClr val="bg2">
                    <a:lumMod val="25000"/>
                  </a:schemeClr>
                </a:solidFill>
              </a:rPr>
              <a:t>     هو الطريق الذي رسمه الإسلام في الموازنة بين رغبات الجسد والروح فحرم القتل والرهبانية أمر بالتمتع بالطيبات من الرزق وحرم الخبائث وأمر بعبادته وإخلاص الدين له ونهي عن الكفر والفسوق والعصيان في مواضيع كثيرة من القرآن وقد تبرأ هادى هذه الأمة محمد من النفر اللذين أرادوا الزيادة </a:t>
            </a:r>
            <a:r>
              <a:rPr lang="ar-SA" u="none" dirty="0" err="1">
                <a:solidFill>
                  <a:schemeClr val="bg2">
                    <a:lumMod val="25000"/>
                  </a:schemeClr>
                </a:solidFill>
              </a:rPr>
              <a:t>فى</a:t>
            </a:r>
            <a:r>
              <a:rPr lang="ar-SA" u="none" dirty="0">
                <a:solidFill>
                  <a:schemeClr val="bg2">
                    <a:lumMod val="25000"/>
                  </a:schemeClr>
                </a:solidFill>
              </a:rPr>
              <a:t> العمل على ما كان علية الرسول  غير مبالين براحة أبدانهم روى أنس بن مالك (أن ثلاثة رهط جاءوا إلى بيوت أزواج النبي صلى الله علية وسلم يسألون عن عبادة النبي صلى الله عليه وسلم فلما أخبروا كأنهم تقالوها فقالوا وأين نحن من النبي صلي الله عليه وسلم فقد غفر له ما تقدم من ذنبه وما تأخر قال أحدهم أما أنا فإني أصلي الليل أبدا وقال أخر أنا أصوم الدهر لا افطر  وقال أخر أنا اعتزل النساء فلا أتزوج أبدا فجاء رسول الله صلى الله عليه وسلم فقال (( أنتم الذين قلتم كذا وكذا أما والله إني لأخشاكم لله وأتقاكم له , لكنى أصوم وأفطر وأصلي وأرقد وأتزوج النساء فمن رغب عن سنتي فليس منى )</a:t>
            </a:r>
            <a:endParaRPr lang="ar-EG" u="none" dirty="0">
              <a:solidFill>
                <a:schemeClr val="bg2">
                  <a:lumMod val="2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ربع نص 1"/>
          <p:cNvSpPr txBox="1"/>
          <p:nvPr/>
        </p:nvSpPr>
        <p:spPr>
          <a:xfrm>
            <a:off x="214313" y="642938"/>
            <a:ext cx="8715375" cy="1323975"/>
          </a:xfrm>
          <a:prstGeom prst="rect">
            <a:avLst/>
          </a:prstGeom>
          <a:noFill/>
        </p:spPr>
        <p:txBody>
          <a:bodyPr rtlCol="1">
            <a:spAutoFit/>
          </a:bodyPr>
          <a:lstStyle/>
          <a:p>
            <a:pPr>
              <a:defRPr/>
            </a:pPr>
            <a:r>
              <a:rPr lang="ar-SA" u="none" dirty="0">
                <a:solidFill>
                  <a:srgbClr val="FF0000"/>
                </a:solidFill>
              </a:rPr>
              <a:t>س5 : هل يكون مؤمنا من آمن ببعض أركان الإيمان دون بعضها ؟</a:t>
            </a:r>
          </a:p>
          <a:p>
            <a:pPr>
              <a:defRPr/>
            </a:pPr>
            <a:r>
              <a:rPr lang="ar-SA" u="none" dirty="0">
                <a:solidFill>
                  <a:schemeClr val="bg2">
                    <a:lumMod val="25000"/>
                  </a:schemeClr>
                </a:solidFill>
              </a:rPr>
              <a:t>ج5 :</a:t>
            </a:r>
          </a:p>
          <a:p>
            <a:pPr>
              <a:defRPr/>
            </a:pPr>
            <a:r>
              <a:rPr lang="ar-SA" u="none" dirty="0">
                <a:solidFill>
                  <a:schemeClr val="bg2">
                    <a:lumMod val="25000"/>
                  </a:schemeClr>
                </a:solidFill>
              </a:rPr>
              <a:t>     لا , لأن كل ركن منها مرتبط بالأخر وعدم التصديق بواحد منها بعد تكذيبا بها جميعا ولا ينفع الإيمان صاحبه ولا يكون مثمرا ما لم يكن إيمانا بجمع الأركان </a:t>
            </a:r>
            <a:endParaRPr lang="ar-EG" u="none" dirty="0">
              <a:solidFill>
                <a:schemeClr val="bg2">
                  <a:lumMod val="25000"/>
                </a:schemeClr>
              </a:solidFill>
            </a:endParaRPr>
          </a:p>
        </p:txBody>
      </p:sp>
      <p:pic>
        <p:nvPicPr>
          <p:cNvPr id="39938" name="Picture 2"/>
          <p:cNvPicPr>
            <a:picLocks noChangeAspect="1" noChangeArrowheads="1"/>
          </p:cNvPicPr>
          <p:nvPr/>
        </p:nvPicPr>
        <p:blipFill>
          <a:blip r:embed="rId2"/>
          <a:srcRect/>
          <a:stretch>
            <a:fillRect/>
          </a:stretch>
        </p:blipFill>
        <p:spPr bwMode="auto">
          <a:xfrm>
            <a:off x="642938" y="2071688"/>
            <a:ext cx="8210550" cy="1714500"/>
          </a:xfrm>
          <a:prstGeom prst="rect">
            <a:avLst/>
          </a:prstGeom>
          <a:noFill/>
          <a:ln w="9525">
            <a:noFill/>
            <a:miter lim="800000"/>
            <a:headEnd/>
            <a:tailEnd/>
          </a:ln>
        </p:spPr>
      </p:pic>
      <p:pic>
        <p:nvPicPr>
          <p:cNvPr id="39939" name="Picture 3"/>
          <p:cNvPicPr>
            <a:picLocks noChangeAspect="1" noChangeArrowheads="1"/>
          </p:cNvPicPr>
          <p:nvPr/>
        </p:nvPicPr>
        <p:blipFill>
          <a:blip r:embed="rId3"/>
          <a:srcRect/>
          <a:stretch>
            <a:fillRect/>
          </a:stretch>
        </p:blipFill>
        <p:spPr bwMode="auto">
          <a:xfrm>
            <a:off x="642938" y="4071938"/>
            <a:ext cx="8105775" cy="8572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4" fill="hold" nodeType="clickEffect">
                                  <p:stCondLst>
                                    <p:cond delay="0"/>
                                  </p:stCondLst>
                                  <p:childTnLst>
                                    <p:set>
                                      <p:cBhvr>
                                        <p:cTn id="12" dur="1" fill="hold">
                                          <p:stCondLst>
                                            <p:cond delay="0"/>
                                          </p:stCondLst>
                                        </p:cTn>
                                        <p:tgtEl>
                                          <p:spTgt spid="39938"/>
                                        </p:tgtEl>
                                        <p:attrNameLst>
                                          <p:attrName>style.visibility</p:attrName>
                                        </p:attrNameLst>
                                      </p:cBhvr>
                                      <p:to>
                                        <p:strVal val="visible"/>
                                      </p:to>
                                    </p:set>
                                    <p:animEffect transition="in" filter="wheel(4)">
                                      <p:cBhvr>
                                        <p:cTn id="13" dur="2000"/>
                                        <p:tgtEl>
                                          <p:spTgt spid="39938"/>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39939"/>
                                        </p:tgtEl>
                                        <p:attrNameLst>
                                          <p:attrName>style.visibility</p:attrName>
                                        </p:attrNameLst>
                                      </p:cBhvr>
                                      <p:to>
                                        <p:strVal val="visible"/>
                                      </p:to>
                                    </p:set>
                                    <p:animEffect transition="in" filter="checkerboard(across)">
                                      <p:cBhvr>
                                        <p:cTn id="18" dur="500"/>
                                        <p:tgtEl>
                                          <p:spTgt spid="39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srcRect/>
          <a:stretch>
            <a:fillRect/>
          </a:stretch>
        </p:blipFill>
        <p:spPr bwMode="auto">
          <a:xfrm>
            <a:off x="357188" y="500063"/>
            <a:ext cx="8562975" cy="1285875"/>
          </a:xfrm>
          <a:prstGeom prst="rect">
            <a:avLst/>
          </a:prstGeom>
          <a:noFill/>
          <a:ln w="9525">
            <a:noFill/>
            <a:miter lim="800000"/>
            <a:headEnd/>
            <a:tailEnd/>
          </a:ln>
        </p:spPr>
      </p:pic>
      <p:pic>
        <p:nvPicPr>
          <p:cNvPr id="40963" name="Picture 3"/>
          <p:cNvPicPr>
            <a:picLocks noChangeAspect="1" noChangeArrowheads="1"/>
          </p:cNvPicPr>
          <p:nvPr/>
        </p:nvPicPr>
        <p:blipFill>
          <a:blip r:embed="rId3"/>
          <a:srcRect/>
          <a:stretch>
            <a:fillRect/>
          </a:stretch>
        </p:blipFill>
        <p:spPr bwMode="auto">
          <a:xfrm>
            <a:off x="428625" y="1857375"/>
            <a:ext cx="8482013" cy="1285875"/>
          </a:xfrm>
          <a:prstGeom prst="rect">
            <a:avLst/>
          </a:prstGeom>
          <a:noFill/>
          <a:ln w="9525">
            <a:noFill/>
            <a:miter lim="800000"/>
            <a:headEnd/>
            <a:tailEnd/>
          </a:ln>
        </p:spPr>
      </p:pic>
      <p:pic>
        <p:nvPicPr>
          <p:cNvPr id="40964" name="Picture 4"/>
          <p:cNvPicPr>
            <a:picLocks noChangeAspect="1" noChangeArrowheads="1"/>
          </p:cNvPicPr>
          <p:nvPr/>
        </p:nvPicPr>
        <p:blipFill>
          <a:blip r:embed="rId4"/>
          <a:srcRect/>
          <a:stretch>
            <a:fillRect/>
          </a:stretch>
        </p:blipFill>
        <p:spPr bwMode="auto">
          <a:xfrm>
            <a:off x="357188" y="3286125"/>
            <a:ext cx="8558212" cy="16430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plus(in)">
                                      <p:cBhvr>
                                        <p:cTn id="7" dur="2000"/>
                                        <p:tgtEl>
                                          <p:spTgt spid="4096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40963"/>
                                        </p:tgtEl>
                                        <p:attrNameLst>
                                          <p:attrName>style.visibility</p:attrName>
                                        </p:attrNameLst>
                                      </p:cBhvr>
                                      <p:to>
                                        <p:strVal val="visible"/>
                                      </p:to>
                                    </p:set>
                                    <p:animEffect transition="in" filter="plus(in)">
                                      <p:cBhvr>
                                        <p:cTn id="12" dur="2000"/>
                                        <p:tgtEl>
                                          <p:spTgt spid="4096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0964"/>
                                        </p:tgtEl>
                                        <p:attrNameLst>
                                          <p:attrName>style.visibility</p:attrName>
                                        </p:attrNameLst>
                                      </p:cBhvr>
                                      <p:to>
                                        <p:strVal val="visible"/>
                                      </p:to>
                                    </p:set>
                                    <p:animEffect transition="in" filter="circle(in)">
                                      <p:cBhvr>
                                        <p:cTn id="17" dur="2000"/>
                                        <p:tgtEl>
                                          <p:spTgt spid="40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1785938" y="642938"/>
            <a:ext cx="6929437" cy="400050"/>
          </a:xfrm>
          <a:prstGeom prst="rect">
            <a:avLst/>
          </a:prstGeom>
          <a:noFill/>
          <a:ln w="9525">
            <a:noFill/>
            <a:miter lim="800000"/>
            <a:headEnd/>
            <a:tailEnd/>
          </a:ln>
        </p:spPr>
        <p:txBody>
          <a:bodyPr>
            <a:spAutoFit/>
          </a:bodyPr>
          <a:lstStyle/>
          <a:p>
            <a:r>
              <a:rPr lang="ar-SA" u="none">
                <a:solidFill>
                  <a:srgbClr val="FF0000"/>
                </a:solidFill>
              </a:rPr>
              <a:t>س2 : ما موقف المشركين من عقيدة البعث مع الاستدلال على ما أقول ؟</a:t>
            </a:r>
            <a:endParaRPr lang="ar-EG" u="none">
              <a:solidFill>
                <a:srgbClr val="FF0000"/>
              </a:solidFill>
            </a:endParaRPr>
          </a:p>
        </p:txBody>
      </p:sp>
      <p:sp>
        <p:nvSpPr>
          <p:cNvPr id="3" name="مربع نص 2"/>
          <p:cNvSpPr txBox="1">
            <a:spLocks noChangeArrowheads="1"/>
          </p:cNvSpPr>
          <p:nvPr/>
        </p:nvSpPr>
        <p:spPr bwMode="auto">
          <a:xfrm>
            <a:off x="214313" y="1143000"/>
            <a:ext cx="8501062" cy="1016000"/>
          </a:xfrm>
          <a:prstGeom prst="rect">
            <a:avLst/>
          </a:prstGeom>
          <a:noFill/>
          <a:ln w="9525">
            <a:noFill/>
            <a:miter lim="800000"/>
            <a:headEnd/>
            <a:tailEnd/>
          </a:ln>
        </p:spPr>
        <p:txBody>
          <a:bodyPr>
            <a:spAutoFit/>
          </a:bodyPr>
          <a:lstStyle/>
          <a:p>
            <a:r>
              <a:rPr lang="ar-SA" u="none">
                <a:solidFill>
                  <a:srgbClr val="002060"/>
                </a:solidFill>
              </a:rPr>
              <a:t>لقد نكروه ورأوا استبعاد عودة الحياة بعد إحالة الأجسام ترابا وتفرقها في الأرض أخبر الله عنهم بقوله: </a:t>
            </a:r>
            <a:r>
              <a:rPr lang="en-US" u="none">
                <a:solidFill>
                  <a:srgbClr val="002060"/>
                </a:solidFill>
              </a:rPr>
              <a:t>}</a:t>
            </a:r>
            <a:r>
              <a:rPr lang="ar-SA" u="none">
                <a:solidFill>
                  <a:srgbClr val="002060"/>
                </a:solidFill>
              </a:rPr>
              <a:t> وإن تعجب فعجب قولهم أإذا كنا ترابا أإنا لفي خلق جديد أولئك الذين كفروا بربهم وأولئك الأغلال في أعناقهم وألئك أصحاب النار هم فيها خالدون  ”</a:t>
            </a:r>
            <a:endParaRPr lang="ar-EG" u="none">
              <a:solidFill>
                <a:srgbClr val="002060"/>
              </a:solidFill>
            </a:endParaRPr>
          </a:p>
        </p:txBody>
      </p:sp>
      <p:graphicFrame>
        <p:nvGraphicFramePr>
          <p:cNvPr id="4" name="جدول 3"/>
          <p:cNvGraphicFramePr>
            <a:graphicFrameLocks noGrp="1"/>
          </p:cNvGraphicFramePr>
          <p:nvPr/>
        </p:nvGraphicFramePr>
        <p:xfrm>
          <a:off x="357171" y="2357438"/>
          <a:ext cx="8524892" cy="2785753"/>
        </p:xfrm>
        <a:graphic>
          <a:graphicData uri="http://schemas.openxmlformats.org/drawingml/2006/table">
            <a:tbl>
              <a:tblPr rtl="1" firstRow="1" bandRow="1">
                <a:tableStyleId>{5C22544A-7EE6-4342-B048-85BDC9FD1C3A}</a:tableStyleId>
              </a:tblPr>
              <a:tblGrid>
                <a:gridCol w="8524892"/>
              </a:tblGrid>
              <a:tr h="774073">
                <a:tc>
                  <a:txBody>
                    <a:bodyPr/>
                    <a:lstStyle/>
                    <a:p>
                      <a:pPr rtl="1"/>
                      <a:r>
                        <a:rPr lang="ar-SA" sz="2800" dirty="0" smtClean="0"/>
                        <a:t>س3 : أذكر طرق القرآن في الرد على منكري البعث ؟ </a:t>
                      </a:r>
                      <a:endParaRPr lang="ar-EG" sz="2800" dirty="0"/>
                    </a:p>
                  </a:txBody>
                  <a:tcPr/>
                </a:tc>
              </a:tr>
              <a:tr h="370840">
                <a:tc>
                  <a:txBody>
                    <a:bodyPr/>
                    <a:lstStyle/>
                    <a:p>
                      <a:pPr rtl="1"/>
                      <a:r>
                        <a:rPr lang="ar-SA" b="1" dirty="0" smtClean="0">
                          <a:solidFill>
                            <a:srgbClr val="FF0000"/>
                          </a:solidFill>
                        </a:rPr>
                        <a:t>1- الاستدلال بخلق السماوات والأرض قال تعال ” لخلق السماوات والأرض أكبر من خلق</a:t>
                      </a:r>
                      <a:r>
                        <a:rPr lang="ar-SA" b="1" baseline="0" dirty="0" smtClean="0">
                          <a:solidFill>
                            <a:srgbClr val="FF0000"/>
                          </a:solidFill>
                        </a:rPr>
                        <a:t> الناس ولكن أكثر الناس لا يعلمون ”</a:t>
                      </a:r>
                    </a:p>
                    <a:p>
                      <a:pPr rtl="1"/>
                      <a:r>
                        <a:rPr lang="ar-SA" b="1" baseline="0" dirty="0" smtClean="0">
                          <a:solidFill>
                            <a:srgbClr val="FF0000"/>
                          </a:solidFill>
                        </a:rPr>
                        <a:t>2- الاستدلال بخلق الإنسان أولا , قال تعال : ” أفعلينا بالخلق الأول بل هم في لبس من خلق جديد ”</a:t>
                      </a:r>
                    </a:p>
                    <a:p>
                      <a:pPr rtl="1"/>
                      <a:r>
                        <a:rPr lang="ar-SA" b="1" baseline="0" dirty="0" smtClean="0">
                          <a:solidFill>
                            <a:srgbClr val="FF0000"/>
                          </a:solidFill>
                        </a:rPr>
                        <a:t>3- استدلال بإحياء الأرض بعد موتها قال تعال : ” والذي نزل من السماء ماء بقدر فأنشرنا به بلدة ميتا كذلك تخرجون ”</a:t>
                      </a:r>
                    </a:p>
                    <a:p>
                      <a:pPr rtl="1"/>
                      <a:r>
                        <a:rPr lang="ar-SA" b="1" dirty="0" smtClean="0">
                          <a:solidFill>
                            <a:srgbClr val="FF0000"/>
                          </a:solidFill>
                        </a:rPr>
                        <a:t>4- الاستدلال بإحياء الله تعال بعض الموتى في الدنيا :قال تعال : ” أو كالذي مر على قرية وهى خاوية على عروشها</a:t>
                      </a:r>
                      <a:r>
                        <a:rPr lang="ar-SA" b="1" baseline="0" dirty="0" smtClean="0">
                          <a:solidFill>
                            <a:srgbClr val="FF0000"/>
                          </a:solidFill>
                        </a:rPr>
                        <a:t> قال إني يحيى هذه الله بعد موتها فأماته عام ثم بعثه ”</a:t>
                      </a:r>
                      <a:endParaRPr lang="ar-EG" b="1" dirty="0">
                        <a:solidFill>
                          <a:srgbClr val="FF0000"/>
                        </a:solidFill>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grpId="0" nodeType="clickEffect">
                                  <p:stCondLst>
                                    <p:cond delay="0"/>
                                  </p:stCondLst>
                                  <p:iterate type="lt">
                                    <p:tmPct val="50000"/>
                                  </p:iterate>
                                  <p:childTnLst>
                                    <p:set>
                                      <p:cBhvr>
                                        <p:cTn id="15" dur="1" fill="hold">
                                          <p:stCondLst>
                                            <p:cond delay="0"/>
                                          </p:stCondLst>
                                        </p:cTn>
                                        <p:tgtEl>
                                          <p:spTgt spid="3"/>
                                        </p:tgtEl>
                                        <p:attrNameLst>
                                          <p:attrName>style.visibility</p:attrName>
                                        </p:attrNameLst>
                                      </p:cBhvr>
                                      <p:to>
                                        <p:strVal val="visible"/>
                                      </p:to>
                                    </p:set>
                                    <p:anim calcmode="discrete" valueType="clr">
                                      <p:cBhvr override="childStyle">
                                        <p:cTn id="16" dur="50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7" dur="500"/>
                                        <p:tgtEl>
                                          <p:spTgt spid="3"/>
                                        </p:tgtEl>
                                        <p:attrNameLst>
                                          <p:attrName>fillcolor</p:attrName>
                                        </p:attrNameLst>
                                      </p:cBhvr>
                                      <p:tavLst>
                                        <p:tav tm="0">
                                          <p:val>
                                            <p:clrVal>
                                              <a:schemeClr val="accent2"/>
                                            </p:clrVal>
                                          </p:val>
                                        </p:tav>
                                        <p:tav tm="50000">
                                          <p:val>
                                            <p:clrVal>
                                              <a:schemeClr val="hlink"/>
                                            </p:clrVal>
                                          </p:val>
                                        </p:tav>
                                      </p:tavLst>
                                    </p:anim>
                                    <p:set>
                                      <p:cBhvr>
                                        <p:cTn id="18" dur="50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srcRect/>
          <a:stretch>
            <a:fillRect/>
          </a:stretch>
        </p:blipFill>
        <p:spPr bwMode="auto">
          <a:xfrm>
            <a:off x="500063" y="500063"/>
            <a:ext cx="8477250" cy="1928812"/>
          </a:xfrm>
          <a:prstGeom prst="rect">
            <a:avLst/>
          </a:prstGeom>
          <a:noFill/>
          <a:ln w="9525">
            <a:noFill/>
            <a:miter lim="800000"/>
            <a:headEnd/>
            <a:tailEnd/>
          </a:ln>
        </p:spPr>
      </p:pic>
      <p:sp>
        <p:nvSpPr>
          <p:cNvPr id="3" name="مربع نص 2"/>
          <p:cNvSpPr txBox="1"/>
          <p:nvPr/>
        </p:nvSpPr>
        <p:spPr>
          <a:xfrm>
            <a:off x="428625" y="2857500"/>
            <a:ext cx="8358188" cy="1016000"/>
          </a:xfrm>
          <a:prstGeom prst="rect">
            <a:avLst/>
          </a:prstGeom>
          <a:noFill/>
        </p:spPr>
        <p:txBody>
          <a:bodyPr rtlCol="1">
            <a:spAutoFit/>
          </a:bodyPr>
          <a:lstStyle/>
          <a:p>
            <a:pPr>
              <a:defRPr/>
            </a:pPr>
            <a:r>
              <a:rPr lang="ar-SA" u="none" dirty="0">
                <a:solidFill>
                  <a:srgbClr val="FF0000"/>
                </a:solidFill>
              </a:rPr>
              <a:t>س12 : ما الدافع على مكارم الأخلاق من أركان الإيمان ؟</a:t>
            </a:r>
          </a:p>
          <a:p>
            <a:pPr>
              <a:defRPr/>
            </a:pPr>
            <a:r>
              <a:rPr lang="ar-SA" u="none" dirty="0">
                <a:solidFill>
                  <a:schemeClr val="bg2">
                    <a:lumMod val="25000"/>
                  </a:schemeClr>
                </a:solidFill>
              </a:rPr>
              <a:t>ج12 :</a:t>
            </a:r>
          </a:p>
          <a:p>
            <a:pPr>
              <a:defRPr/>
            </a:pPr>
            <a:r>
              <a:rPr lang="ar-SA" u="none" dirty="0">
                <a:solidFill>
                  <a:schemeClr val="bg2">
                    <a:lumMod val="25000"/>
                  </a:schemeClr>
                </a:solidFill>
              </a:rPr>
              <a:t>       - هو الإيمان بالبعث والحساب والجزاء</a:t>
            </a:r>
            <a:endParaRPr lang="ar-EG" u="none" dirty="0">
              <a:solidFill>
                <a:schemeClr val="bg2">
                  <a:lumMod val="25000"/>
                </a:schemeClr>
              </a:solidFill>
            </a:endParaRPr>
          </a:p>
        </p:txBody>
      </p:sp>
      <p:sp>
        <p:nvSpPr>
          <p:cNvPr id="4" name="مربع نص 3"/>
          <p:cNvSpPr txBox="1"/>
          <p:nvPr/>
        </p:nvSpPr>
        <p:spPr>
          <a:xfrm>
            <a:off x="285750" y="4214813"/>
            <a:ext cx="8643938" cy="1631950"/>
          </a:xfrm>
          <a:prstGeom prst="rect">
            <a:avLst/>
          </a:prstGeom>
          <a:noFill/>
        </p:spPr>
        <p:txBody>
          <a:bodyPr rtlCol="1">
            <a:spAutoFit/>
          </a:bodyPr>
          <a:lstStyle/>
          <a:p>
            <a:pPr>
              <a:defRPr/>
            </a:pPr>
            <a:r>
              <a:rPr lang="ar-SA" u="none" dirty="0">
                <a:solidFill>
                  <a:srgbClr val="FF0000"/>
                </a:solidFill>
              </a:rPr>
              <a:t>س13 : لماذا يكون الإيمان بالقضاء والقدر عامل خمول بين الناس ؟ </a:t>
            </a:r>
          </a:p>
          <a:p>
            <a:pPr>
              <a:defRPr/>
            </a:pPr>
            <a:r>
              <a:rPr lang="ar-SA" u="none" dirty="0">
                <a:solidFill>
                  <a:schemeClr val="bg2">
                    <a:lumMod val="25000"/>
                  </a:schemeClr>
                </a:solidFill>
              </a:rPr>
              <a:t>ج13 :</a:t>
            </a:r>
          </a:p>
          <a:p>
            <a:pPr>
              <a:defRPr/>
            </a:pPr>
            <a:r>
              <a:rPr lang="ar-SA" u="none" dirty="0">
                <a:solidFill>
                  <a:schemeClr val="bg2">
                    <a:lumMod val="25000"/>
                  </a:schemeClr>
                </a:solidFill>
              </a:rPr>
              <a:t>       - لأن إيمان المرء بحياة بعد هذه الحياة يحصل بها الجزاء على الأعمال مما يشعر بأن لحياته غاية وهدفا ساميا الأمر الذي يدفعه إلى الأعمال الحسنة من فعل الخيرات والتخلي بالفضائل والابتعاد عن الشرور والتخلي عن </a:t>
            </a:r>
            <a:r>
              <a:rPr lang="ar-SA" u="none" dirty="0" err="1">
                <a:solidFill>
                  <a:schemeClr val="bg2">
                    <a:lumMod val="25000"/>
                  </a:schemeClr>
                </a:solidFill>
              </a:rPr>
              <a:t>الرزائل</a:t>
            </a:r>
            <a:r>
              <a:rPr lang="ar-SA" u="none" dirty="0">
                <a:solidFill>
                  <a:schemeClr val="bg2">
                    <a:lumMod val="25000"/>
                  </a:schemeClr>
                </a:solidFill>
              </a:rPr>
              <a:t> </a:t>
            </a:r>
            <a:endParaRPr lang="ar-EG" u="none" dirty="0">
              <a:solidFill>
                <a:schemeClr val="bg2">
                  <a:lumMod val="2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1"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plus(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500063" y="571500"/>
            <a:ext cx="8358187" cy="584200"/>
          </a:xfrm>
          <a:prstGeom prst="rect">
            <a:avLst/>
          </a:prstGeom>
          <a:noFill/>
          <a:ln w="9525">
            <a:noFill/>
            <a:miter lim="800000"/>
            <a:headEnd/>
            <a:tailEnd/>
          </a:ln>
        </p:spPr>
        <p:txBody>
          <a:bodyPr>
            <a:spAutoFit/>
          </a:bodyPr>
          <a:lstStyle/>
          <a:p>
            <a:r>
              <a:rPr lang="ar-SA" sz="3200" u="none">
                <a:solidFill>
                  <a:srgbClr val="FF0000"/>
                </a:solidFill>
              </a:rPr>
              <a:t>4- لماذا كثر الاستدلال في القرآن على إثبات البعث ؟</a:t>
            </a:r>
          </a:p>
        </p:txBody>
      </p:sp>
      <p:sp>
        <p:nvSpPr>
          <p:cNvPr id="4" name="مربع نص 3"/>
          <p:cNvSpPr txBox="1"/>
          <p:nvPr/>
        </p:nvSpPr>
        <p:spPr>
          <a:xfrm>
            <a:off x="714375" y="1143000"/>
            <a:ext cx="8143875" cy="1016000"/>
          </a:xfrm>
          <a:prstGeom prst="rect">
            <a:avLst/>
          </a:prstGeom>
          <a:noFill/>
        </p:spPr>
        <p:txBody>
          <a:bodyPr rtlCol="1">
            <a:spAutoFit/>
          </a:bodyPr>
          <a:lstStyle/>
          <a:p>
            <a:pPr>
              <a:defRPr/>
            </a:pPr>
            <a:r>
              <a:rPr lang="ar-SA" u="none" dirty="0">
                <a:solidFill>
                  <a:schemeClr val="accent5">
                    <a:lumMod val="50000"/>
                  </a:schemeClr>
                </a:solidFill>
              </a:rPr>
              <a:t>ج4 : لأهمية الإيمان بالبعث في جانب الحياة الدنيا لتحقيق لحكمة إلهية به للرد على المنكرين بطرق برهانيه باهرة تضطرب العقول إلي التسليم والإذعان , فكلما كانت الحاجة إلي شئ أشد كانت أدلته أظهر رحمة من الله بخلقه</a:t>
            </a:r>
          </a:p>
        </p:txBody>
      </p:sp>
      <p:sp>
        <p:nvSpPr>
          <p:cNvPr id="5" name="مربع نص 4"/>
          <p:cNvSpPr txBox="1">
            <a:spLocks noChangeArrowheads="1"/>
          </p:cNvSpPr>
          <p:nvPr/>
        </p:nvSpPr>
        <p:spPr bwMode="auto">
          <a:xfrm>
            <a:off x="285750" y="2286000"/>
            <a:ext cx="8572500" cy="523875"/>
          </a:xfrm>
          <a:prstGeom prst="rect">
            <a:avLst/>
          </a:prstGeom>
          <a:noFill/>
          <a:ln w="9525">
            <a:noFill/>
            <a:miter lim="800000"/>
            <a:headEnd/>
            <a:tailEnd/>
          </a:ln>
        </p:spPr>
        <p:txBody>
          <a:bodyPr>
            <a:spAutoFit/>
          </a:bodyPr>
          <a:lstStyle/>
          <a:p>
            <a:r>
              <a:rPr lang="ar-SA" sz="2800" u="none">
                <a:solidFill>
                  <a:srgbClr val="FF0000"/>
                </a:solidFill>
              </a:rPr>
              <a:t>س5- ما  حكم الإيمان بسؤال الملكين ونعيم القبر وعذابه مع ذكر الدليل ؟</a:t>
            </a:r>
          </a:p>
        </p:txBody>
      </p:sp>
      <p:pic>
        <p:nvPicPr>
          <p:cNvPr id="17411" name="Picture 3"/>
          <p:cNvPicPr>
            <a:picLocks noChangeAspect="1" noChangeArrowheads="1"/>
          </p:cNvPicPr>
          <p:nvPr/>
        </p:nvPicPr>
        <p:blipFill>
          <a:blip r:embed="rId2"/>
          <a:srcRect/>
          <a:stretch>
            <a:fillRect/>
          </a:stretch>
        </p:blipFill>
        <p:spPr bwMode="auto">
          <a:xfrm>
            <a:off x="500063" y="2857500"/>
            <a:ext cx="8235950" cy="27336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strips(down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nodeType="clickEffect">
                                  <p:stCondLst>
                                    <p:cond delay="0"/>
                                  </p:stCondLst>
                                  <p:childTnLst>
                                    <p:set>
                                      <p:cBhvr>
                                        <p:cTn id="23" dur="1" fill="hold">
                                          <p:stCondLst>
                                            <p:cond delay="0"/>
                                          </p:stCondLst>
                                        </p:cTn>
                                        <p:tgtEl>
                                          <p:spTgt spid="17411"/>
                                        </p:tgtEl>
                                        <p:attrNameLst>
                                          <p:attrName>style.visibility</p:attrName>
                                        </p:attrNameLst>
                                      </p:cBhvr>
                                      <p:to>
                                        <p:strVal val="visible"/>
                                      </p:to>
                                    </p:set>
                                    <p:animEffect transition="in" filter="checkerboard(across)">
                                      <p:cBhvr>
                                        <p:cTn id="24"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1071563" y="214313"/>
            <a:ext cx="7786687" cy="646112"/>
          </a:xfrm>
          <a:prstGeom prst="rect">
            <a:avLst/>
          </a:prstGeom>
          <a:noFill/>
          <a:ln w="9525">
            <a:noFill/>
            <a:miter lim="800000"/>
            <a:headEnd/>
            <a:tailEnd/>
          </a:ln>
        </p:spPr>
        <p:txBody>
          <a:bodyPr>
            <a:spAutoFit/>
          </a:bodyPr>
          <a:lstStyle/>
          <a:p>
            <a:r>
              <a:rPr lang="ar-SA" sz="3600" u="none">
                <a:solidFill>
                  <a:srgbClr val="FF0000"/>
                </a:solidFill>
              </a:rPr>
              <a:t>س6-  ما أنواع عذاب القبر . وما الدليل ؟</a:t>
            </a:r>
          </a:p>
        </p:txBody>
      </p:sp>
      <p:pic>
        <p:nvPicPr>
          <p:cNvPr id="18434" name="Picture 2"/>
          <p:cNvPicPr>
            <a:picLocks noChangeAspect="1" noChangeArrowheads="1"/>
          </p:cNvPicPr>
          <p:nvPr/>
        </p:nvPicPr>
        <p:blipFill>
          <a:blip r:embed="rId2"/>
          <a:srcRect/>
          <a:stretch>
            <a:fillRect/>
          </a:stretch>
        </p:blipFill>
        <p:spPr bwMode="auto">
          <a:xfrm>
            <a:off x="357188" y="785813"/>
            <a:ext cx="8448675" cy="2714625"/>
          </a:xfrm>
          <a:prstGeom prst="rect">
            <a:avLst/>
          </a:prstGeom>
          <a:noFill/>
          <a:ln w="9525">
            <a:noFill/>
            <a:miter lim="800000"/>
            <a:headEnd/>
            <a:tailEnd/>
          </a:ln>
        </p:spPr>
      </p:pic>
      <p:sp>
        <p:nvSpPr>
          <p:cNvPr id="4" name="مربع نص 3"/>
          <p:cNvSpPr txBox="1">
            <a:spLocks noChangeArrowheads="1"/>
          </p:cNvSpPr>
          <p:nvPr/>
        </p:nvSpPr>
        <p:spPr bwMode="auto">
          <a:xfrm>
            <a:off x="357188" y="3500438"/>
            <a:ext cx="8501062" cy="646112"/>
          </a:xfrm>
          <a:prstGeom prst="rect">
            <a:avLst/>
          </a:prstGeom>
          <a:noFill/>
          <a:ln w="9525">
            <a:noFill/>
            <a:miter lim="800000"/>
            <a:headEnd/>
            <a:tailEnd/>
          </a:ln>
        </p:spPr>
        <p:txBody>
          <a:bodyPr>
            <a:spAutoFit/>
          </a:bodyPr>
          <a:lstStyle/>
          <a:p>
            <a:r>
              <a:rPr lang="ar-SA" sz="3600" u="none">
                <a:solidFill>
                  <a:srgbClr val="FF0000"/>
                </a:solidFill>
              </a:rPr>
              <a:t>س7: ما معني القيامة , وما هي أسماؤها في القرآن ؟</a:t>
            </a:r>
          </a:p>
        </p:txBody>
      </p:sp>
      <p:pic>
        <p:nvPicPr>
          <p:cNvPr id="18435" name="Picture 3"/>
          <p:cNvPicPr>
            <a:picLocks noChangeAspect="1" noChangeArrowheads="1"/>
          </p:cNvPicPr>
          <p:nvPr/>
        </p:nvPicPr>
        <p:blipFill>
          <a:blip r:embed="rId3"/>
          <a:srcRect/>
          <a:stretch>
            <a:fillRect/>
          </a:stretch>
        </p:blipFill>
        <p:spPr bwMode="auto">
          <a:xfrm>
            <a:off x="428625" y="4071938"/>
            <a:ext cx="8429625" cy="20002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8" presetClass="entr" presetSubtype="3" fill="hold" nodeType="clickEffect">
                                  <p:stCondLst>
                                    <p:cond delay="0"/>
                                  </p:stCondLst>
                                  <p:childTnLst>
                                    <p:set>
                                      <p:cBhvr>
                                        <p:cTn id="13" dur="1" fill="hold">
                                          <p:stCondLst>
                                            <p:cond delay="0"/>
                                          </p:stCondLst>
                                        </p:cTn>
                                        <p:tgtEl>
                                          <p:spTgt spid="18434"/>
                                        </p:tgtEl>
                                        <p:attrNameLst>
                                          <p:attrName>style.visibility</p:attrName>
                                        </p:attrNameLst>
                                      </p:cBhvr>
                                      <p:to>
                                        <p:strVal val="visible"/>
                                      </p:to>
                                    </p:set>
                                    <p:animEffect transition="in" filter="strips(upRight)">
                                      <p:cBhvr>
                                        <p:cTn id="14" dur="500"/>
                                        <p:tgtEl>
                                          <p:spTgt spid="18434"/>
                                        </p:tgtEl>
                                      </p:cBhvr>
                                    </p:animEffec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
                                        </p:tgtEl>
                                        <p:attrNameLst>
                                          <p:attrName>ppt_y</p:attrName>
                                        </p:attrNameLst>
                                      </p:cBhvr>
                                      <p:tavLst>
                                        <p:tav tm="0">
                                          <p:val>
                                            <p:strVal val="#ppt_y"/>
                                          </p:val>
                                        </p:tav>
                                        <p:tav tm="100000">
                                          <p:val>
                                            <p:strVal val="#ppt_y"/>
                                          </p:val>
                                        </p:tav>
                                      </p:tavLst>
                                    </p:anim>
                                    <p:anim calcmode="lin" valueType="num">
                                      <p:cBhvr>
                                        <p:cTn id="2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8435"/>
                                        </p:tgtEl>
                                        <p:attrNameLst>
                                          <p:attrName>style.visibility</p:attrName>
                                        </p:attrNameLst>
                                      </p:cBhvr>
                                      <p:to>
                                        <p:strVal val="visible"/>
                                      </p:to>
                                    </p:set>
                                    <p:animEffect transition="in" filter="blinds(horizontal)">
                                      <p:cBhvr>
                                        <p:cTn id="28" dur="5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357188" y="500063"/>
            <a:ext cx="8643937" cy="523875"/>
          </a:xfrm>
          <a:prstGeom prst="rect">
            <a:avLst/>
          </a:prstGeom>
          <a:noFill/>
          <a:ln w="9525">
            <a:noFill/>
            <a:miter lim="800000"/>
            <a:headEnd/>
            <a:tailEnd/>
          </a:ln>
        </p:spPr>
        <p:txBody>
          <a:bodyPr>
            <a:spAutoFit/>
          </a:bodyPr>
          <a:lstStyle/>
          <a:p>
            <a:r>
              <a:rPr lang="ar-SA" sz="2800" u="none">
                <a:solidFill>
                  <a:srgbClr val="FF0000"/>
                </a:solidFill>
              </a:rPr>
              <a:t>س9: أذكر بعض علامات الساعة الصغري والكبرى وما الفرق بينهما ؟</a:t>
            </a:r>
          </a:p>
        </p:txBody>
      </p:sp>
      <p:graphicFrame>
        <p:nvGraphicFramePr>
          <p:cNvPr id="3" name="جدول 2"/>
          <p:cNvGraphicFramePr>
            <a:graphicFrameLocks noGrp="1"/>
          </p:cNvGraphicFramePr>
          <p:nvPr/>
        </p:nvGraphicFramePr>
        <p:xfrm>
          <a:off x="285689" y="1000125"/>
          <a:ext cx="8715436" cy="4175760"/>
        </p:xfrm>
        <a:graphic>
          <a:graphicData uri="http://schemas.openxmlformats.org/drawingml/2006/table">
            <a:tbl>
              <a:tblPr rtl="1" firstRow="1" bandRow="1">
                <a:tableStyleId>{5C22544A-7EE6-4342-B048-85BDC9FD1C3A}</a:tableStyleId>
              </a:tblPr>
              <a:tblGrid>
                <a:gridCol w="4357718"/>
                <a:gridCol w="4357718"/>
              </a:tblGrid>
              <a:tr h="370840">
                <a:tc>
                  <a:txBody>
                    <a:bodyPr/>
                    <a:lstStyle/>
                    <a:p>
                      <a:pPr algn="ctr" rtl="1"/>
                      <a:r>
                        <a:rPr lang="ar-SA" sz="2400" dirty="0" smtClean="0"/>
                        <a:t>العلامات</a:t>
                      </a:r>
                      <a:r>
                        <a:rPr lang="ar-SA" sz="2400" baseline="0" dirty="0" smtClean="0"/>
                        <a:t> الصغرى</a:t>
                      </a:r>
                      <a:endParaRPr lang="ar-SA" sz="2400" dirty="0"/>
                    </a:p>
                  </a:txBody>
                  <a:tcPr/>
                </a:tc>
                <a:tc>
                  <a:txBody>
                    <a:bodyPr/>
                    <a:lstStyle/>
                    <a:p>
                      <a:pPr algn="ctr" rtl="1"/>
                      <a:r>
                        <a:rPr lang="ar-SA" sz="2800" dirty="0" smtClean="0"/>
                        <a:t>العلامات الكبرى</a:t>
                      </a:r>
                      <a:endParaRPr lang="ar-SA" sz="2800" dirty="0"/>
                    </a:p>
                  </a:txBody>
                  <a:tcPr/>
                </a:tc>
              </a:tr>
              <a:tr h="370840">
                <a:tc>
                  <a:txBody>
                    <a:bodyPr/>
                    <a:lstStyle/>
                    <a:p>
                      <a:pPr rtl="1"/>
                      <a:r>
                        <a:rPr lang="ar-SA" sz="2400" dirty="0" smtClean="0">
                          <a:solidFill>
                            <a:srgbClr val="FF0000"/>
                          </a:solidFill>
                        </a:rPr>
                        <a:t>1- إذا ولدت الأمة ربتها , وإذا تطاول رعاة الإبل البهم في البنيان</a:t>
                      </a:r>
                      <a:endParaRPr lang="ar-SA" sz="2400" dirty="0">
                        <a:solidFill>
                          <a:srgbClr val="FF0000"/>
                        </a:solidFill>
                      </a:endParaRPr>
                    </a:p>
                  </a:txBody>
                  <a:tcPr/>
                </a:tc>
                <a:tc>
                  <a:txBody>
                    <a:bodyPr/>
                    <a:lstStyle/>
                    <a:p>
                      <a:pPr rtl="1"/>
                      <a:r>
                        <a:rPr lang="ar-SA" sz="2400" kern="1200" dirty="0" smtClean="0">
                          <a:solidFill>
                            <a:schemeClr val="bg2">
                              <a:lumMod val="25000"/>
                            </a:schemeClr>
                          </a:solidFill>
                          <a:latin typeface="+mn-lt"/>
                          <a:ea typeface="+mn-ea"/>
                          <a:cs typeface="+mn-cs"/>
                        </a:rPr>
                        <a:t>1- خروج الدجال</a:t>
                      </a:r>
                    </a:p>
                  </a:txBody>
                  <a:tcPr/>
                </a:tc>
              </a:tr>
              <a:tr h="370840">
                <a:tc>
                  <a:txBody>
                    <a:bodyPr/>
                    <a:lstStyle/>
                    <a:p>
                      <a:pPr rtl="1"/>
                      <a:r>
                        <a:rPr lang="ar-SA" sz="2400" dirty="0" smtClean="0">
                          <a:solidFill>
                            <a:srgbClr val="FF0000"/>
                          </a:solidFill>
                        </a:rPr>
                        <a:t>2- قتال المسلمين لليهود وانتصار المسلمين عليهم</a:t>
                      </a:r>
                      <a:endParaRPr lang="ar-SA" sz="2400" dirty="0">
                        <a:solidFill>
                          <a:srgbClr val="FF0000"/>
                        </a:solidFill>
                      </a:endParaRPr>
                    </a:p>
                  </a:txBody>
                  <a:tcPr/>
                </a:tc>
                <a:tc>
                  <a:txBody>
                    <a:bodyPr/>
                    <a:lstStyle/>
                    <a:p>
                      <a:pPr rtl="1"/>
                      <a:r>
                        <a:rPr lang="ar-SA" sz="2400" kern="1200" dirty="0" smtClean="0">
                          <a:solidFill>
                            <a:schemeClr val="bg2">
                              <a:lumMod val="25000"/>
                            </a:schemeClr>
                          </a:solidFill>
                          <a:latin typeface="+mn-lt"/>
                          <a:ea typeface="+mn-ea"/>
                          <a:cs typeface="+mn-cs"/>
                        </a:rPr>
                        <a:t>2- نزول نبي الله عيسى – على المنارة البيضاء شرق دمشق , فيقتل الدجال ويدعو إلي دين الإسلام ويحكم به ويكسر الصليب ويقتل الخنزير ويضع الجزية</a:t>
                      </a:r>
                    </a:p>
                  </a:txBody>
                  <a:tcPr/>
                </a:tc>
              </a:tr>
              <a:tr h="370840">
                <a:tc>
                  <a:txBody>
                    <a:bodyPr/>
                    <a:lstStyle/>
                    <a:p>
                      <a:pPr rtl="1"/>
                      <a:r>
                        <a:rPr lang="ar-SA" sz="2400" dirty="0" smtClean="0">
                          <a:solidFill>
                            <a:srgbClr val="FF0000"/>
                          </a:solidFill>
                        </a:rPr>
                        <a:t>3- تقارب</a:t>
                      </a:r>
                      <a:r>
                        <a:rPr lang="ar-SA" sz="2400" baseline="0" dirty="0" smtClean="0">
                          <a:solidFill>
                            <a:srgbClr val="FF0000"/>
                          </a:solidFill>
                        </a:rPr>
                        <a:t> الزمن ونقص العمل </a:t>
                      </a:r>
                      <a:endParaRPr lang="ar-SA" sz="2400" dirty="0">
                        <a:solidFill>
                          <a:srgbClr val="FF0000"/>
                        </a:solidFill>
                      </a:endParaRPr>
                    </a:p>
                  </a:txBody>
                  <a:tcPr/>
                </a:tc>
                <a:tc>
                  <a:txBody>
                    <a:bodyPr/>
                    <a:lstStyle/>
                    <a:p>
                      <a:pPr rtl="1"/>
                      <a:r>
                        <a:rPr lang="ar-SA" sz="2400" kern="1200" dirty="0" smtClean="0">
                          <a:solidFill>
                            <a:schemeClr val="bg2">
                              <a:lumMod val="25000"/>
                            </a:schemeClr>
                          </a:solidFill>
                          <a:latin typeface="+mn-lt"/>
                          <a:ea typeface="+mn-ea"/>
                          <a:cs typeface="+mn-cs"/>
                        </a:rPr>
                        <a:t>3-  طلوع الشمس من مغربها</a:t>
                      </a:r>
                    </a:p>
                  </a:txBody>
                  <a:tcPr/>
                </a:tc>
              </a:tr>
              <a:tr h="370840">
                <a:tc>
                  <a:txBody>
                    <a:bodyPr/>
                    <a:lstStyle/>
                    <a:p>
                      <a:pPr rtl="1"/>
                      <a:r>
                        <a:rPr lang="ar-SA" sz="2400" dirty="0" smtClean="0">
                          <a:solidFill>
                            <a:srgbClr val="FF0000"/>
                          </a:solidFill>
                        </a:rPr>
                        <a:t>4-ظهور الفتن وكثرة القتل وكثرة</a:t>
                      </a:r>
                      <a:r>
                        <a:rPr lang="ar-SA" sz="2400" baseline="0" dirty="0" smtClean="0">
                          <a:solidFill>
                            <a:srgbClr val="FF0000"/>
                          </a:solidFill>
                        </a:rPr>
                        <a:t> الزنا والفسوق وغير ذلك</a:t>
                      </a:r>
                      <a:endParaRPr lang="ar-SA" sz="2400" dirty="0">
                        <a:solidFill>
                          <a:srgbClr val="FF0000"/>
                        </a:solidFill>
                      </a:endParaRPr>
                    </a:p>
                  </a:txBody>
                  <a:tcPr/>
                </a:tc>
                <a:tc>
                  <a:txBody>
                    <a:bodyPr/>
                    <a:lstStyle/>
                    <a:p>
                      <a:pPr rtl="1"/>
                      <a:r>
                        <a:rPr lang="ar-SA" sz="2400" kern="1200" dirty="0" smtClean="0">
                          <a:solidFill>
                            <a:schemeClr val="bg2">
                              <a:lumMod val="25000"/>
                            </a:schemeClr>
                          </a:solidFill>
                          <a:latin typeface="+mn-lt"/>
                          <a:ea typeface="+mn-ea"/>
                          <a:cs typeface="+mn-cs"/>
                        </a:rPr>
                        <a:t>4- ظهور المهد والدابة , والدخان ونار على أرض الحجاز وغير ذلك </a:t>
                      </a:r>
                    </a:p>
                  </a:txBody>
                  <a:tcPr/>
                </a:tc>
              </a:tr>
            </a:tbl>
          </a:graphicData>
        </a:graphic>
      </p:graphicFrame>
      <p:sp>
        <p:nvSpPr>
          <p:cNvPr id="4" name="مربع نص 3"/>
          <p:cNvSpPr txBox="1"/>
          <p:nvPr/>
        </p:nvSpPr>
        <p:spPr>
          <a:xfrm>
            <a:off x="357188" y="5214938"/>
            <a:ext cx="8572500" cy="954087"/>
          </a:xfrm>
          <a:prstGeom prst="rect">
            <a:avLst/>
          </a:prstGeom>
          <a:noFill/>
        </p:spPr>
        <p:txBody>
          <a:bodyPr rtlCol="1">
            <a:spAutoFit/>
          </a:bodyPr>
          <a:lstStyle/>
          <a:p>
            <a:pPr>
              <a:defRPr/>
            </a:pPr>
            <a:r>
              <a:rPr lang="ar-SA" sz="2800" u="none" dirty="0">
                <a:solidFill>
                  <a:schemeClr val="accent5">
                    <a:lumMod val="50000"/>
                  </a:schemeClr>
                </a:solidFill>
              </a:rPr>
              <a:t>الفرق بينهما أن الصغرى تدل على فرب وقوع الساعة , والكبرى تكون قبلها مباشرة وتأتي متتابعة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3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
                                        </p:tgtEl>
                                        <p:attrNameLst>
                                          <p:attrName>ppt_y</p:attrName>
                                        </p:attrNameLst>
                                      </p:cBhvr>
                                      <p:tavLst>
                                        <p:tav tm="0">
                                          <p:val>
                                            <p:strVal val="#ppt_y"/>
                                          </p:val>
                                        </p:tav>
                                        <p:tav tm="100000">
                                          <p:val>
                                            <p:strVal val="#ppt_y"/>
                                          </p:val>
                                        </p:tav>
                                      </p:tavLst>
                                    </p:anim>
                                    <p:anim calcmode="lin" valueType="num">
                                      <p:cBhvr>
                                        <p:cTn id="2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642938" y="285750"/>
            <a:ext cx="8429625" cy="584200"/>
          </a:xfrm>
          <a:prstGeom prst="rect">
            <a:avLst/>
          </a:prstGeom>
          <a:noFill/>
          <a:ln w="9525">
            <a:noFill/>
            <a:miter lim="800000"/>
            <a:headEnd/>
            <a:tailEnd/>
          </a:ln>
        </p:spPr>
        <p:txBody>
          <a:bodyPr>
            <a:spAutoFit/>
          </a:bodyPr>
          <a:lstStyle/>
          <a:p>
            <a:r>
              <a:rPr lang="ar-SA" sz="3200" u="none">
                <a:solidFill>
                  <a:srgbClr val="FF3300"/>
                </a:solidFill>
              </a:rPr>
              <a:t>س10 : مني يكون البعث , وما الدليل  ؟</a:t>
            </a:r>
          </a:p>
        </p:txBody>
      </p:sp>
      <p:pic>
        <p:nvPicPr>
          <p:cNvPr id="19458" name="Picture 2"/>
          <p:cNvPicPr>
            <a:picLocks noChangeAspect="1" noChangeArrowheads="1"/>
          </p:cNvPicPr>
          <p:nvPr/>
        </p:nvPicPr>
        <p:blipFill>
          <a:blip r:embed="rId2"/>
          <a:srcRect/>
          <a:stretch>
            <a:fillRect/>
          </a:stretch>
        </p:blipFill>
        <p:spPr bwMode="auto">
          <a:xfrm>
            <a:off x="500063" y="857250"/>
            <a:ext cx="8281987" cy="2571750"/>
          </a:xfrm>
          <a:prstGeom prst="rect">
            <a:avLst/>
          </a:prstGeom>
          <a:noFill/>
          <a:ln w="9525">
            <a:noFill/>
            <a:miter lim="800000"/>
            <a:headEnd/>
            <a:tailEnd/>
          </a:ln>
        </p:spPr>
      </p:pic>
      <p:sp>
        <p:nvSpPr>
          <p:cNvPr id="4" name="مربع نص 3"/>
          <p:cNvSpPr txBox="1"/>
          <p:nvPr/>
        </p:nvSpPr>
        <p:spPr>
          <a:xfrm>
            <a:off x="642938" y="3500438"/>
            <a:ext cx="8429625" cy="830262"/>
          </a:xfrm>
          <a:prstGeom prst="rect">
            <a:avLst/>
          </a:prstGeom>
          <a:noFill/>
        </p:spPr>
        <p:txBody>
          <a:bodyPr rtlCol="1">
            <a:spAutoFit/>
          </a:bodyPr>
          <a:lstStyle/>
          <a:p>
            <a:pPr>
              <a:defRPr/>
            </a:pPr>
            <a:r>
              <a:rPr lang="ar-SA" sz="2400" u="none" dirty="0">
                <a:solidFill>
                  <a:schemeClr val="accent5">
                    <a:lumMod val="50000"/>
                  </a:schemeClr>
                </a:solidFill>
              </a:rPr>
              <a:t>س11 : ما الصور ؟ وما معني النفخ فيه ؟ وكم مرة يكون النفخ </a:t>
            </a:r>
            <a:r>
              <a:rPr lang="ar-SA" sz="2400" u="none" dirty="0" err="1">
                <a:solidFill>
                  <a:schemeClr val="accent5">
                    <a:lumMod val="50000"/>
                  </a:schemeClr>
                </a:solidFill>
              </a:rPr>
              <a:t>فى</a:t>
            </a:r>
            <a:r>
              <a:rPr lang="ar-SA" sz="2400" u="none" dirty="0">
                <a:solidFill>
                  <a:schemeClr val="accent5">
                    <a:lumMod val="50000"/>
                  </a:schemeClr>
                </a:solidFill>
              </a:rPr>
              <a:t> الصور ؟ ومن الذي ينفخ فيه ؟</a:t>
            </a:r>
          </a:p>
        </p:txBody>
      </p:sp>
      <p:pic>
        <p:nvPicPr>
          <p:cNvPr id="19459" name="Picture 3"/>
          <p:cNvPicPr>
            <a:picLocks noChangeAspect="1" noChangeArrowheads="1"/>
          </p:cNvPicPr>
          <p:nvPr/>
        </p:nvPicPr>
        <p:blipFill>
          <a:blip r:embed="rId3"/>
          <a:srcRect/>
          <a:stretch>
            <a:fillRect/>
          </a:stretch>
        </p:blipFill>
        <p:spPr bwMode="auto">
          <a:xfrm>
            <a:off x="500063" y="4429125"/>
            <a:ext cx="8396287" cy="1428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diamond(in)">
                                      <p:cBhvr>
                                        <p:cTn id="12" dur="2000"/>
                                        <p:tgtEl>
                                          <p:spTgt spid="19458"/>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4"/>
                                        </p:tgtEl>
                                        <p:attrNameLst>
                                          <p:attrName>style.visibility</p:attrName>
                                        </p:attrNameLst>
                                      </p:cBhvr>
                                      <p:to>
                                        <p:strVal val="visible"/>
                                      </p:to>
                                    </p:set>
                                    <p:anim calcmode="discrete" valueType="clr">
                                      <p:cBhvr override="childStyle">
                                        <p:cTn id="1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4"/>
                                        </p:tgtEl>
                                        <p:attrNameLst>
                                          <p:attrName>fillcolor</p:attrName>
                                        </p:attrNameLst>
                                      </p:cBhvr>
                                      <p:tavLst>
                                        <p:tav tm="0">
                                          <p:val>
                                            <p:clrVal>
                                              <a:schemeClr val="accent2"/>
                                            </p:clrVal>
                                          </p:val>
                                        </p:tav>
                                        <p:tav tm="50000">
                                          <p:val>
                                            <p:clrVal>
                                              <a:schemeClr val="hlink"/>
                                            </p:clrVal>
                                          </p:val>
                                        </p:tav>
                                      </p:tavLst>
                                    </p:anim>
                                    <p:set>
                                      <p:cBhvr>
                                        <p:cTn id="19" dur="80"/>
                                        <p:tgtEl>
                                          <p:spTgt spid="4"/>
                                        </p:tgtEl>
                                        <p:attrNameLst>
                                          <p:attrName>fill.type</p:attrName>
                                        </p:attrNameLst>
                                      </p:cBhvr>
                                      <p:to>
                                        <p:strVal val="solid"/>
                                      </p:to>
                                    </p:set>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nodeType="clickEffect">
                                  <p:stCondLst>
                                    <p:cond delay="0"/>
                                  </p:stCondLst>
                                  <p:childTnLst>
                                    <p:set>
                                      <p:cBhvr>
                                        <p:cTn id="23" dur="1" fill="hold">
                                          <p:stCondLst>
                                            <p:cond delay="0"/>
                                          </p:stCondLst>
                                        </p:cTn>
                                        <p:tgtEl>
                                          <p:spTgt spid="19459"/>
                                        </p:tgtEl>
                                        <p:attrNameLst>
                                          <p:attrName>style.visibility</p:attrName>
                                        </p:attrNameLst>
                                      </p:cBhvr>
                                      <p:to>
                                        <p:strVal val="visible"/>
                                      </p:to>
                                    </p:set>
                                    <p:animEffect transition="in" filter="wipe(down)">
                                      <p:cBhvr>
                                        <p:cTn id="24" dur="580">
                                          <p:stCondLst>
                                            <p:cond delay="0"/>
                                          </p:stCondLst>
                                        </p:cTn>
                                        <p:tgtEl>
                                          <p:spTgt spid="19459"/>
                                        </p:tgtEl>
                                      </p:cBhvr>
                                    </p:animEffect>
                                    <p:anim calcmode="lin" valueType="num">
                                      <p:cBhvr>
                                        <p:cTn id="25" dur="1822" tmFilter="0,0; 0.14,0.36; 0.43,0.73; 0.71,0.91; 1.0,1.0">
                                          <p:stCondLst>
                                            <p:cond delay="0"/>
                                          </p:stCondLst>
                                        </p:cTn>
                                        <p:tgtEl>
                                          <p:spTgt spid="19459"/>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9459"/>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9459"/>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9459"/>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9459"/>
                                        </p:tgtEl>
                                        <p:attrNameLst>
                                          <p:attrName>ppt_y</p:attrName>
                                        </p:attrNameLst>
                                      </p:cBhvr>
                                      <p:tavLst>
                                        <p:tav tm="0" fmla="#ppt_y-sin(pi*$)/81">
                                          <p:val>
                                            <p:fltVal val="0"/>
                                          </p:val>
                                        </p:tav>
                                        <p:tav tm="100000">
                                          <p:val>
                                            <p:fltVal val="1"/>
                                          </p:val>
                                        </p:tav>
                                      </p:tavLst>
                                    </p:anim>
                                    <p:animScale>
                                      <p:cBhvr>
                                        <p:cTn id="30" dur="26">
                                          <p:stCondLst>
                                            <p:cond delay="650"/>
                                          </p:stCondLst>
                                        </p:cTn>
                                        <p:tgtEl>
                                          <p:spTgt spid="19459"/>
                                        </p:tgtEl>
                                      </p:cBhvr>
                                      <p:to x="100000" y="60000"/>
                                    </p:animScale>
                                    <p:animScale>
                                      <p:cBhvr>
                                        <p:cTn id="31" dur="166" decel="50000">
                                          <p:stCondLst>
                                            <p:cond delay="676"/>
                                          </p:stCondLst>
                                        </p:cTn>
                                        <p:tgtEl>
                                          <p:spTgt spid="19459"/>
                                        </p:tgtEl>
                                      </p:cBhvr>
                                      <p:to x="100000" y="100000"/>
                                    </p:animScale>
                                    <p:animScale>
                                      <p:cBhvr>
                                        <p:cTn id="32" dur="26">
                                          <p:stCondLst>
                                            <p:cond delay="1312"/>
                                          </p:stCondLst>
                                        </p:cTn>
                                        <p:tgtEl>
                                          <p:spTgt spid="19459"/>
                                        </p:tgtEl>
                                      </p:cBhvr>
                                      <p:to x="100000" y="80000"/>
                                    </p:animScale>
                                    <p:animScale>
                                      <p:cBhvr>
                                        <p:cTn id="33" dur="166" decel="50000">
                                          <p:stCondLst>
                                            <p:cond delay="1338"/>
                                          </p:stCondLst>
                                        </p:cTn>
                                        <p:tgtEl>
                                          <p:spTgt spid="19459"/>
                                        </p:tgtEl>
                                      </p:cBhvr>
                                      <p:to x="100000" y="100000"/>
                                    </p:animScale>
                                    <p:animScale>
                                      <p:cBhvr>
                                        <p:cTn id="34" dur="26">
                                          <p:stCondLst>
                                            <p:cond delay="1642"/>
                                          </p:stCondLst>
                                        </p:cTn>
                                        <p:tgtEl>
                                          <p:spTgt spid="19459"/>
                                        </p:tgtEl>
                                      </p:cBhvr>
                                      <p:to x="100000" y="90000"/>
                                    </p:animScale>
                                    <p:animScale>
                                      <p:cBhvr>
                                        <p:cTn id="35" dur="166" decel="50000">
                                          <p:stCondLst>
                                            <p:cond delay="1668"/>
                                          </p:stCondLst>
                                        </p:cTn>
                                        <p:tgtEl>
                                          <p:spTgt spid="19459"/>
                                        </p:tgtEl>
                                      </p:cBhvr>
                                      <p:to x="100000" y="100000"/>
                                    </p:animScale>
                                    <p:animScale>
                                      <p:cBhvr>
                                        <p:cTn id="36" dur="26">
                                          <p:stCondLst>
                                            <p:cond delay="1808"/>
                                          </p:stCondLst>
                                        </p:cTn>
                                        <p:tgtEl>
                                          <p:spTgt spid="19459"/>
                                        </p:tgtEl>
                                      </p:cBhvr>
                                      <p:to x="100000" y="95000"/>
                                    </p:animScale>
                                    <p:animScale>
                                      <p:cBhvr>
                                        <p:cTn id="37" dur="166" decel="50000">
                                          <p:stCondLst>
                                            <p:cond delay="1834"/>
                                          </p:stCondLst>
                                        </p:cTn>
                                        <p:tgtEl>
                                          <p:spTgt spid="1945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214313" y="314325"/>
            <a:ext cx="8929687" cy="523875"/>
          </a:xfrm>
          <a:prstGeom prst="rect">
            <a:avLst/>
          </a:prstGeom>
          <a:noFill/>
          <a:ln w="9525">
            <a:noFill/>
            <a:miter lim="800000"/>
            <a:headEnd/>
            <a:tailEnd/>
          </a:ln>
        </p:spPr>
        <p:txBody>
          <a:bodyPr>
            <a:spAutoFit/>
          </a:bodyPr>
          <a:lstStyle/>
          <a:p>
            <a:r>
              <a:rPr lang="ar-SA" sz="2800" u="none">
                <a:solidFill>
                  <a:schemeClr val="accent2"/>
                </a:solidFill>
              </a:rPr>
              <a:t>س12 : ما معني الحشر , وكيف يأتي الناس إلي المحشر ؟</a:t>
            </a:r>
          </a:p>
        </p:txBody>
      </p:sp>
      <p:pic>
        <p:nvPicPr>
          <p:cNvPr id="20482" name="Picture 2"/>
          <p:cNvPicPr>
            <a:picLocks noChangeAspect="1" noChangeArrowheads="1"/>
          </p:cNvPicPr>
          <p:nvPr/>
        </p:nvPicPr>
        <p:blipFill>
          <a:blip r:embed="rId2"/>
          <a:srcRect/>
          <a:stretch>
            <a:fillRect/>
          </a:stretch>
        </p:blipFill>
        <p:spPr bwMode="auto">
          <a:xfrm>
            <a:off x="663575" y="1000125"/>
            <a:ext cx="8266113" cy="928688"/>
          </a:xfrm>
          <a:prstGeom prst="rect">
            <a:avLst/>
          </a:prstGeom>
          <a:noFill/>
          <a:ln w="9525">
            <a:noFill/>
            <a:miter lim="800000"/>
            <a:headEnd/>
            <a:tailEnd/>
          </a:ln>
        </p:spPr>
      </p:pic>
      <p:sp>
        <p:nvSpPr>
          <p:cNvPr id="4" name="مربع نص 3"/>
          <p:cNvSpPr txBox="1">
            <a:spLocks noChangeArrowheads="1"/>
          </p:cNvSpPr>
          <p:nvPr/>
        </p:nvSpPr>
        <p:spPr bwMode="auto">
          <a:xfrm>
            <a:off x="142875" y="2190750"/>
            <a:ext cx="8929688" cy="523875"/>
          </a:xfrm>
          <a:prstGeom prst="rect">
            <a:avLst/>
          </a:prstGeom>
          <a:noFill/>
          <a:ln w="9525">
            <a:noFill/>
            <a:miter lim="800000"/>
            <a:headEnd/>
            <a:tailEnd/>
          </a:ln>
        </p:spPr>
        <p:txBody>
          <a:bodyPr>
            <a:spAutoFit/>
          </a:bodyPr>
          <a:lstStyle/>
          <a:p>
            <a:r>
              <a:rPr lang="ar-SA" sz="2800" u="none">
                <a:solidFill>
                  <a:schemeClr val="accent2"/>
                </a:solidFill>
              </a:rPr>
              <a:t>س13 : ما العرض ؟ وما الحساب , وما الدليل على حصوله ؟</a:t>
            </a:r>
          </a:p>
        </p:txBody>
      </p:sp>
      <p:pic>
        <p:nvPicPr>
          <p:cNvPr id="20483" name="Picture 3"/>
          <p:cNvPicPr>
            <a:picLocks noChangeAspect="1" noChangeArrowheads="1"/>
          </p:cNvPicPr>
          <p:nvPr/>
        </p:nvPicPr>
        <p:blipFill>
          <a:blip r:embed="rId3"/>
          <a:srcRect/>
          <a:stretch>
            <a:fillRect/>
          </a:stretch>
        </p:blipFill>
        <p:spPr bwMode="auto">
          <a:xfrm>
            <a:off x="260350" y="2786063"/>
            <a:ext cx="8636000" cy="23574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0482"/>
                                        </p:tgtEl>
                                        <p:attrNameLst>
                                          <p:attrName>style.visibility</p:attrName>
                                        </p:attrNameLst>
                                      </p:cBhvr>
                                      <p:to>
                                        <p:strVal val="visible"/>
                                      </p:to>
                                    </p:set>
                                    <p:animEffect transition="in" filter="circle(in)">
                                      <p:cBhvr>
                                        <p:cTn id="12" dur="2000"/>
                                        <p:tgtEl>
                                          <p:spTgt spid="20482"/>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80">
                                          <p:stCondLst>
                                            <p:cond delay="0"/>
                                          </p:stCondLst>
                                        </p:cTn>
                                        <p:tgtEl>
                                          <p:spTgt spid="4"/>
                                        </p:tgtEl>
                                      </p:cBhvr>
                                    </p:animEffect>
                                    <p:anim calcmode="lin" valueType="num">
                                      <p:cBhvr>
                                        <p:cTn id="1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3" dur="26">
                                          <p:stCondLst>
                                            <p:cond delay="650"/>
                                          </p:stCondLst>
                                        </p:cTn>
                                        <p:tgtEl>
                                          <p:spTgt spid="4"/>
                                        </p:tgtEl>
                                      </p:cBhvr>
                                      <p:to x="100000" y="60000"/>
                                    </p:animScale>
                                    <p:animScale>
                                      <p:cBhvr>
                                        <p:cTn id="24" dur="166" decel="50000">
                                          <p:stCondLst>
                                            <p:cond delay="676"/>
                                          </p:stCondLst>
                                        </p:cTn>
                                        <p:tgtEl>
                                          <p:spTgt spid="4"/>
                                        </p:tgtEl>
                                      </p:cBhvr>
                                      <p:to x="100000" y="100000"/>
                                    </p:animScale>
                                    <p:animScale>
                                      <p:cBhvr>
                                        <p:cTn id="25" dur="26">
                                          <p:stCondLst>
                                            <p:cond delay="1312"/>
                                          </p:stCondLst>
                                        </p:cTn>
                                        <p:tgtEl>
                                          <p:spTgt spid="4"/>
                                        </p:tgtEl>
                                      </p:cBhvr>
                                      <p:to x="100000" y="80000"/>
                                    </p:animScale>
                                    <p:animScale>
                                      <p:cBhvr>
                                        <p:cTn id="26" dur="166" decel="50000">
                                          <p:stCondLst>
                                            <p:cond delay="1338"/>
                                          </p:stCondLst>
                                        </p:cTn>
                                        <p:tgtEl>
                                          <p:spTgt spid="4"/>
                                        </p:tgtEl>
                                      </p:cBhvr>
                                      <p:to x="100000" y="100000"/>
                                    </p:animScale>
                                    <p:animScale>
                                      <p:cBhvr>
                                        <p:cTn id="27" dur="26">
                                          <p:stCondLst>
                                            <p:cond delay="1642"/>
                                          </p:stCondLst>
                                        </p:cTn>
                                        <p:tgtEl>
                                          <p:spTgt spid="4"/>
                                        </p:tgtEl>
                                      </p:cBhvr>
                                      <p:to x="100000" y="90000"/>
                                    </p:animScale>
                                    <p:animScale>
                                      <p:cBhvr>
                                        <p:cTn id="28" dur="166" decel="50000">
                                          <p:stCondLst>
                                            <p:cond delay="1668"/>
                                          </p:stCondLst>
                                        </p:cTn>
                                        <p:tgtEl>
                                          <p:spTgt spid="4"/>
                                        </p:tgtEl>
                                      </p:cBhvr>
                                      <p:to x="100000" y="100000"/>
                                    </p:animScale>
                                    <p:animScale>
                                      <p:cBhvr>
                                        <p:cTn id="29" dur="26">
                                          <p:stCondLst>
                                            <p:cond delay="1808"/>
                                          </p:stCondLst>
                                        </p:cTn>
                                        <p:tgtEl>
                                          <p:spTgt spid="4"/>
                                        </p:tgtEl>
                                      </p:cBhvr>
                                      <p:to x="100000" y="95000"/>
                                    </p:animScale>
                                    <p:animScale>
                                      <p:cBhvr>
                                        <p:cTn id="30" dur="166" decel="50000">
                                          <p:stCondLst>
                                            <p:cond delay="1834"/>
                                          </p:stCondLst>
                                        </p:cTn>
                                        <p:tgtEl>
                                          <p:spTgt spid="4"/>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20483"/>
                                        </p:tgtEl>
                                        <p:attrNameLst>
                                          <p:attrName>style.visibility</p:attrName>
                                        </p:attrNameLst>
                                      </p:cBhvr>
                                      <p:to>
                                        <p:strVal val="visible"/>
                                      </p:to>
                                    </p:set>
                                    <p:animEffect transition="in" filter="checkerboard(across)">
                                      <p:cBhvr>
                                        <p:cTn id="35" dur="500"/>
                                        <p:tgtEl>
                                          <p:spTgt spid="2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214313" y="404813"/>
            <a:ext cx="8929687" cy="523875"/>
          </a:xfrm>
          <a:prstGeom prst="rect">
            <a:avLst/>
          </a:prstGeom>
          <a:noFill/>
          <a:ln w="9525">
            <a:noFill/>
            <a:miter lim="800000"/>
            <a:headEnd/>
            <a:tailEnd/>
          </a:ln>
        </p:spPr>
        <p:txBody>
          <a:bodyPr>
            <a:spAutoFit/>
          </a:bodyPr>
          <a:lstStyle/>
          <a:p>
            <a:r>
              <a:rPr lang="ar-SA" sz="2800" u="none">
                <a:solidFill>
                  <a:schemeClr val="accent2"/>
                </a:solidFill>
              </a:rPr>
              <a:t>س14 : هل يحاسب من أوتي كتابه باليمن مع الاستدلال على ما أقول ؟</a:t>
            </a:r>
          </a:p>
        </p:txBody>
      </p:sp>
      <p:sp>
        <p:nvSpPr>
          <p:cNvPr id="3" name="مربع نص 2"/>
          <p:cNvSpPr txBox="1"/>
          <p:nvPr/>
        </p:nvSpPr>
        <p:spPr>
          <a:xfrm>
            <a:off x="142875" y="1071563"/>
            <a:ext cx="8858250" cy="1323975"/>
          </a:xfrm>
          <a:prstGeom prst="rect">
            <a:avLst/>
          </a:prstGeom>
          <a:noFill/>
        </p:spPr>
        <p:txBody>
          <a:bodyPr rtlCol="1">
            <a:spAutoFit/>
          </a:bodyPr>
          <a:lstStyle/>
          <a:p>
            <a:pPr>
              <a:defRPr/>
            </a:pPr>
            <a:r>
              <a:rPr lang="ar-SA" u="none" dirty="0">
                <a:solidFill>
                  <a:schemeClr val="tx2">
                    <a:lumMod val="75000"/>
                  </a:schemeClr>
                </a:solidFill>
              </a:rPr>
              <a:t>ج14 :يعرض عمله عليه ولا يناقش في الحساب , عن عائشة (رضي الله عنها ) قالت : قال رسول الله صلي الله عليه وسلم ”ليس أحد يحاسب إلا هلك  قالت : قلت يارسول الله جعلني الله فداك أليس يقول الله عز وجل : </a:t>
            </a:r>
            <a:r>
              <a:rPr lang="en-US" u="none" dirty="0">
                <a:solidFill>
                  <a:schemeClr val="tx2">
                    <a:lumMod val="75000"/>
                  </a:schemeClr>
                </a:solidFill>
              </a:rPr>
              <a:t>}</a:t>
            </a:r>
            <a:r>
              <a:rPr lang="ar-SA" u="none" dirty="0">
                <a:solidFill>
                  <a:schemeClr val="tx2">
                    <a:lumMod val="75000"/>
                  </a:schemeClr>
                </a:solidFill>
              </a:rPr>
              <a:t> فأما من أوتي كتابه بيمينه * فسوف يحاسب حسابا يسيرا </a:t>
            </a:r>
            <a:r>
              <a:rPr lang="en-US" u="none" dirty="0">
                <a:solidFill>
                  <a:schemeClr val="tx2">
                    <a:lumMod val="75000"/>
                  </a:schemeClr>
                </a:solidFill>
              </a:rPr>
              <a:t>{</a:t>
            </a:r>
            <a:r>
              <a:rPr lang="ar-SA" u="none" dirty="0">
                <a:solidFill>
                  <a:schemeClr val="tx2">
                    <a:lumMod val="75000"/>
                  </a:schemeClr>
                </a:solidFill>
              </a:rPr>
              <a:t> قال ذلك العرض يعرضون ومن نوقش الحساب هلك </a:t>
            </a:r>
          </a:p>
        </p:txBody>
      </p:sp>
      <p:sp>
        <p:nvSpPr>
          <p:cNvPr id="4" name="مربع نص 3"/>
          <p:cNvSpPr txBox="1">
            <a:spLocks noChangeArrowheads="1"/>
          </p:cNvSpPr>
          <p:nvPr/>
        </p:nvSpPr>
        <p:spPr bwMode="auto">
          <a:xfrm>
            <a:off x="0" y="2428875"/>
            <a:ext cx="8929688" cy="954088"/>
          </a:xfrm>
          <a:prstGeom prst="rect">
            <a:avLst/>
          </a:prstGeom>
          <a:noFill/>
          <a:ln w="9525">
            <a:noFill/>
            <a:miter lim="800000"/>
            <a:headEnd/>
            <a:tailEnd/>
          </a:ln>
        </p:spPr>
        <p:txBody>
          <a:bodyPr>
            <a:spAutoFit/>
          </a:bodyPr>
          <a:lstStyle/>
          <a:p>
            <a:r>
              <a:rPr lang="ar-SA" sz="2800" u="none">
                <a:solidFill>
                  <a:schemeClr val="accent2"/>
                </a:solidFill>
              </a:rPr>
              <a:t>س15 : ما معني قوله تعالي </a:t>
            </a:r>
            <a:r>
              <a:rPr lang="en-US" sz="2800" u="none">
                <a:solidFill>
                  <a:schemeClr val="accent2"/>
                </a:solidFill>
              </a:rPr>
              <a:t>}</a:t>
            </a:r>
            <a:r>
              <a:rPr lang="ar-SA" sz="2800" u="none">
                <a:solidFill>
                  <a:schemeClr val="accent2"/>
                </a:solidFill>
              </a:rPr>
              <a:t> اليوم نختم علي أفواههم وتكلمنا أيديهم وتشهد أرجلهم بما كانوا يكسبون </a:t>
            </a:r>
            <a:r>
              <a:rPr lang="en-US" sz="2800" u="none">
                <a:solidFill>
                  <a:schemeClr val="accent2"/>
                </a:solidFill>
              </a:rPr>
              <a:t>{</a:t>
            </a:r>
            <a:r>
              <a:rPr lang="ar-SA" sz="2800" u="none">
                <a:solidFill>
                  <a:schemeClr val="accent2"/>
                </a:solidFill>
              </a:rPr>
              <a:t> ؟</a:t>
            </a:r>
          </a:p>
        </p:txBody>
      </p:sp>
      <p:sp>
        <p:nvSpPr>
          <p:cNvPr id="5" name="مربع نص 4"/>
          <p:cNvSpPr txBox="1"/>
          <p:nvPr/>
        </p:nvSpPr>
        <p:spPr>
          <a:xfrm>
            <a:off x="142875" y="3357563"/>
            <a:ext cx="8858250" cy="954087"/>
          </a:xfrm>
          <a:prstGeom prst="rect">
            <a:avLst/>
          </a:prstGeom>
          <a:noFill/>
        </p:spPr>
        <p:txBody>
          <a:bodyPr rtlCol="1">
            <a:spAutoFit/>
          </a:bodyPr>
          <a:lstStyle/>
          <a:p>
            <a:pPr>
              <a:defRPr/>
            </a:pPr>
            <a:r>
              <a:rPr lang="ar-SA" sz="2800" u="none" dirty="0">
                <a:solidFill>
                  <a:schemeClr val="tx2">
                    <a:lumMod val="75000"/>
                  </a:schemeClr>
                </a:solidFill>
              </a:rPr>
              <a:t>ج15 : أي تغلق أفواههم فلا يستطيعون الكذب والإنكار بل تنطق جواربهم لتخبر بحقيقة ما فعلوه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strips(downLeft)">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heckerboard(across)">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strips(downLeft)">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270&quot;&gt;&lt;object type=&quot;3&quot; unique_id=&quot;10271&quot;&gt;&lt;property id=&quot;20148&quot; value=&quot;5&quot;/&gt;&lt;property id=&quot;20300&quot; value=&quot;Slide 1&quot;/&gt;&lt;property id=&quot;20307&quot; value=&quot;256&quot;/&gt;&lt;/object&gt;&lt;object type=&quot;3&quot; unique_id=&quot;10272&quot;&gt;&lt;property id=&quot;20148&quot; value=&quot;5&quot;/&gt;&lt;property id=&quot;20300&quot; value=&quot;Slide 2&quot;/&gt;&lt;property id=&quot;20307&quot; value=&quot;260&quot;/&gt;&lt;/object&gt;&lt;object type=&quot;3&quot; unique_id=&quot;10273&quot;&gt;&lt;property id=&quot;20148&quot; value=&quot;5&quot;/&gt;&lt;property id=&quot;20300&quot; value=&quot;Slide 3&quot;/&gt;&lt;property id=&quot;20307&quot; value=&quot;261&quot;/&gt;&lt;/object&gt;&lt;object type=&quot;3&quot; unique_id=&quot;10274&quot;&gt;&lt;property id=&quot;20148&quot; value=&quot;5&quot;/&gt;&lt;property id=&quot;20300&quot; value=&quot;Slide 4&quot;/&gt;&lt;property id=&quot;20307&quot; value=&quot;262&quot;/&gt;&lt;/object&gt;&lt;object type=&quot;3&quot; unique_id=&quot;10275&quot;&gt;&lt;property id=&quot;20148&quot; value=&quot;5&quot;/&gt;&lt;property id=&quot;20300&quot; value=&quot;Slide 5&quot;/&gt;&lt;property id=&quot;20307&quot; value=&quot;263&quot;/&gt;&lt;/object&gt;&lt;object type=&quot;3&quot; unique_id=&quot;10276&quot;&gt;&lt;property id=&quot;20148&quot; value=&quot;5&quot;/&gt;&lt;property id=&quot;20300&quot; value=&quot;Slide 6&quot;/&gt;&lt;property id=&quot;20307&quot; value=&quot;264&quot;/&gt;&lt;/object&gt;&lt;object type=&quot;3&quot; unique_id=&quot;10277&quot;&gt;&lt;property id=&quot;20148&quot; value=&quot;5&quot;/&gt;&lt;property id=&quot;20300&quot; value=&quot;Slide 7&quot;/&gt;&lt;property id=&quot;20307&quot; value=&quot;265&quot;/&gt;&lt;/object&gt;&lt;object type=&quot;3&quot; unique_id=&quot;10278&quot;&gt;&lt;property id=&quot;20148&quot; value=&quot;5&quot;/&gt;&lt;property id=&quot;20300&quot; value=&quot;Slide 8&quot;/&gt;&lt;property id=&quot;20307&quot; value=&quot;266&quot;/&gt;&lt;/object&gt;&lt;object type=&quot;3&quot; unique_id=&quot;10279&quot;&gt;&lt;property id=&quot;20148&quot; value=&quot;5&quot;/&gt;&lt;property id=&quot;20300&quot; value=&quot;Slide 9&quot;/&gt;&lt;property id=&quot;20307&quot; value=&quot;267&quot;/&gt;&lt;/object&gt;&lt;object type=&quot;3&quot; unique_id=&quot;10280&quot;&gt;&lt;property id=&quot;20148&quot; value=&quot;5&quot;/&gt;&lt;property id=&quot;20300&quot; value=&quot;Slide 10&quot;/&gt;&lt;property id=&quot;20307&quot; value=&quot;268&quot;/&gt;&lt;/object&gt;&lt;object type=&quot;3&quot; unique_id=&quot;10281&quot;&gt;&lt;property id=&quot;20148&quot; value=&quot;5&quot;/&gt;&lt;property id=&quot;20300&quot; value=&quot;Slide 11&quot;/&gt;&lt;property id=&quot;20307&quot; value=&quot;269&quot;/&gt;&lt;/object&gt;&lt;object type=&quot;3&quot; unique_id=&quot;10282&quot;&gt;&lt;property id=&quot;20148&quot; value=&quot;5&quot;/&gt;&lt;property id=&quot;20300&quot; value=&quot;Slide 12&quot;/&gt;&lt;property id=&quot;20307&quot; value=&quot;270&quot;/&gt;&lt;/object&gt;&lt;object type=&quot;3&quot; unique_id=&quot;10283&quot;&gt;&lt;property id=&quot;20148&quot; value=&quot;5&quot;/&gt;&lt;property id=&quot;20300&quot; value=&quot;Slide 13&quot;/&gt;&lt;property id=&quot;20307&quot; value=&quot;271&quot;/&gt;&lt;/object&gt;&lt;object type=&quot;3&quot; unique_id=&quot;10284&quot;&gt;&lt;property id=&quot;20148&quot; value=&quot;5&quot;/&gt;&lt;property id=&quot;20300&quot; value=&quot;Slide 14&quot;/&gt;&lt;property id=&quot;20307&quot; value=&quot;272&quot;/&gt;&lt;/object&gt;&lt;object type=&quot;3&quot; unique_id=&quot;10285&quot;&gt;&lt;property id=&quot;20148&quot; value=&quot;5&quot;/&gt;&lt;property id=&quot;20300&quot; value=&quot;Slide 15&quot;/&gt;&lt;property id=&quot;20307&quot; value=&quot;273&quot;/&gt;&lt;/object&gt;&lt;object type=&quot;3&quot; unique_id=&quot;10286&quot;&gt;&lt;property id=&quot;20148&quot; value=&quot;5&quot;/&gt;&lt;property id=&quot;20300&quot; value=&quot;Slide 16&quot;/&gt;&lt;property id=&quot;20307&quot; value=&quot;274&quot;/&gt;&lt;/object&gt;&lt;object type=&quot;3&quot; unique_id=&quot;10287&quot;&gt;&lt;property id=&quot;20148&quot; value=&quot;5&quot;/&gt;&lt;property id=&quot;20300&quot; value=&quot;Slide 17&quot;/&gt;&lt;property id=&quot;20307&quot; value=&quot;275&quot;/&gt;&lt;/object&gt;&lt;object type=&quot;3&quot; unique_id=&quot;10288&quot;&gt;&lt;property id=&quot;20148&quot; value=&quot;5&quot;/&gt;&lt;property id=&quot;20300&quot; value=&quot;Slide 18&quot;/&gt;&lt;property id=&quot;20307&quot; value=&quot;276&quot;/&gt;&lt;/object&gt;&lt;object type=&quot;3&quot; unique_id=&quot;10289&quot;&gt;&lt;property id=&quot;20148&quot; value=&quot;5&quot;/&gt;&lt;property id=&quot;20300&quot; value=&quot;Slide 19&quot;/&gt;&lt;property id=&quot;20307&quot; value=&quot;277&quot;/&gt;&lt;/object&gt;&lt;object type=&quot;3&quot; unique_id=&quot;10290&quot;&gt;&lt;property id=&quot;20148&quot; value=&quot;5&quot;/&gt;&lt;property id=&quot;20300&quot; value=&quot;Slide 20&quot;/&gt;&lt;property id=&quot;20307&quot; value=&quot;278&quot;/&gt;&lt;/object&gt;&lt;object type=&quot;3&quot; unique_id=&quot;10291&quot;&gt;&lt;property id=&quot;20148&quot; value=&quot;5&quot;/&gt;&lt;property id=&quot;20300&quot; value=&quot;Slide 21&quot;/&gt;&lt;property id=&quot;20307&quot; value=&quot;279&quot;/&gt;&lt;/object&gt;&lt;object type=&quot;3&quot; unique_id=&quot;10292&quot;&gt;&lt;property id=&quot;20148&quot; value=&quot;5&quot;/&gt;&lt;property id=&quot;20300&quot; value=&quot;Slide 22&quot;/&gt;&lt;property id=&quot;20307&quot; value=&quot;280&quot;/&gt;&lt;/object&gt;&lt;object type=&quot;3&quot; unique_id=&quot;10293&quot;&gt;&lt;property id=&quot;20148&quot; value=&quot;5&quot;/&gt;&lt;property id=&quot;20300&quot; value=&quot;Slide 23&quot;/&gt;&lt;property id=&quot;20307&quot; value=&quot;281&quot;/&gt;&lt;/object&gt;&lt;object type=&quot;3&quot; unique_id=&quot;10294&quot;&gt;&lt;property id=&quot;20148&quot; value=&quot;5&quot;/&gt;&lt;property id=&quot;20300&quot; value=&quot;Slide 24&quot;/&gt;&lt;property id=&quot;20307&quot; value=&quot;282&quot;/&gt;&lt;/object&gt;&lt;object type=&quot;3&quot; unique_id=&quot;10295&quot;&gt;&lt;property id=&quot;20148&quot; value=&quot;5&quot;/&gt;&lt;property id=&quot;20300&quot; value=&quot;Slide 25&quot;/&gt;&lt;property id=&quot;20307&quot; value=&quot;283&quot;/&gt;&lt;/object&gt;&lt;object type=&quot;3&quot; unique_id=&quot;10296&quot;&gt;&lt;property id=&quot;20148&quot; value=&quot;5&quot;/&gt;&lt;property id=&quot;20300&quot; value=&quot;Slide 26&quot;/&gt;&lt;property id=&quot;20307&quot; value=&quot;284&quot;/&gt;&lt;/object&gt;&lt;object type=&quot;3&quot; unique_id=&quot;10297&quot;&gt;&lt;property id=&quot;20148&quot; value=&quot;5&quot;/&gt;&lt;property id=&quot;20300&quot; value=&quot;Slide 27&quot;/&gt;&lt;property id=&quot;20307&quot; value=&quot;259&quot;/&gt;&lt;/object&gt;&lt;object type=&quot;3&quot; unique_id=&quot;10298&quot;&gt;&lt;property id=&quot;20148&quot; value=&quot;5&quot;/&gt;&lt;property id=&quot;20300&quot; value=&quot;Slide 28&quot;/&gt;&lt;property id=&quot;20307&quot; value=&quot;257&quot;/&gt;&lt;/object&gt;&lt;object type=&quot;3&quot; unique_id=&quot;10299&quot;&gt;&lt;property id=&quot;20148&quot; value=&quot;5&quot;/&gt;&lt;property id=&quot;20300&quot; value=&quot;Slide 29&quot;/&gt;&lt;property id=&quot;20307&quot; value=&quot;258&quot;/&gt;&lt;/object&gt;&lt;/object&gt;&lt;object type=&quot;8&quot; unique_id=&quot;10330&quot;&gt;&lt;/object&gt;&lt;/object&gt;&lt;/database&gt;"/>
  <p:tag name="SECTOMILLISECCONVERTED" val="1"/>
</p:tagLst>
</file>

<file path=ppt/theme/theme1.xml><?xml version="1.0" encoding="utf-8"?>
<a:theme xmlns:a="http://schemas.openxmlformats.org/drawingml/2006/main" name="tw">
  <a:themeElements>
    <a:clrScheme name="حركة">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سامي">
      <a:majorFont>
        <a:latin typeface="Calibri"/>
        <a:ea typeface=""/>
        <a:cs typeface="PT Bold Heading"/>
      </a:majorFont>
      <a:minorFont>
        <a:latin typeface="Calibri"/>
        <a:ea typeface=""/>
        <a:cs typeface="Simplified Arabic"/>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tw</Template>
  <TotalTime>0</TotalTime>
  <Words>1819</Words>
  <Application>Microsoft Office PowerPoint</Application>
  <PresentationFormat>عرض على الشاشة (3:4)‏</PresentationFormat>
  <Paragraphs>97</Paragraphs>
  <Slides>30</Slides>
  <Notes>0</Notes>
  <HiddenSlides>0</HiddenSlides>
  <MMClips>0</MMClips>
  <ScaleCrop>false</ScaleCrop>
  <HeadingPairs>
    <vt:vector size="4" baseType="variant">
      <vt:variant>
        <vt:lpstr>سمة</vt:lpstr>
      </vt:variant>
      <vt:variant>
        <vt:i4>1</vt:i4>
      </vt:variant>
      <vt:variant>
        <vt:lpstr>عناوين الشرائح</vt:lpstr>
      </vt:variant>
      <vt:variant>
        <vt:i4>30</vt:i4>
      </vt:variant>
    </vt:vector>
  </HeadingPairs>
  <TitlesOfParts>
    <vt:vector size="31" baseType="lpstr">
      <vt:lpstr>tw</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Toshiba</dc:creator>
  <cp:lastModifiedBy>BHC</cp:lastModifiedBy>
  <cp:revision>2</cp:revision>
  <dcterms:created xsi:type="dcterms:W3CDTF">2014-10-12T14:42:31Z</dcterms:created>
  <dcterms:modified xsi:type="dcterms:W3CDTF">2015-12-14T12:23:58Z</dcterms:modified>
</cp:coreProperties>
</file>