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5"/>
  </p:notesMasterIdLst>
  <p:sldIdLst>
    <p:sldId id="313" r:id="rId2"/>
    <p:sldId id="312" r:id="rId3"/>
    <p:sldId id="277" r:id="rId4"/>
    <p:sldId id="286" r:id="rId5"/>
    <p:sldId id="291" r:id="rId6"/>
    <p:sldId id="292" r:id="rId7"/>
    <p:sldId id="290" r:id="rId8"/>
    <p:sldId id="289" r:id="rId9"/>
    <p:sldId id="288" r:id="rId10"/>
    <p:sldId id="287" r:id="rId11"/>
    <p:sldId id="285" r:id="rId12"/>
    <p:sldId id="284" r:id="rId13"/>
    <p:sldId id="283" r:id="rId14"/>
    <p:sldId id="282" r:id="rId15"/>
    <p:sldId id="281" r:id="rId16"/>
    <p:sldId id="280" r:id="rId17"/>
    <p:sldId id="279" r:id="rId18"/>
    <p:sldId id="314" r:id="rId19"/>
    <p:sldId id="278" r:id="rId20"/>
    <p:sldId id="293" r:id="rId21"/>
    <p:sldId id="294" r:id="rId22"/>
    <p:sldId id="295" r:id="rId23"/>
    <p:sldId id="296" r:id="rId24"/>
    <p:sldId id="315" r:id="rId25"/>
    <p:sldId id="297" r:id="rId26"/>
    <p:sldId id="298" r:id="rId27"/>
    <p:sldId id="299" r:id="rId28"/>
    <p:sldId id="300" r:id="rId29"/>
    <p:sldId id="301" r:id="rId30"/>
    <p:sldId id="302" r:id="rId31"/>
    <p:sldId id="303" r:id="rId32"/>
    <p:sldId id="304" r:id="rId33"/>
    <p:sldId id="305" r:id="rId34"/>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59328E32-9AF1-4D3E-81A2-9334444AF1B4}" type="datetimeFigureOut">
              <a:rPr lang="en-US"/>
              <a:pPr>
                <a:defRPr/>
              </a:pPr>
              <a:t>12/14/2015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C0C79ED0-F0C3-47A3-B477-CF7B0F706B04}" type="slidenum">
              <a:rPr lang="en-US"/>
              <a:pPr>
                <a:defRPr/>
              </a:pPr>
              <a:t>‹#›</a:t>
            </a:fld>
            <a:endParaRPr lang="en-US"/>
          </a:p>
        </p:txBody>
      </p:sp>
    </p:spTree>
    <p:extLst>
      <p:ext uri="{BB962C8B-B14F-4D97-AF65-F5344CB8AC3E}">
        <p14:creationId xmlns="" xmlns:p14="http://schemas.microsoft.com/office/powerpoint/2010/main" val="35206504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Date Placeholder 3"/>
          <p:cNvSpPr>
            <a:spLocks noGrp="1"/>
          </p:cNvSpPr>
          <p:nvPr>
            <p:ph type="dt" sz="half" idx="10"/>
          </p:nvPr>
        </p:nvSpPr>
        <p:spPr/>
        <p:txBody>
          <a:bodyPr/>
          <a:lstStyle>
            <a:lvl1pPr>
              <a:defRPr/>
            </a:lvl1pPr>
          </a:lstStyle>
          <a:p>
            <a:pPr>
              <a:defRPr/>
            </a:pPr>
            <a:fld id="{9106D3B0-9979-4580-8652-C2D27597391E}" type="datetimeFigureOut">
              <a:rPr lang="ar-SA"/>
              <a:pPr>
                <a:defRPr/>
              </a:pPr>
              <a:t>03/03/37</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E636BB83-FC4F-4C8D-B888-16798ABB082C}" type="slidenum">
              <a:rPr lang="ar-SA"/>
              <a:pPr>
                <a:defRPr/>
              </a:pPr>
              <a:t>‹#›</a:t>
            </a:fld>
            <a:endParaRPr lang="ar-SA"/>
          </a:p>
        </p:txBody>
      </p:sp>
    </p:spTree>
    <p:extLst>
      <p:ext uri="{BB962C8B-B14F-4D97-AF65-F5344CB8AC3E}">
        <p14:creationId xmlns="" xmlns:p14="http://schemas.microsoft.com/office/powerpoint/2010/main" val="1899681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lvl1pPr>
              <a:defRPr/>
            </a:lvl1pPr>
          </a:lstStyle>
          <a:p>
            <a:pPr>
              <a:defRPr/>
            </a:pPr>
            <a:fld id="{A514884C-B46E-40CA-B4A4-5B36EAEE14B1}" type="datetimeFigureOut">
              <a:rPr lang="ar-SA"/>
              <a:pPr>
                <a:defRPr/>
              </a:pPr>
              <a:t>03/03/37</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ECDA5F9D-3095-466C-A313-26F2AA5742DF}" type="slidenum">
              <a:rPr lang="ar-SA"/>
              <a:pPr>
                <a:defRPr/>
              </a:pPr>
              <a:t>‹#›</a:t>
            </a:fld>
            <a:endParaRPr lang="ar-SA"/>
          </a:p>
        </p:txBody>
      </p:sp>
    </p:spTree>
    <p:extLst>
      <p:ext uri="{BB962C8B-B14F-4D97-AF65-F5344CB8AC3E}">
        <p14:creationId xmlns="" xmlns:p14="http://schemas.microsoft.com/office/powerpoint/2010/main" val="2252899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lvl1pPr>
              <a:defRPr/>
            </a:lvl1pPr>
          </a:lstStyle>
          <a:p>
            <a:pPr>
              <a:defRPr/>
            </a:pPr>
            <a:fld id="{C78EE2F0-A39E-4527-852E-99F763676CF0}" type="datetimeFigureOut">
              <a:rPr lang="ar-SA"/>
              <a:pPr>
                <a:defRPr/>
              </a:pPr>
              <a:t>03/03/37</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425D3566-BD6D-4FB8-8756-91C065FEA1BC}" type="slidenum">
              <a:rPr lang="ar-SA"/>
              <a:pPr>
                <a:defRPr/>
              </a:pPr>
              <a:t>‹#›</a:t>
            </a:fld>
            <a:endParaRPr lang="ar-SA"/>
          </a:p>
        </p:txBody>
      </p:sp>
    </p:spTree>
    <p:extLst>
      <p:ext uri="{BB962C8B-B14F-4D97-AF65-F5344CB8AC3E}">
        <p14:creationId xmlns="" xmlns:p14="http://schemas.microsoft.com/office/powerpoint/2010/main" val="1494019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lvl1pPr>
              <a:defRPr/>
            </a:lvl1pPr>
          </a:lstStyle>
          <a:p>
            <a:pPr>
              <a:defRPr/>
            </a:pPr>
            <a:fld id="{3C07595E-18DD-496D-82A3-FAFF26A6AD0C}" type="datetimeFigureOut">
              <a:rPr lang="ar-SA"/>
              <a:pPr>
                <a:defRPr/>
              </a:pPr>
              <a:t>03/03/37</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EA1ED0B3-F7D1-494E-97AE-41A541D025BC}" type="slidenum">
              <a:rPr lang="ar-SA"/>
              <a:pPr>
                <a:defRPr/>
              </a:pPr>
              <a:t>‹#›</a:t>
            </a:fld>
            <a:endParaRPr lang="ar-SA"/>
          </a:p>
        </p:txBody>
      </p:sp>
    </p:spTree>
    <p:extLst>
      <p:ext uri="{BB962C8B-B14F-4D97-AF65-F5344CB8AC3E}">
        <p14:creationId xmlns="" xmlns:p14="http://schemas.microsoft.com/office/powerpoint/2010/main" val="2930785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lvl1pPr>
              <a:defRPr/>
            </a:lvl1pPr>
          </a:lstStyle>
          <a:p>
            <a:pPr>
              <a:defRPr/>
            </a:pPr>
            <a:fld id="{E907CE75-FF73-473A-8D91-DC3D58E7BD2F}" type="datetimeFigureOut">
              <a:rPr lang="ar-SA"/>
              <a:pPr>
                <a:defRPr/>
              </a:pPr>
              <a:t>03/03/37</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B127B4B8-DFBA-46CE-BAA7-7F309F24A5EA}" type="slidenum">
              <a:rPr lang="ar-SA"/>
              <a:pPr>
                <a:defRPr/>
              </a:pPr>
              <a:t>‹#›</a:t>
            </a:fld>
            <a:endParaRPr lang="ar-SA"/>
          </a:p>
        </p:txBody>
      </p:sp>
    </p:spTree>
    <p:extLst>
      <p:ext uri="{BB962C8B-B14F-4D97-AF65-F5344CB8AC3E}">
        <p14:creationId xmlns="" xmlns:p14="http://schemas.microsoft.com/office/powerpoint/2010/main" val="1971788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Date Placeholder 3"/>
          <p:cNvSpPr>
            <a:spLocks noGrp="1"/>
          </p:cNvSpPr>
          <p:nvPr>
            <p:ph type="dt" sz="half" idx="10"/>
          </p:nvPr>
        </p:nvSpPr>
        <p:spPr/>
        <p:txBody>
          <a:bodyPr/>
          <a:lstStyle>
            <a:lvl1pPr>
              <a:defRPr/>
            </a:lvl1pPr>
          </a:lstStyle>
          <a:p>
            <a:pPr>
              <a:defRPr/>
            </a:pPr>
            <a:fld id="{B28C3F3C-CD05-40FA-9EE0-1958D8C9006A}" type="datetimeFigureOut">
              <a:rPr lang="ar-SA"/>
              <a:pPr>
                <a:defRPr/>
              </a:pPr>
              <a:t>03/03/37</a:t>
            </a:fld>
            <a:endParaRPr lang="ar-SA"/>
          </a:p>
        </p:txBody>
      </p:sp>
      <p:sp>
        <p:nvSpPr>
          <p:cNvPr id="6" name="Footer Placeholder 4"/>
          <p:cNvSpPr>
            <a:spLocks noGrp="1"/>
          </p:cNvSpPr>
          <p:nvPr>
            <p:ph type="ftr" sz="quarter" idx="11"/>
          </p:nvPr>
        </p:nvSpPr>
        <p:spPr/>
        <p:txBody>
          <a:bodyPr/>
          <a:lstStyle>
            <a:lvl1pPr>
              <a:defRPr/>
            </a:lvl1pPr>
          </a:lstStyle>
          <a:p>
            <a:pPr>
              <a:defRPr/>
            </a:pPr>
            <a:endParaRPr lang="ar-SA"/>
          </a:p>
        </p:txBody>
      </p:sp>
      <p:sp>
        <p:nvSpPr>
          <p:cNvPr id="7" name="Slide Number Placeholder 5"/>
          <p:cNvSpPr>
            <a:spLocks noGrp="1"/>
          </p:cNvSpPr>
          <p:nvPr>
            <p:ph type="sldNum" sz="quarter" idx="12"/>
          </p:nvPr>
        </p:nvSpPr>
        <p:spPr/>
        <p:txBody>
          <a:bodyPr/>
          <a:lstStyle>
            <a:lvl1pPr>
              <a:defRPr/>
            </a:lvl1pPr>
          </a:lstStyle>
          <a:p>
            <a:pPr>
              <a:defRPr/>
            </a:pPr>
            <a:fld id="{8DC6098E-3A2D-476A-AC71-53DE9AF20CEC}" type="slidenum">
              <a:rPr lang="ar-SA"/>
              <a:pPr>
                <a:defRPr/>
              </a:pPr>
              <a:t>‹#›</a:t>
            </a:fld>
            <a:endParaRPr lang="ar-SA"/>
          </a:p>
        </p:txBody>
      </p:sp>
    </p:spTree>
    <p:extLst>
      <p:ext uri="{BB962C8B-B14F-4D97-AF65-F5344CB8AC3E}">
        <p14:creationId xmlns="" xmlns:p14="http://schemas.microsoft.com/office/powerpoint/2010/main" val="2853011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Date Placeholder 3"/>
          <p:cNvSpPr>
            <a:spLocks noGrp="1"/>
          </p:cNvSpPr>
          <p:nvPr>
            <p:ph type="dt" sz="half" idx="10"/>
          </p:nvPr>
        </p:nvSpPr>
        <p:spPr/>
        <p:txBody>
          <a:bodyPr/>
          <a:lstStyle>
            <a:lvl1pPr>
              <a:defRPr/>
            </a:lvl1pPr>
          </a:lstStyle>
          <a:p>
            <a:pPr>
              <a:defRPr/>
            </a:pPr>
            <a:fld id="{4548613A-CDD8-4B4E-90F9-FE3651D08BBD}" type="datetimeFigureOut">
              <a:rPr lang="ar-SA"/>
              <a:pPr>
                <a:defRPr/>
              </a:pPr>
              <a:t>03/03/37</a:t>
            </a:fld>
            <a:endParaRPr lang="ar-SA"/>
          </a:p>
        </p:txBody>
      </p:sp>
      <p:sp>
        <p:nvSpPr>
          <p:cNvPr id="8" name="Footer Placeholder 4"/>
          <p:cNvSpPr>
            <a:spLocks noGrp="1"/>
          </p:cNvSpPr>
          <p:nvPr>
            <p:ph type="ftr" sz="quarter" idx="11"/>
          </p:nvPr>
        </p:nvSpPr>
        <p:spPr/>
        <p:txBody>
          <a:bodyPr/>
          <a:lstStyle>
            <a:lvl1pPr>
              <a:defRPr/>
            </a:lvl1pPr>
          </a:lstStyle>
          <a:p>
            <a:pPr>
              <a:defRPr/>
            </a:pPr>
            <a:endParaRPr lang="ar-SA"/>
          </a:p>
        </p:txBody>
      </p:sp>
      <p:sp>
        <p:nvSpPr>
          <p:cNvPr id="9" name="Slide Number Placeholder 5"/>
          <p:cNvSpPr>
            <a:spLocks noGrp="1"/>
          </p:cNvSpPr>
          <p:nvPr>
            <p:ph type="sldNum" sz="quarter" idx="12"/>
          </p:nvPr>
        </p:nvSpPr>
        <p:spPr/>
        <p:txBody>
          <a:bodyPr/>
          <a:lstStyle>
            <a:lvl1pPr>
              <a:defRPr/>
            </a:lvl1pPr>
          </a:lstStyle>
          <a:p>
            <a:pPr>
              <a:defRPr/>
            </a:pPr>
            <a:fld id="{0137B470-8098-46B9-B38C-ED5547710649}" type="slidenum">
              <a:rPr lang="ar-SA"/>
              <a:pPr>
                <a:defRPr/>
              </a:pPr>
              <a:t>‹#›</a:t>
            </a:fld>
            <a:endParaRPr lang="ar-SA"/>
          </a:p>
        </p:txBody>
      </p:sp>
    </p:spTree>
    <p:extLst>
      <p:ext uri="{BB962C8B-B14F-4D97-AF65-F5344CB8AC3E}">
        <p14:creationId xmlns="" xmlns:p14="http://schemas.microsoft.com/office/powerpoint/2010/main" val="3255223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3"/>
          <p:cNvSpPr>
            <a:spLocks noGrp="1"/>
          </p:cNvSpPr>
          <p:nvPr>
            <p:ph type="dt" sz="half" idx="10"/>
          </p:nvPr>
        </p:nvSpPr>
        <p:spPr/>
        <p:txBody>
          <a:bodyPr/>
          <a:lstStyle>
            <a:lvl1pPr>
              <a:defRPr/>
            </a:lvl1pPr>
          </a:lstStyle>
          <a:p>
            <a:pPr>
              <a:defRPr/>
            </a:pPr>
            <a:fld id="{C3438810-AFA2-41B8-AAA8-95F3C8DD40A2}" type="datetimeFigureOut">
              <a:rPr lang="ar-SA"/>
              <a:pPr>
                <a:defRPr/>
              </a:pPr>
              <a:t>03/03/37</a:t>
            </a:fld>
            <a:endParaRPr lang="ar-SA"/>
          </a:p>
        </p:txBody>
      </p:sp>
      <p:sp>
        <p:nvSpPr>
          <p:cNvPr id="4" name="Footer Placeholder 4"/>
          <p:cNvSpPr>
            <a:spLocks noGrp="1"/>
          </p:cNvSpPr>
          <p:nvPr>
            <p:ph type="ftr" sz="quarter" idx="11"/>
          </p:nvPr>
        </p:nvSpPr>
        <p:spPr/>
        <p:txBody>
          <a:bodyPr/>
          <a:lstStyle>
            <a:lvl1pPr>
              <a:defRPr/>
            </a:lvl1pPr>
          </a:lstStyle>
          <a:p>
            <a:pPr>
              <a:defRPr/>
            </a:pPr>
            <a:endParaRPr lang="ar-SA"/>
          </a:p>
        </p:txBody>
      </p:sp>
      <p:sp>
        <p:nvSpPr>
          <p:cNvPr id="5" name="Slide Number Placeholder 5"/>
          <p:cNvSpPr>
            <a:spLocks noGrp="1"/>
          </p:cNvSpPr>
          <p:nvPr>
            <p:ph type="sldNum" sz="quarter" idx="12"/>
          </p:nvPr>
        </p:nvSpPr>
        <p:spPr/>
        <p:txBody>
          <a:bodyPr/>
          <a:lstStyle>
            <a:lvl1pPr>
              <a:defRPr/>
            </a:lvl1pPr>
          </a:lstStyle>
          <a:p>
            <a:pPr>
              <a:defRPr/>
            </a:pPr>
            <a:fld id="{206DCE49-7F82-4DDF-9362-4CF9E09CD2BE}" type="slidenum">
              <a:rPr lang="ar-SA"/>
              <a:pPr>
                <a:defRPr/>
              </a:pPr>
              <a:t>‹#›</a:t>
            </a:fld>
            <a:endParaRPr lang="ar-SA"/>
          </a:p>
        </p:txBody>
      </p:sp>
    </p:spTree>
    <p:extLst>
      <p:ext uri="{BB962C8B-B14F-4D97-AF65-F5344CB8AC3E}">
        <p14:creationId xmlns="" xmlns:p14="http://schemas.microsoft.com/office/powerpoint/2010/main" val="1964392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680EC7-54F9-4D0D-B85D-36A24CC9C42E}" type="datetimeFigureOut">
              <a:rPr lang="ar-SA"/>
              <a:pPr>
                <a:defRPr/>
              </a:pPr>
              <a:t>03/03/37</a:t>
            </a:fld>
            <a:endParaRPr lang="ar-SA"/>
          </a:p>
        </p:txBody>
      </p:sp>
      <p:sp>
        <p:nvSpPr>
          <p:cNvPr id="3" name="Footer Placeholder 4"/>
          <p:cNvSpPr>
            <a:spLocks noGrp="1"/>
          </p:cNvSpPr>
          <p:nvPr>
            <p:ph type="ftr" sz="quarter" idx="11"/>
          </p:nvPr>
        </p:nvSpPr>
        <p:spPr/>
        <p:txBody>
          <a:bodyPr/>
          <a:lstStyle>
            <a:lvl1pPr>
              <a:defRPr/>
            </a:lvl1pPr>
          </a:lstStyle>
          <a:p>
            <a:pPr>
              <a:defRPr/>
            </a:pPr>
            <a:endParaRPr lang="ar-SA"/>
          </a:p>
        </p:txBody>
      </p:sp>
      <p:sp>
        <p:nvSpPr>
          <p:cNvPr id="4" name="Slide Number Placeholder 5"/>
          <p:cNvSpPr>
            <a:spLocks noGrp="1"/>
          </p:cNvSpPr>
          <p:nvPr>
            <p:ph type="sldNum" sz="quarter" idx="12"/>
          </p:nvPr>
        </p:nvSpPr>
        <p:spPr/>
        <p:txBody>
          <a:bodyPr/>
          <a:lstStyle>
            <a:lvl1pPr>
              <a:defRPr/>
            </a:lvl1pPr>
          </a:lstStyle>
          <a:p>
            <a:pPr>
              <a:defRPr/>
            </a:pPr>
            <a:fld id="{C3795CDC-6DEB-4840-9359-ACEE6F7BE56B}" type="slidenum">
              <a:rPr lang="ar-SA"/>
              <a:pPr>
                <a:defRPr/>
              </a:pPr>
              <a:t>‹#›</a:t>
            </a:fld>
            <a:endParaRPr lang="ar-SA"/>
          </a:p>
        </p:txBody>
      </p:sp>
    </p:spTree>
    <p:extLst>
      <p:ext uri="{BB962C8B-B14F-4D97-AF65-F5344CB8AC3E}">
        <p14:creationId xmlns="" xmlns:p14="http://schemas.microsoft.com/office/powerpoint/2010/main" val="1714553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3"/>
          <p:cNvSpPr>
            <a:spLocks noGrp="1"/>
          </p:cNvSpPr>
          <p:nvPr>
            <p:ph type="dt" sz="half" idx="10"/>
          </p:nvPr>
        </p:nvSpPr>
        <p:spPr/>
        <p:txBody>
          <a:bodyPr/>
          <a:lstStyle>
            <a:lvl1pPr>
              <a:defRPr/>
            </a:lvl1pPr>
          </a:lstStyle>
          <a:p>
            <a:pPr>
              <a:defRPr/>
            </a:pPr>
            <a:fld id="{E1E9C0DE-966F-4372-8F33-02F7DCFADBC1}" type="datetimeFigureOut">
              <a:rPr lang="ar-SA"/>
              <a:pPr>
                <a:defRPr/>
              </a:pPr>
              <a:t>03/03/37</a:t>
            </a:fld>
            <a:endParaRPr lang="ar-SA"/>
          </a:p>
        </p:txBody>
      </p:sp>
      <p:sp>
        <p:nvSpPr>
          <p:cNvPr id="6" name="Footer Placeholder 4"/>
          <p:cNvSpPr>
            <a:spLocks noGrp="1"/>
          </p:cNvSpPr>
          <p:nvPr>
            <p:ph type="ftr" sz="quarter" idx="11"/>
          </p:nvPr>
        </p:nvSpPr>
        <p:spPr/>
        <p:txBody>
          <a:bodyPr/>
          <a:lstStyle>
            <a:lvl1pPr>
              <a:defRPr/>
            </a:lvl1pPr>
          </a:lstStyle>
          <a:p>
            <a:pPr>
              <a:defRPr/>
            </a:pPr>
            <a:endParaRPr lang="ar-SA"/>
          </a:p>
        </p:txBody>
      </p:sp>
      <p:sp>
        <p:nvSpPr>
          <p:cNvPr id="7" name="Slide Number Placeholder 5"/>
          <p:cNvSpPr>
            <a:spLocks noGrp="1"/>
          </p:cNvSpPr>
          <p:nvPr>
            <p:ph type="sldNum" sz="quarter" idx="12"/>
          </p:nvPr>
        </p:nvSpPr>
        <p:spPr/>
        <p:txBody>
          <a:bodyPr/>
          <a:lstStyle>
            <a:lvl1pPr>
              <a:defRPr/>
            </a:lvl1pPr>
          </a:lstStyle>
          <a:p>
            <a:pPr>
              <a:defRPr/>
            </a:pPr>
            <a:fld id="{E63DC8B2-D932-4C9A-9C76-096A912B1FC2}" type="slidenum">
              <a:rPr lang="ar-SA"/>
              <a:pPr>
                <a:defRPr/>
              </a:pPr>
              <a:t>‹#›</a:t>
            </a:fld>
            <a:endParaRPr lang="ar-SA"/>
          </a:p>
        </p:txBody>
      </p:sp>
    </p:spTree>
    <p:extLst>
      <p:ext uri="{BB962C8B-B14F-4D97-AF65-F5344CB8AC3E}">
        <p14:creationId xmlns="" xmlns:p14="http://schemas.microsoft.com/office/powerpoint/2010/main" val="3779051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3"/>
          <p:cNvSpPr>
            <a:spLocks noGrp="1"/>
          </p:cNvSpPr>
          <p:nvPr>
            <p:ph type="dt" sz="half" idx="10"/>
          </p:nvPr>
        </p:nvSpPr>
        <p:spPr/>
        <p:txBody>
          <a:bodyPr/>
          <a:lstStyle>
            <a:lvl1pPr>
              <a:defRPr/>
            </a:lvl1pPr>
          </a:lstStyle>
          <a:p>
            <a:pPr>
              <a:defRPr/>
            </a:pPr>
            <a:fld id="{2A103D4C-ACEF-4F94-87C5-5BE405E41A52}" type="datetimeFigureOut">
              <a:rPr lang="ar-SA"/>
              <a:pPr>
                <a:defRPr/>
              </a:pPr>
              <a:t>03/03/37</a:t>
            </a:fld>
            <a:endParaRPr lang="ar-SA"/>
          </a:p>
        </p:txBody>
      </p:sp>
      <p:sp>
        <p:nvSpPr>
          <p:cNvPr id="6" name="Footer Placeholder 4"/>
          <p:cNvSpPr>
            <a:spLocks noGrp="1"/>
          </p:cNvSpPr>
          <p:nvPr>
            <p:ph type="ftr" sz="quarter" idx="11"/>
          </p:nvPr>
        </p:nvSpPr>
        <p:spPr/>
        <p:txBody>
          <a:bodyPr/>
          <a:lstStyle>
            <a:lvl1pPr>
              <a:defRPr/>
            </a:lvl1pPr>
          </a:lstStyle>
          <a:p>
            <a:pPr>
              <a:defRPr/>
            </a:pPr>
            <a:endParaRPr lang="ar-SA"/>
          </a:p>
        </p:txBody>
      </p:sp>
      <p:sp>
        <p:nvSpPr>
          <p:cNvPr id="7" name="Slide Number Placeholder 5"/>
          <p:cNvSpPr>
            <a:spLocks noGrp="1"/>
          </p:cNvSpPr>
          <p:nvPr>
            <p:ph type="sldNum" sz="quarter" idx="12"/>
          </p:nvPr>
        </p:nvSpPr>
        <p:spPr/>
        <p:txBody>
          <a:bodyPr/>
          <a:lstStyle>
            <a:lvl1pPr>
              <a:defRPr/>
            </a:lvl1pPr>
          </a:lstStyle>
          <a:p>
            <a:pPr>
              <a:defRPr/>
            </a:pPr>
            <a:fld id="{F2F2A5AA-561B-40F5-88E2-9D5515E0E46D}" type="slidenum">
              <a:rPr lang="ar-SA"/>
              <a:pPr>
                <a:defRPr/>
              </a:pPr>
              <a:t>‹#›</a:t>
            </a:fld>
            <a:endParaRPr lang="ar-SA"/>
          </a:p>
        </p:txBody>
      </p:sp>
    </p:spTree>
    <p:extLst>
      <p:ext uri="{BB962C8B-B14F-4D97-AF65-F5344CB8AC3E}">
        <p14:creationId xmlns="" xmlns:p14="http://schemas.microsoft.com/office/powerpoint/2010/main" val="2796178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B02A0663-E833-4EE9-83A4-6A36A83ACFBD}" type="datetimeFigureOut">
              <a:rPr lang="ar-SA"/>
              <a:pPr>
                <a:defRPr/>
              </a:pPr>
              <a:t>03/03/37</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ar-S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8CFB800D-D55F-4EBE-8E6F-1FDA7EC3CA2F}"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cs typeface="Times New Roman" pitchFamily="18" charset="0"/>
        </a:defRPr>
      </a:lvl2pPr>
      <a:lvl3pPr algn="ctr" rtl="1" eaLnBrk="1" fontAlgn="base" hangingPunct="1">
        <a:spcBef>
          <a:spcPct val="0"/>
        </a:spcBef>
        <a:spcAft>
          <a:spcPct val="0"/>
        </a:spcAft>
        <a:defRPr sz="4400">
          <a:solidFill>
            <a:schemeClr val="tx1"/>
          </a:solidFill>
          <a:latin typeface="Calibri" pitchFamily="34" charset="0"/>
          <a:cs typeface="Times New Roman" pitchFamily="18" charset="0"/>
        </a:defRPr>
      </a:lvl3pPr>
      <a:lvl4pPr algn="ctr" rtl="1" eaLnBrk="1" fontAlgn="base" hangingPunct="1">
        <a:spcBef>
          <a:spcPct val="0"/>
        </a:spcBef>
        <a:spcAft>
          <a:spcPct val="0"/>
        </a:spcAft>
        <a:defRPr sz="4400">
          <a:solidFill>
            <a:schemeClr val="tx1"/>
          </a:solidFill>
          <a:latin typeface="Calibri" pitchFamily="34" charset="0"/>
          <a:cs typeface="Times New Roman" pitchFamily="18" charset="0"/>
        </a:defRPr>
      </a:lvl4pPr>
      <a:lvl5pPr algn="ctr" rtl="1" eaLnBrk="1" fontAlgn="base" hangingPunct="1">
        <a:spcBef>
          <a:spcPct val="0"/>
        </a:spcBef>
        <a:spcAft>
          <a:spcPct val="0"/>
        </a:spcAft>
        <a:defRPr sz="4400">
          <a:solidFill>
            <a:schemeClr val="tx1"/>
          </a:solidFill>
          <a:latin typeface="Calibri" pitchFamily="34" charset="0"/>
          <a:cs typeface="Times New Roman" pitchFamily="18" charset="0"/>
        </a:defRPr>
      </a:lvl5pPr>
      <a:lvl6pPr marL="457200" algn="ctr" rtl="1" eaLnBrk="1" fontAlgn="base" hangingPunct="1">
        <a:spcBef>
          <a:spcPct val="0"/>
        </a:spcBef>
        <a:spcAft>
          <a:spcPct val="0"/>
        </a:spcAft>
        <a:defRPr sz="4400">
          <a:solidFill>
            <a:schemeClr val="tx1"/>
          </a:solidFill>
          <a:latin typeface="Calibri" pitchFamily="34" charset="0"/>
          <a:cs typeface="Times New Roman" pitchFamily="18" charset="0"/>
        </a:defRPr>
      </a:lvl6pPr>
      <a:lvl7pPr marL="914400" algn="ctr" rtl="1" eaLnBrk="1" fontAlgn="base" hangingPunct="1">
        <a:spcBef>
          <a:spcPct val="0"/>
        </a:spcBef>
        <a:spcAft>
          <a:spcPct val="0"/>
        </a:spcAft>
        <a:defRPr sz="4400">
          <a:solidFill>
            <a:schemeClr val="tx1"/>
          </a:solidFill>
          <a:latin typeface="Calibri" pitchFamily="34" charset="0"/>
          <a:cs typeface="Times New Roman" pitchFamily="18" charset="0"/>
        </a:defRPr>
      </a:lvl7pPr>
      <a:lvl8pPr marL="1371600" algn="ctr" rtl="1" eaLnBrk="1" fontAlgn="base" hangingPunct="1">
        <a:spcBef>
          <a:spcPct val="0"/>
        </a:spcBef>
        <a:spcAft>
          <a:spcPct val="0"/>
        </a:spcAft>
        <a:defRPr sz="4400">
          <a:solidFill>
            <a:schemeClr val="tx1"/>
          </a:solidFill>
          <a:latin typeface="Calibri" pitchFamily="34" charset="0"/>
          <a:cs typeface="Times New Roman" pitchFamily="18" charset="0"/>
        </a:defRPr>
      </a:lvl8pPr>
      <a:lvl9pPr marL="1828800" algn="ctr" rtl="1" eaLnBrk="1" fontAlgn="base" hangingPunct="1">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11" Type="http://schemas.openxmlformats.org/officeDocument/2006/relationships/image" Target="../media/image25.png"/><Relationship Id="rId5" Type="http://schemas.openxmlformats.org/officeDocument/2006/relationships/audio" Target="../media/audio3.wav"/><Relationship Id="rId10"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29.jpeg"/></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31.jpeg"/></Relationships>
</file>

<file path=ppt/slides/_rels/slide1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32.xml"/><Relationship Id="rId3" Type="http://schemas.openxmlformats.org/officeDocument/2006/relationships/slide" Target="slide16.xml"/><Relationship Id="rId7" Type="http://schemas.openxmlformats.org/officeDocument/2006/relationships/slide" Target="slide14.xml"/><Relationship Id="rId12" Type="http://schemas.openxmlformats.org/officeDocument/2006/relationships/slide" Target="slide25.xml"/><Relationship Id="rId17" Type="http://schemas.openxmlformats.org/officeDocument/2006/relationships/slide" Target="slide13.xml"/><Relationship Id="rId2" Type="http://schemas.openxmlformats.org/officeDocument/2006/relationships/slide" Target="slide4.xml"/><Relationship Id="rId16"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3.xml"/><Relationship Id="rId5" Type="http://schemas.openxmlformats.org/officeDocument/2006/relationships/slide" Target="slide10.xml"/><Relationship Id="rId15" Type="http://schemas.openxmlformats.org/officeDocument/2006/relationships/slide" Target="slide26.xml"/><Relationship Id="rId10" Type="http://schemas.openxmlformats.org/officeDocument/2006/relationships/slide" Target="slide28.xml"/><Relationship Id="rId4" Type="http://schemas.openxmlformats.org/officeDocument/2006/relationships/slide" Target="slide5.xml"/><Relationship Id="rId9" Type="http://schemas.openxmlformats.org/officeDocument/2006/relationships/slide" Target="slide17.xml"/><Relationship Id="rId1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40.jpeg"/></Relationships>
</file>

<file path=ppt/slides/_rels/slide2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audio" Target="../media/audio6.wav"/><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45.png"/></Relationships>
</file>

<file path=ppt/slides/_rels/slide2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29.jpeg"/><Relationship Id="rId4" Type="http://schemas.openxmlformats.org/officeDocument/2006/relationships/image" Target="../media/image9.png"/><Relationship Id="rId9" Type="http://schemas.openxmlformats.org/officeDocument/2006/relationships/image" Target="../media/image30.jpeg"/></Relationships>
</file>

<file path=ppt/slides/_rels/slide2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11" Type="http://schemas.openxmlformats.org/officeDocument/2006/relationships/image" Target="../media/image48.png"/><Relationship Id="rId5" Type="http://schemas.openxmlformats.org/officeDocument/2006/relationships/audio" Target="../media/audio3.wav"/><Relationship Id="rId10" Type="http://schemas.openxmlformats.org/officeDocument/2006/relationships/image" Target="../media/image47.png"/><Relationship Id="rId4" Type="http://schemas.openxmlformats.org/officeDocument/2006/relationships/image" Target="../media/image9.png"/><Relationship Id="rId9" Type="http://schemas.openxmlformats.org/officeDocument/2006/relationships/image" Target="../media/image46.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11" Type="http://schemas.openxmlformats.org/officeDocument/2006/relationships/image" Target="../media/image51.png"/><Relationship Id="rId5" Type="http://schemas.openxmlformats.org/officeDocument/2006/relationships/audio" Target="../media/audio3.wav"/><Relationship Id="rId10" Type="http://schemas.openxmlformats.org/officeDocument/2006/relationships/image" Target="../media/image50.png"/><Relationship Id="rId4" Type="http://schemas.openxmlformats.org/officeDocument/2006/relationships/image" Target="../media/image9.png"/><Relationship Id="rId9" Type="http://schemas.openxmlformats.org/officeDocument/2006/relationships/image" Target="../media/image49.png"/></Relationships>
</file>

<file path=ppt/slides/_rels/slide31.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52.png"/></Relationships>
</file>

<file path=ppt/slides/_rels/slide3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30.jpeg"/></Relationships>
</file>

<file path=ppt/slides/_rels/slide3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30.jpe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13.gif"/><Relationship Id="rId4" Type="http://schemas.openxmlformats.org/officeDocument/2006/relationships/image" Target="../media/image9.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10" Type="http://schemas.openxmlformats.org/officeDocument/2006/relationships/image" Target="../media/image17.png"/><Relationship Id="rId4" Type="http://schemas.openxmlformats.org/officeDocument/2006/relationships/image" Target="../media/image9.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2.wav"/><Relationship Id="rId7" Type="http://schemas.openxmlformats.org/officeDocument/2006/relationships/audio" Target="../media/audio5.wav"/><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image" Target="../media/image9.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329410" y="-27383"/>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910614" y="116632"/>
              <a:ext cx="3022009"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داخل وخارج الدائرة</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print">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00777" y="5760762"/>
            <a:ext cx="718988" cy="762614"/>
          </a:xfrm>
          <a:prstGeom prst="rect">
            <a:avLst/>
          </a:prstGeom>
        </p:spPr>
      </p:pic>
      <p:grpSp>
        <p:nvGrpSpPr>
          <p:cNvPr id="3" name="مجموعة 2"/>
          <p:cNvGrpSpPr/>
          <p:nvPr/>
        </p:nvGrpSpPr>
        <p:grpSpPr>
          <a:xfrm>
            <a:off x="616053" y="947197"/>
            <a:ext cx="7958292" cy="4865603"/>
            <a:chOff x="739798" y="1263148"/>
            <a:chExt cx="9556859" cy="6488596"/>
          </a:xfrm>
        </p:grpSpPr>
        <p:grpSp>
          <p:nvGrpSpPr>
            <p:cNvPr id="4" name="مجموعة 22"/>
            <p:cNvGrpSpPr/>
            <p:nvPr/>
          </p:nvGrpSpPr>
          <p:grpSpPr>
            <a:xfrm>
              <a:off x="739798" y="1263148"/>
              <a:ext cx="9556859" cy="6488596"/>
              <a:chOff x="523875" y="1116452"/>
              <a:chExt cx="8096250" cy="5120860"/>
            </a:xfrm>
          </p:grpSpPr>
          <p:pic>
            <p:nvPicPr>
              <p:cNvPr id="25" name="صورة 24"/>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523875" y="1116452"/>
                <a:ext cx="8096250" cy="5120860"/>
              </a:xfrm>
              <a:prstGeom prst="rect">
                <a:avLst/>
              </a:prstGeom>
            </p:spPr>
          </p:pic>
          <p:sp>
            <p:nvSpPr>
              <p:cNvPr id="26" name="مربع نص 26"/>
              <p:cNvSpPr txBox="1"/>
              <p:nvPr/>
            </p:nvSpPr>
            <p:spPr>
              <a:xfrm>
                <a:off x="4509263" y="1171133"/>
                <a:ext cx="3830189" cy="3984254"/>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63332" indent="-263332">
                  <a:buFontTx/>
                  <a:buBlip>
                    <a:blip r:embed="rId8"/>
                  </a:buBlip>
                </a:pPr>
                <a:r>
                  <a:rPr lang="ar-EG" sz="2000" b="1" dirty="0">
                    <a:solidFill>
                      <a:prstClr val="black"/>
                    </a:solidFill>
                  </a:rPr>
                  <a:t>يقسم المعلم الطلاب إلي أربعة مجاميع </a:t>
                </a:r>
              </a:p>
              <a:p>
                <a:pPr marL="263332" indent="-263332">
                  <a:buFontTx/>
                  <a:buBlip>
                    <a:blip r:embed="rId8"/>
                  </a:buBlip>
                </a:pPr>
                <a:r>
                  <a:rPr lang="ar-EG" sz="2000" b="1" dirty="0">
                    <a:solidFill>
                      <a:prstClr val="black"/>
                    </a:solidFill>
                  </a:rPr>
                  <a:t>تشكل كل مجموعتين دائرة داخلية ودائرة خارجية </a:t>
                </a:r>
              </a:p>
              <a:p>
                <a:pPr marL="263332" indent="-263332">
                  <a:buFontTx/>
                  <a:buBlip>
                    <a:blip r:embed="rId8"/>
                  </a:buBlip>
                </a:pPr>
                <a:r>
                  <a:rPr lang="ar-EG" sz="2000" b="1" dirty="0">
                    <a:solidFill>
                      <a:prstClr val="black"/>
                    </a:solidFill>
                  </a:rPr>
                  <a:t>طلاب الدائرة الداخلية يقابلون طلاب الدائرة الخارجية وجها لوجه </a:t>
                </a:r>
              </a:p>
              <a:p>
                <a:pPr marL="263332" indent="-263332">
                  <a:buFontTx/>
                  <a:buBlip>
                    <a:blip r:embed="rId8"/>
                  </a:buBlip>
                </a:pPr>
                <a:r>
                  <a:rPr lang="ar-EG" sz="2000" b="1" dirty="0">
                    <a:solidFill>
                      <a:prstClr val="black"/>
                    </a:solidFill>
                  </a:rPr>
                  <a:t>يعطي المعلم طلاب الدائرة الداخلية بطاقات تحتوي علي أسئلة وإجاباتها في جهة واحدة من البطاقة </a:t>
                </a:r>
              </a:p>
              <a:p>
                <a:pPr marL="263332" indent="-263332">
                  <a:buFontTx/>
                  <a:buBlip>
                    <a:blip r:embed="rId8"/>
                  </a:buBlip>
                </a:pPr>
                <a:r>
                  <a:rPr lang="ar-EG" sz="2000" b="1" dirty="0">
                    <a:solidFill>
                      <a:prstClr val="black"/>
                    </a:solidFill>
                  </a:rPr>
                  <a:t>يطرح كل طالب في الدائرة الداخلية سؤالا للطالب الذي يقابله ثم تتحرك الدائرة </a:t>
                </a:r>
              </a:p>
              <a:p>
                <a:pPr marL="263332" indent="-263332">
                  <a:buFontTx/>
                  <a:buBlip>
                    <a:blip r:embed="rId8"/>
                  </a:buBlip>
                </a:pPr>
                <a:r>
                  <a:rPr lang="ar-EG" sz="2000" b="1" dirty="0">
                    <a:solidFill>
                      <a:prstClr val="black"/>
                    </a:solidFill>
                  </a:rPr>
                  <a:t>تستمر الدائرة الخارجية بالدوران حتي تكتمل الدورة</a:t>
                </a:r>
              </a:p>
            </p:txBody>
          </p:sp>
        </p:grpSp>
        <p:pic>
          <p:nvPicPr>
            <p:cNvPr id="12" name="صورة 11"/>
            <p:cNvPicPr>
              <a:picLocks noChangeAspect="1"/>
            </p:cNvPicPr>
            <p:nvPr/>
          </p:nvPicPr>
          <p:blipFill>
            <a:blip r:embed="rId9">
              <a:clrChange>
                <a:clrFrom>
                  <a:srgbClr val="FFFFFF"/>
                </a:clrFrom>
                <a:clrTo>
                  <a:srgbClr val="FFFFFF">
                    <a:alpha val="0"/>
                  </a:srgbClr>
                </a:clrTo>
              </a:clrChange>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1202308" y="1843172"/>
              <a:ext cx="4226876" cy="5429598"/>
            </a:xfrm>
            <a:prstGeom prst="rect">
              <a:avLst/>
            </a:prstGeom>
          </p:spPr>
        </p:pic>
      </p:grpSp>
    </p:spTree>
    <p:custDataLst>
      <p:tags r:id="rId1"/>
    </p:custDataLst>
    <p:extLst>
      <p:ext uri="{BB962C8B-B14F-4D97-AF65-F5344CB8AC3E}">
        <p14:creationId xmlns="" xmlns:p14="http://schemas.microsoft.com/office/powerpoint/2010/main" val="3127934471"/>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البعث</a:t>
            </a:r>
            <a:endParaRPr lang="ar-SA"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1267"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86750" y="5738813"/>
            <a:ext cx="857250" cy="1119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1269"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1270"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14375" y="785813"/>
            <a:ext cx="7764463" cy="2000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p:nvSpPr>
        <p:spPr>
          <a:xfrm>
            <a:off x="3143240" y="2714620"/>
            <a:ext cx="2699778" cy="707886"/>
          </a:xfrm>
          <a:prstGeom prst="rect">
            <a:avLst/>
          </a:prstGeom>
          <a:noFill/>
        </p:spPr>
        <p:txBody>
          <a:bodyPr>
            <a:spAutoFit/>
          </a:bodyPr>
          <a:lstStyle/>
          <a:p>
            <a:pPr algn="ctr">
              <a:defRPr/>
            </a:pPr>
            <a:r>
              <a:rPr lang="ar-EG"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abic Typesetting" pitchFamily="66" charset="-78"/>
                <a:cs typeface="Arabic Typesetting" pitchFamily="66" charset="-78"/>
              </a:rPr>
              <a:t>الرد على منكري البعث</a:t>
            </a:r>
            <a:endParaRPr 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abic Typesetting" pitchFamily="66" charset="-78"/>
              <a:cs typeface="Arabic Typesetting" pitchFamily="66" charset="-78"/>
            </a:endParaRPr>
          </a:p>
        </p:txBody>
      </p:sp>
      <p:pic>
        <p:nvPicPr>
          <p:cNvPr id="11272" name="Picture 3"/>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3386138"/>
            <a:ext cx="7781925" cy="2114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270"/>
                                        </p:tgtEl>
                                        <p:attrNameLst>
                                          <p:attrName>style.visibility</p:attrName>
                                        </p:attrNameLst>
                                      </p:cBhvr>
                                      <p:to>
                                        <p:strVal val="visible"/>
                                      </p:to>
                                    </p:set>
                                    <p:animEffect transition="in" filter="diamond(in)">
                                      <p:cBhvr>
                                        <p:cTn id="7" dur="2000"/>
                                        <p:tgtEl>
                                          <p:spTgt spid="112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from="(-#ppt_w/2)" to="(#ppt_x)" calcmode="lin" valueType="num">
                                      <p:cBhvr>
                                        <p:cTn id="12" dur="600" fill="hold">
                                          <p:stCondLst>
                                            <p:cond delay="0"/>
                                          </p:stCondLst>
                                        </p:cTn>
                                        <p:tgtEl>
                                          <p:spTgt spid="10"/>
                                        </p:tgtEl>
                                        <p:attrNameLst>
                                          <p:attrName>ppt_x</p:attrName>
                                        </p:attrNameLst>
                                      </p:cBhvr>
                                    </p:anim>
                                    <p:anim from="0" to="-1.0" calcmode="lin" valueType="num">
                                      <p:cBhvr>
                                        <p:cTn id="13" dur="200" decel="50000" autoRev="1" fill="hold">
                                          <p:stCondLst>
                                            <p:cond delay="600"/>
                                          </p:stCondLst>
                                        </p:cTn>
                                        <p:tgtEl>
                                          <p:spTgt spid="10"/>
                                        </p:tgtEl>
                                        <p:attrNameLst>
                                          <p:attrName>xshear</p:attrName>
                                        </p:attrNameLst>
                                      </p:cBhvr>
                                    </p:anim>
                                    <p:animScale>
                                      <p:cBhvr>
                                        <p:cTn id="14" dur="200" decel="100000" autoRev="1" fill="hold">
                                          <p:stCondLst>
                                            <p:cond delay="600"/>
                                          </p:stCondLst>
                                        </p:cTn>
                                        <p:tgtEl>
                                          <p:spTgt spid="10"/>
                                        </p:tgtEl>
                                      </p:cBhvr>
                                      <p:from x="100000" y="100000"/>
                                      <p:to x="80000" y="100000"/>
                                    </p:animScale>
                                    <p:anim by="(#ppt_h/3+#ppt_w*0.1)" calcmode="lin" valueType="num">
                                      <p:cBhvr additive="sum">
                                        <p:cTn id="15" dur="200" decel="100000" autoRev="1" fill="hold">
                                          <p:stCondLst>
                                            <p:cond delay="600"/>
                                          </p:stCondLst>
                                        </p:cTn>
                                        <p:tgtEl>
                                          <p:spTgt spid="10"/>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11272"/>
                                        </p:tgtEl>
                                        <p:attrNameLst>
                                          <p:attrName>style.visibility</p:attrName>
                                        </p:attrNameLst>
                                      </p:cBhvr>
                                      <p:to>
                                        <p:strVal val="visible"/>
                                      </p:to>
                                    </p:set>
                                    <p:animEffect transition="in" filter="wedge">
                                      <p:cBhvr>
                                        <p:cTn id="20" dur="2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15313" y="5929313"/>
            <a:ext cx="928687" cy="928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6143625"/>
            <a:ext cx="1008063" cy="560388"/>
          </a:xfrm>
          <a:prstGeom prst="rect">
            <a:avLst/>
          </a:prstGeom>
          <a:ln>
            <a:noFill/>
          </a:ln>
          <a:effectLst>
            <a:outerShdw blurRad="292100" dist="139700" dir="2700000" algn="tl" rotWithShape="0">
              <a:srgbClr val="333333">
                <a:alpha val="65000"/>
              </a:srgbClr>
            </a:outerShdw>
          </a:effectLst>
        </p:spPr>
      </p:pic>
      <p:grpSp>
        <p:nvGrpSpPr>
          <p:cNvPr id="12292"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2293"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14375" y="1357313"/>
            <a:ext cx="7739063" cy="1714500"/>
          </a:xfrm>
          <a:prstGeom prst="rect">
            <a:avLst/>
          </a:prstGeom>
          <a:noFill/>
          <a:ln w="9525">
            <a:solidFill>
              <a:srgbClr val="00B0F0"/>
            </a:solidFill>
            <a:miter lim="800000"/>
            <a:headEnd/>
            <a:tailEnd/>
          </a:ln>
          <a:extLst>
            <a:ext uri="{909E8E84-426E-40DD-AFC4-6F175D3DCCD1}">
              <a14:hiddenFill xmlns="" xmlns:a14="http://schemas.microsoft.com/office/drawing/2010/main">
                <a:solidFill>
                  <a:srgbClr val="FFFFFF"/>
                </a:solidFill>
              </a14:hiddenFill>
            </a:ext>
          </a:extLst>
        </p:spPr>
      </p:pic>
      <p:pic>
        <p:nvPicPr>
          <p:cNvPr id="12294" name="Picture 3"/>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3071813"/>
            <a:ext cx="7715250" cy="1785937"/>
          </a:xfrm>
          <a:prstGeom prst="rect">
            <a:avLst/>
          </a:prstGeom>
          <a:noFill/>
          <a:ln w="9525">
            <a:solidFill>
              <a:srgbClr val="00B0F0"/>
            </a:solidFill>
            <a:miter lim="800000"/>
            <a:headEnd/>
            <a:tailEnd/>
          </a:ln>
          <a:extLst>
            <a:ext uri="{909E8E84-426E-40DD-AFC4-6F175D3DCCD1}">
              <a14:hiddenFill xmlns="" xmlns:a14="http://schemas.microsoft.com/office/drawing/2010/main">
                <a:solidFill>
                  <a:srgbClr val="FFFFFF"/>
                </a:solidFill>
              </a14:hiddenFill>
            </a:ext>
          </a:extLst>
        </p:spPr>
      </p:pic>
      <p:pic>
        <p:nvPicPr>
          <p:cNvPr id="12295" name="Picture 4"/>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714375" y="4857750"/>
            <a:ext cx="7715250" cy="1357313"/>
          </a:xfrm>
          <a:prstGeom prst="rect">
            <a:avLst/>
          </a:prstGeom>
          <a:noFill/>
          <a:ln w="9525">
            <a:solidFill>
              <a:srgbClr val="00B0F0"/>
            </a:solidFill>
            <a:miter lim="800000"/>
            <a:headEnd/>
            <a:tailEnd/>
          </a:ln>
          <a:extLst>
            <a:ext uri="{909E8E84-426E-40DD-AFC4-6F175D3DCCD1}">
              <a14:hiddenFill xmlns="" xmlns:a14="http://schemas.microsoft.com/office/drawing/2010/main">
                <a:solidFill>
                  <a:srgbClr val="FFFFFF"/>
                </a:solidFill>
              </a14:hiddenFill>
            </a:ext>
          </a:extLst>
        </p:spPr>
      </p:pic>
      <p:sp>
        <p:nvSpPr>
          <p:cNvPr id="14"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البعث</a:t>
            </a:r>
            <a:endParaRPr lang="ar-SA"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5" name="Picture 4"/>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2714625" y="808038"/>
            <a:ext cx="5715000" cy="477837"/>
          </a:xfrm>
          <a:prstGeom prst="rect">
            <a:avLst/>
          </a:prstGeom>
          <a:noFill/>
          <a:ln w="9525">
            <a:solidFill>
              <a:schemeClr val="accent1"/>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from="(-#ppt_w/2)" to="(#ppt_x)" calcmode="lin" valueType="num">
                                      <p:cBhvr>
                                        <p:cTn id="7" dur="600" fill="hold">
                                          <p:stCondLst>
                                            <p:cond delay="0"/>
                                          </p:stCondLst>
                                        </p:cTn>
                                        <p:tgtEl>
                                          <p:spTgt spid="15"/>
                                        </p:tgtEl>
                                        <p:attrNameLst>
                                          <p:attrName>ppt_x</p:attrName>
                                        </p:attrNameLst>
                                      </p:cBhvr>
                                    </p:anim>
                                    <p:anim from="0" to="-1.0" calcmode="lin" valueType="num">
                                      <p:cBhvr>
                                        <p:cTn id="8" dur="200" decel="50000" autoRev="1" fill="hold">
                                          <p:stCondLst>
                                            <p:cond delay="600"/>
                                          </p:stCondLst>
                                        </p:cTn>
                                        <p:tgtEl>
                                          <p:spTgt spid="15"/>
                                        </p:tgtEl>
                                        <p:attrNameLst>
                                          <p:attrName>xshear</p:attrName>
                                        </p:attrNameLst>
                                      </p:cBhvr>
                                    </p:anim>
                                    <p:animScale>
                                      <p:cBhvr>
                                        <p:cTn id="9" dur="200" decel="100000" autoRev="1" fill="hold">
                                          <p:stCondLst>
                                            <p:cond delay="600"/>
                                          </p:stCondLst>
                                        </p:cTn>
                                        <p:tgtEl>
                                          <p:spTgt spid="15"/>
                                        </p:tgtEl>
                                      </p:cBhvr>
                                      <p:from x="100000" y="100000"/>
                                      <p:to x="80000" y="100000"/>
                                    </p:animScale>
                                    <p:anim by="(#ppt_h/3+#ppt_w*0.1)" calcmode="lin" valueType="num">
                                      <p:cBhvr additive="sum">
                                        <p:cTn id="10" dur="200" decel="100000" autoRev="1" fill="hold">
                                          <p:stCondLst>
                                            <p:cond delay="600"/>
                                          </p:stCondLst>
                                        </p:cTn>
                                        <p:tgtEl>
                                          <p:spTgt spid="15"/>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52" presetClass="entr" presetSubtype="0" fill="hold" nodeType="clickEffect">
                                  <p:stCondLst>
                                    <p:cond delay="0"/>
                                  </p:stCondLst>
                                  <p:childTnLst>
                                    <p:set>
                                      <p:cBhvr>
                                        <p:cTn id="14" dur="1" fill="hold">
                                          <p:stCondLst>
                                            <p:cond delay="0"/>
                                          </p:stCondLst>
                                        </p:cTn>
                                        <p:tgtEl>
                                          <p:spTgt spid="12293"/>
                                        </p:tgtEl>
                                        <p:attrNameLst>
                                          <p:attrName>style.visibility</p:attrName>
                                        </p:attrNameLst>
                                      </p:cBhvr>
                                      <p:to>
                                        <p:strVal val="visible"/>
                                      </p:to>
                                    </p:set>
                                    <p:animScale>
                                      <p:cBhvr>
                                        <p:cTn id="15" dur="1000" decel="50000" fill="hold">
                                          <p:stCondLst>
                                            <p:cond delay="0"/>
                                          </p:stCondLst>
                                        </p:cTn>
                                        <p:tgtEl>
                                          <p:spTgt spid="122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2293"/>
                                        </p:tgtEl>
                                        <p:attrNameLst>
                                          <p:attrName>ppt_x</p:attrName>
                                          <p:attrName>ppt_y</p:attrName>
                                        </p:attrNameLst>
                                      </p:cBhvr>
                                    </p:animMotion>
                                    <p:animEffect transition="in" filter="fade">
                                      <p:cBhvr>
                                        <p:cTn id="17" dur="1000"/>
                                        <p:tgtEl>
                                          <p:spTgt spid="12293"/>
                                        </p:tgtEl>
                                      </p:cBhvr>
                                    </p:animEffect>
                                  </p:childTnLst>
                                </p:cTn>
                              </p:par>
                              <p:par>
                                <p:cTn id="18" presetID="52" presetClass="entr" presetSubtype="0" fill="hold" nodeType="withEffect">
                                  <p:stCondLst>
                                    <p:cond delay="0"/>
                                  </p:stCondLst>
                                  <p:childTnLst>
                                    <p:set>
                                      <p:cBhvr>
                                        <p:cTn id="19" dur="1" fill="hold">
                                          <p:stCondLst>
                                            <p:cond delay="0"/>
                                          </p:stCondLst>
                                        </p:cTn>
                                        <p:tgtEl>
                                          <p:spTgt spid="12294"/>
                                        </p:tgtEl>
                                        <p:attrNameLst>
                                          <p:attrName>style.visibility</p:attrName>
                                        </p:attrNameLst>
                                      </p:cBhvr>
                                      <p:to>
                                        <p:strVal val="visible"/>
                                      </p:to>
                                    </p:set>
                                    <p:animScale>
                                      <p:cBhvr>
                                        <p:cTn id="20" dur="1000" decel="50000" fill="hold">
                                          <p:stCondLst>
                                            <p:cond delay="0"/>
                                          </p:stCondLst>
                                        </p:cTn>
                                        <p:tgtEl>
                                          <p:spTgt spid="122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2294"/>
                                        </p:tgtEl>
                                        <p:attrNameLst>
                                          <p:attrName>ppt_x</p:attrName>
                                          <p:attrName>ppt_y</p:attrName>
                                        </p:attrNameLst>
                                      </p:cBhvr>
                                    </p:animMotion>
                                    <p:animEffect transition="in" filter="fade">
                                      <p:cBhvr>
                                        <p:cTn id="22" dur="1000"/>
                                        <p:tgtEl>
                                          <p:spTgt spid="12294"/>
                                        </p:tgtEl>
                                      </p:cBhvr>
                                    </p:animEffect>
                                  </p:childTnLst>
                                </p:cTn>
                              </p:par>
                              <p:par>
                                <p:cTn id="23" presetID="52" presetClass="entr" presetSubtype="0" fill="hold" nodeType="withEffect">
                                  <p:stCondLst>
                                    <p:cond delay="0"/>
                                  </p:stCondLst>
                                  <p:childTnLst>
                                    <p:set>
                                      <p:cBhvr>
                                        <p:cTn id="24" dur="1" fill="hold">
                                          <p:stCondLst>
                                            <p:cond delay="0"/>
                                          </p:stCondLst>
                                        </p:cTn>
                                        <p:tgtEl>
                                          <p:spTgt spid="12295"/>
                                        </p:tgtEl>
                                        <p:attrNameLst>
                                          <p:attrName>style.visibility</p:attrName>
                                        </p:attrNameLst>
                                      </p:cBhvr>
                                      <p:to>
                                        <p:strVal val="visible"/>
                                      </p:to>
                                    </p:set>
                                    <p:animScale>
                                      <p:cBhvr>
                                        <p:cTn id="25" dur="1000" decel="50000" fill="hold">
                                          <p:stCondLst>
                                            <p:cond delay="0"/>
                                          </p:stCondLst>
                                        </p:cTn>
                                        <p:tgtEl>
                                          <p:spTgt spid="122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295"/>
                                        </p:tgtEl>
                                        <p:attrNameLst>
                                          <p:attrName>ppt_x</p:attrName>
                                          <p:attrName>ppt_y</p:attrName>
                                        </p:attrNameLst>
                                      </p:cBhvr>
                                    </p:animMotion>
                                    <p:animEffect transition="in" filter="fade">
                                      <p:cBhvr>
                                        <p:cTn id="27" dur="1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21258"/>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DecoType Naskh Variants" pitchFamily="2" charset="-78"/>
              </a:rPr>
              <a:t> </a:t>
            </a:r>
            <a:r>
              <a:rPr lang="ar-EG" sz="4400" b="1" dirty="0">
                <a:ln w="11430"/>
                <a:solidFill>
                  <a:srgbClr val="00B0F0"/>
                </a:solidFill>
                <a:effectLst>
                  <a:outerShdw blurRad="50800" dist="39000" dir="5460000" algn="tl">
                    <a:srgbClr val="000000">
                      <a:alpha val="38000"/>
                    </a:srgbClr>
                  </a:outerShdw>
                </a:effectLst>
                <a:cs typeface="DecoType Naskh Variants" pitchFamily="2" charset="-78"/>
              </a:rPr>
              <a:t>البعث</a:t>
            </a:r>
            <a:endParaRPr lang="ar-SA" sz="4400" b="1" dirty="0">
              <a:ln w="11430"/>
              <a:solidFill>
                <a:srgbClr val="00B0F0"/>
              </a:solidFill>
              <a:effectLst>
                <a:outerShdw blurRad="50800" dist="39000" dir="5460000" algn="tl">
                  <a:srgbClr val="000000">
                    <a:alpha val="38000"/>
                  </a:srgbClr>
                </a:outerShdw>
              </a:effectLst>
              <a:cs typeface="DecoType Naskh Variants" pitchFamily="2" charset="-78"/>
            </a:endParaRPr>
          </a:p>
        </p:txBody>
      </p:sp>
      <p:pic>
        <p:nvPicPr>
          <p:cNvPr id="13315"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143875" y="5551488"/>
            <a:ext cx="1000125" cy="1306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3317"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3318" name="TextBox 13"/>
          <p:cNvSpPr txBox="1">
            <a:spLocks noChangeArrowheads="1"/>
          </p:cNvSpPr>
          <p:nvPr/>
        </p:nvSpPr>
        <p:spPr bwMode="auto">
          <a:xfrm>
            <a:off x="714375" y="1073150"/>
            <a:ext cx="7715250" cy="5016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3200">
                <a:cs typeface="DecoType Naskh Variants" pitchFamily="2" charset="-78"/>
              </a:rPr>
              <a:t>بعد النفخة الأولى في الصور وموت جميع المخلوقات فإنهم يمكثون مدة قبل البعث كما قال الصادق :</a:t>
            </a:r>
            <a:r>
              <a:rPr lang="ar-EG" sz="3200">
                <a:solidFill>
                  <a:srgbClr val="00B0F0"/>
                </a:solidFill>
                <a:cs typeface="DecoType Naskh Variants" pitchFamily="2" charset="-78"/>
              </a:rPr>
              <a:t>“بين النفختين أربعون“</a:t>
            </a:r>
            <a:r>
              <a:rPr lang="ar-EG" sz="3200">
                <a:cs typeface="DecoType Naskh Variants" pitchFamily="2" charset="-78"/>
              </a:rPr>
              <a:t> قالوا يا أبا هريرة أربعون يوما؟ قال أبيت ، قالوا :أربعون شهرا؟ قال أبيت ،قالوا أربعوت سنة؟ قال أبيت : </a:t>
            </a:r>
            <a:r>
              <a:rPr lang="ar-EG" sz="3200">
                <a:solidFill>
                  <a:srgbClr val="00B0F0"/>
                </a:solidFill>
                <a:cs typeface="DecoType Naskh Variants" pitchFamily="2" charset="-78"/>
              </a:rPr>
              <a:t>”ثم ينزل الله ماء من السماء فينبتون كما ينبت البقل. قال: ليس من الانسان شئ يبلى ، إلا عظما واحدا وهو عجب الذنب ومنه يركب الخلق يوم القيامة“</a:t>
            </a:r>
            <a:r>
              <a:rPr lang="ar-EG" sz="3200">
                <a:cs typeface="DecoType Naskh Variants" pitchFamily="2" charset="-78"/>
              </a:rPr>
              <a:t>.</a:t>
            </a:r>
          </a:p>
          <a:p>
            <a:pPr eaLnBrk="1" hangingPunct="1"/>
            <a:r>
              <a:rPr lang="ar-EG" sz="3200">
                <a:cs typeface="DecoType Naskh Variants" pitchFamily="2" charset="-78"/>
              </a:rPr>
              <a:t>فإذا نبت عجب الذنب  وعادت الاجسام كما كانت ، نفخ في الصور النفخة الثانية فعادت كل روح إالى جسدها فتعود الحياة مرة ثانية كما كانت أول مرة قال تعالى :</a:t>
            </a:r>
            <a:r>
              <a:rPr lang="ar-EG" sz="3200">
                <a:solidFill>
                  <a:srgbClr val="00B050"/>
                </a:solidFill>
                <a:cs typeface="DecoType Naskh Variants" pitchFamily="2" charset="-78"/>
              </a:rPr>
              <a:t> ” كما بدأنا أول خلق نعيده وعدا علينا إنا كنا فاعلين ”</a:t>
            </a:r>
            <a:r>
              <a:rPr lang="ar-EG" sz="3200">
                <a:cs typeface="DecoType Naskh Variants" pitchFamily="2" charset="-78"/>
              </a:rPr>
              <a:t> وقال تعالى : </a:t>
            </a:r>
            <a:r>
              <a:rPr lang="ar-EG" sz="3200">
                <a:solidFill>
                  <a:srgbClr val="00B050"/>
                </a:solidFill>
                <a:cs typeface="DecoType Naskh Variants" pitchFamily="2" charset="-78"/>
              </a:rPr>
              <a:t>” يوم يقوم الناس لرب العالمين“</a:t>
            </a:r>
            <a:r>
              <a:rPr lang="ar-EG" sz="3200">
                <a:cs typeface="DecoType Naskh Variants" pitchFamily="2" charset="-78"/>
              </a:rPr>
              <a:t>.</a:t>
            </a:r>
            <a:endParaRPr lang="en-US" sz="3200">
              <a:cs typeface="DecoType Naskh Variants" pitchFamily="2" charset="-78"/>
            </a:endParaRPr>
          </a:p>
        </p:txBody>
      </p:sp>
      <p:sp>
        <p:nvSpPr>
          <p:cNvPr id="16" name="Rectangle 15"/>
          <p:cNvSpPr/>
          <p:nvPr/>
        </p:nvSpPr>
        <p:spPr>
          <a:xfrm>
            <a:off x="3857620" y="500042"/>
            <a:ext cx="1628208" cy="769441"/>
          </a:xfrm>
          <a:prstGeom prst="rect">
            <a:avLst/>
          </a:prstGeom>
          <a:noFill/>
        </p:spPr>
        <p:txBody>
          <a:bodyPr>
            <a:spAutoFit/>
          </a:bodyPr>
          <a:lstStyle/>
          <a:p>
            <a:pPr algn="ctr">
              <a:defRPr/>
            </a:pPr>
            <a:r>
              <a:rPr lang="ar-EG"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هيئة البعث</a:t>
            </a:r>
            <a:endParaRPr lang="en-US"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Effect transition="in" filter="wedge">
                                      <p:cBhvr>
                                        <p:cTn id="13" dur="2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الركن الخامس :الإيمان باليوم الآخر</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4339"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86750" y="5738813"/>
            <a:ext cx="857250" cy="1119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4341"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Rectangle 9"/>
          <p:cNvSpPr/>
          <p:nvPr/>
        </p:nvSpPr>
        <p:spPr>
          <a:xfrm>
            <a:off x="3857620" y="571480"/>
            <a:ext cx="1628208" cy="769441"/>
          </a:xfrm>
          <a:prstGeom prst="rect">
            <a:avLst/>
          </a:prstGeom>
          <a:blipFill>
            <a:blip r:embed="rId8"/>
            <a:tile tx="0" ty="0" sx="100000" sy="100000" flip="none" algn="tl"/>
          </a:blipFill>
        </p:spPr>
        <p:txBody>
          <a:bodyPr>
            <a:spAutoFit/>
          </a:bodyPr>
          <a:lstStyle/>
          <a:p>
            <a:pPr algn="ctr">
              <a:defRPr/>
            </a:pPr>
            <a:r>
              <a:rPr lang="ar-EG"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الحشر</a:t>
            </a:r>
            <a:endParaRPr lang="en-US"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16" name="Rectangle 15"/>
          <p:cNvSpPr/>
          <p:nvPr/>
        </p:nvSpPr>
        <p:spPr>
          <a:xfrm>
            <a:off x="3071802" y="3357562"/>
            <a:ext cx="3286148" cy="769441"/>
          </a:xfrm>
          <a:prstGeom prst="rect">
            <a:avLst/>
          </a:prstGeom>
          <a:noFill/>
        </p:spPr>
        <p:txBody>
          <a:bodyPr>
            <a:spAutoFit/>
          </a:bodyPr>
          <a:lstStyle/>
          <a:p>
            <a:pPr algn="ctr">
              <a:defRPr/>
            </a:pPr>
            <a:r>
              <a:rPr lang="ar-EG"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حالة الناس في الحشر</a:t>
            </a:r>
            <a:endParaRPr lang="en-US" sz="4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14344" name="TextBox 17"/>
          <p:cNvSpPr txBox="1">
            <a:spLocks noChangeArrowheads="1"/>
          </p:cNvSpPr>
          <p:nvPr/>
        </p:nvSpPr>
        <p:spPr bwMode="auto">
          <a:xfrm>
            <a:off x="714375" y="4143375"/>
            <a:ext cx="7643813" cy="181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800">
                <a:cs typeface="DecoType Naskh Variants" pitchFamily="2" charset="-78"/>
              </a:rPr>
              <a:t>يقف الخلق وقوفا طويلا انتظارا لفصل القضاء وهم على أحوال مختلفة تحكي حالهم في الدنيا ، فتظهر أحوال الناس فلا تخفى على أحد ، ويطلبون الشفاعة من جميع الانبياء وكلهم يعتذرون ثم يذهبون الى سيد الخلق فيشفع لهم ويأذن الله بالقضاء بين الخلائق ، والله سريع الحساب</a:t>
            </a:r>
            <a:endParaRPr lang="en-US" sz="2800">
              <a:cs typeface="DecoType Naskh Variants" pitchFamily="2" charset="-78"/>
            </a:endParaRPr>
          </a:p>
        </p:txBody>
      </p:sp>
      <p:sp>
        <p:nvSpPr>
          <p:cNvPr id="14345" name="TextBox 19"/>
          <p:cNvSpPr txBox="1">
            <a:spLocks noChangeArrowheads="1"/>
          </p:cNvSpPr>
          <p:nvPr/>
        </p:nvSpPr>
        <p:spPr bwMode="auto">
          <a:xfrm>
            <a:off x="785813" y="1214438"/>
            <a:ext cx="7643812"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800">
                <a:cs typeface="DecoType Naskh Variants" pitchFamily="2" charset="-78"/>
              </a:rPr>
              <a:t>بعد قيام الناس من قبورهم يساق الخلق الى أرض المحشر ، قال تعالى :</a:t>
            </a:r>
            <a:r>
              <a:rPr lang="ar-EG" sz="2800">
                <a:solidFill>
                  <a:srgbClr val="00B050"/>
                </a:solidFill>
                <a:cs typeface="DecoType Naskh Variants" pitchFamily="2" charset="-78"/>
              </a:rPr>
              <a:t>“يوم تشقق الأرض عنهم سراعا ذلك حشر علينا يسير“</a:t>
            </a:r>
            <a:r>
              <a:rPr lang="ar-EG" sz="2800">
                <a:cs typeface="DecoType Naskh Variants" pitchFamily="2" charset="-78"/>
              </a:rPr>
              <a:t> وقال أيضا : </a:t>
            </a:r>
            <a:r>
              <a:rPr lang="ar-EG" sz="2800">
                <a:solidFill>
                  <a:srgbClr val="00B050"/>
                </a:solidFill>
                <a:cs typeface="DecoType Naskh Variants" pitchFamily="2" charset="-78"/>
              </a:rPr>
              <a:t>” وترى الأرض بارزة وحشرناهم فلم نغادر منهم أحدا“</a:t>
            </a:r>
            <a:r>
              <a:rPr lang="ar-EG" sz="2800">
                <a:cs typeface="DecoType Naskh Variants" pitchFamily="2" charset="-78"/>
              </a:rPr>
              <a:t>.</a:t>
            </a:r>
          </a:p>
          <a:p>
            <a:pPr eaLnBrk="1" hangingPunct="1"/>
            <a:r>
              <a:rPr lang="ar-EG" sz="2800">
                <a:cs typeface="DecoType Naskh Variants" pitchFamily="2" charset="-78"/>
              </a:rPr>
              <a:t>وقال الصادق (ص) : </a:t>
            </a:r>
            <a:r>
              <a:rPr lang="ar-EG" sz="2800">
                <a:solidFill>
                  <a:srgbClr val="00B0F0"/>
                </a:solidFill>
                <a:cs typeface="DecoType Naskh Variants" pitchFamily="2" charset="-78"/>
              </a:rPr>
              <a:t>”يحشر الناس يوم القيامة حفاة عراة غرلا“</a:t>
            </a:r>
            <a:r>
              <a:rPr lang="ar-EG" sz="2800">
                <a:cs typeface="DecoType Naskh Variants" pitchFamily="2" charset="-78"/>
              </a:rPr>
              <a:t>.</a:t>
            </a:r>
          </a:p>
          <a:p>
            <a:pPr eaLnBrk="1" hangingPunct="1"/>
            <a:r>
              <a:rPr lang="ar-EG" sz="2800">
                <a:cs typeface="DecoType Naskh Variants" pitchFamily="2" charset="-78"/>
              </a:rPr>
              <a:t>وفي هذه الآيات والحديث دلالة على أن الحشر من حقائق الآخرة.</a:t>
            </a:r>
            <a:endParaRPr lang="en-US" sz="2800">
              <a:cs typeface="DecoType Naskh Variant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from="(-#ppt_w/2)" to="(#ppt_x)" calcmode="lin" valueType="num">
                                      <p:cBhvr>
                                        <p:cTn id="7" dur="600" fill="hold">
                                          <p:stCondLst>
                                            <p:cond delay="0"/>
                                          </p:stCondLst>
                                        </p:cTn>
                                        <p:tgtEl>
                                          <p:spTgt spid="10"/>
                                        </p:tgtEl>
                                        <p:attrNameLst>
                                          <p:attrName>ppt_x</p:attrName>
                                        </p:attrNameLst>
                                      </p:cBhvr>
                                    </p:anim>
                                    <p:anim from="0" to="-1.0" calcmode="lin" valueType="num">
                                      <p:cBhvr>
                                        <p:cTn id="8" dur="200" decel="50000" autoRev="1" fill="hold">
                                          <p:stCondLst>
                                            <p:cond delay="600"/>
                                          </p:stCondLst>
                                        </p:cTn>
                                        <p:tgtEl>
                                          <p:spTgt spid="10"/>
                                        </p:tgtEl>
                                        <p:attrNameLst>
                                          <p:attrName>xshear</p:attrName>
                                        </p:attrNameLst>
                                      </p:cBhvr>
                                    </p:anim>
                                    <p:animScale>
                                      <p:cBhvr>
                                        <p:cTn id="9" dur="200" decel="100000" autoRev="1" fill="hold">
                                          <p:stCondLst>
                                            <p:cond delay="600"/>
                                          </p:stCondLst>
                                        </p:cTn>
                                        <p:tgtEl>
                                          <p:spTgt spid="10"/>
                                        </p:tgtEl>
                                      </p:cBhvr>
                                      <p:from x="100000" y="100000"/>
                                      <p:to x="80000" y="100000"/>
                                    </p:animScale>
                                    <p:anim by="(#ppt_h/3+#ppt_w*0.1)" calcmode="lin" valueType="num">
                                      <p:cBhvr additive="sum">
                                        <p:cTn id="10" dur="200" decel="100000" autoRev="1" fill="hold">
                                          <p:stCondLst>
                                            <p:cond delay="600"/>
                                          </p:stCondLst>
                                        </p:cTn>
                                        <p:tgtEl>
                                          <p:spTgt spid="10"/>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14345"/>
                                        </p:tgtEl>
                                        <p:attrNameLst>
                                          <p:attrName>style.visibility</p:attrName>
                                        </p:attrNameLst>
                                      </p:cBhvr>
                                      <p:to>
                                        <p:strVal val="visible"/>
                                      </p:to>
                                    </p:set>
                                    <p:animEffect transition="in" filter="strips(downLeft)">
                                      <p:cBhvr>
                                        <p:cTn id="15" dur="500"/>
                                        <p:tgtEl>
                                          <p:spTgt spid="1434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14344"/>
                                        </p:tgtEl>
                                        <p:attrNameLst>
                                          <p:attrName>style.visibility</p:attrName>
                                        </p:attrNameLst>
                                      </p:cBhvr>
                                      <p:to>
                                        <p:strVal val="visible"/>
                                      </p:to>
                                    </p:set>
                                    <p:animEffect transition="in" filter="strips(downLeft)">
                                      <p:cBhvr>
                                        <p:cTn id="26"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p:bldP spid="143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907010"/>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DecoType Naskh Variants" pitchFamily="2" charset="-78"/>
              </a:rPr>
              <a:t>الحساب</a:t>
            </a:r>
            <a:endParaRPr lang="ar-SA"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DecoType Naskh Variants" pitchFamily="2" charset="-78"/>
            </a:endParaRPr>
          </a:p>
        </p:txBody>
      </p:sp>
      <p:pic>
        <p:nvPicPr>
          <p:cNvPr id="15363"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143875" y="5551488"/>
            <a:ext cx="1000125" cy="1306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5365"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5366" name="TextBox 9"/>
          <p:cNvSpPr txBox="1">
            <a:spLocks noChangeArrowheads="1"/>
          </p:cNvSpPr>
          <p:nvPr/>
        </p:nvSpPr>
        <p:spPr bwMode="auto">
          <a:xfrm>
            <a:off x="642938" y="1000125"/>
            <a:ext cx="7643812" cy="529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600">
                <a:cs typeface="DecoType Naskh Variants" pitchFamily="2" charset="-78"/>
              </a:rPr>
              <a:t>المراد بهذا أن الله تبارك وتعالى يظهر الانسان على أعماله في الحياة الدنيا ويقرره بذلك ، كما يقتص لبعض الخلائق من بعض ويقضي بينهم وذلك على الله يسير.</a:t>
            </a:r>
          </a:p>
          <a:p>
            <a:pPr eaLnBrk="1" hangingPunct="1"/>
            <a:r>
              <a:rPr lang="ar-EG" sz="2600">
                <a:cs typeface="DecoType Naskh Variants" pitchFamily="2" charset="-78"/>
              </a:rPr>
              <a:t>والأدلة على ذلك كثيرة جدا في القرآن والسنة منها:</a:t>
            </a:r>
          </a:p>
          <a:p>
            <a:pPr eaLnBrk="1" hangingPunct="1">
              <a:buFont typeface="Arial" pitchFamily="34" charset="0"/>
              <a:buChar char="•"/>
            </a:pPr>
            <a:r>
              <a:rPr lang="ar-EG" sz="2600">
                <a:cs typeface="DecoType Naskh Variants" pitchFamily="2" charset="-78"/>
              </a:rPr>
              <a:t> قوله تعالى: </a:t>
            </a:r>
            <a:r>
              <a:rPr lang="ar-EG" sz="2600">
                <a:solidFill>
                  <a:srgbClr val="00B050"/>
                </a:solidFill>
                <a:cs typeface="DecoType Naskh Variants" pitchFamily="2" charset="-78"/>
              </a:rPr>
              <a:t>{فلنسئلن الذين أرسل اليهم ولنسئلن المرسلين}</a:t>
            </a:r>
            <a:r>
              <a:rPr lang="ar-EG" sz="2600">
                <a:cs typeface="DecoType Naskh Variants" pitchFamily="2" charset="-78"/>
              </a:rPr>
              <a:t>.</a:t>
            </a:r>
          </a:p>
          <a:p>
            <a:pPr eaLnBrk="1" hangingPunct="1">
              <a:buFont typeface="Arial" pitchFamily="34" charset="0"/>
              <a:buChar char="•"/>
            </a:pPr>
            <a:r>
              <a:rPr lang="ar-EG" sz="2600">
                <a:cs typeface="DecoType Naskh Variants" pitchFamily="2" charset="-78"/>
              </a:rPr>
              <a:t>قوله تعالى :</a:t>
            </a:r>
            <a:r>
              <a:rPr lang="ar-EG" sz="2600">
                <a:solidFill>
                  <a:srgbClr val="00B050"/>
                </a:solidFill>
                <a:cs typeface="DecoType Naskh Variants" pitchFamily="2" charset="-78"/>
              </a:rPr>
              <a:t>{اليوم تجزى كل نفس بما كسبت لا ظلم اليوم وإن الله سريع الحساب}</a:t>
            </a:r>
            <a:r>
              <a:rPr lang="ar-EG" sz="2600">
                <a:cs typeface="DecoType Naskh Variants" pitchFamily="2" charset="-78"/>
              </a:rPr>
              <a:t>.</a:t>
            </a:r>
          </a:p>
          <a:p>
            <a:pPr eaLnBrk="1" hangingPunct="1">
              <a:buFont typeface="Arial" pitchFamily="34" charset="0"/>
              <a:buChar char="•"/>
            </a:pPr>
            <a:r>
              <a:rPr lang="ar-EG" sz="2600">
                <a:cs typeface="DecoType Naskh Variants" pitchFamily="2" charset="-78"/>
              </a:rPr>
              <a:t> قول المصطفى (ص) : </a:t>
            </a:r>
            <a:r>
              <a:rPr lang="ar-EG" sz="2600">
                <a:solidFill>
                  <a:srgbClr val="00B0F0"/>
                </a:solidFill>
                <a:cs typeface="DecoType Naskh Variants" pitchFamily="2" charset="-78"/>
              </a:rPr>
              <a:t>” ما منكم من أحد الا سيكلمه الله ليس بينه وبينه  ترجمان فينظر أيمن منه فلا يرى الا ما قدم وينظر أشأم منه فلا يرى الا ما قدم وينظر بين يديه فلا يرى الا النار تلقاء وجهه فاتقوا النار ولو بشق تمره ”</a:t>
            </a:r>
            <a:r>
              <a:rPr lang="ar-EG" sz="2600">
                <a:cs typeface="DecoType Naskh Variants" pitchFamily="2" charset="-78"/>
              </a:rPr>
              <a:t> .</a:t>
            </a:r>
          </a:p>
          <a:p>
            <a:pPr eaLnBrk="1" hangingPunct="1">
              <a:buFont typeface="Arial" pitchFamily="34" charset="0"/>
              <a:buChar char="•"/>
            </a:pPr>
            <a:r>
              <a:rPr lang="ar-EG" sz="2600">
                <a:cs typeface="DecoType Naskh Variants" pitchFamily="2" charset="-78"/>
              </a:rPr>
              <a:t> قول الصادق المصدوق (ص) في حديث أم المؤمنين عائشة قالت : قال رسول الله (ص) : ” ليس أحد يحاسب الا هلك“ قالت : قلت يا رسول الله جعلني الله فداك أليس يقول الله عز وجل : {فأما من أوتى كتابه بيمينه ۞فسوف يحاسب حسابا يسيرا} قال  :“ ذاك العرض يعرضون ومن نوقش الحساب هلك“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wedge">
                                      <p:cBhvr>
                                        <p:cTn id="7" dur="20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6388"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6389"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1214438" y="442913"/>
            <a:ext cx="6705600" cy="771525"/>
          </a:xfrm>
          <a:prstGeom prst="rect">
            <a:avLst/>
          </a:prstGeom>
          <a:noFill/>
          <a:ln w="38100">
            <a:solidFill>
              <a:srgbClr val="00B050"/>
            </a:solidFill>
            <a:miter lim="800000"/>
            <a:headEnd/>
            <a:tailEnd/>
          </a:ln>
          <a:extLst>
            <a:ext uri="{909E8E84-426E-40DD-AFC4-6F175D3DCCD1}">
              <a14:hiddenFill xmlns="" xmlns:a14="http://schemas.microsoft.com/office/drawing/2010/main">
                <a:solidFill>
                  <a:srgbClr val="FFFFFF"/>
                </a:solidFill>
              </a14:hiddenFill>
            </a:ext>
          </a:extLst>
        </p:spPr>
      </p:pic>
      <p:sp>
        <p:nvSpPr>
          <p:cNvPr id="10" name="Rectangle 9"/>
          <p:cNvSpPr/>
          <p:nvPr/>
        </p:nvSpPr>
        <p:spPr>
          <a:xfrm>
            <a:off x="7215206" y="1719852"/>
            <a:ext cx="1308370" cy="923330"/>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ar-EG" sz="5400" b="1" dirty="0">
                <a:ln/>
                <a:solidFill>
                  <a:srgbClr val="FF0000"/>
                </a:solidFill>
                <a:cs typeface="DecoType Naskh Variants" pitchFamily="2" charset="-78"/>
              </a:rPr>
              <a:t>تعريفه</a:t>
            </a:r>
            <a:endParaRPr lang="en-US" sz="5400" b="1" dirty="0">
              <a:ln/>
              <a:solidFill>
                <a:srgbClr val="FF0000"/>
              </a:solidFill>
              <a:cs typeface="DecoType Naskh Variants" pitchFamily="2" charset="-78"/>
            </a:endParaRPr>
          </a:p>
        </p:txBody>
      </p:sp>
      <p:sp>
        <p:nvSpPr>
          <p:cNvPr id="16391" name="TextBox 13"/>
          <p:cNvSpPr txBox="1">
            <a:spLocks noChangeArrowheads="1"/>
          </p:cNvSpPr>
          <p:nvPr/>
        </p:nvSpPr>
        <p:spPr bwMode="auto">
          <a:xfrm>
            <a:off x="857250" y="1357313"/>
            <a:ext cx="6215063" cy="1938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cs typeface="DecoType Naskh Variants" pitchFamily="2" charset="-78"/>
              </a:rPr>
              <a:t>هو مورد عظيم ترده أمة محمد (ص) يوم القيامة إل من خالف هديه ، فقد جاء في الصحيحين أن رسول الله (ص) قال وهو بين ظهراني أصحابه : ” إني على الحوض أنتظر من يرد منكم ، فوالله ليُقتطعن دوني رجال ، فلأقولن : أي رب ، مني ومن أمتي ، فيقول : إنك لا تدري ما عملوا بعدك ، ما زالوا يرجعون على أعقابهم“ . </a:t>
            </a:r>
            <a:endParaRPr lang="en-US" sz="2400">
              <a:cs typeface="DecoType Naskh Variants" pitchFamily="2" charset="-78"/>
            </a:endParaRPr>
          </a:p>
        </p:txBody>
      </p:sp>
      <p:sp>
        <p:nvSpPr>
          <p:cNvPr id="15" name="Rectangle 14"/>
          <p:cNvSpPr/>
          <p:nvPr/>
        </p:nvSpPr>
        <p:spPr>
          <a:xfrm>
            <a:off x="7288899" y="4138862"/>
            <a:ext cx="1212191" cy="861774"/>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ar-EG" sz="5000" b="1" dirty="0">
                <a:ln/>
                <a:solidFill>
                  <a:srgbClr val="FF0000"/>
                </a:solidFill>
                <a:cs typeface="DecoType Naskh Variants" pitchFamily="2" charset="-78"/>
              </a:rPr>
              <a:t>صفاته</a:t>
            </a:r>
            <a:endParaRPr lang="en-US" sz="5000" b="1" dirty="0">
              <a:ln/>
              <a:solidFill>
                <a:srgbClr val="FF0000"/>
              </a:solidFill>
              <a:cs typeface="DecoType Naskh Variants" pitchFamily="2" charset="-78"/>
            </a:endParaRPr>
          </a:p>
        </p:txBody>
      </p:sp>
      <p:sp>
        <p:nvSpPr>
          <p:cNvPr id="16393" name="TextBox 15"/>
          <p:cNvSpPr txBox="1">
            <a:spLocks noChangeArrowheads="1"/>
          </p:cNvSpPr>
          <p:nvPr/>
        </p:nvSpPr>
        <p:spPr bwMode="auto">
          <a:xfrm>
            <a:off x="714375" y="3549650"/>
            <a:ext cx="6286500" cy="2308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cs typeface="DecoType Naskh Variants" pitchFamily="2" charset="-78"/>
              </a:rPr>
              <a:t>ورد في الاحاديث الصحيحة أنه في غاية العظم والاتساع ، عرضه وطوله سواء ، كل زاوية من زواياه مسيرة شهر ، ويمد من نهر الكوثر ، يشخب فيه ميزابان من الجنة ، عدد نجوم السماء ، من شرب من لم يظمأ أبدا ، قال عبد الله بن عمرو رضي الله عنهما قال النبي (ص) في صفة الحوض : ” حوضي مسيرة شهر ، ماؤه أبيض من اللبن ، وريحه أطيب من المسك ، وكيزانه كنجوم السماء من شرب منها فلا يظمأ أبدا“ .</a:t>
            </a:r>
            <a:endParaRPr lang="en-US" sz="2400">
              <a:cs typeface="DecoType Naskh Variant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diamond(in)">
                                      <p:cBhvr>
                                        <p:cTn id="7" dur="2000"/>
                                        <p:tgtEl>
                                          <p:spTgt spid="16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from="(-#ppt_w/2)" to="(#ppt_x)" calcmode="lin" valueType="num">
                                      <p:cBhvr>
                                        <p:cTn id="12" dur="600" fill="hold">
                                          <p:stCondLst>
                                            <p:cond delay="0"/>
                                          </p:stCondLst>
                                        </p:cTn>
                                        <p:tgtEl>
                                          <p:spTgt spid="10"/>
                                        </p:tgtEl>
                                        <p:attrNameLst>
                                          <p:attrName>ppt_x</p:attrName>
                                        </p:attrNameLst>
                                      </p:cBhvr>
                                    </p:anim>
                                    <p:anim from="0" to="-1.0" calcmode="lin" valueType="num">
                                      <p:cBhvr>
                                        <p:cTn id="13" dur="200" decel="50000" autoRev="1" fill="hold">
                                          <p:stCondLst>
                                            <p:cond delay="600"/>
                                          </p:stCondLst>
                                        </p:cTn>
                                        <p:tgtEl>
                                          <p:spTgt spid="10"/>
                                        </p:tgtEl>
                                        <p:attrNameLst>
                                          <p:attrName>xshear</p:attrName>
                                        </p:attrNameLst>
                                      </p:cBhvr>
                                    </p:anim>
                                    <p:animScale>
                                      <p:cBhvr>
                                        <p:cTn id="14" dur="200" decel="100000" autoRev="1" fill="hold">
                                          <p:stCondLst>
                                            <p:cond delay="600"/>
                                          </p:stCondLst>
                                        </p:cTn>
                                        <p:tgtEl>
                                          <p:spTgt spid="10"/>
                                        </p:tgtEl>
                                      </p:cBhvr>
                                      <p:from x="100000" y="100000"/>
                                      <p:to x="80000" y="100000"/>
                                    </p:animScale>
                                    <p:anim by="(#ppt_h/3+#ppt_w*0.1)" calcmode="lin" valueType="num">
                                      <p:cBhvr additive="sum">
                                        <p:cTn id="15" dur="200" decel="100000" autoRev="1" fill="hold">
                                          <p:stCondLst>
                                            <p:cond delay="600"/>
                                          </p:stCondLst>
                                        </p:cTn>
                                        <p:tgtEl>
                                          <p:spTgt spid="10"/>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16391"/>
                                        </p:tgtEl>
                                        <p:attrNameLst>
                                          <p:attrName>style.visibility</p:attrName>
                                        </p:attrNameLst>
                                      </p:cBhvr>
                                      <p:to>
                                        <p:strVal val="visible"/>
                                      </p:to>
                                    </p:set>
                                    <p:animEffect transition="in" filter="strips(downLeft)">
                                      <p:cBhvr>
                                        <p:cTn id="20" dur="500"/>
                                        <p:tgtEl>
                                          <p:spTgt spid="1639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4"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from="(-#ppt_w/2)" to="(#ppt_x)" calcmode="lin" valueType="num">
                                      <p:cBhvr>
                                        <p:cTn id="25" dur="600" fill="hold">
                                          <p:stCondLst>
                                            <p:cond delay="0"/>
                                          </p:stCondLst>
                                        </p:cTn>
                                        <p:tgtEl>
                                          <p:spTgt spid="15"/>
                                        </p:tgtEl>
                                        <p:attrNameLst>
                                          <p:attrName>ppt_x</p:attrName>
                                        </p:attrNameLst>
                                      </p:cBhvr>
                                    </p:anim>
                                    <p:anim from="0" to="-1.0" calcmode="lin" valueType="num">
                                      <p:cBhvr>
                                        <p:cTn id="26" dur="200" decel="50000" autoRev="1" fill="hold">
                                          <p:stCondLst>
                                            <p:cond delay="600"/>
                                          </p:stCondLst>
                                        </p:cTn>
                                        <p:tgtEl>
                                          <p:spTgt spid="15"/>
                                        </p:tgtEl>
                                        <p:attrNameLst>
                                          <p:attrName>xshear</p:attrName>
                                        </p:attrNameLst>
                                      </p:cBhvr>
                                    </p:anim>
                                    <p:animScale>
                                      <p:cBhvr>
                                        <p:cTn id="27" dur="200" decel="100000" autoRev="1" fill="hold">
                                          <p:stCondLst>
                                            <p:cond delay="600"/>
                                          </p:stCondLst>
                                        </p:cTn>
                                        <p:tgtEl>
                                          <p:spTgt spid="15"/>
                                        </p:tgtEl>
                                      </p:cBhvr>
                                      <p:from x="100000" y="100000"/>
                                      <p:to x="80000" y="100000"/>
                                    </p:animScale>
                                    <p:anim by="(#ppt_h/3+#ppt_w*0.1)" calcmode="lin" valueType="num">
                                      <p:cBhvr additive="sum">
                                        <p:cTn id="28" dur="200" decel="100000" autoRev="1" fill="hold">
                                          <p:stCondLst>
                                            <p:cond delay="600"/>
                                          </p:stCondLst>
                                        </p:cTn>
                                        <p:tgtEl>
                                          <p:spTgt spid="15"/>
                                        </p:tgtEl>
                                        <p:attrNameLst>
                                          <p:attrName>ppt_x</p:attrName>
                                        </p:attrNameLst>
                                      </p:cBhvr>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6393"/>
                                        </p:tgtEl>
                                        <p:attrNameLst>
                                          <p:attrName>style.visibility</p:attrName>
                                        </p:attrNameLst>
                                      </p:cBhvr>
                                      <p:to>
                                        <p:strVal val="visible"/>
                                      </p:to>
                                    </p:set>
                                    <p:animEffect transition="in" filter="strips(downLeft)">
                                      <p:cBhvr>
                                        <p:cTn id="33"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63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50213" y="5429250"/>
            <a:ext cx="1093787"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7412"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29698" name="Picture 2"/>
          <p:cNvPicPr>
            <a:picLocks noChangeAspect="1" noChangeArrowheads="1"/>
          </p:cNvPicPr>
          <p:nvPr/>
        </p:nvPicPr>
        <p:blipFill>
          <a:blip r:embed="rId8"/>
          <a:srcRect/>
          <a:stretch>
            <a:fillRect/>
          </a:stretch>
        </p:blipFill>
        <p:spPr bwMode="auto">
          <a:xfrm>
            <a:off x="1428750" y="428625"/>
            <a:ext cx="6365875" cy="571500"/>
          </a:xfrm>
          <a:prstGeom prst="rect">
            <a:avLst/>
          </a:prstGeom>
          <a:noFill/>
          <a:ln w="28575">
            <a:solidFill>
              <a:schemeClr val="accent3">
                <a:lumMod val="75000"/>
              </a:schemeClr>
            </a:solidFill>
            <a:miter lim="800000"/>
            <a:headEnd/>
            <a:tailEnd/>
          </a:ln>
          <a:effectLst/>
        </p:spPr>
      </p:pic>
      <p:sp>
        <p:nvSpPr>
          <p:cNvPr id="10" name="Rectangle 9"/>
          <p:cNvSpPr/>
          <p:nvPr/>
        </p:nvSpPr>
        <p:spPr>
          <a:xfrm>
            <a:off x="3786182" y="1071546"/>
            <a:ext cx="1096775" cy="769441"/>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ar-EG" sz="4400" b="1" dirty="0">
                <a:ln/>
                <a:solidFill>
                  <a:srgbClr val="FF0000"/>
                </a:solidFill>
                <a:cs typeface="DecoType Naskh Variants" pitchFamily="2" charset="-78"/>
              </a:rPr>
              <a:t>تعريفه</a:t>
            </a:r>
            <a:endParaRPr lang="en-US" sz="4400" b="1" dirty="0">
              <a:ln/>
              <a:solidFill>
                <a:srgbClr val="FF0000"/>
              </a:solidFill>
              <a:cs typeface="DecoType Naskh Variants" pitchFamily="2" charset="-78"/>
            </a:endParaRPr>
          </a:p>
        </p:txBody>
      </p:sp>
      <p:sp>
        <p:nvSpPr>
          <p:cNvPr id="14" name="TextBox 13"/>
          <p:cNvSpPr txBox="1"/>
          <p:nvPr/>
        </p:nvSpPr>
        <p:spPr>
          <a:xfrm>
            <a:off x="2143125" y="1857375"/>
            <a:ext cx="6143625" cy="4143375"/>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defRPr/>
            </a:pPr>
            <a:r>
              <a:rPr lang="ar-EG" sz="2600" dirty="0">
                <a:cs typeface="DecoType Naskh Variants" pitchFamily="2" charset="-78"/>
              </a:rPr>
              <a:t>هو الآله التي عرف بها موازين الاشياء والمراد به هما ميزان حقيقي له كفتان حسيتان ، يوضع لوزن أعمال العباد يوم القيامة ، وفيه  إظهار العدل الرباني فلا تظلم نفس شيئا . والأدلة على ثبوت الميزان ووزن الأعمال كثيرة منها :</a:t>
            </a:r>
          </a:p>
          <a:p>
            <a:pPr>
              <a:buFont typeface="Arial" pitchFamily="34" charset="0"/>
              <a:buChar char="•"/>
              <a:defRPr/>
            </a:pPr>
            <a:r>
              <a:rPr lang="ar-EG" sz="2600" dirty="0">
                <a:cs typeface="DecoType Naskh Variants" pitchFamily="2" charset="-78"/>
              </a:rPr>
              <a:t> قول الله تعالى : </a:t>
            </a:r>
            <a:r>
              <a:rPr lang="ar-EG" sz="2600" dirty="0">
                <a:solidFill>
                  <a:srgbClr val="00B050"/>
                </a:solidFill>
                <a:cs typeface="DecoType Naskh Variants" pitchFamily="2" charset="-78"/>
              </a:rPr>
              <a:t>{ونضع الموازين القسط ليوم القيامة  فلا تظلم نفس شيئا وإن كان مثقال حبة من خردل أتينا بها وكفى بنا حاسبين }</a:t>
            </a:r>
            <a:r>
              <a:rPr lang="ar-EG" sz="2600" dirty="0">
                <a:cs typeface="DecoType Naskh Variants" pitchFamily="2" charset="-78"/>
              </a:rPr>
              <a:t>.</a:t>
            </a:r>
          </a:p>
          <a:p>
            <a:pPr>
              <a:buFont typeface="Arial" pitchFamily="34" charset="0"/>
              <a:buChar char="•"/>
              <a:defRPr/>
            </a:pPr>
            <a:r>
              <a:rPr lang="ar-EG" sz="2600" dirty="0">
                <a:cs typeface="DecoType Naskh Variants" pitchFamily="2" charset="-78"/>
              </a:rPr>
              <a:t> قول الله تعالى : </a:t>
            </a:r>
            <a:r>
              <a:rPr lang="ar-EG" sz="2600" dirty="0">
                <a:solidFill>
                  <a:srgbClr val="00B050"/>
                </a:solidFill>
                <a:cs typeface="DecoType Naskh Variants" pitchFamily="2" charset="-78"/>
              </a:rPr>
              <a:t>{فمن ثقلت موازينه فأولئك هم المفلحون۞ زمن خفت موازينه فأولئك الذين خسروا أنفسهم في جهنم خلدون}</a:t>
            </a:r>
            <a:r>
              <a:rPr lang="ar-EG" sz="2600" dirty="0">
                <a:cs typeface="DecoType Naskh Variants" pitchFamily="2" charset="-78"/>
              </a:rPr>
              <a:t>.</a:t>
            </a:r>
          </a:p>
          <a:p>
            <a:pPr>
              <a:buFont typeface="Arial" pitchFamily="34" charset="0"/>
              <a:buChar char="•"/>
              <a:defRPr/>
            </a:pPr>
            <a:r>
              <a:rPr lang="ar-EG" sz="2600" dirty="0">
                <a:cs typeface="DecoType Naskh Variants" pitchFamily="2" charset="-78"/>
              </a:rPr>
              <a:t> قال البشير النذير (ص) : </a:t>
            </a:r>
            <a:r>
              <a:rPr lang="ar-EG" sz="2600" dirty="0">
                <a:solidFill>
                  <a:srgbClr val="00B0F0"/>
                </a:solidFill>
                <a:cs typeface="DecoType Naskh Variants" pitchFamily="2" charset="-78"/>
              </a:rPr>
              <a:t>” كلمتان  حبيبتان الى الرحمن خفيفتان على اللسان ثقيلتان في الميزان سبحان الله وبحمده سبحان الله العظيم“ </a:t>
            </a:r>
            <a:r>
              <a:rPr lang="ar-EG" sz="2600" dirty="0">
                <a:cs typeface="DecoType Naskh Variants" pitchFamily="2" charset="-78"/>
              </a:rPr>
              <a:t>.</a:t>
            </a:r>
            <a:endParaRPr lang="en-US" sz="2600" dirty="0">
              <a:cs typeface="DecoType Naskh Variants" pitchFamily="2" charset="-78"/>
            </a:endParaRPr>
          </a:p>
        </p:txBody>
      </p:sp>
      <p:pic>
        <p:nvPicPr>
          <p:cNvPr id="29701" name="Picture 5" descr="F:\walaa\صور\167276_155799341134055_100001119691527_263980_4465952_n.jpg"/>
          <p:cNvPicPr>
            <a:picLocks noChangeAspect="1" noChangeArrowheads="1"/>
          </p:cNvPicPr>
          <p:nvPr/>
        </p:nvPicPr>
        <p:blipFill>
          <a:blip r:embed="rId9"/>
          <a:srcRect/>
          <a:stretch>
            <a:fillRect/>
          </a:stretch>
        </p:blipFill>
        <p:spPr bwMode="auto">
          <a:xfrm>
            <a:off x="714375" y="1857375"/>
            <a:ext cx="1285875" cy="4143375"/>
          </a:xfrm>
          <a:prstGeom prst="rect">
            <a:avLst/>
          </a:prstGeom>
          <a:noFill/>
          <a:ln>
            <a:solidFill>
              <a:schemeClr val="accent3">
                <a:lumMod val="7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amond(in)">
                                      <p:cBhvr>
                                        <p:cTn id="7" dur="2000"/>
                                        <p:tgtEl>
                                          <p:spTgt spid="296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edge">
                                      <p:cBhvr>
                                        <p:cTn id="1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01000" y="5365750"/>
            <a:ext cx="1143000" cy="149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8436"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8437" name="Picture 2" descr="F:\walaa\صور\59808_120949717958475_116108051775975_112593_2057937_s.jpg"/>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42938" y="706438"/>
            <a:ext cx="1357312" cy="2008187"/>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
        <p:nvSpPr>
          <p:cNvPr id="10" name="Horizontal Scroll 9"/>
          <p:cNvSpPr/>
          <p:nvPr/>
        </p:nvSpPr>
        <p:spPr>
          <a:xfrm>
            <a:off x="2428875" y="428625"/>
            <a:ext cx="5786438" cy="714375"/>
          </a:xfrm>
          <a:prstGeom prst="horizontalScroll">
            <a:avLst/>
          </a:prstGeom>
          <a:solidFill>
            <a:srgbClr val="92D05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200" dirty="0">
                <a:solidFill>
                  <a:srgbClr val="0070C0"/>
                </a:solidFill>
                <a:cs typeface="Led Italic Font" pitchFamily="2" charset="-78"/>
              </a:rPr>
              <a:t>الصراط</a:t>
            </a:r>
            <a:endParaRPr lang="en-US" sz="3200" dirty="0">
              <a:solidFill>
                <a:srgbClr val="0070C0"/>
              </a:solidFill>
              <a:cs typeface="Led Italic Font" pitchFamily="2" charset="-78"/>
            </a:endParaRPr>
          </a:p>
        </p:txBody>
      </p:sp>
      <p:sp>
        <p:nvSpPr>
          <p:cNvPr id="18439" name="TextBox 14"/>
          <p:cNvSpPr txBox="1">
            <a:spLocks noChangeArrowheads="1"/>
          </p:cNvSpPr>
          <p:nvPr/>
        </p:nvSpPr>
        <p:spPr bwMode="auto">
          <a:xfrm>
            <a:off x="2286000" y="1143000"/>
            <a:ext cx="6000750"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cs typeface="DecoType Naskh Variants" pitchFamily="2" charset="-78"/>
              </a:rPr>
              <a:t>هو الطريق.</a:t>
            </a:r>
          </a:p>
          <a:p>
            <a:pPr eaLnBrk="1" hangingPunct="1"/>
            <a:r>
              <a:rPr lang="ar-EG" sz="2400">
                <a:solidFill>
                  <a:srgbClr val="7030A0"/>
                </a:solidFill>
                <a:cs typeface="DecoType Naskh Variants" pitchFamily="2" charset="-78"/>
              </a:rPr>
              <a:t>المراد به هنا</a:t>
            </a:r>
            <a:r>
              <a:rPr lang="ar-EG" sz="2400">
                <a:cs typeface="DecoType Naskh Variants" pitchFamily="2" charset="-78"/>
              </a:rPr>
              <a:t>: الجسر المنصوب على ظهر جهنم طريقا للجنة والمرور على الصراط عام للمؤمنين ومن ادعى الايمان كالمنافقين ، وقد دل عليه الكتاب والسنة مثا :</a:t>
            </a:r>
          </a:p>
          <a:p>
            <a:pPr eaLnBrk="1" hangingPunct="1">
              <a:buFont typeface="Wingdings" pitchFamily="2" charset="2"/>
              <a:buChar char="§"/>
            </a:pPr>
            <a:r>
              <a:rPr lang="ar-EG" sz="2400">
                <a:cs typeface="DecoType Naskh Variants" pitchFamily="2" charset="-78"/>
              </a:rPr>
              <a:t> قول الله تعالى : </a:t>
            </a:r>
            <a:r>
              <a:rPr lang="ar-EG" sz="2400">
                <a:solidFill>
                  <a:srgbClr val="00B050"/>
                </a:solidFill>
                <a:cs typeface="DecoType Naskh Variants" pitchFamily="2" charset="-78"/>
              </a:rPr>
              <a:t>{ وإن منكم الا  واردها كان على ربك حتما مقضيا}</a:t>
            </a:r>
            <a:r>
              <a:rPr lang="ar-EG" sz="2400">
                <a:cs typeface="DecoType Naskh Variants" pitchFamily="2" charset="-78"/>
              </a:rPr>
              <a:t>.</a:t>
            </a:r>
          </a:p>
          <a:p>
            <a:pPr eaLnBrk="1" hangingPunct="1">
              <a:buFont typeface="Wingdings" pitchFamily="2" charset="2"/>
              <a:buChar char="§"/>
            </a:pPr>
            <a:r>
              <a:rPr lang="ar-EG" sz="2400">
                <a:cs typeface="DecoType Naskh Variants" pitchFamily="2" charset="-78"/>
              </a:rPr>
              <a:t> قول الرسول (ص) : </a:t>
            </a:r>
            <a:r>
              <a:rPr lang="ar-EG" sz="2400">
                <a:solidFill>
                  <a:srgbClr val="00B0F0"/>
                </a:solidFill>
                <a:cs typeface="DecoType Naskh Variants" pitchFamily="2" charset="-78"/>
              </a:rPr>
              <a:t>” ويضرب الصراط بين ظهري جهنم فأكون أنا و أمتي أول من يجيزها ”</a:t>
            </a:r>
            <a:r>
              <a:rPr lang="ar-EG" sz="2400">
                <a:cs typeface="DecoType Naskh Variants" pitchFamily="2" charset="-78"/>
              </a:rPr>
              <a:t>.</a:t>
            </a:r>
          </a:p>
          <a:p>
            <a:pPr eaLnBrk="1" hangingPunct="1">
              <a:buFont typeface="Wingdings" pitchFamily="2" charset="2"/>
              <a:buChar char="§"/>
            </a:pPr>
            <a:r>
              <a:rPr lang="ar-EG" sz="2400">
                <a:cs typeface="DecoType Naskh Variants" pitchFamily="2" charset="-78"/>
              </a:rPr>
              <a:t> الاعمال الصالحة هي وسيلة العبور وطريقة النجاة لقوله تعالى: </a:t>
            </a:r>
            <a:r>
              <a:rPr lang="ar-EG" sz="2400">
                <a:solidFill>
                  <a:srgbClr val="00B050"/>
                </a:solidFill>
                <a:cs typeface="DecoType Naskh Variants" pitchFamily="2" charset="-78"/>
              </a:rPr>
              <a:t>{ ثم ننجي الذين اتقوا ونذر الظالمين فيه جثيا}</a:t>
            </a:r>
            <a:r>
              <a:rPr lang="ar-EG" sz="2400">
                <a:cs typeface="DecoType Naskh Variants" pitchFamily="2" charset="-78"/>
              </a:rPr>
              <a:t>.</a:t>
            </a:r>
          </a:p>
          <a:p>
            <a:pPr eaLnBrk="1" hangingPunct="1"/>
            <a:r>
              <a:rPr lang="ar-EG" sz="2400">
                <a:cs typeface="DecoType Naskh Variants" pitchFamily="2" charset="-78"/>
              </a:rPr>
              <a:t> من حاد عن الصراط المستقيم في الدنيا وقت الرخاء ، فلن يصمد على الطريق المذلة وقت الشدة وقد افتقد وسيلته وهي العمل الصالح.</a:t>
            </a:r>
          </a:p>
        </p:txBody>
      </p:sp>
      <p:pic>
        <p:nvPicPr>
          <p:cNvPr id="18440" name="Picture 5" descr="F:\walaa\صور\163225_123344494401748_100001785935688_160592_1113484_n.jp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642938" y="2954338"/>
            <a:ext cx="1428750" cy="2974975"/>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from="(-#ppt_w/2)" to="(#ppt_x)" calcmode="lin" valueType="num">
                                      <p:cBhvr>
                                        <p:cTn id="7" dur="600" fill="hold">
                                          <p:stCondLst>
                                            <p:cond delay="0"/>
                                          </p:stCondLst>
                                        </p:cTn>
                                        <p:tgtEl>
                                          <p:spTgt spid="10"/>
                                        </p:tgtEl>
                                        <p:attrNameLst>
                                          <p:attrName>ppt_x</p:attrName>
                                        </p:attrNameLst>
                                      </p:cBhvr>
                                    </p:anim>
                                    <p:anim from="0" to="-1.0" calcmode="lin" valueType="num">
                                      <p:cBhvr>
                                        <p:cTn id="8" dur="200" decel="50000" autoRev="1" fill="hold">
                                          <p:stCondLst>
                                            <p:cond delay="600"/>
                                          </p:stCondLst>
                                        </p:cTn>
                                        <p:tgtEl>
                                          <p:spTgt spid="10"/>
                                        </p:tgtEl>
                                        <p:attrNameLst>
                                          <p:attrName>xshear</p:attrName>
                                        </p:attrNameLst>
                                      </p:cBhvr>
                                    </p:anim>
                                    <p:animScale>
                                      <p:cBhvr>
                                        <p:cTn id="9" dur="200" decel="100000" autoRev="1" fill="hold">
                                          <p:stCondLst>
                                            <p:cond delay="600"/>
                                          </p:stCondLst>
                                        </p:cTn>
                                        <p:tgtEl>
                                          <p:spTgt spid="10"/>
                                        </p:tgtEl>
                                      </p:cBhvr>
                                      <p:from x="100000" y="100000"/>
                                      <p:to x="80000" y="100000"/>
                                    </p:animScale>
                                    <p:anim by="(#ppt_h/3+#ppt_w*0.1)" calcmode="lin" valueType="num">
                                      <p:cBhvr additive="sum">
                                        <p:cTn id="10" dur="200" decel="100000" autoRev="1" fill="hold">
                                          <p:stCondLst>
                                            <p:cond delay="600"/>
                                          </p:stCondLst>
                                        </p:cTn>
                                        <p:tgtEl>
                                          <p:spTgt spid="10"/>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8439"/>
                                        </p:tgtEl>
                                        <p:attrNameLst>
                                          <p:attrName>style.visibility</p:attrName>
                                        </p:attrNameLst>
                                      </p:cBhvr>
                                      <p:to>
                                        <p:strVal val="visible"/>
                                      </p:to>
                                    </p:set>
                                    <p:animEffect transition="in" filter="wedge">
                                      <p:cBhvr>
                                        <p:cTn id="15" dur="20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4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329410" y="-27383"/>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910614" y="116632"/>
              <a:ext cx="3022009"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داخل وخارج الدائرة</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print">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00777" y="5760762"/>
            <a:ext cx="718988" cy="762614"/>
          </a:xfrm>
          <a:prstGeom prst="rect">
            <a:avLst/>
          </a:prstGeom>
        </p:spPr>
      </p:pic>
      <p:grpSp>
        <p:nvGrpSpPr>
          <p:cNvPr id="3" name="مجموعة 2"/>
          <p:cNvGrpSpPr/>
          <p:nvPr/>
        </p:nvGrpSpPr>
        <p:grpSpPr>
          <a:xfrm>
            <a:off x="616053" y="947197"/>
            <a:ext cx="7958292" cy="4865603"/>
            <a:chOff x="739798" y="1263148"/>
            <a:chExt cx="9556859" cy="6488596"/>
          </a:xfrm>
        </p:grpSpPr>
        <p:grpSp>
          <p:nvGrpSpPr>
            <p:cNvPr id="4" name="مجموعة 22"/>
            <p:cNvGrpSpPr/>
            <p:nvPr/>
          </p:nvGrpSpPr>
          <p:grpSpPr>
            <a:xfrm>
              <a:off x="739798" y="1263148"/>
              <a:ext cx="9556859" cy="6488596"/>
              <a:chOff x="523875" y="1116452"/>
              <a:chExt cx="8096250" cy="5120860"/>
            </a:xfrm>
          </p:grpSpPr>
          <p:pic>
            <p:nvPicPr>
              <p:cNvPr id="25" name="صورة 24"/>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523875" y="1116452"/>
                <a:ext cx="8096250" cy="5120860"/>
              </a:xfrm>
              <a:prstGeom prst="rect">
                <a:avLst/>
              </a:prstGeom>
            </p:spPr>
          </p:pic>
          <p:sp>
            <p:nvSpPr>
              <p:cNvPr id="26" name="مربع نص 26"/>
              <p:cNvSpPr txBox="1"/>
              <p:nvPr/>
            </p:nvSpPr>
            <p:spPr>
              <a:xfrm>
                <a:off x="4509263" y="1171133"/>
                <a:ext cx="3830189" cy="3984254"/>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63332" indent="-263332">
                  <a:buFontTx/>
                  <a:buBlip>
                    <a:blip r:embed="rId8"/>
                  </a:buBlip>
                </a:pPr>
                <a:r>
                  <a:rPr lang="ar-EG" sz="2000" b="1" dirty="0">
                    <a:solidFill>
                      <a:prstClr val="black"/>
                    </a:solidFill>
                  </a:rPr>
                  <a:t>يقسم المعلم الطلاب إلي أربعة مجاميع </a:t>
                </a:r>
              </a:p>
              <a:p>
                <a:pPr marL="263332" indent="-263332">
                  <a:buFontTx/>
                  <a:buBlip>
                    <a:blip r:embed="rId8"/>
                  </a:buBlip>
                </a:pPr>
                <a:r>
                  <a:rPr lang="ar-EG" sz="2000" b="1" dirty="0">
                    <a:solidFill>
                      <a:prstClr val="black"/>
                    </a:solidFill>
                  </a:rPr>
                  <a:t>تشكل كل مجموعتين دائرة داخلية ودائرة خارجية </a:t>
                </a:r>
              </a:p>
              <a:p>
                <a:pPr marL="263332" indent="-263332">
                  <a:buFontTx/>
                  <a:buBlip>
                    <a:blip r:embed="rId8"/>
                  </a:buBlip>
                </a:pPr>
                <a:r>
                  <a:rPr lang="ar-EG" sz="2000" b="1" dirty="0">
                    <a:solidFill>
                      <a:prstClr val="black"/>
                    </a:solidFill>
                  </a:rPr>
                  <a:t>طلاب الدائرة الداخلية يقابلون طلاب الدائرة الخارجية وجها لوجه </a:t>
                </a:r>
              </a:p>
              <a:p>
                <a:pPr marL="263332" indent="-263332">
                  <a:buFontTx/>
                  <a:buBlip>
                    <a:blip r:embed="rId8"/>
                  </a:buBlip>
                </a:pPr>
                <a:r>
                  <a:rPr lang="ar-EG" sz="2000" b="1" dirty="0">
                    <a:solidFill>
                      <a:prstClr val="black"/>
                    </a:solidFill>
                  </a:rPr>
                  <a:t>يعطي المعلم طلاب الدائرة الداخلية بطاقات تحتوي علي أسئلة وإجاباتها في جهة واحدة من البطاقة </a:t>
                </a:r>
              </a:p>
              <a:p>
                <a:pPr marL="263332" indent="-263332">
                  <a:buFontTx/>
                  <a:buBlip>
                    <a:blip r:embed="rId8"/>
                  </a:buBlip>
                </a:pPr>
                <a:r>
                  <a:rPr lang="ar-EG" sz="2000" b="1" dirty="0">
                    <a:solidFill>
                      <a:prstClr val="black"/>
                    </a:solidFill>
                  </a:rPr>
                  <a:t>يطرح كل طالب في الدائرة الداخلية سؤالا للطالب الذي يقابله ثم تتحرك الدائرة </a:t>
                </a:r>
              </a:p>
              <a:p>
                <a:pPr marL="263332" indent="-263332">
                  <a:buFontTx/>
                  <a:buBlip>
                    <a:blip r:embed="rId8"/>
                  </a:buBlip>
                </a:pPr>
                <a:r>
                  <a:rPr lang="ar-EG" sz="2000" b="1" dirty="0">
                    <a:solidFill>
                      <a:prstClr val="black"/>
                    </a:solidFill>
                  </a:rPr>
                  <a:t>تستمر الدائرة الخارجية بالدوران حتي تكتمل الدورة</a:t>
                </a:r>
              </a:p>
            </p:txBody>
          </p:sp>
        </p:grpSp>
        <p:pic>
          <p:nvPicPr>
            <p:cNvPr id="12" name="صورة 11"/>
            <p:cNvPicPr>
              <a:picLocks noChangeAspect="1"/>
            </p:cNvPicPr>
            <p:nvPr/>
          </p:nvPicPr>
          <p:blipFill>
            <a:blip r:embed="rId9">
              <a:clrChange>
                <a:clrFrom>
                  <a:srgbClr val="FFFFFF"/>
                </a:clrFrom>
                <a:clrTo>
                  <a:srgbClr val="FFFFFF">
                    <a:alpha val="0"/>
                  </a:srgbClr>
                </a:clrTo>
              </a:clrChange>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1202308" y="1843172"/>
              <a:ext cx="4226876" cy="5429598"/>
            </a:xfrm>
            <a:prstGeom prst="rect">
              <a:avLst/>
            </a:prstGeom>
          </p:spPr>
        </p:pic>
      </p:grpSp>
    </p:spTree>
    <p:custDataLst>
      <p:tags r:id="rId1"/>
    </p:custDataLst>
    <p:extLst>
      <p:ext uri="{BB962C8B-B14F-4D97-AF65-F5344CB8AC3E}">
        <p14:creationId xmlns="" xmlns:p14="http://schemas.microsoft.com/office/powerpoint/2010/main" val="3127934471"/>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rgbClr val="7030A0"/>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chemeClr val="bg1"/>
                </a:solidFill>
                <a:effectLst>
                  <a:outerShdw blurRad="50800" dist="39000" dir="5460000" algn="tl">
                    <a:srgbClr val="000000">
                      <a:alpha val="38000"/>
                    </a:srgbClr>
                  </a:outerShdw>
                </a:effectLst>
                <a:cs typeface="DecoType Naskh Variants" pitchFamily="2" charset="-78"/>
              </a:rPr>
              <a:t>الشفاعة</a:t>
            </a:r>
            <a:endParaRPr lang="ar-SA" sz="3600" b="1" dirty="0">
              <a:ln w="11430"/>
              <a:solidFill>
                <a:schemeClr val="bg1"/>
              </a:solidFill>
              <a:effectLst>
                <a:outerShdw blurRad="50800" dist="39000" dir="5460000" algn="tl">
                  <a:srgbClr val="000000">
                    <a:alpha val="38000"/>
                  </a:srgbClr>
                </a:outerShdw>
              </a:effectLst>
              <a:cs typeface="DecoType Naskh Variants" pitchFamily="2" charset="-78"/>
            </a:endParaRPr>
          </a:p>
        </p:txBody>
      </p:sp>
      <p:pic>
        <p:nvPicPr>
          <p:cNvPr id="19459"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29625" y="5924550"/>
            <a:ext cx="714375" cy="933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9461"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9462"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14375" y="785813"/>
            <a:ext cx="7781925" cy="5286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edge">
                                      <p:cBhvr>
                                        <p:cTn id="7" dur="20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Preparation 4">
            <a:hlinkClick r:id="rId2" action="ppaction://hlinksldjump"/>
          </p:cNvPr>
          <p:cNvSpPr/>
          <p:nvPr/>
        </p:nvSpPr>
        <p:spPr>
          <a:xfrm>
            <a:off x="513119" y="284005"/>
            <a:ext cx="3286148"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عذاب القبر ونعيمه</a:t>
            </a:r>
            <a:endParaRPr lang="en-US" sz="3000" dirty="0">
              <a:solidFill>
                <a:srgbClr val="002060"/>
              </a:solidFill>
              <a:cs typeface="DecoType Naskh" pitchFamily="2" charset="-78"/>
            </a:endParaRPr>
          </a:p>
        </p:txBody>
      </p:sp>
      <p:sp>
        <p:nvSpPr>
          <p:cNvPr id="7" name="Flowchart: Preparation 6">
            <a:hlinkClick r:id="rId3" action="ppaction://hlinksldjump"/>
          </p:cNvPr>
          <p:cNvSpPr/>
          <p:nvPr/>
        </p:nvSpPr>
        <p:spPr>
          <a:xfrm>
            <a:off x="6500826" y="6215082"/>
            <a:ext cx="2357454"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الميزان</a:t>
            </a:r>
            <a:endParaRPr lang="en-US" sz="3000" dirty="0">
              <a:solidFill>
                <a:srgbClr val="002060"/>
              </a:solidFill>
              <a:cs typeface="DecoType Naskh" pitchFamily="2" charset="-78"/>
            </a:endParaRPr>
          </a:p>
        </p:txBody>
      </p:sp>
      <p:sp>
        <p:nvSpPr>
          <p:cNvPr id="8" name="Flowchart: Preparation 7">
            <a:hlinkClick r:id="rId4" action="ppaction://hlinksldjump"/>
          </p:cNvPr>
          <p:cNvSpPr/>
          <p:nvPr/>
        </p:nvSpPr>
        <p:spPr>
          <a:xfrm>
            <a:off x="414114" y="1124744"/>
            <a:ext cx="3214710"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القيامة وعلاماتها</a:t>
            </a:r>
            <a:endParaRPr lang="en-US" sz="3000" dirty="0">
              <a:solidFill>
                <a:srgbClr val="002060"/>
              </a:solidFill>
              <a:cs typeface="DecoType Naskh" pitchFamily="2" charset="-78"/>
            </a:endParaRPr>
          </a:p>
        </p:txBody>
      </p:sp>
      <p:sp>
        <p:nvSpPr>
          <p:cNvPr id="9" name="Flowchart: Preparation 8">
            <a:hlinkClick r:id="rId5" action="ppaction://hlinksldjump"/>
          </p:cNvPr>
          <p:cNvSpPr/>
          <p:nvPr/>
        </p:nvSpPr>
        <p:spPr>
          <a:xfrm>
            <a:off x="617162" y="2102837"/>
            <a:ext cx="2874718"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البعث</a:t>
            </a:r>
            <a:endParaRPr lang="en-US" sz="3000" dirty="0">
              <a:solidFill>
                <a:srgbClr val="002060"/>
              </a:solidFill>
              <a:cs typeface="DecoType Naskh" pitchFamily="2" charset="-78"/>
            </a:endParaRPr>
          </a:p>
        </p:txBody>
      </p:sp>
      <p:sp>
        <p:nvSpPr>
          <p:cNvPr id="10" name="Flowchart: Preparation 9">
            <a:hlinkClick r:id="rId6" action="ppaction://hlinksldjump"/>
          </p:cNvPr>
          <p:cNvSpPr/>
          <p:nvPr/>
        </p:nvSpPr>
        <p:spPr>
          <a:xfrm>
            <a:off x="6572264" y="5572140"/>
            <a:ext cx="2286016"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الحوض</a:t>
            </a:r>
            <a:endParaRPr lang="en-US" sz="3000" dirty="0">
              <a:solidFill>
                <a:srgbClr val="002060"/>
              </a:solidFill>
              <a:cs typeface="DecoType Naskh" pitchFamily="2" charset="-78"/>
            </a:endParaRPr>
          </a:p>
        </p:txBody>
      </p:sp>
      <p:sp>
        <p:nvSpPr>
          <p:cNvPr id="11" name="Flowchart: Preparation 10">
            <a:hlinkClick r:id="rId7" action="ppaction://hlinksldjump"/>
          </p:cNvPr>
          <p:cNvSpPr/>
          <p:nvPr/>
        </p:nvSpPr>
        <p:spPr>
          <a:xfrm>
            <a:off x="6572264" y="4929198"/>
            <a:ext cx="2286016"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الحساب</a:t>
            </a:r>
            <a:endParaRPr lang="en-US" sz="3000" dirty="0">
              <a:solidFill>
                <a:srgbClr val="002060"/>
              </a:solidFill>
              <a:cs typeface="DecoType Naskh" pitchFamily="2" charset="-78"/>
            </a:endParaRPr>
          </a:p>
        </p:txBody>
      </p:sp>
      <p:sp>
        <p:nvSpPr>
          <p:cNvPr id="12" name="Flowchart: Preparation 11">
            <a:hlinkClick r:id="rId8" action="ppaction://hlinksldjump"/>
          </p:cNvPr>
          <p:cNvSpPr/>
          <p:nvPr/>
        </p:nvSpPr>
        <p:spPr>
          <a:xfrm>
            <a:off x="3964777" y="4297086"/>
            <a:ext cx="2428892"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هيئة البعث</a:t>
            </a:r>
            <a:endParaRPr lang="en-US" sz="3000" dirty="0">
              <a:solidFill>
                <a:srgbClr val="002060"/>
              </a:solidFill>
              <a:cs typeface="DecoType Naskh" pitchFamily="2" charset="-78"/>
            </a:endParaRPr>
          </a:p>
        </p:txBody>
      </p:sp>
      <p:sp>
        <p:nvSpPr>
          <p:cNvPr id="35" name="Flowchart: Preparation 34">
            <a:hlinkClick r:id="rId9" action="ppaction://hlinksldjump"/>
          </p:cNvPr>
          <p:cNvSpPr/>
          <p:nvPr/>
        </p:nvSpPr>
        <p:spPr>
          <a:xfrm>
            <a:off x="3763751" y="6232532"/>
            <a:ext cx="2500330"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الصراط</a:t>
            </a:r>
            <a:endParaRPr lang="en-US" sz="3000" dirty="0">
              <a:solidFill>
                <a:srgbClr val="002060"/>
              </a:solidFill>
              <a:cs typeface="DecoType Naskh" pitchFamily="2" charset="-78"/>
            </a:endParaRPr>
          </a:p>
        </p:txBody>
      </p:sp>
      <p:sp>
        <p:nvSpPr>
          <p:cNvPr id="37" name="Flowchart: Preparation 36">
            <a:hlinkClick r:id="rId10" action="ppaction://hlinksldjump"/>
          </p:cNvPr>
          <p:cNvSpPr/>
          <p:nvPr/>
        </p:nvSpPr>
        <p:spPr>
          <a:xfrm>
            <a:off x="104560" y="5377206"/>
            <a:ext cx="3387320" cy="500066"/>
          </a:xfrm>
          <a:prstGeom prst="flowChartPreparation">
            <a:avLst/>
          </a:prstGeom>
          <a:solidFill>
            <a:srgbClr val="92D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2400" dirty="0">
                <a:solidFill>
                  <a:srgbClr val="002060"/>
                </a:solidFill>
                <a:cs typeface="DecoType Naskh" pitchFamily="2" charset="-78"/>
              </a:rPr>
              <a:t>مذهب السلف بالقدر</a:t>
            </a:r>
            <a:endParaRPr lang="en-US" sz="2400" dirty="0">
              <a:solidFill>
                <a:srgbClr val="002060"/>
              </a:solidFill>
              <a:cs typeface="DecoType Naskh" pitchFamily="2" charset="-78"/>
            </a:endParaRPr>
          </a:p>
        </p:txBody>
      </p:sp>
      <p:sp>
        <p:nvSpPr>
          <p:cNvPr id="18" name="Wave 17">
            <a:hlinkClick r:id="rId11" action="ppaction://hlinksldjump"/>
          </p:cNvPr>
          <p:cNvSpPr/>
          <p:nvPr/>
        </p:nvSpPr>
        <p:spPr>
          <a:xfrm>
            <a:off x="354878" y="2858636"/>
            <a:ext cx="3929090" cy="714380"/>
          </a:xfrm>
          <a:prstGeom prst="wave">
            <a:avLst/>
          </a:prstGeom>
          <a:solidFill>
            <a:schemeClr val="bg2">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dirty="0">
                <a:solidFill>
                  <a:srgbClr val="7030A0"/>
                </a:solidFill>
                <a:cs typeface="Led Italic Font" pitchFamily="2" charset="-78"/>
              </a:rPr>
              <a:t>الركن الخامس الايمان باليوم الآخر</a:t>
            </a:r>
            <a:endParaRPr lang="en-US" dirty="0">
              <a:solidFill>
                <a:srgbClr val="7030A0"/>
              </a:solidFill>
              <a:cs typeface="Led Italic Font" pitchFamily="2" charset="-78"/>
            </a:endParaRPr>
          </a:p>
        </p:txBody>
      </p:sp>
      <p:sp>
        <p:nvSpPr>
          <p:cNvPr id="19" name="Wave 18"/>
          <p:cNvSpPr/>
          <p:nvPr/>
        </p:nvSpPr>
        <p:spPr>
          <a:xfrm>
            <a:off x="323528" y="3722732"/>
            <a:ext cx="3500462" cy="714380"/>
          </a:xfrm>
          <a:prstGeom prst="wave">
            <a:avLst/>
          </a:prstGeom>
          <a:solidFill>
            <a:schemeClr val="bg2">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dirty="0">
                <a:solidFill>
                  <a:srgbClr val="7030A0"/>
                </a:solidFill>
                <a:cs typeface="Led Italic Font" pitchFamily="2" charset="-78"/>
                <a:hlinkClick r:id="rId12" action="ppaction://hlinksldjump"/>
              </a:rPr>
              <a:t>الركن</a:t>
            </a:r>
            <a:r>
              <a:rPr lang="ar-EG" dirty="0">
                <a:solidFill>
                  <a:srgbClr val="7030A0"/>
                </a:solidFill>
                <a:cs typeface="Led Italic Font" pitchFamily="2" charset="-78"/>
              </a:rPr>
              <a:t> </a:t>
            </a:r>
            <a:r>
              <a:rPr lang="ar-SA" dirty="0" smtClean="0">
                <a:solidFill>
                  <a:srgbClr val="7030A0"/>
                </a:solidFill>
                <a:cs typeface="Led Italic Font" pitchFamily="2" charset="-78"/>
              </a:rPr>
              <a:t>السادس </a:t>
            </a:r>
            <a:r>
              <a:rPr lang="ar-EG" dirty="0" smtClean="0">
                <a:solidFill>
                  <a:srgbClr val="7030A0"/>
                </a:solidFill>
                <a:cs typeface="Led Italic Font" pitchFamily="2" charset="-78"/>
              </a:rPr>
              <a:t>الايمان </a:t>
            </a:r>
            <a:r>
              <a:rPr lang="ar-EG" dirty="0">
                <a:solidFill>
                  <a:srgbClr val="7030A0"/>
                </a:solidFill>
                <a:cs typeface="Led Italic Font" pitchFamily="2" charset="-78"/>
              </a:rPr>
              <a:t>بالقدر</a:t>
            </a:r>
            <a:endParaRPr lang="en-US" dirty="0">
              <a:solidFill>
                <a:srgbClr val="7030A0"/>
              </a:solidFill>
              <a:cs typeface="Led Italic Font" pitchFamily="2" charset="-78"/>
            </a:endParaRPr>
          </a:p>
        </p:txBody>
      </p:sp>
      <p:sp>
        <p:nvSpPr>
          <p:cNvPr id="25" name="Wave 24">
            <a:hlinkClick r:id="rId13" action="ppaction://hlinksldjump"/>
          </p:cNvPr>
          <p:cNvSpPr/>
          <p:nvPr/>
        </p:nvSpPr>
        <p:spPr>
          <a:xfrm>
            <a:off x="35496" y="6026988"/>
            <a:ext cx="3566676" cy="714380"/>
          </a:xfrm>
          <a:prstGeom prst="wave">
            <a:avLst/>
          </a:prstGeom>
          <a:solidFill>
            <a:schemeClr val="bg2">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1600" dirty="0">
                <a:solidFill>
                  <a:srgbClr val="7030A0"/>
                </a:solidFill>
                <a:cs typeface="Led Italic Font" pitchFamily="2" charset="-78"/>
              </a:rPr>
              <a:t>أثر الايمان في حياة الفرد والجماعة</a:t>
            </a:r>
            <a:endParaRPr lang="en-US" sz="1600" dirty="0">
              <a:solidFill>
                <a:srgbClr val="7030A0"/>
              </a:solidFill>
              <a:cs typeface="Led Italic Font" pitchFamily="2" charset="-78"/>
            </a:endParaRPr>
          </a:p>
        </p:txBody>
      </p:sp>
      <p:sp>
        <p:nvSpPr>
          <p:cNvPr id="28" name="Flowchart: Preparation 27">
            <a:hlinkClick r:id="rId14" action="ppaction://hlinksldjump"/>
          </p:cNvPr>
          <p:cNvSpPr/>
          <p:nvPr/>
        </p:nvSpPr>
        <p:spPr>
          <a:xfrm>
            <a:off x="4000496" y="5572140"/>
            <a:ext cx="2357454"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الجنة والنار</a:t>
            </a:r>
            <a:endParaRPr lang="en-US" sz="3000" dirty="0">
              <a:solidFill>
                <a:srgbClr val="002060"/>
              </a:solidFill>
              <a:cs typeface="DecoType Naskh" pitchFamily="2" charset="-78"/>
            </a:endParaRPr>
          </a:p>
        </p:txBody>
      </p:sp>
      <p:sp>
        <p:nvSpPr>
          <p:cNvPr id="31" name="Flowchart: Preparation 30">
            <a:hlinkClick r:id="rId15" action="ppaction://hlinksldjump"/>
          </p:cNvPr>
          <p:cNvSpPr/>
          <p:nvPr/>
        </p:nvSpPr>
        <p:spPr>
          <a:xfrm>
            <a:off x="103990" y="4653136"/>
            <a:ext cx="3315882" cy="500066"/>
          </a:xfrm>
          <a:prstGeom prst="flowChartPreparation">
            <a:avLst/>
          </a:prstGeom>
          <a:solidFill>
            <a:srgbClr val="92D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2400" dirty="0">
                <a:solidFill>
                  <a:srgbClr val="002060"/>
                </a:solidFill>
                <a:cs typeface="DecoType Naskh" pitchFamily="2" charset="-78"/>
              </a:rPr>
              <a:t>مراتب الايمان بالقدر</a:t>
            </a:r>
            <a:endParaRPr lang="en-US" sz="2400" dirty="0">
              <a:solidFill>
                <a:srgbClr val="002060"/>
              </a:solidFill>
              <a:cs typeface="DecoType Naskh" pitchFamily="2" charset="-78"/>
            </a:endParaRPr>
          </a:p>
        </p:txBody>
      </p:sp>
      <p:sp>
        <p:nvSpPr>
          <p:cNvPr id="32" name="Flowchart: Preparation 31">
            <a:hlinkClick r:id="rId16" action="ppaction://hlinksldjump"/>
          </p:cNvPr>
          <p:cNvSpPr/>
          <p:nvPr/>
        </p:nvSpPr>
        <p:spPr>
          <a:xfrm>
            <a:off x="3929058" y="4929198"/>
            <a:ext cx="2500330"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الشفاعة</a:t>
            </a:r>
            <a:endParaRPr lang="en-US" sz="3000" dirty="0">
              <a:solidFill>
                <a:srgbClr val="002060"/>
              </a:solidFill>
              <a:cs typeface="DecoType Naskh" pitchFamily="2" charset="-78"/>
            </a:endParaRPr>
          </a:p>
        </p:txBody>
      </p:sp>
      <p:sp>
        <p:nvSpPr>
          <p:cNvPr id="40" name="Flowchart: Preparation 39">
            <a:hlinkClick r:id="rId17" action="ppaction://hlinksldjump"/>
          </p:cNvPr>
          <p:cNvSpPr/>
          <p:nvPr/>
        </p:nvSpPr>
        <p:spPr>
          <a:xfrm>
            <a:off x="6500826" y="4286256"/>
            <a:ext cx="2286016" cy="500066"/>
          </a:xfrm>
          <a:prstGeom prst="flowChartPreparation">
            <a:avLst/>
          </a:prstGeom>
          <a:solidFill>
            <a:srgbClr val="00B050"/>
          </a:solidFill>
          <a:ln w="57150">
            <a:solidFill>
              <a:srgbClr val="0070C0"/>
            </a:solidFill>
          </a:ln>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000" dirty="0">
                <a:solidFill>
                  <a:srgbClr val="002060"/>
                </a:solidFill>
                <a:cs typeface="DecoType Naskh" pitchFamily="2" charset="-78"/>
              </a:rPr>
              <a:t>الحشر</a:t>
            </a:r>
            <a:endParaRPr lang="en-US" sz="3000" dirty="0">
              <a:solidFill>
                <a:srgbClr val="002060"/>
              </a:solidFill>
              <a:cs typeface="DecoType Naskh" pitchFamily="2" charset="-78"/>
            </a:endParaRPr>
          </a:p>
        </p:txBody>
      </p:sp>
      <p:sp>
        <p:nvSpPr>
          <p:cNvPr id="20" name="Flowchart: Terminator 8"/>
          <p:cNvSpPr/>
          <p:nvPr/>
        </p:nvSpPr>
        <p:spPr>
          <a:xfrm>
            <a:off x="5394298" y="337216"/>
            <a:ext cx="3786214" cy="571504"/>
          </a:xfrm>
          <a:prstGeom prst="flowChartTerminator">
            <a:avLst/>
          </a:prstGeom>
          <a:solidFill>
            <a:schemeClr val="accent2">
              <a:lumMod val="50000"/>
            </a:schemeClr>
          </a:solidFill>
          <a:ln>
            <a:solidFill>
              <a:srgbClr val="FFFF00"/>
            </a:solidFill>
          </a:ln>
          <a:effectLst>
            <a:glow rad="228600">
              <a:schemeClr val="accent2">
                <a:satMod val="175000"/>
                <a:alpha val="40000"/>
              </a:schemeClr>
            </a:glow>
            <a:outerShdw blurRad="76200" dir="18900000" sy="23000" kx="-1200000" algn="bl" rotWithShape="0">
              <a:prstClr val="black">
                <a:alpha val="20000"/>
              </a:prstClr>
            </a:outerShdw>
            <a:reflection blurRad="6350" stA="50000" endA="300" endPos="90000" dist="50800" dir="5400000" sy="-100000" algn="bl" rotWithShape="0"/>
          </a:effectLst>
          <a:scene3d>
            <a:camera prst="isometricOffAxis2Lef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dirty="0">
                <a:solidFill>
                  <a:srgbClr val="FFFF00"/>
                </a:solidFill>
                <a:cs typeface="Led Italic Font" pitchFamily="2" charset="-78"/>
              </a:rPr>
              <a:t>مادة : التوحيد</a:t>
            </a:r>
            <a:endParaRPr lang="en-US" dirty="0">
              <a:solidFill>
                <a:srgbClr val="FFFF00"/>
              </a:solidFill>
              <a:cs typeface="Led Italic Font" pitchFamily="2" charset="-78"/>
            </a:endParaRPr>
          </a:p>
        </p:txBody>
      </p:sp>
      <p:sp>
        <p:nvSpPr>
          <p:cNvPr id="21" name="Flowchart: Terminator 9"/>
          <p:cNvSpPr/>
          <p:nvPr/>
        </p:nvSpPr>
        <p:spPr>
          <a:xfrm>
            <a:off x="4718291" y="1124744"/>
            <a:ext cx="4369688" cy="571504"/>
          </a:xfrm>
          <a:prstGeom prst="flowChartTerminator">
            <a:avLst/>
          </a:prstGeom>
          <a:solidFill>
            <a:schemeClr val="accent2">
              <a:lumMod val="50000"/>
            </a:schemeClr>
          </a:solidFill>
          <a:ln>
            <a:solidFill>
              <a:srgbClr val="FFFF00"/>
            </a:solidFill>
          </a:ln>
          <a:effectLst>
            <a:glow rad="228600">
              <a:schemeClr val="accent2">
                <a:satMod val="175000"/>
                <a:alpha val="40000"/>
              </a:schemeClr>
            </a:glow>
            <a:outerShdw blurRad="76200" dir="18900000" sy="23000" kx="-1200000" algn="bl" rotWithShape="0">
              <a:prstClr val="black">
                <a:alpha val="20000"/>
              </a:prstClr>
            </a:outerShdw>
            <a:reflection blurRad="6350" stA="50000" endA="300" endPos="90000" dist="50800" dir="5400000" sy="-100000" algn="bl" rotWithShape="0"/>
          </a:effectLst>
          <a:scene3d>
            <a:camera prst="isometricOffAxis2Lef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dirty="0">
                <a:solidFill>
                  <a:srgbClr val="FFFF00"/>
                </a:solidFill>
                <a:cs typeface="Led Italic Font" pitchFamily="2" charset="-78"/>
              </a:rPr>
              <a:t>الصف الثاني </a:t>
            </a:r>
            <a:r>
              <a:rPr lang="ar-EG" dirty="0" smtClean="0">
                <a:solidFill>
                  <a:srgbClr val="FFFF00"/>
                </a:solidFill>
                <a:cs typeface="Led Italic Font" pitchFamily="2" charset="-78"/>
              </a:rPr>
              <a:t>الثانوي</a:t>
            </a:r>
            <a:endParaRPr lang="en-US" dirty="0">
              <a:solidFill>
                <a:srgbClr val="FFFF00"/>
              </a:solidFill>
              <a:cs typeface="Led Italic Font" pitchFamily="2" charset="-78"/>
            </a:endParaRPr>
          </a:p>
        </p:txBody>
      </p:sp>
      <p:sp>
        <p:nvSpPr>
          <p:cNvPr id="22" name="Flowchart: Terminator 10"/>
          <p:cNvSpPr/>
          <p:nvPr/>
        </p:nvSpPr>
        <p:spPr>
          <a:xfrm>
            <a:off x="4444509" y="2031399"/>
            <a:ext cx="4643470" cy="571504"/>
          </a:xfrm>
          <a:prstGeom prst="flowChartTerminator">
            <a:avLst/>
          </a:prstGeom>
          <a:solidFill>
            <a:schemeClr val="accent2">
              <a:lumMod val="50000"/>
            </a:schemeClr>
          </a:solidFill>
          <a:ln>
            <a:solidFill>
              <a:srgbClr val="FFFF00"/>
            </a:solidFill>
          </a:ln>
          <a:effectLst>
            <a:glow rad="228600">
              <a:schemeClr val="accent2">
                <a:satMod val="175000"/>
                <a:alpha val="40000"/>
              </a:schemeClr>
            </a:glow>
            <a:outerShdw blurRad="76200" dir="18900000" sy="23000" kx="-1200000" algn="bl" rotWithShape="0">
              <a:prstClr val="black">
                <a:alpha val="20000"/>
              </a:prstClr>
            </a:outerShdw>
            <a:reflection blurRad="6350" stA="50000" endA="300" endPos="90000" dist="50800" dir="5400000" sy="-100000" algn="bl" rotWithShape="0"/>
          </a:effectLst>
          <a:scene3d>
            <a:camera prst="isometricOffAxis2Lef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dirty="0">
                <a:solidFill>
                  <a:srgbClr val="FFFF00"/>
                </a:solidFill>
                <a:cs typeface="Led Italic Font" pitchFamily="2" charset="-78"/>
              </a:rPr>
              <a:t>قسم العلوم الشرعية والعربية</a:t>
            </a:r>
            <a:endParaRPr lang="en-US" dirty="0">
              <a:solidFill>
                <a:srgbClr val="FFFF00"/>
              </a:solidFill>
              <a:cs typeface="Led Italic Font"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1000" fill="hold"/>
                                        <p:tgtEl>
                                          <p:spTgt spid="40"/>
                                        </p:tgtEl>
                                        <p:attrNameLst>
                                          <p:attrName>ppt_w</p:attrName>
                                        </p:attrNameLst>
                                      </p:cBhvr>
                                      <p:tavLst>
                                        <p:tav tm="0">
                                          <p:val>
                                            <p:fltVal val="0"/>
                                          </p:val>
                                        </p:tav>
                                        <p:tav tm="100000">
                                          <p:val>
                                            <p:strVal val="#ppt_w"/>
                                          </p:val>
                                        </p:tav>
                                      </p:tavLst>
                                    </p:anim>
                                    <p:anim calcmode="lin" valueType="num">
                                      <p:cBhvr>
                                        <p:cTn id="38" dur="1000" fill="hold"/>
                                        <p:tgtEl>
                                          <p:spTgt spid="40"/>
                                        </p:tgtEl>
                                        <p:attrNameLst>
                                          <p:attrName>ppt_h</p:attrName>
                                        </p:attrNameLst>
                                      </p:cBhvr>
                                      <p:tavLst>
                                        <p:tav tm="0">
                                          <p:val>
                                            <p:fltVal val="0"/>
                                          </p:val>
                                        </p:tav>
                                        <p:tav tm="100000">
                                          <p:val>
                                            <p:strVal val="#ppt_h"/>
                                          </p:val>
                                        </p:tav>
                                      </p:tavLst>
                                    </p:anim>
                                    <p:anim calcmode="lin" valueType="num">
                                      <p:cBhvr>
                                        <p:cTn id="39" dur="1000" fill="hold"/>
                                        <p:tgtEl>
                                          <p:spTgt spid="40"/>
                                        </p:tgtEl>
                                        <p:attrNameLst>
                                          <p:attrName>style.rotation</p:attrName>
                                        </p:attrNameLst>
                                      </p:cBhvr>
                                      <p:tavLst>
                                        <p:tav tm="0">
                                          <p:val>
                                            <p:fltVal val="90"/>
                                          </p:val>
                                        </p:tav>
                                        <p:tav tm="100000">
                                          <p:val>
                                            <p:fltVal val="0"/>
                                          </p:val>
                                        </p:tav>
                                      </p:tavLst>
                                    </p:anim>
                                    <p:animEffect transition="in" filter="fade">
                                      <p:cBhvr>
                                        <p:cTn id="40" dur="1000"/>
                                        <p:tgtEl>
                                          <p:spTgt spid="4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1000" fill="hold"/>
                                        <p:tgtEl>
                                          <p:spTgt spid="7"/>
                                        </p:tgtEl>
                                        <p:attrNameLst>
                                          <p:attrName>ppt_w</p:attrName>
                                        </p:attrNameLst>
                                      </p:cBhvr>
                                      <p:tavLst>
                                        <p:tav tm="0">
                                          <p:val>
                                            <p:fltVal val="0"/>
                                          </p:val>
                                        </p:tav>
                                        <p:tav tm="100000">
                                          <p:val>
                                            <p:strVal val="#ppt_w"/>
                                          </p:val>
                                        </p:tav>
                                      </p:tavLst>
                                    </p:anim>
                                    <p:anim calcmode="lin" valueType="num">
                                      <p:cBhvr>
                                        <p:cTn id="56" dur="1000" fill="hold"/>
                                        <p:tgtEl>
                                          <p:spTgt spid="7"/>
                                        </p:tgtEl>
                                        <p:attrNameLst>
                                          <p:attrName>ppt_h</p:attrName>
                                        </p:attrNameLst>
                                      </p:cBhvr>
                                      <p:tavLst>
                                        <p:tav tm="0">
                                          <p:val>
                                            <p:fltVal val="0"/>
                                          </p:val>
                                        </p:tav>
                                        <p:tav tm="100000">
                                          <p:val>
                                            <p:strVal val="#ppt_h"/>
                                          </p:val>
                                        </p:tav>
                                      </p:tavLst>
                                    </p:anim>
                                    <p:anim calcmode="lin" valueType="num">
                                      <p:cBhvr>
                                        <p:cTn id="57" dur="1000" fill="hold"/>
                                        <p:tgtEl>
                                          <p:spTgt spid="7"/>
                                        </p:tgtEl>
                                        <p:attrNameLst>
                                          <p:attrName>style.rotation</p:attrName>
                                        </p:attrNameLst>
                                      </p:cBhvr>
                                      <p:tavLst>
                                        <p:tav tm="0">
                                          <p:val>
                                            <p:fltVal val="90"/>
                                          </p:val>
                                        </p:tav>
                                        <p:tav tm="100000">
                                          <p:val>
                                            <p:fltVal val="0"/>
                                          </p:val>
                                        </p:tav>
                                      </p:tavLst>
                                    </p:anim>
                                    <p:animEffect transition="in" filter="fade">
                                      <p:cBhvr>
                                        <p:cTn id="58" dur="1000"/>
                                        <p:tgtEl>
                                          <p:spTgt spid="7"/>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1000" fill="hold"/>
                                        <p:tgtEl>
                                          <p:spTgt spid="35"/>
                                        </p:tgtEl>
                                        <p:attrNameLst>
                                          <p:attrName>ppt_w</p:attrName>
                                        </p:attrNameLst>
                                      </p:cBhvr>
                                      <p:tavLst>
                                        <p:tav tm="0">
                                          <p:val>
                                            <p:fltVal val="0"/>
                                          </p:val>
                                        </p:tav>
                                        <p:tav tm="100000">
                                          <p:val>
                                            <p:strVal val="#ppt_w"/>
                                          </p:val>
                                        </p:tav>
                                      </p:tavLst>
                                    </p:anim>
                                    <p:anim calcmode="lin" valueType="num">
                                      <p:cBhvr>
                                        <p:cTn id="62" dur="1000" fill="hold"/>
                                        <p:tgtEl>
                                          <p:spTgt spid="35"/>
                                        </p:tgtEl>
                                        <p:attrNameLst>
                                          <p:attrName>ppt_h</p:attrName>
                                        </p:attrNameLst>
                                      </p:cBhvr>
                                      <p:tavLst>
                                        <p:tav tm="0">
                                          <p:val>
                                            <p:fltVal val="0"/>
                                          </p:val>
                                        </p:tav>
                                        <p:tav tm="100000">
                                          <p:val>
                                            <p:strVal val="#ppt_h"/>
                                          </p:val>
                                        </p:tav>
                                      </p:tavLst>
                                    </p:anim>
                                    <p:anim calcmode="lin" valueType="num">
                                      <p:cBhvr>
                                        <p:cTn id="63" dur="1000" fill="hold"/>
                                        <p:tgtEl>
                                          <p:spTgt spid="35"/>
                                        </p:tgtEl>
                                        <p:attrNameLst>
                                          <p:attrName>style.rotation</p:attrName>
                                        </p:attrNameLst>
                                      </p:cBhvr>
                                      <p:tavLst>
                                        <p:tav tm="0">
                                          <p:val>
                                            <p:fltVal val="90"/>
                                          </p:val>
                                        </p:tav>
                                        <p:tav tm="100000">
                                          <p:val>
                                            <p:fltVal val="0"/>
                                          </p:val>
                                        </p:tav>
                                      </p:tavLst>
                                    </p:anim>
                                    <p:animEffect transition="in" filter="fade">
                                      <p:cBhvr>
                                        <p:cTn id="64" dur="1000"/>
                                        <p:tgtEl>
                                          <p:spTgt spid="3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1000" fill="hold"/>
                                        <p:tgtEl>
                                          <p:spTgt spid="28"/>
                                        </p:tgtEl>
                                        <p:attrNameLst>
                                          <p:attrName>ppt_w</p:attrName>
                                        </p:attrNameLst>
                                      </p:cBhvr>
                                      <p:tavLst>
                                        <p:tav tm="0">
                                          <p:val>
                                            <p:fltVal val="0"/>
                                          </p:val>
                                        </p:tav>
                                        <p:tav tm="100000">
                                          <p:val>
                                            <p:strVal val="#ppt_w"/>
                                          </p:val>
                                        </p:tav>
                                      </p:tavLst>
                                    </p:anim>
                                    <p:anim calcmode="lin" valueType="num">
                                      <p:cBhvr>
                                        <p:cTn id="74" dur="1000" fill="hold"/>
                                        <p:tgtEl>
                                          <p:spTgt spid="28"/>
                                        </p:tgtEl>
                                        <p:attrNameLst>
                                          <p:attrName>ppt_h</p:attrName>
                                        </p:attrNameLst>
                                      </p:cBhvr>
                                      <p:tavLst>
                                        <p:tav tm="0">
                                          <p:val>
                                            <p:fltVal val="0"/>
                                          </p:val>
                                        </p:tav>
                                        <p:tav tm="100000">
                                          <p:val>
                                            <p:strVal val="#ppt_h"/>
                                          </p:val>
                                        </p:tav>
                                      </p:tavLst>
                                    </p:anim>
                                    <p:anim calcmode="lin" valueType="num">
                                      <p:cBhvr>
                                        <p:cTn id="75" dur="1000" fill="hold"/>
                                        <p:tgtEl>
                                          <p:spTgt spid="28"/>
                                        </p:tgtEl>
                                        <p:attrNameLst>
                                          <p:attrName>style.rotation</p:attrName>
                                        </p:attrNameLst>
                                      </p:cBhvr>
                                      <p:tavLst>
                                        <p:tav tm="0">
                                          <p:val>
                                            <p:fltVal val="90"/>
                                          </p:val>
                                        </p:tav>
                                        <p:tav tm="100000">
                                          <p:val>
                                            <p:fltVal val="0"/>
                                          </p:val>
                                        </p:tav>
                                      </p:tavLst>
                                    </p:anim>
                                    <p:animEffect transition="in" filter="fade">
                                      <p:cBhvr>
                                        <p:cTn id="76" dur="1000"/>
                                        <p:tgtEl>
                                          <p:spTgt spid="2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1000" fill="hold"/>
                                        <p:tgtEl>
                                          <p:spTgt spid="19"/>
                                        </p:tgtEl>
                                        <p:attrNameLst>
                                          <p:attrName>ppt_w</p:attrName>
                                        </p:attrNameLst>
                                      </p:cBhvr>
                                      <p:tavLst>
                                        <p:tav tm="0">
                                          <p:val>
                                            <p:fltVal val="0"/>
                                          </p:val>
                                        </p:tav>
                                        <p:tav tm="100000">
                                          <p:val>
                                            <p:strVal val="#ppt_w"/>
                                          </p:val>
                                        </p:tav>
                                      </p:tavLst>
                                    </p:anim>
                                    <p:anim calcmode="lin" valueType="num">
                                      <p:cBhvr>
                                        <p:cTn id="80" dur="1000" fill="hold"/>
                                        <p:tgtEl>
                                          <p:spTgt spid="19"/>
                                        </p:tgtEl>
                                        <p:attrNameLst>
                                          <p:attrName>ppt_h</p:attrName>
                                        </p:attrNameLst>
                                      </p:cBhvr>
                                      <p:tavLst>
                                        <p:tav tm="0">
                                          <p:val>
                                            <p:fltVal val="0"/>
                                          </p:val>
                                        </p:tav>
                                        <p:tav tm="100000">
                                          <p:val>
                                            <p:strVal val="#ppt_h"/>
                                          </p:val>
                                        </p:tav>
                                      </p:tavLst>
                                    </p:anim>
                                    <p:anim calcmode="lin" valueType="num">
                                      <p:cBhvr>
                                        <p:cTn id="81" dur="1000" fill="hold"/>
                                        <p:tgtEl>
                                          <p:spTgt spid="19"/>
                                        </p:tgtEl>
                                        <p:attrNameLst>
                                          <p:attrName>style.rotation</p:attrName>
                                        </p:attrNameLst>
                                      </p:cBhvr>
                                      <p:tavLst>
                                        <p:tav tm="0">
                                          <p:val>
                                            <p:fltVal val="90"/>
                                          </p:val>
                                        </p:tav>
                                        <p:tav tm="100000">
                                          <p:val>
                                            <p:fltVal val="0"/>
                                          </p:val>
                                        </p:tav>
                                      </p:tavLst>
                                    </p:anim>
                                    <p:animEffect transition="in" filter="fade">
                                      <p:cBhvr>
                                        <p:cTn id="82" dur="1000"/>
                                        <p:tgtEl>
                                          <p:spTgt spid="1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000" fill="hold"/>
                                        <p:tgtEl>
                                          <p:spTgt spid="31"/>
                                        </p:tgtEl>
                                        <p:attrNameLst>
                                          <p:attrName>ppt_w</p:attrName>
                                        </p:attrNameLst>
                                      </p:cBhvr>
                                      <p:tavLst>
                                        <p:tav tm="0">
                                          <p:val>
                                            <p:fltVal val="0"/>
                                          </p:val>
                                        </p:tav>
                                        <p:tav tm="100000">
                                          <p:val>
                                            <p:strVal val="#ppt_w"/>
                                          </p:val>
                                        </p:tav>
                                      </p:tavLst>
                                    </p:anim>
                                    <p:anim calcmode="lin" valueType="num">
                                      <p:cBhvr>
                                        <p:cTn id="86" dur="1000" fill="hold"/>
                                        <p:tgtEl>
                                          <p:spTgt spid="31"/>
                                        </p:tgtEl>
                                        <p:attrNameLst>
                                          <p:attrName>ppt_h</p:attrName>
                                        </p:attrNameLst>
                                      </p:cBhvr>
                                      <p:tavLst>
                                        <p:tav tm="0">
                                          <p:val>
                                            <p:fltVal val="0"/>
                                          </p:val>
                                        </p:tav>
                                        <p:tav tm="100000">
                                          <p:val>
                                            <p:strVal val="#ppt_h"/>
                                          </p:val>
                                        </p:tav>
                                      </p:tavLst>
                                    </p:anim>
                                    <p:anim calcmode="lin" valueType="num">
                                      <p:cBhvr>
                                        <p:cTn id="87" dur="1000" fill="hold"/>
                                        <p:tgtEl>
                                          <p:spTgt spid="31"/>
                                        </p:tgtEl>
                                        <p:attrNameLst>
                                          <p:attrName>style.rotation</p:attrName>
                                        </p:attrNameLst>
                                      </p:cBhvr>
                                      <p:tavLst>
                                        <p:tav tm="0">
                                          <p:val>
                                            <p:fltVal val="90"/>
                                          </p:val>
                                        </p:tav>
                                        <p:tav tm="100000">
                                          <p:val>
                                            <p:fltVal val="0"/>
                                          </p:val>
                                        </p:tav>
                                      </p:tavLst>
                                    </p:anim>
                                    <p:animEffect transition="in" filter="fade">
                                      <p:cBhvr>
                                        <p:cTn id="88" dur="1000"/>
                                        <p:tgtEl>
                                          <p:spTgt spid="3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1000" fill="hold"/>
                                        <p:tgtEl>
                                          <p:spTgt spid="37"/>
                                        </p:tgtEl>
                                        <p:attrNameLst>
                                          <p:attrName>ppt_w</p:attrName>
                                        </p:attrNameLst>
                                      </p:cBhvr>
                                      <p:tavLst>
                                        <p:tav tm="0">
                                          <p:val>
                                            <p:fltVal val="0"/>
                                          </p:val>
                                        </p:tav>
                                        <p:tav tm="100000">
                                          <p:val>
                                            <p:strVal val="#ppt_w"/>
                                          </p:val>
                                        </p:tav>
                                      </p:tavLst>
                                    </p:anim>
                                    <p:anim calcmode="lin" valueType="num">
                                      <p:cBhvr>
                                        <p:cTn id="92" dur="1000" fill="hold"/>
                                        <p:tgtEl>
                                          <p:spTgt spid="37"/>
                                        </p:tgtEl>
                                        <p:attrNameLst>
                                          <p:attrName>ppt_h</p:attrName>
                                        </p:attrNameLst>
                                      </p:cBhvr>
                                      <p:tavLst>
                                        <p:tav tm="0">
                                          <p:val>
                                            <p:fltVal val="0"/>
                                          </p:val>
                                        </p:tav>
                                        <p:tav tm="100000">
                                          <p:val>
                                            <p:strVal val="#ppt_h"/>
                                          </p:val>
                                        </p:tav>
                                      </p:tavLst>
                                    </p:anim>
                                    <p:anim calcmode="lin" valueType="num">
                                      <p:cBhvr>
                                        <p:cTn id="93" dur="1000" fill="hold"/>
                                        <p:tgtEl>
                                          <p:spTgt spid="37"/>
                                        </p:tgtEl>
                                        <p:attrNameLst>
                                          <p:attrName>style.rotation</p:attrName>
                                        </p:attrNameLst>
                                      </p:cBhvr>
                                      <p:tavLst>
                                        <p:tav tm="0">
                                          <p:val>
                                            <p:fltVal val="90"/>
                                          </p:val>
                                        </p:tav>
                                        <p:tav tm="100000">
                                          <p:val>
                                            <p:fltVal val="0"/>
                                          </p:val>
                                        </p:tav>
                                      </p:tavLst>
                                    </p:anim>
                                    <p:animEffect transition="in" filter="fade">
                                      <p:cBhvr>
                                        <p:cTn id="94" dur="1000"/>
                                        <p:tgtEl>
                                          <p:spTgt spid="3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1000" fill="hold"/>
                                        <p:tgtEl>
                                          <p:spTgt spid="25"/>
                                        </p:tgtEl>
                                        <p:attrNameLst>
                                          <p:attrName>ppt_w</p:attrName>
                                        </p:attrNameLst>
                                      </p:cBhvr>
                                      <p:tavLst>
                                        <p:tav tm="0">
                                          <p:val>
                                            <p:fltVal val="0"/>
                                          </p:val>
                                        </p:tav>
                                        <p:tav tm="100000">
                                          <p:val>
                                            <p:strVal val="#ppt_w"/>
                                          </p:val>
                                        </p:tav>
                                      </p:tavLst>
                                    </p:anim>
                                    <p:anim calcmode="lin" valueType="num">
                                      <p:cBhvr>
                                        <p:cTn id="98" dur="1000" fill="hold"/>
                                        <p:tgtEl>
                                          <p:spTgt spid="25"/>
                                        </p:tgtEl>
                                        <p:attrNameLst>
                                          <p:attrName>ppt_h</p:attrName>
                                        </p:attrNameLst>
                                      </p:cBhvr>
                                      <p:tavLst>
                                        <p:tav tm="0">
                                          <p:val>
                                            <p:fltVal val="0"/>
                                          </p:val>
                                        </p:tav>
                                        <p:tav tm="100000">
                                          <p:val>
                                            <p:strVal val="#ppt_h"/>
                                          </p:val>
                                        </p:tav>
                                      </p:tavLst>
                                    </p:anim>
                                    <p:anim calcmode="lin" valueType="num">
                                      <p:cBhvr>
                                        <p:cTn id="99" dur="1000" fill="hold"/>
                                        <p:tgtEl>
                                          <p:spTgt spid="25"/>
                                        </p:tgtEl>
                                        <p:attrNameLst>
                                          <p:attrName>style.rotation</p:attrName>
                                        </p:attrNameLst>
                                      </p:cBhvr>
                                      <p:tavLst>
                                        <p:tav tm="0">
                                          <p:val>
                                            <p:fltVal val="90"/>
                                          </p:val>
                                        </p:tav>
                                        <p:tav tm="100000">
                                          <p:val>
                                            <p:fltVal val="0"/>
                                          </p:val>
                                        </p:tav>
                                      </p:tavLst>
                                    </p:anim>
                                    <p:animEffect transition="in" filter="fade">
                                      <p:cBhvr>
                                        <p:cTn id="100" dur="1000"/>
                                        <p:tgtEl>
                                          <p:spTgt spid="25"/>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fltVal val="0"/>
                                          </p:val>
                                        </p:tav>
                                        <p:tav tm="100000">
                                          <p:val>
                                            <p:strVal val="#ppt_w"/>
                                          </p:val>
                                        </p:tav>
                                      </p:tavLst>
                                    </p:anim>
                                    <p:anim calcmode="lin" valueType="num">
                                      <p:cBhvr>
                                        <p:cTn id="104" dur="1000" fill="hold"/>
                                        <p:tgtEl>
                                          <p:spTgt spid="20"/>
                                        </p:tgtEl>
                                        <p:attrNameLst>
                                          <p:attrName>ppt_h</p:attrName>
                                        </p:attrNameLst>
                                      </p:cBhvr>
                                      <p:tavLst>
                                        <p:tav tm="0">
                                          <p:val>
                                            <p:fltVal val="0"/>
                                          </p:val>
                                        </p:tav>
                                        <p:tav tm="100000">
                                          <p:val>
                                            <p:strVal val="#ppt_h"/>
                                          </p:val>
                                        </p:tav>
                                      </p:tavLst>
                                    </p:anim>
                                    <p:anim calcmode="lin" valueType="num">
                                      <p:cBhvr>
                                        <p:cTn id="105" dur="1000" fill="hold"/>
                                        <p:tgtEl>
                                          <p:spTgt spid="20"/>
                                        </p:tgtEl>
                                        <p:attrNameLst>
                                          <p:attrName>style.rotation</p:attrName>
                                        </p:attrNameLst>
                                      </p:cBhvr>
                                      <p:tavLst>
                                        <p:tav tm="0">
                                          <p:val>
                                            <p:fltVal val="90"/>
                                          </p:val>
                                        </p:tav>
                                        <p:tav tm="100000">
                                          <p:val>
                                            <p:fltVal val="0"/>
                                          </p:val>
                                        </p:tav>
                                      </p:tavLst>
                                    </p:anim>
                                    <p:animEffect transition="in" filter="fade">
                                      <p:cBhvr>
                                        <p:cTn id="106" dur="1000"/>
                                        <p:tgtEl>
                                          <p:spTgt spid="20"/>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1000" fill="hold"/>
                                        <p:tgtEl>
                                          <p:spTgt spid="21"/>
                                        </p:tgtEl>
                                        <p:attrNameLst>
                                          <p:attrName>ppt_w</p:attrName>
                                        </p:attrNameLst>
                                      </p:cBhvr>
                                      <p:tavLst>
                                        <p:tav tm="0">
                                          <p:val>
                                            <p:fltVal val="0"/>
                                          </p:val>
                                        </p:tav>
                                        <p:tav tm="100000">
                                          <p:val>
                                            <p:strVal val="#ppt_w"/>
                                          </p:val>
                                        </p:tav>
                                      </p:tavLst>
                                    </p:anim>
                                    <p:anim calcmode="lin" valueType="num">
                                      <p:cBhvr>
                                        <p:cTn id="110" dur="1000" fill="hold"/>
                                        <p:tgtEl>
                                          <p:spTgt spid="21"/>
                                        </p:tgtEl>
                                        <p:attrNameLst>
                                          <p:attrName>ppt_h</p:attrName>
                                        </p:attrNameLst>
                                      </p:cBhvr>
                                      <p:tavLst>
                                        <p:tav tm="0">
                                          <p:val>
                                            <p:fltVal val="0"/>
                                          </p:val>
                                        </p:tav>
                                        <p:tav tm="100000">
                                          <p:val>
                                            <p:strVal val="#ppt_h"/>
                                          </p:val>
                                        </p:tav>
                                      </p:tavLst>
                                    </p:anim>
                                    <p:anim calcmode="lin" valueType="num">
                                      <p:cBhvr>
                                        <p:cTn id="111" dur="1000" fill="hold"/>
                                        <p:tgtEl>
                                          <p:spTgt spid="21"/>
                                        </p:tgtEl>
                                        <p:attrNameLst>
                                          <p:attrName>style.rotation</p:attrName>
                                        </p:attrNameLst>
                                      </p:cBhvr>
                                      <p:tavLst>
                                        <p:tav tm="0">
                                          <p:val>
                                            <p:fltVal val="90"/>
                                          </p:val>
                                        </p:tav>
                                        <p:tav tm="100000">
                                          <p:val>
                                            <p:fltVal val="0"/>
                                          </p:val>
                                        </p:tav>
                                      </p:tavLst>
                                    </p:anim>
                                    <p:animEffect transition="in" filter="fade">
                                      <p:cBhvr>
                                        <p:cTn id="112" dur="1000"/>
                                        <p:tgtEl>
                                          <p:spTgt spid="21"/>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1000" fill="hold"/>
                                        <p:tgtEl>
                                          <p:spTgt spid="22"/>
                                        </p:tgtEl>
                                        <p:attrNameLst>
                                          <p:attrName>ppt_w</p:attrName>
                                        </p:attrNameLst>
                                      </p:cBhvr>
                                      <p:tavLst>
                                        <p:tav tm="0">
                                          <p:val>
                                            <p:fltVal val="0"/>
                                          </p:val>
                                        </p:tav>
                                        <p:tav tm="100000">
                                          <p:val>
                                            <p:strVal val="#ppt_w"/>
                                          </p:val>
                                        </p:tav>
                                      </p:tavLst>
                                    </p:anim>
                                    <p:anim calcmode="lin" valueType="num">
                                      <p:cBhvr>
                                        <p:cTn id="116" dur="1000" fill="hold"/>
                                        <p:tgtEl>
                                          <p:spTgt spid="22"/>
                                        </p:tgtEl>
                                        <p:attrNameLst>
                                          <p:attrName>ppt_h</p:attrName>
                                        </p:attrNameLst>
                                      </p:cBhvr>
                                      <p:tavLst>
                                        <p:tav tm="0">
                                          <p:val>
                                            <p:fltVal val="0"/>
                                          </p:val>
                                        </p:tav>
                                        <p:tav tm="100000">
                                          <p:val>
                                            <p:strVal val="#ppt_h"/>
                                          </p:val>
                                        </p:tav>
                                      </p:tavLst>
                                    </p:anim>
                                    <p:anim calcmode="lin" valueType="num">
                                      <p:cBhvr>
                                        <p:cTn id="117" dur="1000" fill="hold"/>
                                        <p:tgtEl>
                                          <p:spTgt spid="22"/>
                                        </p:tgtEl>
                                        <p:attrNameLst>
                                          <p:attrName>style.rotation</p:attrName>
                                        </p:attrNameLst>
                                      </p:cBhvr>
                                      <p:tavLst>
                                        <p:tav tm="0">
                                          <p:val>
                                            <p:fltVal val="90"/>
                                          </p:val>
                                        </p:tav>
                                        <p:tav tm="100000">
                                          <p:val>
                                            <p:fltVal val="0"/>
                                          </p:val>
                                        </p:tav>
                                      </p:tavLst>
                                    </p:anim>
                                    <p:animEffect transition="in" filter="fade">
                                      <p:cBhvr>
                                        <p:cTn id="11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35" grpId="0" animBg="1"/>
      <p:bldP spid="37" grpId="0" animBg="1"/>
      <p:bldP spid="18" grpId="0" animBg="1"/>
      <p:bldP spid="19" grpId="0" animBg="1"/>
      <p:bldP spid="25" grpId="0" animBg="1"/>
      <p:bldP spid="28" grpId="0" animBg="1"/>
      <p:bldP spid="31" grpId="0" animBg="1"/>
      <p:bldP spid="32" grpId="0" animBg="1"/>
      <p:bldP spid="40" grpId="0" animBg="1"/>
      <p:bldP spid="20"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72438" y="5459413"/>
            <a:ext cx="1071562" cy="1398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0484"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1660"/>
            <a:ext cx="6737972" cy="907010"/>
          </a:xfrm>
          <a:prstGeom prst="ellipseRibbon2">
            <a:avLst>
              <a:gd name="adj1" fmla="val 25000"/>
              <a:gd name="adj2" fmla="val 67768"/>
              <a:gd name="adj3" fmla="val 12500"/>
            </a:avLst>
          </a:prstGeom>
          <a:solidFill>
            <a:srgbClr val="7030A0"/>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chemeClr val="bg1"/>
                </a:solidFill>
                <a:effectLst>
                  <a:outerShdw blurRad="50800" dist="39000" dir="5460000" algn="tl">
                    <a:srgbClr val="000000">
                      <a:alpha val="38000"/>
                    </a:srgbClr>
                  </a:outerShdw>
                </a:effectLst>
                <a:cs typeface="DecoType Naskh Variants" pitchFamily="2" charset="-78"/>
              </a:rPr>
              <a:t>أنواع الشفاعة</a:t>
            </a:r>
            <a:endParaRPr lang="ar-SA" sz="3600" b="1" dirty="0">
              <a:ln w="11430"/>
              <a:solidFill>
                <a:schemeClr val="bg1"/>
              </a:solidFill>
              <a:effectLst>
                <a:outerShdw blurRad="50800" dist="39000" dir="5460000" algn="tl">
                  <a:srgbClr val="000000">
                    <a:alpha val="38000"/>
                  </a:srgbClr>
                </a:outerShdw>
              </a:effectLst>
              <a:cs typeface="DecoType Naskh Variants" pitchFamily="2" charset="-78"/>
            </a:endParaRPr>
          </a:p>
        </p:txBody>
      </p:sp>
      <p:sp>
        <p:nvSpPr>
          <p:cNvPr id="14" name="Flowchart: Preparation 13"/>
          <p:cNvSpPr/>
          <p:nvPr/>
        </p:nvSpPr>
        <p:spPr>
          <a:xfrm>
            <a:off x="4714876" y="1071546"/>
            <a:ext cx="3786214" cy="1000132"/>
          </a:xfrm>
          <a:prstGeom prst="flowChartPreparation">
            <a:avLst/>
          </a:prstGeom>
          <a:solidFill>
            <a:srgbClr val="00B0F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200" dirty="0">
                <a:solidFill>
                  <a:srgbClr val="002060"/>
                </a:solidFill>
                <a:cs typeface="DecoType Naskh Variants" pitchFamily="2" charset="-78"/>
              </a:rPr>
              <a:t>شفاعة خاصة بالنبي(ص)</a:t>
            </a:r>
            <a:endParaRPr lang="en-US" sz="3200" dirty="0">
              <a:solidFill>
                <a:srgbClr val="002060"/>
              </a:solidFill>
              <a:cs typeface="DecoType Naskh Variants" pitchFamily="2" charset="-78"/>
            </a:endParaRPr>
          </a:p>
        </p:txBody>
      </p:sp>
      <p:sp>
        <p:nvSpPr>
          <p:cNvPr id="15" name="Flowchart: Preparation 14"/>
          <p:cNvSpPr/>
          <p:nvPr/>
        </p:nvSpPr>
        <p:spPr>
          <a:xfrm>
            <a:off x="642910" y="1071546"/>
            <a:ext cx="3786214" cy="1000132"/>
          </a:xfrm>
          <a:prstGeom prst="flowChartPreparation">
            <a:avLst/>
          </a:prstGeom>
          <a:solidFill>
            <a:srgbClr val="00B0F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4000" dirty="0">
                <a:solidFill>
                  <a:srgbClr val="002060"/>
                </a:solidFill>
                <a:cs typeface="DecoType Naskh Variants" pitchFamily="2" charset="-78"/>
              </a:rPr>
              <a:t>الشفاعة العامة</a:t>
            </a:r>
            <a:endParaRPr lang="en-US" sz="4000" dirty="0">
              <a:solidFill>
                <a:srgbClr val="002060"/>
              </a:solidFill>
              <a:cs typeface="DecoType Naskh Variants" pitchFamily="2" charset="-78"/>
            </a:endParaRPr>
          </a:p>
        </p:txBody>
      </p:sp>
      <p:sp>
        <p:nvSpPr>
          <p:cNvPr id="20492" name="TextBox 15"/>
          <p:cNvSpPr txBox="1">
            <a:spLocks noChangeArrowheads="1"/>
          </p:cNvSpPr>
          <p:nvPr/>
        </p:nvSpPr>
        <p:spPr bwMode="auto">
          <a:xfrm>
            <a:off x="4643438" y="2143125"/>
            <a:ext cx="3786187" cy="3786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solidFill>
                  <a:srgbClr val="7030A0"/>
                </a:solidFill>
                <a:cs typeface="DecoType Naskh Variants" pitchFamily="2" charset="-78"/>
              </a:rPr>
              <a:t>وهي أنواع:</a:t>
            </a:r>
          </a:p>
          <a:p>
            <a:pPr eaLnBrk="1" hangingPunct="1">
              <a:buFont typeface="Wingdings" pitchFamily="2" charset="2"/>
              <a:buChar char="ü"/>
            </a:pPr>
            <a:r>
              <a:rPr lang="ar-EG" sz="2400">
                <a:solidFill>
                  <a:srgbClr val="7030A0"/>
                </a:solidFill>
                <a:cs typeface="DecoType Naskh Variants" pitchFamily="2" charset="-78"/>
              </a:rPr>
              <a:t> الشفاعة العظمى: وهي خاصة بنبينا محمد (ص) وهي المقام المحمود الذي وعده الله عز وجل.</a:t>
            </a:r>
          </a:p>
          <a:p>
            <a:pPr eaLnBrk="1" hangingPunct="1">
              <a:buFont typeface="Wingdings" pitchFamily="2" charset="2"/>
              <a:buChar char="ü"/>
            </a:pPr>
            <a:r>
              <a:rPr lang="ar-EG" sz="2400">
                <a:solidFill>
                  <a:srgbClr val="7030A0"/>
                </a:solidFill>
                <a:cs typeface="DecoType Naskh Variants" pitchFamily="2" charset="-78"/>
              </a:rPr>
              <a:t> الشفاعة في دخول أهل الجنة الجنة ودليلها :عن أنس بن مالك قال: قال رسول الله (ص) ”أنا أول الناس يشفع في الجنة وأنا أكثر الأنبياء تبعا“ .</a:t>
            </a:r>
          </a:p>
          <a:p>
            <a:pPr eaLnBrk="1" hangingPunct="1">
              <a:buFont typeface="Wingdings" pitchFamily="2" charset="2"/>
              <a:buChar char="ü"/>
            </a:pPr>
            <a:r>
              <a:rPr lang="ar-EG" sz="2400">
                <a:solidFill>
                  <a:srgbClr val="7030A0"/>
                </a:solidFill>
                <a:cs typeface="DecoType Naskh Variants" pitchFamily="2" charset="-78"/>
              </a:rPr>
              <a:t> شفاعة الرسول في تخفيف العذاب عن عمه أي طالب</a:t>
            </a:r>
            <a:endParaRPr lang="en-US" sz="2400">
              <a:solidFill>
                <a:srgbClr val="7030A0"/>
              </a:solidFill>
              <a:cs typeface="DecoType Naskh Variants" pitchFamily="2" charset="-78"/>
            </a:endParaRPr>
          </a:p>
        </p:txBody>
      </p:sp>
      <p:sp>
        <p:nvSpPr>
          <p:cNvPr id="20493" name="TextBox 16"/>
          <p:cNvSpPr txBox="1">
            <a:spLocks noChangeArrowheads="1"/>
          </p:cNvSpPr>
          <p:nvPr/>
        </p:nvSpPr>
        <p:spPr bwMode="auto">
          <a:xfrm>
            <a:off x="714375" y="2286000"/>
            <a:ext cx="3786188" cy="341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solidFill>
                  <a:srgbClr val="7030A0"/>
                </a:solidFill>
                <a:cs typeface="DecoType Naskh Variants" pitchFamily="2" charset="-78"/>
              </a:rPr>
              <a:t>وهي لرسول الله ولغيره من الانبياء والملائكة والصالحين وهي أنواع أيضا:</a:t>
            </a:r>
          </a:p>
          <a:p>
            <a:pPr eaLnBrk="1" hangingPunct="1">
              <a:buFont typeface="Wingdings" pitchFamily="2" charset="2"/>
              <a:buChar char="ü"/>
            </a:pPr>
            <a:r>
              <a:rPr lang="ar-EG" sz="2400">
                <a:solidFill>
                  <a:srgbClr val="7030A0"/>
                </a:solidFill>
                <a:cs typeface="DecoType Naskh Variants" pitchFamily="2" charset="-78"/>
              </a:rPr>
              <a:t> الشفاعة في أهل الكبائر ممن أُدخلوا النار ليخرجوا منها.</a:t>
            </a:r>
          </a:p>
          <a:p>
            <a:pPr eaLnBrk="1" hangingPunct="1">
              <a:buFont typeface="Wingdings" pitchFamily="2" charset="2"/>
              <a:buChar char="ü"/>
            </a:pPr>
            <a:r>
              <a:rPr lang="ar-EG" sz="2400">
                <a:solidFill>
                  <a:srgbClr val="7030A0"/>
                </a:solidFill>
                <a:cs typeface="DecoType Naskh Variants" pitchFamily="2" charset="-78"/>
              </a:rPr>
              <a:t> الشفاعة في رفع درجات أقوام من أهل الجنة  فوق ما تقتضيه أحوالهم.</a:t>
            </a:r>
          </a:p>
          <a:p>
            <a:pPr eaLnBrk="1" hangingPunct="1">
              <a:buFont typeface="Wingdings" pitchFamily="2" charset="2"/>
              <a:buChar char="ü"/>
            </a:pPr>
            <a:r>
              <a:rPr lang="ar-EG" sz="2400">
                <a:solidFill>
                  <a:srgbClr val="7030A0"/>
                </a:solidFill>
                <a:cs typeface="DecoType Naskh Variants" pitchFamily="2" charset="-78"/>
              </a:rPr>
              <a:t> الشفاعة في أقوام يدخلون الجنة بغير حساب </a:t>
            </a:r>
          </a:p>
          <a:p>
            <a:pPr eaLnBrk="1" hangingPunct="1">
              <a:buFont typeface="Wingdings" pitchFamily="2" charset="2"/>
              <a:buChar char="ü"/>
            </a:pPr>
            <a:r>
              <a:rPr lang="ar-EG" sz="2400">
                <a:solidFill>
                  <a:srgbClr val="7030A0"/>
                </a:solidFill>
                <a:cs typeface="DecoType Naskh Variants" pitchFamily="2" charset="-78"/>
              </a:rPr>
              <a:t> الشفاعة في أقوام قد أُمر بهم الى النار ألا يدخلوها.</a:t>
            </a:r>
            <a:endParaRPr lang="en-US" sz="2400">
              <a:solidFill>
                <a:srgbClr val="7030A0"/>
              </a:solidFill>
              <a:cs typeface="DecoType Naskh Variant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20492"/>
                                        </p:tgtEl>
                                        <p:attrNameLst>
                                          <p:attrName>style.visibility</p:attrName>
                                        </p:attrNameLst>
                                      </p:cBhvr>
                                      <p:to>
                                        <p:strVal val="visible"/>
                                      </p:to>
                                    </p:set>
                                    <p:animScale>
                                      <p:cBhvr>
                                        <p:cTn id="12" dur="1000" decel="50000" fill="hold">
                                          <p:stCondLst>
                                            <p:cond delay="0"/>
                                          </p:stCondLst>
                                        </p:cTn>
                                        <p:tgtEl>
                                          <p:spTgt spid="204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492"/>
                                        </p:tgtEl>
                                        <p:attrNameLst>
                                          <p:attrName>ppt_x</p:attrName>
                                          <p:attrName>ppt_y</p:attrName>
                                        </p:attrNameLst>
                                      </p:cBhvr>
                                    </p:animMotion>
                                    <p:animEffect transition="in" filter="fade">
                                      <p:cBhvr>
                                        <p:cTn id="14" dur="1000"/>
                                        <p:tgtEl>
                                          <p:spTgt spid="2049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lide(fromBottom)">
                                      <p:cBhvr>
                                        <p:cTn id="19" dur="500"/>
                                        <p:tgtEl>
                                          <p:spTgt spid="1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20493"/>
                                        </p:tgtEl>
                                        <p:attrNameLst>
                                          <p:attrName>style.visibility</p:attrName>
                                        </p:attrNameLst>
                                      </p:cBhvr>
                                      <p:to>
                                        <p:strVal val="visible"/>
                                      </p:to>
                                    </p:set>
                                    <p:animScale>
                                      <p:cBhvr>
                                        <p:cTn id="24" dur="1000" decel="50000" fill="hold">
                                          <p:stCondLst>
                                            <p:cond delay="0"/>
                                          </p:stCondLst>
                                        </p:cTn>
                                        <p:tgtEl>
                                          <p:spTgt spid="204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0493"/>
                                        </p:tgtEl>
                                        <p:attrNameLst>
                                          <p:attrName>ppt_x</p:attrName>
                                          <p:attrName>ppt_y</p:attrName>
                                        </p:attrNameLst>
                                      </p:cBhvr>
                                    </p:animMotion>
                                    <p:animEffect transition="in" filter="fade">
                                      <p:cBhvr>
                                        <p:cTn id="26" dur="1000"/>
                                        <p:tgtEl>
                                          <p:spTgt spid="20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2" grpId="0"/>
      <p:bldP spid="204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01000" y="5365750"/>
            <a:ext cx="1143000" cy="149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1508"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4" name="شريط منحني إلى الأعلى 5"/>
          <p:cNvSpPr/>
          <p:nvPr/>
        </p:nvSpPr>
        <p:spPr>
          <a:xfrm>
            <a:off x="1214414" y="21660"/>
            <a:ext cx="6737972" cy="907010"/>
          </a:xfrm>
          <a:prstGeom prst="ellipseRibbon2">
            <a:avLst>
              <a:gd name="adj1" fmla="val 25000"/>
              <a:gd name="adj2" fmla="val 67768"/>
              <a:gd name="adj3" fmla="val 12500"/>
            </a:avLst>
          </a:prstGeom>
          <a:solidFill>
            <a:srgbClr val="7030A0"/>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chemeClr val="bg1"/>
                </a:solidFill>
                <a:effectLst>
                  <a:outerShdw blurRad="50800" dist="39000" dir="5460000" algn="tl">
                    <a:srgbClr val="000000">
                      <a:alpha val="38000"/>
                    </a:srgbClr>
                  </a:outerShdw>
                </a:effectLst>
                <a:cs typeface="DecoType Naskh Variants" pitchFamily="2" charset="-78"/>
              </a:rPr>
              <a:t>الجنة والنار</a:t>
            </a:r>
            <a:endParaRPr lang="ar-SA" sz="3600" b="1" dirty="0">
              <a:ln w="11430"/>
              <a:solidFill>
                <a:schemeClr val="bg1"/>
              </a:solidFill>
              <a:effectLst>
                <a:outerShdw blurRad="50800" dist="39000" dir="5460000" algn="tl">
                  <a:srgbClr val="000000">
                    <a:alpha val="38000"/>
                  </a:srgbClr>
                </a:outerShdw>
              </a:effectLst>
              <a:cs typeface="DecoType Naskh Variants" pitchFamily="2" charset="-78"/>
            </a:endParaRPr>
          </a:p>
        </p:txBody>
      </p:sp>
      <p:pic>
        <p:nvPicPr>
          <p:cNvPr id="19467" name="Picture 11"/>
          <p:cNvPicPr>
            <a:picLocks noChangeAspect="1" noChangeArrowheads="1"/>
          </p:cNvPicPr>
          <p:nvPr/>
        </p:nvPicPr>
        <p:blipFill>
          <a:blip r:embed="rId8"/>
          <a:srcRect/>
          <a:stretch>
            <a:fillRect/>
          </a:stretch>
        </p:blipFill>
        <p:spPr bwMode="auto">
          <a:xfrm>
            <a:off x="714375" y="1000125"/>
            <a:ext cx="7781925" cy="2047875"/>
          </a:xfrm>
          <a:prstGeom prst="rect">
            <a:avLst/>
          </a:prstGeom>
          <a:noFill/>
          <a:ln w="9525">
            <a:solidFill>
              <a:schemeClr val="accent5">
                <a:lumMod val="75000"/>
              </a:schemeClr>
            </a:solidFill>
            <a:miter lim="800000"/>
            <a:headEnd/>
            <a:tailEnd/>
          </a:ln>
          <a:effectLst/>
        </p:spPr>
      </p:pic>
      <p:pic>
        <p:nvPicPr>
          <p:cNvPr id="19468" name="Picture 12"/>
          <p:cNvPicPr>
            <a:picLocks noChangeAspect="1" noChangeArrowheads="1"/>
          </p:cNvPicPr>
          <p:nvPr/>
        </p:nvPicPr>
        <p:blipFill>
          <a:blip r:embed="rId9"/>
          <a:srcRect/>
          <a:stretch>
            <a:fillRect/>
          </a:stretch>
        </p:blipFill>
        <p:spPr bwMode="auto">
          <a:xfrm>
            <a:off x="3286125" y="3086100"/>
            <a:ext cx="2286000" cy="414338"/>
          </a:xfrm>
          <a:prstGeom prst="rect">
            <a:avLst/>
          </a:prstGeom>
          <a:noFill/>
          <a:ln w="28575">
            <a:solidFill>
              <a:schemeClr val="accent5">
                <a:lumMod val="75000"/>
              </a:schemeClr>
            </a:solidFill>
            <a:miter lim="800000"/>
            <a:headEnd/>
            <a:tailEnd/>
          </a:ln>
          <a:effectLst/>
        </p:spPr>
      </p:pic>
      <p:pic>
        <p:nvPicPr>
          <p:cNvPr id="19469" name="Picture 13"/>
          <p:cNvPicPr>
            <a:picLocks noChangeAspect="1" noChangeArrowheads="1"/>
          </p:cNvPicPr>
          <p:nvPr/>
        </p:nvPicPr>
        <p:blipFill>
          <a:blip r:embed="rId10"/>
          <a:srcRect/>
          <a:stretch>
            <a:fillRect/>
          </a:stretch>
        </p:blipFill>
        <p:spPr bwMode="auto">
          <a:xfrm>
            <a:off x="714375" y="3571875"/>
            <a:ext cx="7781925" cy="1857375"/>
          </a:xfrm>
          <a:prstGeom prst="rect">
            <a:avLst/>
          </a:prstGeom>
          <a:noFill/>
          <a:ln w="9525">
            <a:solidFill>
              <a:schemeClr val="accent5">
                <a:lumMod val="75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19467"/>
                                        </p:tgtEl>
                                        <p:attrNameLst>
                                          <p:attrName>style.visibility</p:attrName>
                                        </p:attrNameLst>
                                      </p:cBhvr>
                                      <p:to>
                                        <p:strVal val="visible"/>
                                      </p:to>
                                    </p:set>
                                    <p:animEffect transition="in" filter="wedge">
                                      <p:cBhvr>
                                        <p:cTn id="7" dur="2000"/>
                                        <p:tgtEl>
                                          <p:spTgt spid="194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19468"/>
                                        </p:tgtEl>
                                        <p:attrNameLst>
                                          <p:attrName>style.visibility</p:attrName>
                                        </p:attrNameLst>
                                      </p:cBhvr>
                                      <p:to>
                                        <p:strVal val="visible"/>
                                      </p:to>
                                    </p:set>
                                    <p:anim from="(-#ppt_w/2)" to="(#ppt_x)" calcmode="lin" valueType="num">
                                      <p:cBhvr>
                                        <p:cTn id="12" dur="600" fill="hold">
                                          <p:stCondLst>
                                            <p:cond delay="0"/>
                                          </p:stCondLst>
                                        </p:cTn>
                                        <p:tgtEl>
                                          <p:spTgt spid="19468"/>
                                        </p:tgtEl>
                                        <p:attrNameLst>
                                          <p:attrName>ppt_x</p:attrName>
                                        </p:attrNameLst>
                                      </p:cBhvr>
                                    </p:anim>
                                    <p:anim from="0" to="-1.0" calcmode="lin" valueType="num">
                                      <p:cBhvr>
                                        <p:cTn id="13" dur="200" decel="50000" autoRev="1" fill="hold">
                                          <p:stCondLst>
                                            <p:cond delay="600"/>
                                          </p:stCondLst>
                                        </p:cTn>
                                        <p:tgtEl>
                                          <p:spTgt spid="19468"/>
                                        </p:tgtEl>
                                        <p:attrNameLst>
                                          <p:attrName>xshear</p:attrName>
                                        </p:attrNameLst>
                                      </p:cBhvr>
                                    </p:anim>
                                    <p:animScale>
                                      <p:cBhvr>
                                        <p:cTn id="14" dur="200" decel="100000" autoRev="1" fill="hold">
                                          <p:stCondLst>
                                            <p:cond delay="600"/>
                                          </p:stCondLst>
                                        </p:cTn>
                                        <p:tgtEl>
                                          <p:spTgt spid="19468"/>
                                        </p:tgtEl>
                                      </p:cBhvr>
                                      <p:from x="100000" y="100000"/>
                                      <p:to x="80000" y="100000"/>
                                    </p:animScale>
                                    <p:anim by="(#ppt_h/3+#ppt_w*0.1)" calcmode="lin" valueType="num">
                                      <p:cBhvr additive="sum">
                                        <p:cTn id="15" dur="200" decel="100000" autoRev="1" fill="hold">
                                          <p:stCondLst>
                                            <p:cond delay="600"/>
                                          </p:stCondLst>
                                        </p:cTn>
                                        <p:tgtEl>
                                          <p:spTgt spid="19468"/>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19469"/>
                                        </p:tgtEl>
                                        <p:attrNameLst>
                                          <p:attrName>style.visibility</p:attrName>
                                        </p:attrNameLst>
                                      </p:cBhvr>
                                      <p:to>
                                        <p:strVal val="visible"/>
                                      </p:to>
                                    </p:set>
                                    <p:animEffect transition="in" filter="wedge">
                                      <p:cBhvr>
                                        <p:cTn id="20" dur="2000"/>
                                        <p:tgtEl>
                                          <p:spTgt spid="19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143875" y="5551488"/>
            <a:ext cx="1000125" cy="1306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2532"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rgbClr val="7030A0"/>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chemeClr val="bg1"/>
                </a:solidFill>
                <a:effectLst>
                  <a:outerShdw blurRad="50800" dist="39000" dir="5460000" algn="tl">
                    <a:srgbClr val="000000">
                      <a:alpha val="38000"/>
                    </a:srgbClr>
                  </a:outerShdw>
                </a:effectLst>
                <a:cs typeface="DecoType Naskh Variants" pitchFamily="2" charset="-78"/>
              </a:rPr>
              <a:t>الجنة والنار</a:t>
            </a:r>
            <a:endParaRPr lang="ar-SA" sz="3600" b="1" dirty="0">
              <a:ln w="11430"/>
              <a:solidFill>
                <a:schemeClr val="bg1"/>
              </a:solidFill>
              <a:effectLst>
                <a:outerShdw blurRad="50800" dist="39000" dir="5460000" algn="tl">
                  <a:srgbClr val="000000">
                    <a:alpha val="38000"/>
                  </a:srgbClr>
                </a:outerShdw>
              </a:effectLst>
              <a:cs typeface="DecoType Naskh Variants" pitchFamily="2" charset="-78"/>
            </a:endParaRPr>
          </a:p>
        </p:txBody>
      </p:sp>
      <p:pic>
        <p:nvPicPr>
          <p:cNvPr id="20490" name="Picture 10"/>
          <p:cNvPicPr>
            <a:picLocks noChangeAspect="1" noChangeArrowheads="1"/>
          </p:cNvPicPr>
          <p:nvPr/>
        </p:nvPicPr>
        <p:blipFill>
          <a:blip r:embed="rId8"/>
          <a:srcRect/>
          <a:stretch>
            <a:fillRect/>
          </a:stretch>
        </p:blipFill>
        <p:spPr bwMode="auto">
          <a:xfrm>
            <a:off x="714375" y="1428750"/>
            <a:ext cx="7799388" cy="1571625"/>
          </a:xfrm>
          <a:prstGeom prst="rect">
            <a:avLst/>
          </a:prstGeom>
          <a:noFill/>
          <a:ln w="9525">
            <a:solidFill>
              <a:schemeClr val="accent5">
                <a:lumMod val="75000"/>
              </a:schemeClr>
            </a:solidFill>
            <a:miter lim="800000"/>
            <a:headEnd/>
            <a:tailEnd/>
          </a:ln>
          <a:effectLst/>
        </p:spPr>
      </p:pic>
      <p:sp>
        <p:nvSpPr>
          <p:cNvPr id="14" name="Rectangle 13"/>
          <p:cNvSpPr/>
          <p:nvPr/>
        </p:nvSpPr>
        <p:spPr>
          <a:xfrm>
            <a:off x="3500430" y="2935428"/>
            <a:ext cx="2500330" cy="707886"/>
          </a:xfrm>
          <a:prstGeom prst="rect">
            <a:avLst/>
          </a:prstGeom>
          <a:noFill/>
        </p:spPr>
        <p:txBody>
          <a:bodyPr>
            <a:spAutoFit/>
          </a:bodyPr>
          <a:lstStyle/>
          <a:p>
            <a:pPr algn="ctr">
              <a:defRPr/>
            </a:pPr>
            <a:r>
              <a:rPr lang="ar-EG" sz="4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رؤية الله في الآخرة</a:t>
            </a:r>
            <a:endParaRPr lang="en-US" sz="4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pic>
        <p:nvPicPr>
          <p:cNvPr id="20491" name="Picture 11"/>
          <p:cNvPicPr>
            <a:picLocks noChangeAspect="1" noChangeArrowheads="1"/>
          </p:cNvPicPr>
          <p:nvPr/>
        </p:nvPicPr>
        <p:blipFill>
          <a:blip r:embed="rId9"/>
          <a:srcRect/>
          <a:stretch>
            <a:fillRect/>
          </a:stretch>
        </p:blipFill>
        <p:spPr bwMode="auto">
          <a:xfrm>
            <a:off x="714375" y="3571875"/>
            <a:ext cx="7739063" cy="2286000"/>
          </a:xfrm>
          <a:prstGeom prst="rect">
            <a:avLst/>
          </a:prstGeom>
          <a:noFill/>
          <a:ln w="9525">
            <a:solidFill>
              <a:schemeClr val="accent5">
                <a:lumMod val="75000"/>
              </a:schemeClr>
            </a:solidFill>
            <a:miter lim="800000"/>
            <a:headEnd/>
            <a:tailEnd/>
          </a:ln>
          <a:effectLst/>
        </p:spPr>
      </p:pic>
      <p:sp>
        <p:nvSpPr>
          <p:cNvPr id="15" name="Rectangle 14"/>
          <p:cNvSpPr/>
          <p:nvPr/>
        </p:nvSpPr>
        <p:spPr>
          <a:xfrm>
            <a:off x="3643306" y="720850"/>
            <a:ext cx="1928826" cy="707886"/>
          </a:xfrm>
          <a:prstGeom prst="rect">
            <a:avLst/>
          </a:prstGeom>
          <a:noFill/>
        </p:spPr>
        <p:txBody>
          <a:bodyPr>
            <a:spAutoFit/>
          </a:bodyPr>
          <a:lstStyle/>
          <a:p>
            <a:pPr algn="ctr">
              <a:defRPr/>
            </a:pPr>
            <a:r>
              <a:rPr lang="ar-EG" sz="4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أهل الجنة والنار</a:t>
            </a:r>
            <a:endParaRPr lang="en-US" sz="4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0490"/>
                                        </p:tgtEl>
                                        <p:attrNameLst>
                                          <p:attrName>style.visibility</p:attrName>
                                        </p:attrNameLst>
                                      </p:cBhvr>
                                      <p:to>
                                        <p:strVal val="visible"/>
                                      </p:to>
                                    </p:set>
                                    <p:animEffect transition="in" filter="diamond(in)">
                                      <p:cBhvr>
                                        <p:cTn id="13" dur="2000"/>
                                        <p:tgtEl>
                                          <p:spTgt spid="204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4"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from="(-#ppt_w/2)" to="(#ppt_x)" calcmode="lin" valueType="num">
                                      <p:cBhvr>
                                        <p:cTn id="18" dur="600" fill="hold">
                                          <p:stCondLst>
                                            <p:cond delay="0"/>
                                          </p:stCondLst>
                                        </p:cTn>
                                        <p:tgtEl>
                                          <p:spTgt spid="14"/>
                                        </p:tgtEl>
                                        <p:attrNameLst>
                                          <p:attrName>ppt_x</p:attrName>
                                        </p:attrNameLst>
                                      </p:cBhvr>
                                    </p:anim>
                                    <p:anim from="0" to="-1.0" calcmode="lin" valueType="num">
                                      <p:cBhvr>
                                        <p:cTn id="19" dur="200" decel="50000" autoRev="1" fill="hold">
                                          <p:stCondLst>
                                            <p:cond delay="600"/>
                                          </p:stCondLst>
                                        </p:cTn>
                                        <p:tgtEl>
                                          <p:spTgt spid="14"/>
                                        </p:tgtEl>
                                        <p:attrNameLst>
                                          <p:attrName>xshear</p:attrName>
                                        </p:attrNameLst>
                                      </p:cBhvr>
                                    </p:anim>
                                    <p:animScale>
                                      <p:cBhvr>
                                        <p:cTn id="20" dur="200" decel="100000" autoRev="1" fill="hold">
                                          <p:stCondLst>
                                            <p:cond delay="600"/>
                                          </p:stCondLst>
                                        </p:cTn>
                                        <p:tgtEl>
                                          <p:spTgt spid="14"/>
                                        </p:tgtEl>
                                      </p:cBhvr>
                                      <p:from x="100000" y="100000"/>
                                      <p:to x="80000" y="100000"/>
                                    </p:animScale>
                                    <p:anim by="(#ppt_h/3+#ppt_w*0.1)" calcmode="lin" valueType="num">
                                      <p:cBhvr additive="sum">
                                        <p:cTn id="21" dur="200" decel="100000" autoRev="1" fill="hold">
                                          <p:stCondLst>
                                            <p:cond delay="600"/>
                                          </p:stCondLst>
                                        </p:cTn>
                                        <p:tgtEl>
                                          <p:spTgt spid="14"/>
                                        </p:tgtEl>
                                        <p:attrNameLst>
                                          <p:attrName>ppt_x</p:attrName>
                                        </p:attrNameLst>
                                      </p:cBhvr>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0" presetClass="entr" presetSubtype="0" fill="hold" nodeType="clickEffect">
                                  <p:stCondLst>
                                    <p:cond delay="0"/>
                                  </p:stCondLst>
                                  <p:childTnLst>
                                    <p:set>
                                      <p:cBhvr>
                                        <p:cTn id="25" dur="1" fill="hold">
                                          <p:stCondLst>
                                            <p:cond delay="0"/>
                                          </p:stCondLst>
                                        </p:cTn>
                                        <p:tgtEl>
                                          <p:spTgt spid="20491"/>
                                        </p:tgtEl>
                                        <p:attrNameLst>
                                          <p:attrName>style.visibility</p:attrName>
                                        </p:attrNameLst>
                                      </p:cBhvr>
                                      <p:to>
                                        <p:strVal val="visible"/>
                                      </p:to>
                                    </p:set>
                                    <p:animEffect transition="in" filter="wedge">
                                      <p:cBhvr>
                                        <p:cTn id="26" dur="2000"/>
                                        <p:tgtEl>
                                          <p:spTgt spid="20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01000" y="5365750"/>
            <a:ext cx="1143000" cy="149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3556"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rgbClr val="7030A0"/>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chemeClr val="bg1"/>
                </a:solidFill>
                <a:effectLst>
                  <a:outerShdw blurRad="50800" dist="39000" dir="5460000" algn="tl">
                    <a:srgbClr val="000000">
                      <a:alpha val="38000"/>
                    </a:srgbClr>
                  </a:outerShdw>
                </a:effectLst>
                <a:cs typeface="DecoType Naskh Variants" pitchFamily="2" charset="-78"/>
              </a:rPr>
              <a:t>الشهادة بالجنة أو النار</a:t>
            </a:r>
            <a:endParaRPr lang="ar-SA" sz="3600" b="1" dirty="0">
              <a:ln w="11430"/>
              <a:solidFill>
                <a:schemeClr val="bg1"/>
              </a:solidFill>
              <a:effectLst>
                <a:outerShdw blurRad="50800" dist="39000" dir="5460000" algn="tl">
                  <a:srgbClr val="000000">
                    <a:alpha val="38000"/>
                  </a:srgbClr>
                </a:outerShdw>
              </a:effectLst>
              <a:cs typeface="DecoType Naskh Variants" pitchFamily="2" charset="-78"/>
            </a:endParaRPr>
          </a:p>
        </p:txBody>
      </p:sp>
      <p:pic>
        <p:nvPicPr>
          <p:cNvPr id="21513" name="Picture 9"/>
          <p:cNvPicPr>
            <a:picLocks noChangeAspect="1" noChangeArrowheads="1"/>
          </p:cNvPicPr>
          <p:nvPr/>
        </p:nvPicPr>
        <p:blipFill>
          <a:blip r:embed="rId8"/>
          <a:srcRect/>
          <a:stretch>
            <a:fillRect/>
          </a:stretch>
        </p:blipFill>
        <p:spPr bwMode="auto">
          <a:xfrm>
            <a:off x="714375" y="785813"/>
            <a:ext cx="7748588" cy="1500187"/>
          </a:xfrm>
          <a:prstGeom prst="rect">
            <a:avLst/>
          </a:prstGeom>
          <a:noFill/>
          <a:ln w="9525">
            <a:solidFill>
              <a:schemeClr val="accent5">
                <a:lumMod val="75000"/>
              </a:schemeClr>
            </a:solidFill>
            <a:miter lim="800000"/>
            <a:headEnd/>
            <a:tailEnd/>
          </a:ln>
          <a:effectLst/>
        </p:spPr>
      </p:pic>
      <p:sp>
        <p:nvSpPr>
          <p:cNvPr id="14" name="Rectangle 13"/>
          <p:cNvSpPr/>
          <p:nvPr/>
        </p:nvSpPr>
        <p:spPr>
          <a:xfrm>
            <a:off x="5857884" y="2357430"/>
            <a:ext cx="1928826" cy="646331"/>
          </a:xfrm>
          <a:prstGeom prst="rect">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ar-EG" sz="3600" b="1" cap="all"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Arabic Typesetting" pitchFamily="66" charset="-78"/>
                <a:cs typeface="Arabic Typesetting" pitchFamily="66" charset="-78"/>
              </a:rPr>
              <a:t>المشهود لهم </a:t>
            </a:r>
            <a:r>
              <a:rPr lang="ar-EG" sz="3600" b="1"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Arabic Typesetting" pitchFamily="66" charset="-78"/>
                <a:cs typeface="Arabic Typesetting" pitchFamily="66" charset="-78"/>
              </a:rPr>
              <a:t>بالجنة</a:t>
            </a:r>
            <a:endParaRPr lang="en-US" sz="3600" b="1"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15" name="Rectangle 14"/>
          <p:cNvSpPr/>
          <p:nvPr/>
        </p:nvSpPr>
        <p:spPr>
          <a:xfrm>
            <a:off x="1285852" y="2357430"/>
            <a:ext cx="1928826" cy="646331"/>
          </a:xfrm>
          <a:prstGeom prst="rect">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ar-EG" sz="3600" b="1" cap="all"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Arabic Typesetting" pitchFamily="66" charset="-78"/>
                <a:cs typeface="Arabic Typesetting" pitchFamily="66" charset="-78"/>
              </a:rPr>
              <a:t>المشهود لهم</a:t>
            </a:r>
            <a:r>
              <a:rPr lang="ar-EG" sz="3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rPr>
              <a:t> بالنار</a:t>
            </a:r>
            <a:endParaRPr lang="en-US" sz="3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16" name="TextBox 15"/>
          <p:cNvSpPr txBox="1"/>
          <p:nvPr/>
        </p:nvSpPr>
        <p:spPr>
          <a:xfrm>
            <a:off x="4929188" y="3108325"/>
            <a:ext cx="3571875" cy="230822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ar-EG" sz="2400" dirty="0">
                <a:solidFill>
                  <a:srgbClr val="0070C0"/>
                </a:solidFill>
                <a:cs typeface="DecoType Naskh Variants" pitchFamily="2" charset="-78"/>
              </a:rPr>
              <a:t>هم كثير مثل العشرة المبشرون بالجنة وهم : أبو بكر وعمر وعثمان وعلي والزبير وطلحة وعبد الرحمن بن عوف وسعد بن أبي وقاص ووسعيد بن زيد وأبو عبيدة بن الجراح،ومن غيرهم الحسن والحسين وثابت بن قيس وغيرهم الكثير </a:t>
            </a:r>
            <a:endParaRPr lang="en-US" sz="2400" dirty="0">
              <a:solidFill>
                <a:srgbClr val="0070C0"/>
              </a:solidFill>
              <a:cs typeface="DecoType Naskh Variants" pitchFamily="2" charset="-78"/>
            </a:endParaRPr>
          </a:p>
        </p:txBody>
      </p:sp>
      <p:sp>
        <p:nvSpPr>
          <p:cNvPr id="17" name="TextBox 16"/>
          <p:cNvSpPr txBox="1"/>
          <p:nvPr/>
        </p:nvSpPr>
        <p:spPr>
          <a:xfrm>
            <a:off x="714375" y="3071813"/>
            <a:ext cx="3000375" cy="230822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ar-EG" sz="2400" dirty="0">
                <a:solidFill>
                  <a:srgbClr val="0070C0"/>
                </a:solidFill>
                <a:cs typeface="DecoType Naskh Variants" pitchFamily="2" charset="-78"/>
              </a:rPr>
              <a:t>منهم أبو لهب وهو عبد العزى بن عبد المطلب وامرأته أم جميل أروى بنت حرب ابن أميه ومنهم أبو طالب عم النبي والذي هو أهون أهل النار عذابا ومنهم عمرو بن عامر بن لُحي الخزاعي وغيرهم</a:t>
            </a:r>
            <a:endParaRPr lang="en-US" sz="2400" dirty="0">
              <a:solidFill>
                <a:srgbClr val="0070C0"/>
              </a:solidFill>
              <a:cs typeface="DecoType Naskh Variants" pitchFamily="2" charset="-78"/>
            </a:endParaRPr>
          </a:p>
        </p:txBody>
      </p:sp>
      <p:pic>
        <p:nvPicPr>
          <p:cNvPr id="21515" name="Picture 11" descr="F:\walaa\صور\cute flowers\163716_169780816393848_100000857934767_320812_5304685_n.jpg"/>
          <p:cNvPicPr>
            <a:picLocks noChangeAspect="1" noChangeArrowheads="1"/>
          </p:cNvPicPr>
          <p:nvPr/>
        </p:nvPicPr>
        <p:blipFill>
          <a:blip r:embed="rId9"/>
          <a:srcRect/>
          <a:stretch>
            <a:fillRect/>
          </a:stretch>
        </p:blipFill>
        <p:spPr bwMode="auto">
          <a:xfrm>
            <a:off x="3786182" y="3092451"/>
            <a:ext cx="1071570" cy="2265375"/>
          </a:xfrm>
          <a:prstGeom prst="rect">
            <a:avLst/>
          </a:prstGeom>
          <a:ln>
            <a:solidFill>
              <a:srgbClr val="C00000"/>
            </a:solid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21513"/>
                                        </p:tgtEl>
                                        <p:attrNameLst>
                                          <p:attrName>style.visibility</p:attrName>
                                        </p:attrNameLst>
                                      </p:cBhvr>
                                      <p:to>
                                        <p:strVal val="visible"/>
                                      </p:to>
                                    </p:set>
                                    <p:animEffect transition="in" filter="wedge">
                                      <p:cBhvr>
                                        <p:cTn id="7" dur="2000"/>
                                        <p:tgtEl>
                                          <p:spTgt spid="215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amond(in)">
                                      <p:cBhvr>
                                        <p:cTn id="18" dur="2000"/>
                                        <p:tgtEl>
                                          <p:spTgt spid="1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amond(in)">
                                      <p:cBhvr>
                                        <p:cTn id="2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2271143" y="2"/>
            <a:ext cx="4457700" cy="1179698"/>
            <a:chOff x="2274540" y="0"/>
            <a:chExt cx="4457700" cy="845423"/>
          </a:xfrm>
        </p:grpSpPr>
        <p:pic>
          <p:nvPicPr>
            <p:cNvPr id="8" name="صورة 7"/>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a:ext>
              </a:extLst>
            </a:blip>
            <a:stretch>
              <a:fillRect/>
            </a:stretch>
          </p:blipFill>
          <p:spPr>
            <a:xfrm>
              <a:off x="2274540" y="0"/>
              <a:ext cx="4457700" cy="845423"/>
            </a:xfrm>
            <a:prstGeom prst="downArrowCallout">
              <a:avLst/>
            </a:prstGeom>
            <a:scene3d>
              <a:camera prst="orthographicFront"/>
              <a:lightRig rig="threePt" dir="t"/>
            </a:scene3d>
            <a:sp3d>
              <a:bevelT prst="slope"/>
            </a:sp3d>
          </p:spPr>
          <p:style>
            <a:lnRef idx="2">
              <a:schemeClr val="dk1"/>
            </a:lnRef>
            <a:fillRef idx="1">
              <a:schemeClr val="lt1"/>
            </a:fillRef>
            <a:effectRef idx="0">
              <a:schemeClr val="dk1"/>
            </a:effectRef>
            <a:fontRef idx="minor">
              <a:schemeClr val="dk1"/>
            </a:fontRef>
          </p:style>
        </p:pic>
        <p:sp>
          <p:nvSpPr>
            <p:cNvPr id="9" name="مستطيل 8"/>
            <p:cNvSpPr/>
            <p:nvPr/>
          </p:nvSpPr>
          <p:spPr>
            <a:xfrm>
              <a:off x="2808808" y="116632"/>
              <a:ext cx="3225563" cy="675777"/>
            </a:xfrm>
            <a:prstGeom prst="downArrowCallout">
              <a:avLst/>
            </a:prstGeom>
            <a:scene3d>
              <a:camera prst="orthographicFront"/>
              <a:lightRig rig="threePt" dir="t"/>
            </a:scene3d>
            <a:sp3d>
              <a:bevelT prst="slope"/>
            </a:sp3d>
          </p:spPr>
          <p:txBody>
            <a:bodyPr wrap="none">
              <a:spAutoFit/>
            </a:bodyPr>
            <a:lstStyle/>
            <a:p>
              <a:pPr algn="ctr" defTabSz="970811" fontAlgn="auto">
                <a:spcBef>
                  <a:spcPts val="0"/>
                </a:spcBef>
                <a:spcAft>
                  <a:spcPts val="0"/>
                </a:spcAft>
              </a:pPr>
              <a:r>
                <a:rPr lang="ar-SA"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rPr>
                <a:t>استراتيجية أعواد المثلجات</a:t>
              </a:r>
              <a:endParaRPr lang="ar-EG"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endParaRPr>
            </a:p>
          </p:txBody>
        </p:sp>
      </p:grpSp>
      <p:pic>
        <p:nvPicPr>
          <p:cNvPr id="15" name="صورة 14">
            <a:hlinkClick r:id="" action="ppaction://hlinkshowjump?jump=nextslide"/>
          </p:cNvPr>
          <p:cNvPicPr>
            <a:picLocks noChangeAspect="1"/>
          </p:cNvPicPr>
          <p:nvPr/>
        </p:nvPicPr>
        <p:blipFill>
          <a:blip r:embed="rId5"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rot="16200000" flipH="1" flipV="1">
            <a:off x="2203247" y="5809106"/>
            <a:ext cx="1011187" cy="953342"/>
          </a:xfrm>
          <a:prstGeom prst="rect">
            <a:avLst/>
          </a:prstGeom>
        </p:spPr>
      </p:pic>
      <p:pic>
        <p:nvPicPr>
          <p:cNvPr id="17" name="صورة 16">
            <a:hlinkClick r:id="" action="ppaction://hlinkshowjump?jump=endshow"/>
          </p:cNvPr>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569655" y="5860616"/>
            <a:ext cx="909360" cy="964536"/>
          </a:xfrm>
          <a:prstGeom prst="rect">
            <a:avLst/>
          </a:prstGeom>
        </p:spPr>
      </p:pic>
      <p:grpSp>
        <p:nvGrpSpPr>
          <p:cNvPr id="3" name="مجموعة 19"/>
          <p:cNvGrpSpPr/>
          <p:nvPr/>
        </p:nvGrpSpPr>
        <p:grpSpPr>
          <a:xfrm>
            <a:off x="346672" y="990600"/>
            <a:ext cx="8568728" cy="5364551"/>
            <a:chOff x="523875" y="1116452"/>
            <a:chExt cx="8096250" cy="5120860"/>
          </a:xfrm>
        </p:grpSpPr>
        <p:pic>
          <p:nvPicPr>
            <p:cNvPr id="24" name="صورة 23"/>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23875" y="1116452"/>
              <a:ext cx="8096250" cy="5120860"/>
            </a:xfrm>
            <a:prstGeom prst="rect">
              <a:avLst/>
            </a:prstGeom>
          </p:spPr>
        </p:pic>
        <p:sp>
          <p:nvSpPr>
            <p:cNvPr id="26" name="مربع نص 26"/>
            <p:cNvSpPr txBox="1"/>
            <p:nvPr/>
          </p:nvSpPr>
          <p:spPr>
            <a:xfrm>
              <a:off x="4509263" y="1573284"/>
              <a:ext cx="3830189" cy="3907479"/>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algn="ctr" defTabSz="970811" fontAlgn="auto">
                <a:spcBef>
                  <a:spcPts val="0"/>
                </a:spcBef>
                <a:spcAft>
                  <a:spcPts val="0"/>
                </a:spcAft>
              </a:pPr>
              <a:r>
                <a:rPr lang="ar-SA" sz="2600" b="1" u="sng" dirty="0">
                  <a:solidFill>
                    <a:srgbClr val="C00000"/>
                  </a:solidFill>
                  <a:effectLst>
                    <a:outerShdw blurRad="38100" dist="38100" dir="2700000" algn="tl">
                      <a:srgbClr val="000000">
                        <a:alpha val="43137"/>
                      </a:srgbClr>
                    </a:outerShdw>
                  </a:effectLst>
                </a:rPr>
                <a:t>خطوات تنفيذ الاستراتيجية</a:t>
              </a:r>
            </a:p>
            <a:p>
              <a:pPr algn="ctr" defTabSz="970811" fontAlgn="auto">
                <a:spcBef>
                  <a:spcPts val="0"/>
                </a:spcBef>
                <a:spcAft>
                  <a:spcPts val="0"/>
                </a:spcAft>
              </a:pPr>
              <a:endParaRPr lang="ar-SA" sz="2600" b="1" dirty="0">
                <a:solidFill>
                  <a:prstClr val="black"/>
                </a:solidFill>
              </a:endParaRP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يكتب أسماء الطلاب علي أعواد المثلجات ويضعها في علبة أول الفصل.</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ضع الأعواد في علبة في مقدمة الفصل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أخبرهم بالطريقة وكيف تتم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02060"/>
                  </a:solidFill>
                </a:rPr>
                <a:t>يشرح المعلم عنصر من الدرس ويختار عودا من العلبة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BD0D9">
                      <a:lumMod val="50000"/>
                    </a:srgbClr>
                  </a:solidFill>
                </a:rPr>
                <a:t>يوجه سؤال للطالب ثم يعيد العود للعلبة مرة ثانيه وهكذا</a:t>
              </a:r>
              <a:endParaRPr lang="ar-EG" sz="2600" b="1" dirty="0">
                <a:solidFill>
                  <a:srgbClr val="0BD0D9">
                    <a:lumMod val="50000"/>
                  </a:srgbClr>
                </a:solidFill>
              </a:endParaRPr>
            </a:p>
          </p:txBody>
        </p:sp>
      </p:grpSp>
      <p:pic>
        <p:nvPicPr>
          <p:cNvPr id="1026" name="Picture 2" descr="C:\Users\Hasib\Desktop\بدون عنوان.jpg"/>
          <p:cNvPicPr>
            <a:picLocks noChangeAspect="1" noChangeArrowheads="1"/>
          </p:cNvPicPr>
          <p:nvPr/>
        </p:nvPicPr>
        <p:blipFill>
          <a:blip r:embed="rId8"/>
          <a:srcRect/>
          <a:stretch>
            <a:fillRect/>
          </a:stretch>
        </p:blipFill>
        <p:spPr bwMode="auto">
          <a:xfrm>
            <a:off x="642911" y="1285860"/>
            <a:ext cx="3571899" cy="4857784"/>
          </a:xfrm>
          <a:prstGeom prst="rect">
            <a:avLst/>
          </a:prstGeom>
          <a:noFill/>
        </p:spPr>
      </p:pic>
    </p:spTree>
    <p:custDataLst>
      <p:tags r:id="rId1"/>
    </p:custDataLst>
    <p:extLst>
      <p:ext uri="{BB962C8B-B14F-4D97-AF65-F5344CB8AC3E}">
        <p14:creationId xmlns="" xmlns:p14="http://schemas.microsoft.com/office/powerpoint/2010/main" val="1964741687"/>
      </p:ext>
    </p:extLst>
  </p:cSld>
  <p:clrMapOvr>
    <a:masterClrMapping/>
  </p:clrMapOvr>
  <p:transition spd="slow">
    <p:cover dir="r"/>
    <p:sndAc>
      <p:stSnd>
        <p:snd r:embed="rId3"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86688" y="5086350"/>
            <a:ext cx="1357312" cy="1771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4580"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5" name="Cloud 14"/>
          <p:cNvSpPr/>
          <p:nvPr/>
        </p:nvSpPr>
        <p:spPr>
          <a:xfrm>
            <a:off x="3143250" y="571500"/>
            <a:ext cx="2714625" cy="1000125"/>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5400" dirty="0">
                <a:solidFill>
                  <a:srgbClr val="FF0000"/>
                </a:solidFill>
                <a:cs typeface="DecoType Naskh Extensions" pitchFamily="2" charset="-78"/>
              </a:rPr>
              <a:t>تعريفه</a:t>
            </a:r>
            <a:endParaRPr lang="en-US" sz="5400" dirty="0">
              <a:solidFill>
                <a:srgbClr val="FF0000"/>
              </a:solidFill>
              <a:cs typeface="DecoType Naskh Extensions" pitchFamily="2" charset="-78"/>
            </a:endParaRPr>
          </a:p>
        </p:txBody>
      </p:sp>
      <p:sp>
        <p:nvSpPr>
          <p:cNvPr id="24583" name="TextBox 16"/>
          <p:cNvSpPr txBox="1">
            <a:spLocks noChangeArrowheads="1"/>
          </p:cNvSpPr>
          <p:nvPr/>
        </p:nvSpPr>
        <p:spPr bwMode="auto">
          <a:xfrm>
            <a:off x="785813" y="1643063"/>
            <a:ext cx="7572375" cy="3786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solidFill>
                  <a:srgbClr val="FF0000"/>
                </a:solidFill>
                <a:cs typeface="DecoType Thuluth" pitchFamily="2" charset="-78"/>
              </a:rPr>
              <a:t>القدر</a:t>
            </a:r>
            <a:r>
              <a:rPr lang="ar-EG" sz="2400">
                <a:solidFill>
                  <a:srgbClr val="FF0000"/>
                </a:solidFill>
                <a:cs typeface="DecoType Naskh Extensions" pitchFamily="2" charset="-78"/>
              </a:rPr>
              <a:t>: </a:t>
            </a:r>
            <a:r>
              <a:rPr lang="ar-EG" sz="2400">
                <a:cs typeface="DecoType Naskh Extensions" pitchFamily="2" charset="-78"/>
              </a:rPr>
              <a:t>تقدير الله تعالى للمخلوقات حسب ما سبق به علمه واقتضت حكمته.</a:t>
            </a:r>
          </a:p>
          <a:p>
            <a:pPr eaLnBrk="1" hangingPunct="1"/>
            <a:r>
              <a:rPr lang="ar-EG" sz="2400">
                <a:cs typeface="DecoType Naskh Extensions" pitchFamily="2" charset="-78"/>
              </a:rPr>
              <a:t>  والمراد بالايمان بالقدر: التصديق الجازم بأن كل ما يقع من الخير والشر فهو بقضاء الله وقدره كما قال تعالى : </a:t>
            </a:r>
            <a:r>
              <a:rPr lang="ar-EG" sz="2400">
                <a:solidFill>
                  <a:srgbClr val="00B050"/>
                </a:solidFill>
                <a:cs typeface="DecoType Naskh Extensions" pitchFamily="2" charset="-78"/>
              </a:rPr>
              <a:t>{ ما أصاب من مصيبة في الأرض ولا في أنفسكم إالا في كتاب من قبل أن نبرأها إن ذلك على الله يسير ۞ لكيلا لا تأسوا على ما فاتكم ولا تفرحوا بما آتاكم والله لا يحب كل مختال فخور۞}</a:t>
            </a:r>
            <a:r>
              <a:rPr lang="ar-EG" sz="2400">
                <a:solidFill>
                  <a:schemeClr val="accent1"/>
                </a:solidFill>
                <a:cs typeface="DecoType Naskh Extensions" pitchFamily="2" charset="-78"/>
              </a:rPr>
              <a:t>.</a:t>
            </a:r>
          </a:p>
          <a:p>
            <a:pPr eaLnBrk="1" hangingPunct="1"/>
            <a:r>
              <a:rPr lang="ar-EG" sz="2400">
                <a:cs typeface="DecoType Naskh Extensions" pitchFamily="2" charset="-78"/>
              </a:rPr>
              <a:t>عن زيد بن ثابت قال : سمعت رسول الله (ص) يقول</a:t>
            </a:r>
            <a:r>
              <a:rPr lang="ar-EG" sz="2400">
                <a:solidFill>
                  <a:schemeClr val="accent1"/>
                </a:solidFill>
                <a:cs typeface="DecoType Naskh Extensions" pitchFamily="2" charset="-78"/>
              </a:rPr>
              <a:t> : ” لو أن الله عذب أهل سمواته واهل أرضه لعذبهم غير ظالم لهم ولو رحمهم كانت رحمته لهم خير ا من أعمالهم ، ولو كان لك جبل أحد أو مثل جبل أحد ذهبا أنفقته في سبيل الله ما قبله منك حتى تؤمن بالقدر ، وتعلم أن ما أصابك  لم يكن ليخطئك أون ما أخطئك لم يكن ليصيبك ، وأنك إن مت على غير هذا دخلت النار“ </a:t>
            </a:r>
            <a:r>
              <a:rPr lang="ar-EG" sz="2400">
                <a:solidFill>
                  <a:srgbClr val="FF0000"/>
                </a:solidFill>
                <a:cs typeface="DecoType Naskh Extensions" pitchFamily="2" charset="-78"/>
              </a:rPr>
              <a:t> </a:t>
            </a:r>
            <a:r>
              <a:rPr lang="ar-EG" sz="2400">
                <a:cs typeface="DecoType Naskh Extensions" pitchFamily="2" charset="-78"/>
              </a:rPr>
              <a:t>.</a:t>
            </a:r>
            <a:endParaRPr lang="en-US" sz="2400">
              <a:cs typeface="DecoType Naskh Extension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wedge">
                                      <p:cBhvr>
                                        <p:cTn id="12" dur="20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45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72438" y="5459413"/>
            <a:ext cx="1071562" cy="1398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5604"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4" name="Cloud 13"/>
          <p:cNvSpPr/>
          <p:nvPr/>
        </p:nvSpPr>
        <p:spPr>
          <a:xfrm>
            <a:off x="1928813" y="714375"/>
            <a:ext cx="5072062" cy="714375"/>
          </a:xfrm>
          <a:prstGeom prst="cloud">
            <a:avLst/>
          </a:prstGeom>
          <a:solidFill>
            <a:srgbClr val="00B0F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600" dirty="0">
                <a:solidFill>
                  <a:srgbClr val="C00000"/>
                </a:solidFill>
                <a:cs typeface="DecoType Naskh Extensions" pitchFamily="2" charset="-78"/>
              </a:rPr>
              <a:t>مراتب الايمان بالقدر</a:t>
            </a:r>
            <a:endParaRPr lang="en-US" sz="3600" dirty="0">
              <a:solidFill>
                <a:srgbClr val="C00000"/>
              </a:solidFill>
              <a:cs typeface="DecoType Naskh Extensions" pitchFamily="2" charset="-78"/>
            </a:endParaRPr>
          </a:p>
        </p:txBody>
      </p:sp>
      <p:sp>
        <p:nvSpPr>
          <p:cNvPr id="15" name="Can 14"/>
          <p:cNvSpPr/>
          <p:nvPr/>
        </p:nvSpPr>
        <p:spPr>
          <a:xfrm>
            <a:off x="6643688" y="1643063"/>
            <a:ext cx="1857375" cy="4357687"/>
          </a:xfrm>
          <a:prstGeom prst="can">
            <a:avLst/>
          </a:prstGeom>
          <a:solidFill>
            <a:srgbClr val="00B0F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ar-EG" sz="2000" b="1" dirty="0">
                <a:solidFill>
                  <a:srgbClr val="7030A0"/>
                </a:solidFill>
                <a:cs typeface="DecoType Thuluth" pitchFamily="2" charset="-78"/>
              </a:rPr>
              <a:t>العلم:</a:t>
            </a:r>
          </a:p>
          <a:p>
            <a:pPr>
              <a:defRPr/>
            </a:pPr>
            <a:r>
              <a:rPr lang="ar-EG" sz="2000" dirty="0">
                <a:solidFill>
                  <a:srgbClr val="FFFF00"/>
                </a:solidFill>
                <a:cs typeface="DecoType Thuluth" pitchFamily="2" charset="-78"/>
              </a:rPr>
              <a:t>الايمان بعلم الله فلا يعزب عنه مثقال ذرة في الأرض ولا في السماوات،والدليل:</a:t>
            </a:r>
          </a:p>
          <a:p>
            <a:pPr>
              <a:buFont typeface="Wingdings" pitchFamily="2" charset="2"/>
              <a:buChar char="§"/>
              <a:defRPr/>
            </a:pPr>
            <a:r>
              <a:rPr lang="ar-EG" sz="2000" dirty="0">
                <a:solidFill>
                  <a:srgbClr val="FFFF00"/>
                </a:solidFill>
                <a:cs typeface="DecoType Thuluth" pitchFamily="2" charset="-78"/>
              </a:rPr>
              <a:t> قوله تعالى  (وأن الله قد احاط بكل شيء علما )</a:t>
            </a:r>
            <a:endParaRPr lang="en-US" sz="2000" dirty="0">
              <a:solidFill>
                <a:srgbClr val="FFFF00"/>
              </a:solidFill>
              <a:cs typeface="DecoType Thuluth" pitchFamily="2" charset="-78"/>
            </a:endParaRPr>
          </a:p>
        </p:txBody>
      </p:sp>
      <p:sp>
        <p:nvSpPr>
          <p:cNvPr id="16" name="Can 15"/>
          <p:cNvSpPr/>
          <p:nvPr/>
        </p:nvSpPr>
        <p:spPr>
          <a:xfrm>
            <a:off x="4714875" y="1643063"/>
            <a:ext cx="1785938" cy="4357687"/>
          </a:xfrm>
          <a:prstGeom prst="can">
            <a:avLst/>
          </a:prstGeom>
          <a:solidFill>
            <a:srgbClr val="00B0F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ar-EG" sz="2000" dirty="0">
              <a:solidFill>
                <a:srgbClr val="FFFF00"/>
              </a:solidFill>
              <a:cs typeface="DecoType Thuluth" pitchFamily="2" charset="-78"/>
            </a:endParaRPr>
          </a:p>
          <a:p>
            <a:pPr algn="ctr">
              <a:defRPr/>
            </a:pPr>
            <a:endParaRPr lang="en-US" sz="2000" dirty="0">
              <a:solidFill>
                <a:srgbClr val="FFFF00"/>
              </a:solidFill>
              <a:cs typeface="DecoType Thuluth" pitchFamily="2" charset="-78"/>
            </a:endParaRPr>
          </a:p>
        </p:txBody>
      </p:sp>
      <p:sp>
        <p:nvSpPr>
          <p:cNvPr id="17" name="Can 16"/>
          <p:cNvSpPr/>
          <p:nvPr/>
        </p:nvSpPr>
        <p:spPr>
          <a:xfrm>
            <a:off x="2786063" y="1643063"/>
            <a:ext cx="1785937" cy="4357687"/>
          </a:xfrm>
          <a:prstGeom prst="can">
            <a:avLst/>
          </a:prstGeom>
          <a:solidFill>
            <a:srgbClr val="00B0F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FFFF00"/>
              </a:solidFill>
              <a:cs typeface="DecoType Thuluth" pitchFamily="2" charset="-78"/>
            </a:endParaRPr>
          </a:p>
        </p:txBody>
      </p:sp>
      <p:sp>
        <p:nvSpPr>
          <p:cNvPr id="18" name="Can 17"/>
          <p:cNvSpPr/>
          <p:nvPr/>
        </p:nvSpPr>
        <p:spPr>
          <a:xfrm>
            <a:off x="785813" y="1643063"/>
            <a:ext cx="1857375" cy="4357687"/>
          </a:xfrm>
          <a:prstGeom prst="can">
            <a:avLst/>
          </a:prstGeom>
          <a:solidFill>
            <a:srgbClr val="00B0F0"/>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dirty="0">
              <a:solidFill>
                <a:srgbClr val="FFFF00"/>
              </a:solidFill>
              <a:cs typeface="DecoType Thuluth" pitchFamily="2" charset="-78"/>
            </a:endParaRPr>
          </a:p>
        </p:txBody>
      </p:sp>
      <p:sp>
        <p:nvSpPr>
          <p:cNvPr id="19" name="TextBox 18"/>
          <p:cNvSpPr txBox="1"/>
          <p:nvPr/>
        </p:nvSpPr>
        <p:spPr>
          <a:xfrm>
            <a:off x="4703763" y="2071688"/>
            <a:ext cx="1797050" cy="3416300"/>
          </a:xfrm>
          <a:prstGeom prst="rect">
            <a:avLst/>
          </a:prstGeom>
          <a:noFill/>
        </p:spPr>
        <p:txBody>
          <a:bodyPr wrap="none">
            <a:spAutoFit/>
          </a:bodyPr>
          <a:lstStyle/>
          <a:p>
            <a:pPr marL="342900" indent="-342900">
              <a:defRPr/>
            </a:pPr>
            <a:r>
              <a:rPr lang="ar-EG" sz="2000" b="1" dirty="0">
                <a:solidFill>
                  <a:srgbClr val="7030A0"/>
                </a:solidFill>
                <a:latin typeface="+mn-lt"/>
                <a:cs typeface="DecoType Thuluth" pitchFamily="2" charset="-78"/>
              </a:rPr>
              <a:t>الكتابة : </a:t>
            </a:r>
          </a:p>
          <a:p>
            <a:pPr marL="342900" indent="-342900">
              <a:defRPr/>
            </a:pPr>
            <a:r>
              <a:rPr lang="ar-EG" dirty="0">
                <a:solidFill>
                  <a:srgbClr val="FFFF00"/>
                </a:solidFill>
                <a:latin typeface="+mn-lt"/>
                <a:cs typeface="DecoType Thuluth" pitchFamily="2" charset="-78"/>
              </a:rPr>
              <a:t>الإيمان بأن الله تعالي </a:t>
            </a:r>
          </a:p>
          <a:p>
            <a:pPr marL="342900" indent="-342900">
              <a:defRPr/>
            </a:pPr>
            <a:r>
              <a:rPr lang="ar-EG" dirty="0">
                <a:solidFill>
                  <a:srgbClr val="FFFF00"/>
                </a:solidFill>
                <a:latin typeface="+mn-lt"/>
                <a:cs typeface="DecoType Thuluth" pitchFamily="2" charset="-78"/>
              </a:rPr>
              <a:t>كتب مقادير خلقه في</a:t>
            </a:r>
          </a:p>
          <a:p>
            <a:pPr marL="342900" indent="-342900">
              <a:defRPr/>
            </a:pPr>
            <a:r>
              <a:rPr lang="ar-EG" dirty="0">
                <a:solidFill>
                  <a:srgbClr val="FFFF00"/>
                </a:solidFill>
                <a:latin typeface="+mn-lt"/>
                <a:cs typeface="DecoType Thuluth" pitchFamily="2" charset="-78"/>
              </a:rPr>
              <a:t> اللوح المحفوظ ولم </a:t>
            </a:r>
          </a:p>
          <a:p>
            <a:pPr marL="342900" indent="-342900">
              <a:defRPr/>
            </a:pPr>
            <a:r>
              <a:rPr lang="ar-EG" dirty="0">
                <a:solidFill>
                  <a:srgbClr val="FFFF00"/>
                </a:solidFill>
                <a:latin typeface="+mn-lt"/>
                <a:cs typeface="DecoType Thuluth" pitchFamily="2" charset="-78"/>
              </a:rPr>
              <a:t>يفرط في شئ من ذلك</a:t>
            </a:r>
          </a:p>
          <a:p>
            <a:pPr marL="342900" indent="-342900">
              <a:defRPr/>
            </a:pPr>
            <a:r>
              <a:rPr lang="ar-EG" dirty="0">
                <a:solidFill>
                  <a:srgbClr val="FFFF00"/>
                </a:solidFill>
                <a:latin typeface="+mn-lt"/>
                <a:cs typeface="DecoType Thuluth" pitchFamily="2" charset="-78"/>
              </a:rPr>
              <a:t>والدليل : </a:t>
            </a:r>
          </a:p>
          <a:p>
            <a:pPr marL="342900" indent="-342900">
              <a:buFont typeface="Wingdings" pitchFamily="2" charset="2"/>
              <a:buChar char="§"/>
              <a:defRPr/>
            </a:pPr>
            <a:r>
              <a:rPr lang="ar-EG" dirty="0">
                <a:solidFill>
                  <a:srgbClr val="FFFF00"/>
                </a:solidFill>
                <a:latin typeface="+mn-lt"/>
                <a:cs typeface="DecoType Thuluth" pitchFamily="2" charset="-78"/>
              </a:rPr>
              <a:t>قوله تعالي (ما </a:t>
            </a:r>
          </a:p>
          <a:p>
            <a:pPr marL="342900" indent="-342900">
              <a:defRPr/>
            </a:pPr>
            <a:r>
              <a:rPr lang="ar-EG" dirty="0">
                <a:solidFill>
                  <a:srgbClr val="FFFF00"/>
                </a:solidFill>
                <a:latin typeface="+mn-lt"/>
                <a:cs typeface="DecoType Thuluth" pitchFamily="2" charset="-78"/>
              </a:rPr>
              <a:t>اصاب من مصيبة في </a:t>
            </a:r>
          </a:p>
          <a:p>
            <a:pPr marL="342900" indent="-342900">
              <a:defRPr/>
            </a:pPr>
            <a:r>
              <a:rPr lang="ar-EG" dirty="0">
                <a:solidFill>
                  <a:srgbClr val="FFFF00"/>
                </a:solidFill>
                <a:latin typeface="+mn-lt"/>
                <a:cs typeface="DecoType Thuluth" pitchFamily="2" charset="-78"/>
              </a:rPr>
              <a:t>الارض ولا في انفسكم</a:t>
            </a:r>
          </a:p>
          <a:p>
            <a:pPr marL="342900" indent="-342900">
              <a:defRPr/>
            </a:pPr>
            <a:r>
              <a:rPr lang="ar-EG" dirty="0">
                <a:solidFill>
                  <a:srgbClr val="FFFF00"/>
                </a:solidFill>
                <a:latin typeface="+mn-lt"/>
                <a:cs typeface="DecoType Thuluth" pitchFamily="2" charset="-78"/>
              </a:rPr>
              <a:t>الا في كتاب من قبل </a:t>
            </a:r>
          </a:p>
          <a:p>
            <a:pPr marL="342900" indent="-342900">
              <a:defRPr/>
            </a:pPr>
            <a:r>
              <a:rPr lang="ar-EG" dirty="0">
                <a:solidFill>
                  <a:srgbClr val="FFFF00"/>
                </a:solidFill>
                <a:latin typeface="+mn-lt"/>
                <a:cs typeface="DecoType Thuluth" pitchFamily="2" charset="-78"/>
              </a:rPr>
              <a:t>ان نبرأها ان ذلك </a:t>
            </a:r>
          </a:p>
          <a:p>
            <a:pPr marL="342900" indent="-342900">
              <a:defRPr/>
            </a:pPr>
            <a:r>
              <a:rPr lang="ar-EG" dirty="0">
                <a:solidFill>
                  <a:srgbClr val="FFFF00"/>
                </a:solidFill>
                <a:latin typeface="+mn-lt"/>
                <a:cs typeface="DecoType Thuluth" pitchFamily="2" charset="-78"/>
              </a:rPr>
              <a:t>علي الله يسير) </a:t>
            </a:r>
          </a:p>
        </p:txBody>
      </p:sp>
      <p:sp>
        <p:nvSpPr>
          <p:cNvPr id="20" name="TextBox 19"/>
          <p:cNvSpPr txBox="1"/>
          <p:nvPr/>
        </p:nvSpPr>
        <p:spPr>
          <a:xfrm>
            <a:off x="2714625" y="2111375"/>
            <a:ext cx="1857375" cy="2246313"/>
          </a:xfrm>
          <a:prstGeom prst="rect">
            <a:avLst/>
          </a:prstGeom>
          <a:noFill/>
        </p:spPr>
        <p:txBody>
          <a:bodyPr>
            <a:spAutoFit/>
          </a:bodyPr>
          <a:lstStyle/>
          <a:p>
            <a:pPr>
              <a:defRPr/>
            </a:pPr>
            <a:r>
              <a:rPr lang="ar-EG" sz="2000" b="1" dirty="0">
                <a:solidFill>
                  <a:srgbClr val="7030A0"/>
                </a:solidFill>
                <a:latin typeface="+mn-lt"/>
                <a:cs typeface="DecoType Thuluth" pitchFamily="2" charset="-78"/>
              </a:rPr>
              <a:t>المشيئة :</a:t>
            </a:r>
          </a:p>
          <a:p>
            <a:pPr>
              <a:defRPr/>
            </a:pPr>
            <a:r>
              <a:rPr lang="ar-EG" sz="2000" dirty="0">
                <a:solidFill>
                  <a:srgbClr val="FFFF00"/>
                </a:solidFill>
                <a:latin typeface="+mn-lt"/>
                <a:cs typeface="DecoType Thuluth" pitchFamily="2" charset="-78"/>
              </a:rPr>
              <a:t>ما شاء الله كونه فسيكون ولا بد وما لم يشأ لم يكن ،والدليل :</a:t>
            </a:r>
          </a:p>
          <a:p>
            <a:pPr>
              <a:defRPr/>
            </a:pPr>
            <a:r>
              <a:rPr lang="ar-EG" sz="2000" dirty="0">
                <a:solidFill>
                  <a:srgbClr val="FFFF00"/>
                </a:solidFill>
                <a:latin typeface="+mn-lt"/>
                <a:cs typeface="DecoType Thuluth" pitchFamily="2" charset="-78"/>
              </a:rPr>
              <a:t>( وما تشاءون الا ان يشاء الله رب العالمين )</a:t>
            </a:r>
            <a:endParaRPr lang="en-US" sz="2000" dirty="0">
              <a:solidFill>
                <a:srgbClr val="FFFF00"/>
              </a:solidFill>
              <a:latin typeface="+mn-lt"/>
              <a:cs typeface="DecoType Thuluth" pitchFamily="2" charset="-78"/>
            </a:endParaRPr>
          </a:p>
        </p:txBody>
      </p:sp>
      <p:sp>
        <p:nvSpPr>
          <p:cNvPr id="22" name="TextBox 21"/>
          <p:cNvSpPr txBox="1"/>
          <p:nvPr/>
        </p:nvSpPr>
        <p:spPr>
          <a:xfrm>
            <a:off x="857250" y="2071688"/>
            <a:ext cx="1785938" cy="2216150"/>
          </a:xfrm>
          <a:prstGeom prst="rect">
            <a:avLst/>
          </a:prstGeom>
          <a:noFill/>
        </p:spPr>
        <p:txBody>
          <a:bodyPr>
            <a:spAutoFit/>
          </a:bodyPr>
          <a:lstStyle/>
          <a:p>
            <a:pPr>
              <a:defRPr/>
            </a:pPr>
            <a:r>
              <a:rPr lang="ar-EG" sz="2000" b="1" dirty="0">
                <a:solidFill>
                  <a:srgbClr val="7030A0"/>
                </a:solidFill>
                <a:latin typeface="+mn-lt"/>
                <a:cs typeface="DecoType Thuluth" pitchFamily="2" charset="-78"/>
              </a:rPr>
              <a:t>الخلق :</a:t>
            </a:r>
          </a:p>
          <a:p>
            <a:pPr>
              <a:defRPr/>
            </a:pPr>
            <a:r>
              <a:rPr lang="ar-EG" sz="2000" dirty="0">
                <a:solidFill>
                  <a:srgbClr val="FFFF00"/>
                </a:solidFill>
                <a:latin typeface="+mn-lt"/>
                <a:cs typeface="DecoType Thuluth" pitchFamily="2" charset="-78"/>
              </a:rPr>
              <a:t>الايمان بأن الله عز وجل خلق الخلق ، والدليل : قوله تعالي :</a:t>
            </a:r>
          </a:p>
          <a:p>
            <a:pPr>
              <a:defRPr/>
            </a:pPr>
            <a:r>
              <a:rPr lang="ar-EG" sz="2000" dirty="0">
                <a:solidFill>
                  <a:srgbClr val="FFFF00"/>
                </a:solidFill>
                <a:latin typeface="+mn-lt"/>
                <a:cs typeface="DecoType Thuluth" pitchFamily="2" charset="-78"/>
              </a:rPr>
              <a:t>(وخلق كل شئ فقدره تقديرا)</a:t>
            </a:r>
          </a:p>
          <a:p>
            <a:pPr>
              <a:defRPr/>
            </a:pPr>
            <a:r>
              <a:rPr lang="ar-EG" dirty="0">
                <a:latin typeface="Arial" charset="0"/>
                <a:cs typeface="Arial" charset="0"/>
              </a:rPr>
              <a:t> </a:t>
            </a:r>
            <a:endParaRPr lang="en-US" dirty="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800" decel="100000"/>
                                        <p:tgtEl>
                                          <p:spTgt spid="15"/>
                                        </p:tgtEl>
                                      </p:cBhvr>
                                    </p:animEffect>
                                    <p:anim calcmode="lin" valueType="num">
                                      <p:cBhvr>
                                        <p:cTn id="15" dur="800" decel="100000" fill="hold"/>
                                        <p:tgtEl>
                                          <p:spTgt spid="15"/>
                                        </p:tgtEl>
                                        <p:attrNameLst>
                                          <p:attrName>style.rotation</p:attrName>
                                        </p:attrNameLst>
                                      </p:cBhvr>
                                      <p:tavLst>
                                        <p:tav tm="0">
                                          <p:val>
                                            <p:fltVal val="-90"/>
                                          </p:val>
                                        </p:tav>
                                        <p:tav tm="100000">
                                          <p:val>
                                            <p:fltVal val="0"/>
                                          </p:val>
                                        </p:tav>
                                      </p:tavLst>
                                    </p:anim>
                                    <p:anim calcmode="lin" valueType="num">
                                      <p:cBhvr>
                                        <p:cTn id="16" dur="800" decel="100000" fill="hold"/>
                                        <p:tgtEl>
                                          <p:spTgt spid="15"/>
                                        </p:tgtEl>
                                        <p:attrNameLst>
                                          <p:attrName>ppt_x</p:attrName>
                                        </p:attrNameLst>
                                      </p:cBhvr>
                                      <p:tavLst>
                                        <p:tav tm="0">
                                          <p:val>
                                            <p:strVal val="#ppt_x+0.4"/>
                                          </p:val>
                                        </p:tav>
                                        <p:tav tm="100000">
                                          <p:val>
                                            <p:strVal val="#ppt_x-0.05"/>
                                          </p:val>
                                        </p:tav>
                                      </p:tavLst>
                                    </p:anim>
                                    <p:anim calcmode="lin" valueType="num">
                                      <p:cBhvr>
                                        <p:cTn id="17" dur="800" decel="100000" fill="hold"/>
                                        <p:tgtEl>
                                          <p:spTgt spid="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800" decel="100000"/>
                                        <p:tgtEl>
                                          <p:spTgt spid="19"/>
                                        </p:tgtEl>
                                      </p:cBhvr>
                                    </p:animEffect>
                                    <p:anim calcmode="lin" valueType="num">
                                      <p:cBhvr>
                                        <p:cTn id="25" dur="800" decel="100000" fill="hold"/>
                                        <p:tgtEl>
                                          <p:spTgt spid="19"/>
                                        </p:tgtEl>
                                        <p:attrNameLst>
                                          <p:attrName>style.rotation</p:attrName>
                                        </p:attrNameLst>
                                      </p:cBhvr>
                                      <p:tavLst>
                                        <p:tav tm="0">
                                          <p:val>
                                            <p:fltVal val="-90"/>
                                          </p:val>
                                        </p:tav>
                                        <p:tav tm="100000">
                                          <p:val>
                                            <p:fltVal val="0"/>
                                          </p:val>
                                        </p:tav>
                                      </p:tavLst>
                                    </p:anim>
                                    <p:anim calcmode="lin" valueType="num">
                                      <p:cBhvr>
                                        <p:cTn id="26" dur="800" decel="100000" fill="hold"/>
                                        <p:tgtEl>
                                          <p:spTgt spid="19"/>
                                        </p:tgtEl>
                                        <p:attrNameLst>
                                          <p:attrName>ppt_x</p:attrName>
                                        </p:attrNameLst>
                                      </p:cBhvr>
                                      <p:tavLst>
                                        <p:tav tm="0">
                                          <p:val>
                                            <p:strVal val="#ppt_x+0.4"/>
                                          </p:val>
                                        </p:tav>
                                        <p:tav tm="100000">
                                          <p:val>
                                            <p:strVal val="#ppt_x-0.05"/>
                                          </p:val>
                                        </p:tav>
                                      </p:tavLst>
                                    </p:anim>
                                    <p:anim calcmode="lin" valueType="num">
                                      <p:cBhvr>
                                        <p:cTn id="27" dur="800" decel="100000" fill="hold"/>
                                        <p:tgtEl>
                                          <p:spTgt spid="19"/>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30" presetID="3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800" decel="100000"/>
                                        <p:tgtEl>
                                          <p:spTgt spid="16"/>
                                        </p:tgtEl>
                                      </p:cBhvr>
                                    </p:animEffect>
                                    <p:anim calcmode="lin" valueType="num">
                                      <p:cBhvr>
                                        <p:cTn id="33" dur="800" decel="100000" fill="hold"/>
                                        <p:tgtEl>
                                          <p:spTgt spid="16"/>
                                        </p:tgtEl>
                                        <p:attrNameLst>
                                          <p:attrName>style.rotation</p:attrName>
                                        </p:attrNameLst>
                                      </p:cBhvr>
                                      <p:tavLst>
                                        <p:tav tm="0">
                                          <p:val>
                                            <p:fltVal val="-90"/>
                                          </p:val>
                                        </p:tav>
                                        <p:tav tm="100000">
                                          <p:val>
                                            <p:fltVal val="0"/>
                                          </p:val>
                                        </p:tav>
                                      </p:tavLst>
                                    </p:anim>
                                    <p:anim calcmode="lin" valueType="num">
                                      <p:cBhvr>
                                        <p:cTn id="34" dur="800" decel="100000" fill="hold"/>
                                        <p:tgtEl>
                                          <p:spTgt spid="16"/>
                                        </p:tgtEl>
                                        <p:attrNameLst>
                                          <p:attrName>ppt_x</p:attrName>
                                        </p:attrNameLst>
                                      </p:cBhvr>
                                      <p:tavLst>
                                        <p:tav tm="0">
                                          <p:val>
                                            <p:strVal val="#ppt_x+0.4"/>
                                          </p:val>
                                        </p:tav>
                                        <p:tav tm="100000">
                                          <p:val>
                                            <p:strVal val="#ppt_x-0.05"/>
                                          </p:val>
                                        </p:tav>
                                      </p:tavLst>
                                    </p:anim>
                                    <p:anim calcmode="lin" valueType="num">
                                      <p:cBhvr>
                                        <p:cTn id="35" dur="800" decel="100000" fill="hold"/>
                                        <p:tgtEl>
                                          <p:spTgt spid="16"/>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800" decel="100000"/>
                                        <p:tgtEl>
                                          <p:spTgt spid="17"/>
                                        </p:tgtEl>
                                      </p:cBhvr>
                                    </p:animEffect>
                                    <p:anim calcmode="lin" valueType="num">
                                      <p:cBhvr>
                                        <p:cTn id="43" dur="800" decel="100000" fill="hold"/>
                                        <p:tgtEl>
                                          <p:spTgt spid="17"/>
                                        </p:tgtEl>
                                        <p:attrNameLst>
                                          <p:attrName>style.rotation</p:attrName>
                                        </p:attrNameLst>
                                      </p:cBhvr>
                                      <p:tavLst>
                                        <p:tav tm="0">
                                          <p:val>
                                            <p:fltVal val="-90"/>
                                          </p:val>
                                        </p:tav>
                                        <p:tav tm="100000">
                                          <p:val>
                                            <p:fltVal val="0"/>
                                          </p:val>
                                        </p:tav>
                                      </p:tavLst>
                                    </p:anim>
                                    <p:anim calcmode="lin" valueType="num">
                                      <p:cBhvr>
                                        <p:cTn id="44" dur="800" decel="100000" fill="hold"/>
                                        <p:tgtEl>
                                          <p:spTgt spid="17"/>
                                        </p:tgtEl>
                                        <p:attrNameLst>
                                          <p:attrName>ppt_x</p:attrName>
                                        </p:attrNameLst>
                                      </p:cBhvr>
                                      <p:tavLst>
                                        <p:tav tm="0">
                                          <p:val>
                                            <p:strVal val="#ppt_x+0.4"/>
                                          </p:val>
                                        </p:tav>
                                        <p:tav tm="100000">
                                          <p:val>
                                            <p:strVal val="#ppt_x-0.05"/>
                                          </p:val>
                                        </p:tav>
                                      </p:tavLst>
                                    </p:anim>
                                    <p:anim calcmode="lin" valueType="num">
                                      <p:cBhvr>
                                        <p:cTn id="45" dur="800" decel="100000" fill="hold"/>
                                        <p:tgtEl>
                                          <p:spTgt spid="17"/>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48" presetID="3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800" decel="100000"/>
                                        <p:tgtEl>
                                          <p:spTgt spid="20"/>
                                        </p:tgtEl>
                                      </p:cBhvr>
                                    </p:animEffect>
                                    <p:anim calcmode="lin" valueType="num">
                                      <p:cBhvr>
                                        <p:cTn id="51" dur="800" decel="100000" fill="hold"/>
                                        <p:tgtEl>
                                          <p:spTgt spid="20"/>
                                        </p:tgtEl>
                                        <p:attrNameLst>
                                          <p:attrName>style.rotation</p:attrName>
                                        </p:attrNameLst>
                                      </p:cBhvr>
                                      <p:tavLst>
                                        <p:tav tm="0">
                                          <p:val>
                                            <p:fltVal val="-90"/>
                                          </p:val>
                                        </p:tav>
                                        <p:tav tm="100000">
                                          <p:val>
                                            <p:fltVal val="0"/>
                                          </p:val>
                                        </p:tav>
                                      </p:tavLst>
                                    </p:anim>
                                    <p:anim calcmode="lin" valueType="num">
                                      <p:cBhvr>
                                        <p:cTn id="52" dur="800" decel="100000" fill="hold"/>
                                        <p:tgtEl>
                                          <p:spTgt spid="20"/>
                                        </p:tgtEl>
                                        <p:attrNameLst>
                                          <p:attrName>ppt_x</p:attrName>
                                        </p:attrNameLst>
                                      </p:cBhvr>
                                      <p:tavLst>
                                        <p:tav tm="0">
                                          <p:val>
                                            <p:strVal val="#ppt_x+0.4"/>
                                          </p:val>
                                        </p:tav>
                                        <p:tav tm="100000">
                                          <p:val>
                                            <p:strVal val="#ppt_x-0.05"/>
                                          </p:val>
                                        </p:tav>
                                      </p:tavLst>
                                    </p:anim>
                                    <p:anim calcmode="lin" valueType="num">
                                      <p:cBhvr>
                                        <p:cTn id="53" dur="800" decel="100000" fill="hold"/>
                                        <p:tgtEl>
                                          <p:spTgt spid="20"/>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30"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800" decel="100000"/>
                                        <p:tgtEl>
                                          <p:spTgt spid="22"/>
                                        </p:tgtEl>
                                      </p:cBhvr>
                                    </p:animEffect>
                                    <p:anim calcmode="lin" valueType="num">
                                      <p:cBhvr>
                                        <p:cTn id="61" dur="800" decel="100000" fill="hold"/>
                                        <p:tgtEl>
                                          <p:spTgt spid="22"/>
                                        </p:tgtEl>
                                        <p:attrNameLst>
                                          <p:attrName>style.rotation</p:attrName>
                                        </p:attrNameLst>
                                      </p:cBhvr>
                                      <p:tavLst>
                                        <p:tav tm="0">
                                          <p:val>
                                            <p:fltVal val="-90"/>
                                          </p:val>
                                        </p:tav>
                                        <p:tav tm="100000">
                                          <p:val>
                                            <p:fltVal val="0"/>
                                          </p:val>
                                        </p:tav>
                                      </p:tavLst>
                                    </p:anim>
                                    <p:anim calcmode="lin" valueType="num">
                                      <p:cBhvr>
                                        <p:cTn id="62" dur="800" decel="100000" fill="hold"/>
                                        <p:tgtEl>
                                          <p:spTgt spid="22"/>
                                        </p:tgtEl>
                                        <p:attrNameLst>
                                          <p:attrName>ppt_x</p:attrName>
                                        </p:attrNameLst>
                                      </p:cBhvr>
                                      <p:tavLst>
                                        <p:tav tm="0">
                                          <p:val>
                                            <p:strVal val="#ppt_x+0.4"/>
                                          </p:val>
                                        </p:tav>
                                        <p:tav tm="100000">
                                          <p:val>
                                            <p:strVal val="#ppt_x-0.05"/>
                                          </p:val>
                                        </p:tav>
                                      </p:tavLst>
                                    </p:anim>
                                    <p:anim calcmode="lin" valueType="num">
                                      <p:cBhvr>
                                        <p:cTn id="63" dur="800" decel="100000" fill="hold"/>
                                        <p:tgtEl>
                                          <p:spTgt spid="22"/>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par>
                                <p:cTn id="66" presetID="30"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800" decel="100000"/>
                                        <p:tgtEl>
                                          <p:spTgt spid="18"/>
                                        </p:tgtEl>
                                      </p:cBhvr>
                                    </p:animEffect>
                                    <p:anim calcmode="lin" valueType="num">
                                      <p:cBhvr>
                                        <p:cTn id="69" dur="800" decel="100000" fill="hold"/>
                                        <p:tgtEl>
                                          <p:spTgt spid="18"/>
                                        </p:tgtEl>
                                        <p:attrNameLst>
                                          <p:attrName>style.rotation</p:attrName>
                                        </p:attrNameLst>
                                      </p:cBhvr>
                                      <p:tavLst>
                                        <p:tav tm="0">
                                          <p:val>
                                            <p:fltVal val="-90"/>
                                          </p:val>
                                        </p:tav>
                                        <p:tav tm="100000">
                                          <p:val>
                                            <p:fltVal val="0"/>
                                          </p:val>
                                        </p:tav>
                                      </p:tavLst>
                                    </p:anim>
                                    <p:anim calcmode="lin" valueType="num">
                                      <p:cBhvr>
                                        <p:cTn id="70" dur="800" decel="100000" fill="hold"/>
                                        <p:tgtEl>
                                          <p:spTgt spid="18"/>
                                        </p:tgtEl>
                                        <p:attrNameLst>
                                          <p:attrName>ppt_x</p:attrName>
                                        </p:attrNameLst>
                                      </p:cBhvr>
                                      <p:tavLst>
                                        <p:tav tm="0">
                                          <p:val>
                                            <p:strVal val="#ppt_x+0.4"/>
                                          </p:val>
                                        </p:tav>
                                        <p:tav tm="100000">
                                          <p:val>
                                            <p:strVal val="#ppt_x-0.05"/>
                                          </p:val>
                                        </p:tav>
                                      </p:tavLst>
                                    </p:anim>
                                    <p:anim calcmode="lin" valueType="num">
                                      <p:cBhvr>
                                        <p:cTn id="71" dur="800" decel="100000" fill="hold"/>
                                        <p:tgtEl>
                                          <p:spTgt spid="18"/>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5572125"/>
            <a:ext cx="1433512" cy="1285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6628"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4" name="Rectangle 13"/>
          <p:cNvSpPr/>
          <p:nvPr/>
        </p:nvSpPr>
        <p:spPr>
          <a:xfrm>
            <a:off x="4572715" y="785794"/>
            <a:ext cx="3999813" cy="584775"/>
          </a:xfrm>
          <a:prstGeom prst="rect">
            <a:avLst/>
          </a:prstGeom>
          <a:blipFill>
            <a:blip r:embed="rId8"/>
            <a:tile tx="0" ty="0" sx="100000" sy="100000" flip="none" algn="tl"/>
          </a:blipFill>
        </p:spPr>
        <p:txBody>
          <a:bodyPr wrap="none">
            <a:spAutoFit/>
          </a:bodyPr>
          <a:lstStyle/>
          <a:p>
            <a:pPr algn="ctr">
              <a:defRPr/>
            </a:pPr>
            <a:r>
              <a:rPr lang="ar-EG"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التحذير من الخوض في القدر</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pic>
        <p:nvPicPr>
          <p:cNvPr id="26631" name="Picture 9"/>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928688" y="1500188"/>
            <a:ext cx="7500937" cy="4000500"/>
          </a:xfrm>
          <a:prstGeom prst="rect">
            <a:avLst/>
          </a:prstGeom>
          <a:noFill/>
          <a:ln w="9525">
            <a:solidFill>
              <a:srgbClr val="FF000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from="(-#ppt_w/2)" to="(#ppt_x)" calcmode="lin" valueType="num">
                                      <p:cBhvr>
                                        <p:cTn id="7" dur="600" fill="hold">
                                          <p:stCondLst>
                                            <p:cond delay="0"/>
                                          </p:stCondLst>
                                        </p:cTn>
                                        <p:tgtEl>
                                          <p:spTgt spid="14"/>
                                        </p:tgtEl>
                                        <p:attrNameLst>
                                          <p:attrName>ppt_x</p:attrName>
                                        </p:attrNameLst>
                                      </p:cBhvr>
                                    </p:anim>
                                    <p:anim from="0" to="-1.0" calcmode="lin" valueType="num">
                                      <p:cBhvr>
                                        <p:cTn id="8" dur="200" decel="50000" autoRev="1" fill="hold">
                                          <p:stCondLst>
                                            <p:cond delay="600"/>
                                          </p:stCondLst>
                                        </p:cTn>
                                        <p:tgtEl>
                                          <p:spTgt spid="14"/>
                                        </p:tgtEl>
                                        <p:attrNameLst>
                                          <p:attrName>xshear</p:attrName>
                                        </p:attrNameLst>
                                      </p:cBhvr>
                                    </p:anim>
                                    <p:animScale>
                                      <p:cBhvr>
                                        <p:cTn id="9" dur="200" decel="100000" autoRev="1" fill="hold">
                                          <p:stCondLst>
                                            <p:cond delay="600"/>
                                          </p:stCondLst>
                                        </p:cTn>
                                        <p:tgtEl>
                                          <p:spTgt spid="14"/>
                                        </p:tgtEl>
                                      </p:cBhvr>
                                      <p:from x="100000" y="100000"/>
                                      <p:to x="80000" y="100000"/>
                                    </p:animScale>
                                    <p:anim by="(#ppt_h/3+#ppt_w*0.1)" calcmode="lin" valueType="num">
                                      <p:cBhvr additive="sum">
                                        <p:cTn id="10" dur="200" decel="100000" autoRev="1" fill="hold">
                                          <p:stCondLst>
                                            <p:cond delay="600"/>
                                          </p:stCondLst>
                                        </p:cTn>
                                        <p:tgtEl>
                                          <p:spTgt spid="14"/>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0" presetClass="entr" presetSubtype="0" fill="hold" nodeType="clickEffect">
                                  <p:stCondLst>
                                    <p:cond delay="0"/>
                                  </p:stCondLst>
                                  <p:childTnLst>
                                    <p:set>
                                      <p:cBhvr>
                                        <p:cTn id="14" dur="1" fill="hold">
                                          <p:stCondLst>
                                            <p:cond delay="0"/>
                                          </p:stCondLst>
                                        </p:cTn>
                                        <p:tgtEl>
                                          <p:spTgt spid="26631"/>
                                        </p:tgtEl>
                                        <p:attrNameLst>
                                          <p:attrName>style.visibility</p:attrName>
                                        </p:attrNameLst>
                                      </p:cBhvr>
                                      <p:to>
                                        <p:strVal val="visible"/>
                                      </p:to>
                                    </p:set>
                                    <p:animEffect transition="in" filter="wedge">
                                      <p:cBhvr>
                                        <p:cTn id="15" dur="20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5286375"/>
            <a:ext cx="1433512" cy="1571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7652"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4" name="Horizontal Scroll 13"/>
          <p:cNvSpPr/>
          <p:nvPr/>
        </p:nvSpPr>
        <p:spPr>
          <a:xfrm>
            <a:off x="3214688" y="714375"/>
            <a:ext cx="3357562" cy="714375"/>
          </a:xfrm>
          <a:prstGeom prst="horizontalScroll">
            <a:avLst/>
          </a:prstGeom>
          <a:blipFill>
            <a:blip r:embed="rId8"/>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200" dirty="0">
                <a:solidFill>
                  <a:srgbClr val="7030A0"/>
                </a:solidFill>
                <a:cs typeface="DecoType Thuluth" pitchFamily="2" charset="-78"/>
              </a:rPr>
              <a:t>مذهب السلف في القدر</a:t>
            </a:r>
            <a:endParaRPr lang="en-US" sz="3200" dirty="0">
              <a:solidFill>
                <a:srgbClr val="7030A0"/>
              </a:solidFill>
              <a:cs typeface="DecoType Thuluth" pitchFamily="2" charset="-78"/>
            </a:endParaRPr>
          </a:p>
        </p:txBody>
      </p:sp>
      <p:sp>
        <p:nvSpPr>
          <p:cNvPr id="27655" name="TextBox 15"/>
          <p:cNvSpPr txBox="1">
            <a:spLocks noChangeArrowheads="1"/>
          </p:cNvSpPr>
          <p:nvPr/>
        </p:nvSpPr>
        <p:spPr bwMode="auto">
          <a:xfrm>
            <a:off x="2000250" y="1428750"/>
            <a:ext cx="6429375" cy="3970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Wingdings" pitchFamily="2" charset="2"/>
              <a:buChar char="Ø"/>
            </a:pPr>
            <a:r>
              <a:rPr lang="ar-EG" sz="2800">
                <a:solidFill>
                  <a:srgbClr val="7030A0"/>
                </a:solidFill>
                <a:cs typeface="DecoType Thuluth" pitchFamily="2" charset="-78"/>
              </a:rPr>
              <a:t> ان الله تعالي علم كل شئ وكتبه وشاء خلقه </a:t>
            </a:r>
          </a:p>
          <a:p>
            <a:pPr eaLnBrk="1" hangingPunct="1">
              <a:buFont typeface="Wingdings" pitchFamily="2" charset="2"/>
              <a:buChar char="Ø"/>
            </a:pPr>
            <a:r>
              <a:rPr lang="ar-EG" sz="2800">
                <a:solidFill>
                  <a:srgbClr val="7030A0"/>
                </a:solidFill>
                <a:cs typeface="DecoType Thuluth" pitchFamily="2" charset="-78"/>
              </a:rPr>
              <a:t> ان للعبد قدرة ومشيئة واختيارا بها تتحقق افعاله قال تعالي : (لمن شاء منكم ان يستقيم    )</a:t>
            </a:r>
          </a:p>
          <a:p>
            <a:pPr eaLnBrk="1" hangingPunct="1">
              <a:buFont typeface="Wingdings" pitchFamily="2" charset="2"/>
              <a:buChar char="Ø"/>
            </a:pPr>
            <a:r>
              <a:rPr lang="ar-EG" sz="2800">
                <a:solidFill>
                  <a:srgbClr val="7030A0"/>
                </a:solidFill>
                <a:cs typeface="DecoType Thuluth" pitchFamily="2" charset="-78"/>
              </a:rPr>
              <a:t> ان قدرة العبد ومشيئته غير خارجة عن قدرة الله ومشيئته قال تعالي : ( وما تشاؤن الا ان يشاء الله رب العالمين)</a:t>
            </a:r>
          </a:p>
          <a:p>
            <a:pPr eaLnBrk="1" hangingPunct="1">
              <a:buFont typeface="Wingdings" pitchFamily="2" charset="2"/>
              <a:buChar char="Ø"/>
            </a:pPr>
            <a:r>
              <a:rPr lang="ar-EG" sz="2800">
                <a:solidFill>
                  <a:srgbClr val="7030A0"/>
                </a:solidFill>
                <a:cs typeface="DecoType Thuluth" pitchFamily="2" charset="-78"/>
              </a:rPr>
              <a:t> انه يجب الإيمان بالقدر خيره وشره علي وجه التسليم وعدم الخوض فيه لان كل ما قدره الله حكمة وعدل وخير ورحمة .</a:t>
            </a:r>
            <a:endParaRPr lang="en-US" sz="2800">
              <a:solidFill>
                <a:srgbClr val="7030A0"/>
              </a:solidFill>
              <a:cs typeface="DecoType Thuluth" pitchFamily="2" charset="-78"/>
            </a:endParaRPr>
          </a:p>
        </p:txBody>
      </p:sp>
      <p:pic>
        <p:nvPicPr>
          <p:cNvPr id="27656" name="Picture 2" descr="F:\walaa\صور\59808_120949717958475_116108051775975_112593_2057937_s.jp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4000500"/>
            <a:ext cx="1357313" cy="1643063"/>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pic>
        <p:nvPicPr>
          <p:cNvPr id="16" name="Picture 5" descr="F:\walaa\صور\167276_155799341134055_100001119691527_263980_4465952_n.jpg"/>
          <p:cNvPicPr>
            <a:picLocks noChangeAspect="1" noChangeArrowheads="1"/>
          </p:cNvPicPr>
          <p:nvPr/>
        </p:nvPicPr>
        <p:blipFill>
          <a:blip r:embed="rId10"/>
          <a:srcRect/>
          <a:stretch>
            <a:fillRect/>
          </a:stretch>
        </p:blipFill>
        <p:spPr bwMode="auto">
          <a:xfrm>
            <a:off x="785813" y="857250"/>
            <a:ext cx="1285875" cy="2928938"/>
          </a:xfrm>
          <a:prstGeom prst="rect">
            <a:avLst/>
          </a:prstGeom>
          <a:noFill/>
          <a:ln>
            <a:solidFill>
              <a:schemeClr val="accent3">
                <a:lumMod val="7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7655"/>
                                        </p:tgtEl>
                                        <p:attrNameLst>
                                          <p:attrName>style.visibility</p:attrName>
                                        </p:attrNameLst>
                                      </p:cBhvr>
                                      <p:to>
                                        <p:strVal val="visible"/>
                                      </p:to>
                                    </p:set>
                                    <p:animEffect transition="in" filter="wedge">
                                      <p:cBhvr>
                                        <p:cTn id="13" dur="20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6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8676"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4" name="Rectangle 13"/>
          <p:cNvSpPr/>
          <p:nvPr/>
        </p:nvSpPr>
        <p:spPr>
          <a:xfrm>
            <a:off x="1757358" y="785794"/>
            <a:ext cx="5386410" cy="523220"/>
          </a:xfrm>
          <a:prstGeom prst="rect">
            <a:avLst/>
          </a:prstGeom>
          <a:blipFill>
            <a:blip r:embed="rId8"/>
            <a:tile tx="0" ty="0" sx="100000" sy="100000" flip="none" algn="tl"/>
          </a:blipFill>
        </p:spPr>
        <p:txBody>
          <a:bodyPr wrap="none">
            <a:spAutoFit/>
          </a:bodyPr>
          <a:lstStyle/>
          <a:p>
            <a:pPr algn="ctr">
              <a:defRPr/>
            </a:pPr>
            <a:r>
              <a:rPr lang="ar-EG"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حكم الاحتجاج بالقدر في ترك ما امر الله به :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pic>
        <p:nvPicPr>
          <p:cNvPr id="28679" name="Picture 9"/>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1500188"/>
            <a:ext cx="7786688" cy="1143000"/>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pic>
        <p:nvPicPr>
          <p:cNvPr id="28680" name="Picture 10"/>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714375" y="2643188"/>
            <a:ext cx="7786688" cy="1143000"/>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pic>
        <p:nvPicPr>
          <p:cNvPr id="28681" name="Picture 11"/>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714375" y="3786188"/>
            <a:ext cx="7786688" cy="1214437"/>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52" presetClass="entr" presetSubtype="0" fill="hold" nodeType="clickEffect">
                                  <p:stCondLst>
                                    <p:cond delay="0"/>
                                  </p:stCondLst>
                                  <p:childTnLst>
                                    <p:set>
                                      <p:cBhvr>
                                        <p:cTn id="16" dur="1" fill="hold">
                                          <p:stCondLst>
                                            <p:cond delay="0"/>
                                          </p:stCondLst>
                                        </p:cTn>
                                        <p:tgtEl>
                                          <p:spTgt spid="28679"/>
                                        </p:tgtEl>
                                        <p:attrNameLst>
                                          <p:attrName>style.visibility</p:attrName>
                                        </p:attrNameLst>
                                      </p:cBhvr>
                                      <p:to>
                                        <p:strVal val="visible"/>
                                      </p:to>
                                    </p:set>
                                    <p:animScale>
                                      <p:cBhvr>
                                        <p:cTn id="17" dur="1000" decel="50000" fill="hold">
                                          <p:stCondLst>
                                            <p:cond delay="0"/>
                                          </p:stCondLst>
                                        </p:cTn>
                                        <p:tgtEl>
                                          <p:spTgt spid="286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8679"/>
                                        </p:tgtEl>
                                        <p:attrNameLst>
                                          <p:attrName>ppt_x</p:attrName>
                                          <p:attrName>ppt_y</p:attrName>
                                        </p:attrNameLst>
                                      </p:cBhvr>
                                    </p:animMotion>
                                    <p:animEffect transition="in" filter="fade">
                                      <p:cBhvr>
                                        <p:cTn id="19" dur="1000"/>
                                        <p:tgtEl>
                                          <p:spTgt spid="2867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nodeType="clickEffect">
                                  <p:stCondLst>
                                    <p:cond delay="0"/>
                                  </p:stCondLst>
                                  <p:childTnLst>
                                    <p:set>
                                      <p:cBhvr>
                                        <p:cTn id="23" dur="1" fill="hold">
                                          <p:stCondLst>
                                            <p:cond delay="0"/>
                                          </p:stCondLst>
                                        </p:cTn>
                                        <p:tgtEl>
                                          <p:spTgt spid="28680"/>
                                        </p:tgtEl>
                                        <p:attrNameLst>
                                          <p:attrName>style.visibility</p:attrName>
                                        </p:attrNameLst>
                                      </p:cBhvr>
                                      <p:to>
                                        <p:strVal val="visible"/>
                                      </p:to>
                                    </p:set>
                                    <p:animScale>
                                      <p:cBhvr>
                                        <p:cTn id="24" dur="1000" decel="50000" fill="hold">
                                          <p:stCondLst>
                                            <p:cond delay="0"/>
                                          </p:stCondLst>
                                        </p:cTn>
                                        <p:tgtEl>
                                          <p:spTgt spid="286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8680"/>
                                        </p:tgtEl>
                                        <p:attrNameLst>
                                          <p:attrName>ppt_x</p:attrName>
                                          <p:attrName>ppt_y</p:attrName>
                                        </p:attrNameLst>
                                      </p:cBhvr>
                                    </p:animMotion>
                                    <p:animEffect transition="in" filter="fade">
                                      <p:cBhvr>
                                        <p:cTn id="26" dur="1000"/>
                                        <p:tgtEl>
                                          <p:spTgt spid="2868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2" presetClass="entr" presetSubtype="0" fill="hold" nodeType="clickEffect">
                                  <p:stCondLst>
                                    <p:cond delay="0"/>
                                  </p:stCondLst>
                                  <p:childTnLst>
                                    <p:set>
                                      <p:cBhvr>
                                        <p:cTn id="30" dur="1" fill="hold">
                                          <p:stCondLst>
                                            <p:cond delay="0"/>
                                          </p:stCondLst>
                                        </p:cTn>
                                        <p:tgtEl>
                                          <p:spTgt spid="28681"/>
                                        </p:tgtEl>
                                        <p:attrNameLst>
                                          <p:attrName>style.visibility</p:attrName>
                                        </p:attrNameLst>
                                      </p:cBhvr>
                                      <p:to>
                                        <p:strVal val="visible"/>
                                      </p:to>
                                    </p:set>
                                    <p:animScale>
                                      <p:cBhvr>
                                        <p:cTn id="31" dur="1000" decel="50000" fill="hold">
                                          <p:stCondLst>
                                            <p:cond delay="0"/>
                                          </p:stCondLst>
                                        </p:cTn>
                                        <p:tgtEl>
                                          <p:spTgt spid="286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8681"/>
                                        </p:tgtEl>
                                        <p:attrNameLst>
                                          <p:attrName>ppt_x</p:attrName>
                                          <p:attrName>ppt_y</p:attrName>
                                        </p:attrNameLst>
                                      </p:cBhvr>
                                    </p:animMotion>
                                    <p:animEffect transition="in" filter="fade">
                                      <p:cBhvr>
                                        <p:cTn id="33" dur="1000"/>
                                        <p:tgtEl>
                                          <p:spTgt spid="28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الركن الخامس :الإيمان باليوم الآخر</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099"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86750" y="5738813"/>
            <a:ext cx="857250" cy="1119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4101"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Double Wave 9"/>
          <p:cNvSpPr/>
          <p:nvPr/>
        </p:nvSpPr>
        <p:spPr>
          <a:xfrm>
            <a:off x="6929454" y="1142984"/>
            <a:ext cx="1643074" cy="571504"/>
          </a:xfrm>
          <a:prstGeom prst="doubleWave">
            <a:avLst/>
          </a:prstGeom>
          <a:solidFill>
            <a:srgbClr val="00B0F0"/>
          </a:solidFill>
          <a:ln>
            <a:solidFill>
              <a:srgbClr val="002060"/>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4000" dirty="0">
                <a:solidFill>
                  <a:srgbClr val="C00000"/>
                </a:solidFill>
                <a:cs typeface="DecoType Naskh Variants" pitchFamily="2" charset="-78"/>
              </a:rPr>
              <a:t>تعريفه</a:t>
            </a:r>
            <a:endParaRPr lang="en-US" sz="4000" dirty="0">
              <a:solidFill>
                <a:srgbClr val="C00000"/>
              </a:solidFill>
              <a:cs typeface="DecoType Naskh Variants" pitchFamily="2" charset="-78"/>
            </a:endParaRPr>
          </a:p>
        </p:txBody>
      </p:sp>
      <p:sp>
        <p:nvSpPr>
          <p:cNvPr id="4105" name="TextBox 14"/>
          <p:cNvSpPr txBox="1">
            <a:spLocks noChangeArrowheads="1"/>
          </p:cNvSpPr>
          <p:nvPr/>
        </p:nvSpPr>
        <p:spPr bwMode="auto">
          <a:xfrm>
            <a:off x="642938" y="785813"/>
            <a:ext cx="6215062" cy="1154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300">
                <a:cs typeface="DecoType Naskh Variants" pitchFamily="2" charset="-78"/>
              </a:rPr>
              <a:t>هو الاعتقاد الجازم بصدق كل ما أخبر به الله عز وجل في كتابه العزيز أو أخبر به رسوله مما يكون بعد الموت مثل: فتنة القبر وعذابه ونعيمه، البعث والحشر وتطاير الصحف والحساب، الميزان والصراط والحوض والشفاعة والجنة والنار.</a:t>
            </a:r>
            <a:endParaRPr lang="en-US" sz="2300">
              <a:cs typeface="DecoType Naskh Variants" pitchFamily="2" charset="-78"/>
            </a:endParaRPr>
          </a:p>
        </p:txBody>
      </p:sp>
      <p:sp>
        <p:nvSpPr>
          <p:cNvPr id="16" name="Double Wave 15"/>
          <p:cNvSpPr/>
          <p:nvPr/>
        </p:nvSpPr>
        <p:spPr>
          <a:xfrm>
            <a:off x="3428992" y="2071678"/>
            <a:ext cx="3429024" cy="500066"/>
          </a:xfrm>
          <a:prstGeom prst="doubleWave">
            <a:avLst/>
          </a:prstGeom>
          <a:solidFill>
            <a:srgbClr val="00B0F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3600" dirty="0">
                <a:solidFill>
                  <a:srgbClr val="C00000"/>
                </a:solidFill>
                <a:cs typeface="DecoType Naskh Variants" pitchFamily="2" charset="-78"/>
              </a:rPr>
              <a:t>الأدلة على وجوب الايمان به</a:t>
            </a:r>
            <a:endParaRPr lang="en-US" sz="3600" dirty="0">
              <a:solidFill>
                <a:srgbClr val="C00000"/>
              </a:solidFill>
              <a:cs typeface="DecoType Naskh Variants" pitchFamily="2" charset="-78"/>
            </a:endParaRPr>
          </a:p>
        </p:txBody>
      </p:sp>
      <p:pic>
        <p:nvPicPr>
          <p:cNvPr id="4109" name="Picture 3"/>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42938" y="2714625"/>
            <a:ext cx="7858125" cy="3357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from="(-#ppt_w/2)" to="(#ppt_x)" calcmode="lin" valueType="num">
                                      <p:cBhvr>
                                        <p:cTn id="7" dur="600" fill="hold">
                                          <p:stCondLst>
                                            <p:cond delay="0"/>
                                          </p:stCondLst>
                                        </p:cTn>
                                        <p:tgtEl>
                                          <p:spTgt spid="10"/>
                                        </p:tgtEl>
                                        <p:attrNameLst>
                                          <p:attrName>ppt_x</p:attrName>
                                        </p:attrNameLst>
                                      </p:cBhvr>
                                    </p:anim>
                                    <p:anim from="0" to="-1.0" calcmode="lin" valueType="num">
                                      <p:cBhvr>
                                        <p:cTn id="8" dur="200" decel="50000" autoRev="1" fill="hold">
                                          <p:stCondLst>
                                            <p:cond delay="600"/>
                                          </p:stCondLst>
                                        </p:cTn>
                                        <p:tgtEl>
                                          <p:spTgt spid="10"/>
                                        </p:tgtEl>
                                        <p:attrNameLst>
                                          <p:attrName>xshear</p:attrName>
                                        </p:attrNameLst>
                                      </p:cBhvr>
                                    </p:anim>
                                    <p:animScale>
                                      <p:cBhvr>
                                        <p:cTn id="9" dur="200" decel="100000" autoRev="1" fill="hold">
                                          <p:stCondLst>
                                            <p:cond delay="600"/>
                                          </p:stCondLst>
                                        </p:cTn>
                                        <p:tgtEl>
                                          <p:spTgt spid="10"/>
                                        </p:tgtEl>
                                      </p:cBhvr>
                                      <p:from x="100000" y="100000"/>
                                      <p:to x="80000" y="100000"/>
                                    </p:animScale>
                                    <p:anim by="(#ppt_h/3+#ppt_w*0.1)" calcmode="lin" valueType="num">
                                      <p:cBhvr additive="sum">
                                        <p:cTn id="10" dur="200" decel="100000" autoRev="1" fill="hold">
                                          <p:stCondLst>
                                            <p:cond delay="600"/>
                                          </p:stCondLst>
                                        </p:cTn>
                                        <p:tgtEl>
                                          <p:spTgt spid="10"/>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4105"/>
                                        </p:tgtEl>
                                        <p:attrNameLst>
                                          <p:attrName>style.visibility</p:attrName>
                                        </p:attrNameLst>
                                      </p:cBhvr>
                                      <p:to>
                                        <p:strVal val="visible"/>
                                      </p:to>
                                    </p:set>
                                    <p:animEffect transition="in" filter="strips(downLeft)">
                                      <p:cBhvr>
                                        <p:cTn id="15" dur="500"/>
                                        <p:tgtEl>
                                          <p:spTgt spid="410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4"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from="(-#ppt_w/2)" to="(#ppt_x)" calcmode="lin" valueType="num">
                                      <p:cBhvr>
                                        <p:cTn id="20" dur="600" fill="hold">
                                          <p:stCondLst>
                                            <p:cond delay="0"/>
                                          </p:stCondLst>
                                        </p:cTn>
                                        <p:tgtEl>
                                          <p:spTgt spid="16"/>
                                        </p:tgtEl>
                                        <p:attrNameLst>
                                          <p:attrName>ppt_x</p:attrName>
                                        </p:attrNameLst>
                                      </p:cBhvr>
                                    </p:anim>
                                    <p:anim from="0" to="-1.0" calcmode="lin" valueType="num">
                                      <p:cBhvr>
                                        <p:cTn id="21" dur="200" decel="50000" autoRev="1" fill="hold">
                                          <p:stCondLst>
                                            <p:cond delay="600"/>
                                          </p:stCondLst>
                                        </p:cTn>
                                        <p:tgtEl>
                                          <p:spTgt spid="16"/>
                                        </p:tgtEl>
                                        <p:attrNameLst>
                                          <p:attrName>xshear</p:attrName>
                                        </p:attrNameLst>
                                      </p:cBhvr>
                                    </p:anim>
                                    <p:animScale>
                                      <p:cBhvr>
                                        <p:cTn id="22" dur="200" decel="100000" autoRev="1" fill="hold">
                                          <p:stCondLst>
                                            <p:cond delay="600"/>
                                          </p:stCondLst>
                                        </p:cTn>
                                        <p:tgtEl>
                                          <p:spTgt spid="16"/>
                                        </p:tgtEl>
                                      </p:cBhvr>
                                      <p:from x="100000" y="100000"/>
                                      <p:to x="80000" y="100000"/>
                                    </p:animScale>
                                    <p:anim by="(#ppt_h/3+#ppt_w*0.1)" calcmode="lin" valueType="num">
                                      <p:cBhvr additive="sum">
                                        <p:cTn id="23" dur="200" decel="100000" autoRev="1" fill="hold">
                                          <p:stCondLst>
                                            <p:cond delay="600"/>
                                          </p:stCondLst>
                                        </p:cTn>
                                        <p:tgtEl>
                                          <p:spTgt spid="16"/>
                                        </p:tgtEl>
                                        <p:attrNameLst>
                                          <p:attrName>ppt_x</p:attrName>
                                        </p:attrNameLst>
                                      </p:cBhvr>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4109"/>
                                        </p:tgtEl>
                                        <p:attrNameLst>
                                          <p:attrName>style.visibility</p:attrName>
                                        </p:attrNameLst>
                                      </p:cBhvr>
                                      <p:to>
                                        <p:strVal val="visible"/>
                                      </p:to>
                                    </p:set>
                                    <p:animEffect transition="in" filter="wedge">
                                      <p:cBhvr>
                                        <p:cTn id="28" dur="2000"/>
                                        <p:tgtEl>
                                          <p:spTgt spid="4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29700"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Rectangle 9"/>
          <p:cNvSpPr/>
          <p:nvPr/>
        </p:nvSpPr>
        <p:spPr>
          <a:xfrm>
            <a:off x="1757358" y="785794"/>
            <a:ext cx="5386410" cy="523220"/>
          </a:xfrm>
          <a:prstGeom prst="rect">
            <a:avLst/>
          </a:prstGeom>
          <a:blipFill>
            <a:blip r:embed="rId8"/>
            <a:tile tx="0" ty="0" sx="100000" sy="100000" flip="none" algn="tl"/>
          </a:blipFill>
        </p:spPr>
        <p:txBody>
          <a:bodyPr wrap="none">
            <a:spAutoFit/>
          </a:bodyPr>
          <a:lstStyle/>
          <a:p>
            <a:pPr algn="ctr">
              <a:defRPr/>
            </a:pPr>
            <a:r>
              <a:rPr lang="ar-EG"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حكم الاحتجاج بالقدر في ترك ما امر الله به :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
        <p:nvSpPr>
          <p:cNvPr id="14"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pic>
        <p:nvPicPr>
          <p:cNvPr id="29703" name="Picture 9"/>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642938" y="1500188"/>
            <a:ext cx="7858125" cy="1081087"/>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pic>
        <p:nvPicPr>
          <p:cNvPr id="29704" name="Picture 10"/>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642938" y="2643188"/>
            <a:ext cx="7858125" cy="1071562"/>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pic>
        <p:nvPicPr>
          <p:cNvPr id="29705" name="Picture 11"/>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642938" y="3786188"/>
            <a:ext cx="7858125" cy="1071562"/>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29703"/>
                                        </p:tgtEl>
                                        <p:attrNameLst>
                                          <p:attrName>style.visibility</p:attrName>
                                        </p:attrNameLst>
                                      </p:cBhvr>
                                      <p:to>
                                        <p:strVal val="visible"/>
                                      </p:to>
                                    </p:set>
                                    <p:anim from="(-#ppt_w/2)" to="(#ppt_x)" calcmode="lin" valueType="num">
                                      <p:cBhvr>
                                        <p:cTn id="12" dur="600" fill="hold">
                                          <p:stCondLst>
                                            <p:cond delay="0"/>
                                          </p:stCondLst>
                                        </p:cTn>
                                        <p:tgtEl>
                                          <p:spTgt spid="29703"/>
                                        </p:tgtEl>
                                        <p:attrNameLst>
                                          <p:attrName>ppt_x</p:attrName>
                                        </p:attrNameLst>
                                      </p:cBhvr>
                                    </p:anim>
                                    <p:anim from="0" to="-1.0" calcmode="lin" valueType="num">
                                      <p:cBhvr>
                                        <p:cTn id="13" dur="200" decel="50000" autoRev="1" fill="hold">
                                          <p:stCondLst>
                                            <p:cond delay="600"/>
                                          </p:stCondLst>
                                        </p:cTn>
                                        <p:tgtEl>
                                          <p:spTgt spid="29703"/>
                                        </p:tgtEl>
                                        <p:attrNameLst>
                                          <p:attrName>xshear</p:attrName>
                                        </p:attrNameLst>
                                      </p:cBhvr>
                                    </p:anim>
                                    <p:animScale>
                                      <p:cBhvr>
                                        <p:cTn id="14" dur="200" decel="100000" autoRev="1" fill="hold">
                                          <p:stCondLst>
                                            <p:cond delay="600"/>
                                          </p:stCondLst>
                                        </p:cTn>
                                        <p:tgtEl>
                                          <p:spTgt spid="29703"/>
                                        </p:tgtEl>
                                      </p:cBhvr>
                                      <p:from x="100000" y="100000"/>
                                      <p:to x="80000" y="100000"/>
                                    </p:animScale>
                                    <p:anim by="(#ppt_h/3+#ppt_w*0.1)" calcmode="lin" valueType="num">
                                      <p:cBhvr additive="sum">
                                        <p:cTn id="15" dur="200" decel="100000" autoRev="1" fill="hold">
                                          <p:stCondLst>
                                            <p:cond delay="600"/>
                                          </p:stCondLst>
                                        </p:cTn>
                                        <p:tgtEl>
                                          <p:spTgt spid="29703"/>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4" presetClass="entr" presetSubtype="0" fill="hold" nodeType="clickEffect">
                                  <p:stCondLst>
                                    <p:cond delay="0"/>
                                  </p:stCondLst>
                                  <p:childTnLst>
                                    <p:set>
                                      <p:cBhvr>
                                        <p:cTn id="19" dur="1" fill="hold">
                                          <p:stCondLst>
                                            <p:cond delay="0"/>
                                          </p:stCondLst>
                                        </p:cTn>
                                        <p:tgtEl>
                                          <p:spTgt spid="29704"/>
                                        </p:tgtEl>
                                        <p:attrNameLst>
                                          <p:attrName>style.visibility</p:attrName>
                                        </p:attrNameLst>
                                      </p:cBhvr>
                                      <p:to>
                                        <p:strVal val="visible"/>
                                      </p:to>
                                    </p:set>
                                    <p:anim from="(-#ppt_w/2)" to="(#ppt_x)" calcmode="lin" valueType="num">
                                      <p:cBhvr>
                                        <p:cTn id="20" dur="600" fill="hold">
                                          <p:stCondLst>
                                            <p:cond delay="0"/>
                                          </p:stCondLst>
                                        </p:cTn>
                                        <p:tgtEl>
                                          <p:spTgt spid="29704"/>
                                        </p:tgtEl>
                                        <p:attrNameLst>
                                          <p:attrName>ppt_x</p:attrName>
                                        </p:attrNameLst>
                                      </p:cBhvr>
                                    </p:anim>
                                    <p:anim from="0" to="-1.0" calcmode="lin" valueType="num">
                                      <p:cBhvr>
                                        <p:cTn id="21" dur="200" decel="50000" autoRev="1" fill="hold">
                                          <p:stCondLst>
                                            <p:cond delay="600"/>
                                          </p:stCondLst>
                                        </p:cTn>
                                        <p:tgtEl>
                                          <p:spTgt spid="29704"/>
                                        </p:tgtEl>
                                        <p:attrNameLst>
                                          <p:attrName>xshear</p:attrName>
                                        </p:attrNameLst>
                                      </p:cBhvr>
                                    </p:anim>
                                    <p:animScale>
                                      <p:cBhvr>
                                        <p:cTn id="22" dur="200" decel="100000" autoRev="1" fill="hold">
                                          <p:stCondLst>
                                            <p:cond delay="600"/>
                                          </p:stCondLst>
                                        </p:cTn>
                                        <p:tgtEl>
                                          <p:spTgt spid="29704"/>
                                        </p:tgtEl>
                                      </p:cBhvr>
                                      <p:from x="100000" y="100000"/>
                                      <p:to x="80000" y="100000"/>
                                    </p:animScale>
                                    <p:anim by="(#ppt_h/3+#ppt_w*0.1)" calcmode="lin" valueType="num">
                                      <p:cBhvr additive="sum">
                                        <p:cTn id="23" dur="200" decel="100000" autoRev="1" fill="hold">
                                          <p:stCondLst>
                                            <p:cond delay="600"/>
                                          </p:stCondLst>
                                        </p:cTn>
                                        <p:tgtEl>
                                          <p:spTgt spid="29704"/>
                                        </p:tgtEl>
                                        <p:attrNameLst>
                                          <p:attrName>ppt_x</p:attrName>
                                        </p:attrNameLst>
                                      </p:cBhvr>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4" presetClass="entr" presetSubtype="0" fill="hold" nodeType="clickEffect">
                                  <p:stCondLst>
                                    <p:cond delay="0"/>
                                  </p:stCondLst>
                                  <p:childTnLst>
                                    <p:set>
                                      <p:cBhvr>
                                        <p:cTn id="27" dur="1" fill="hold">
                                          <p:stCondLst>
                                            <p:cond delay="0"/>
                                          </p:stCondLst>
                                        </p:cTn>
                                        <p:tgtEl>
                                          <p:spTgt spid="29705"/>
                                        </p:tgtEl>
                                        <p:attrNameLst>
                                          <p:attrName>style.visibility</p:attrName>
                                        </p:attrNameLst>
                                      </p:cBhvr>
                                      <p:to>
                                        <p:strVal val="visible"/>
                                      </p:to>
                                    </p:set>
                                    <p:anim from="(-#ppt_w/2)" to="(#ppt_x)" calcmode="lin" valueType="num">
                                      <p:cBhvr>
                                        <p:cTn id="28" dur="600" fill="hold">
                                          <p:stCondLst>
                                            <p:cond delay="0"/>
                                          </p:stCondLst>
                                        </p:cTn>
                                        <p:tgtEl>
                                          <p:spTgt spid="29705"/>
                                        </p:tgtEl>
                                        <p:attrNameLst>
                                          <p:attrName>ppt_x</p:attrName>
                                        </p:attrNameLst>
                                      </p:cBhvr>
                                    </p:anim>
                                    <p:anim from="0" to="-1.0" calcmode="lin" valueType="num">
                                      <p:cBhvr>
                                        <p:cTn id="29" dur="200" decel="50000" autoRev="1" fill="hold">
                                          <p:stCondLst>
                                            <p:cond delay="600"/>
                                          </p:stCondLst>
                                        </p:cTn>
                                        <p:tgtEl>
                                          <p:spTgt spid="29705"/>
                                        </p:tgtEl>
                                        <p:attrNameLst>
                                          <p:attrName>xshear</p:attrName>
                                        </p:attrNameLst>
                                      </p:cBhvr>
                                    </p:anim>
                                    <p:animScale>
                                      <p:cBhvr>
                                        <p:cTn id="30" dur="200" decel="100000" autoRev="1" fill="hold">
                                          <p:stCondLst>
                                            <p:cond delay="600"/>
                                          </p:stCondLst>
                                        </p:cTn>
                                        <p:tgtEl>
                                          <p:spTgt spid="29705"/>
                                        </p:tgtEl>
                                      </p:cBhvr>
                                      <p:from x="100000" y="100000"/>
                                      <p:to x="80000" y="100000"/>
                                    </p:animScale>
                                    <p:anim by="(#ppt_h/3+#ppt_w*0.1)" calcmode="lin" valueType="num">
                                      <p:cBhvr additive="sum">
                                        <p:cTn id="31" dur="200" decel="100000" autoRev="1" fill="hold">
                                          <p:stCondLst>
                                            <p:cond delay="600"/>
                                          </p:stCondLst>
                                        </p:cTn>
                                        <p:tgtEl>
                                          <p:spTgt spid="2970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5786438"/>
            <a:ext cx="1433512" cy="1071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30724"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14" name="Rectangle 13"/>
          <p:cNvSpPr/>
          <p:nvPr/>
        </p:nvSpPr>
        <p:spPr>
          <a:xfrm>
            <a:off x="2149257" y="714356"/>
            <a:ext cx="4423007" cy="523220"/>
          </a:xfrm>
          <a:prstGeom prst="rect">
            <a:avLst/>
          </a:prstGeom>
          <a:blipFill>
            <a:blip r:embed="rId8"/>
            <a:tile tx="0" ty="0" sx="100000" sy="100000" flip="none" algn="tl"/>
          </a:blipFill>
        </p:spPr>
        <p:txBody>
          <a:bodyPr wrap="none">
            <a:spAutoFit/>
          </a:bodyPr>
          <a:lstStyle/>
          <a:p>
            <a:pPr algn="ctr">
              <a:defRPr/>
            </a:pPr>
            <a:r>
              <a:rPr lang="ar-EG"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حكم الاحتجاج بالقدر عند المصائب :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
        <p:nvSpPr>
          <p:cNvPr id="30727" name="TextBox 15"/>
          <p:cNvSpPr txBox="1">
            <a:spLocks noChangeArrowheads="1"/>
          </p:cNvSpPr>
          <p:nvPr/>
        </p:nvSpPr>
        <p:spPr bwMode="auto">
          <a:xfrm>
            <a:off x="714375" y="1571625"/>
            <a:ext cx="7786688" cy="304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solidFill>
                  <a:srgbClr val="7030A0"/>
                </a:solidFill>
              </a:rPr>
              <a:t>الاحتجاج بالقدر علي المصيبة جائز ومن كمال الايمان الرضى بالمقدور وذلك من الرضي بالربوبية .</a:t>
            </a:r>
          </a:p>
          <a:p>
            <a:pPr eaLnBrk="1" hangingPunct="1"/>
            <a:r>
              <a:rPr lang="ar-EG" sz="2400">
                <a:solidFill>
                  <a:srgbClr val="7030A0"/>
                </a:solidFill>
              </a:rPr>
              <a:t>ويدل علي جواز الاحتجاج بالقدر علي المصائب حديث احتجاج ادم وموسي عليهما السلام </a:t>
            </a:r>
            <a:r>
              <a:rPr lang="ar-EG" sz="2400" b="1">
                <a:solidFill>
                  <a:srgbClr val="FF0000"/>
                </a:solidFill>
                <a:cs typeface="DecoType Thuluth" pitchFamily="2" charset="-78"/>
              </a:rPr>
              <a:t>، قال رسول الله (ص) : ”احتج ادم وموسي فقال موسي : يا ادم انت ابونا خيبتنا وأخرجتنا من الجنة ، فقال ادم : انت موسي اصطفاك الله بكلامه وخط لك بيده ،اتلومني علي امر قدره الله علي قبل ان يخلقني بأربعين سنة ؟ فقال النبي فحج ادم موسي فحج ادم موسي ” </a:t>
            </a:r>
          </a:p>
          <a:p>
            <a:pPr eaLnBrk="1" hangingPunct="1"/>
            <a:r>
              <a:rPr lang="ar-EG" sz="2400">
                <a:solidFill>
                  <a:srgbClr val="7030A0"/>
                </a:solidFill>
              </a:rPr>
              <a:t>وقد كتب الله لأدم ان يعيش في الارض . </a:t>
            </a:r>
            <a:endParaRPr lang="en-US" sz="2400">
              <a:solidFill>
                <a:srgbClr val="7030A0"/>
              </a:solidFill>
            </a:endParaRPr>
          </a:p>
        </p:txBody>
      </p:sp>
      <p:pic>
        <p:nvPicPr>
          <p:cNvPr id="30728" name="Picture 10"/>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85813" y="4572000"/>
            <a:ext cx="7643812" cy="1214438"/>
          </a:xfrm>
          <a:prstGeom prst="rect">
            <a:avLst/>
          </a:prstGeom>
          <a:noFill/>
          <a:ln w="9525">
            <a:solidFill>
              <a:srgbClr val="00206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0727"/>
                                        </p:tgtEl>
                                        <p:attrNameLst>
                                          <p:attrName>style.visibility</p:attrName>
                                        </p:attrNameLst>
                                      </p:cBhvr>
                                      <p:to>
                                        <p:strVal val="visible"/>
                                      </p:to>
                                    </p:set>
                                    <p:animEffect transition="in" filter="strips(downLeft)">
                                      <p:cBhvr>
                                        <p:cTn id="12" dur="500"/>
                                        <p:tgtEl>
                                          <p:spTgt spid="30727"/>
                                        </p:tgtEl>
                                      </p:cBhvr>
                                    </p:animEffect>
                                  </p:childTnLst>
                                </p:cTn>
                              </p:par>
                              <p:par>
                                <p:cTn id="13" presetID="18" presetClass="entr" presetSubtype="12" fill="hold" nodeType="withEffect">
                                  <p:stCondLst>
                                    <p:cond delay="0"/>
                                  </p:stCondLst>
                                  <p:childTnLst>
                                    <p:set>
                                      <p:cBhvr>
                                        <p:cTn id="14" dur="1" fill="hold">
                                          <p:stCondLst>
                                            <p:cond delay="0"/>
                                          </p:stCondLst>
                                        </p:cTn>
                                        <p:tgtEl>
                                          <p:spTgt spid="30728"/>
                                        </p:tgtEl>
                                        <p:attrNameLst>
                                          <p:attrName>style.visibility</p:attrName>
                                        </p:attrNameLst>
                                      </p:cBhvr>
                                      <p:to>
                                        <p:strVal val="visible"/>
                                      </p:to>
                                    </p:set>
                                    <p:animEffect transition="in" filter="strips(downLeft)">
                                      <p:cBhvr>
                                        <p:cTn id="15" dur="5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31748"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شريط منحني إلى الأعلى 5"/>
          <p:cNvSpPr/>
          <p:nvPr/>
        </p:nvSpPr>
        <p:spPr>
          <a:xfrm>
            <a:off x="928662" y="-24"/>
            <a:ext cx="7358114"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solidFill>
                  <a:srgbClr val="FFFF00"/>
                </a:solidFill>
                <a:effectLst>
                  <a:outerShdw blurRad="50800" dist="39000" dir="5460000" algn="tl">
                    <a:srgbClr val="000000">
                      <a:alpha val="38000"/>
                    </a:srgbClr>
                  </a:outerShdw>
                </a:effectLst>
                <a:cs typeface="DecoType Naskh Variants" pitchFamily="2" charset="-78"/>
              </a:rPr>
              <a:t>الباب الثالث : أثر الإيمان في حياة الفرد والجماعة</a:t>
            </a:r>
            <a:endParaRPr lang="ar-SA" sz="28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31750" name="TextBox 13"/>
          <p:cNvSpPr txBox="1">
            <a:spLocks noChangeArrowheads="1"/>
          </p:cNvSpPr>
          <p:nvPr/>
        </p:nvSpPr>
        <p:spPr bwMode="auto">
          <a:xfrm>
            <a:off x="928688" y="1214438"/>
            <a:ext cx="7572375" cy="403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000">
                <a:solidFill>
                  <a:srgbClr val="7030A0"/>
                </a:solidFill>
              </a:rPr>
              <a:t>للإيمان اثر في حياة الفرد والجماعة وذلك لان الإيمان يساهم في اصلاح الفرد والمجتمع ومن الاثار التي يتركها الايمان ما يأتي :</a:t>
            </a:r>
          </a:p>
          <a:p>
            <a:pPr eaLnBrk="1" hangingPunct="1">
              <a:buFont typeface="Wingdings" pitchFamily="2" charset="2"/>
              <a:buChar char="ü"/>
            </a:pPr>
            <a:r>
              <a:rPr lang="ar-EG">
                <a:solidFill>
                  <a:srgbClr val="7030A0"/>
                </a:solidFill>
              </a:rPr>
              <a:t> </a:t>
            </a:r>
            <a:r>
              <a:rPr lang="ar-EG" sz="2000">
                <a:solidFill>
                  <a:srgbClr val="7030A0"/>
                </a:solidFill>
              </a:rPr>
              <a:t>ان الايمان هو حياة القلوب الباعث لها علي القوة التي ترقي بها درجات الكمال </a:t>
            </a:r>
            <a:r>
              <a:rPr lang="ar-EG">
                <a:solidFill>
                  <a:srgbClr val="7030A0"/>
                </a:solidFill>
              </a:rPr>
              <a:t>، </a:t>
            </a:r>
            <a:r>
              <a:rPr lang="ar-EG" sz="2400" b="1">
                <a:solidFill>
                  <a:srgbClr val="00B050"/>
                </a:solidFill>
                <a:cs typeface="DecoType Thuluth" pitchFamily="2" charset="-78"/>
              </a:rPr>
              <a:t>قال تعالي : ”او من كام ميتا فاحييناه وجعلنا له نورا يمشي به في الناس كمن مثله في الظلمات ليس بخارج منها كذلك زين للكافرين ما كانوا يعملون ” </a:t>
            </a:r>
          </a:p>
          <a:p>
            <a:pPr eaLnBrk="1" hangingPunct="1">
              <a:buFont typeface="Wingdings" pitchFamily="2" charset="2"/>
              <a:buChar char="ü"/>
            </a:pPr>
            <a:r>
              <a:rPr lang="ar-EG" sz="2400" b="1">
                <a:solidFill>
                  <a:srgbClr val="00B050"/>
                </a:solidFill>
                <a:cs typeface="DecoType Thuluth" pitchFamily="2" charset="-78"/>
              </a:rPr>
              <a:t> </a:t>
            </a:r>
            <a:r>
              <a:rPr lang="ar-EG" sz="2000">
                <a:solidFill>
                  <a:srgbClr val="7030A0"/>
                </a:solidFill>
              </a:rPr>
              <a:t>ان الايمان مصدر الراحة والطمأنينة للأفراد لان الانسان حين يرضي بقضاء الله في السراء والضراء في السعة والضيق يجد نفسه سعيدا</a:t>
            </a:r>
            <a:r>
              <a:rPr lang="ar-EG">
                <a:solidFill>
                  <a:srgbClr val="7030A0"/>
                </a:solidFill>
              </a:rPr>
              <a:t>، </a:t>
            </a:r>
            <a:r>
              <a:rPr lang="ar-EG" sz="2400" b="1">
                <a:solidFill>
                  <a:srgbClr val="00B050"/>
                </a:solidFill>
                <a:cs typeface="DecoType Thuluth" pitchFamily="2" charset="-78"/>
              </a:rPr>
              <a:t>قال تعالي : ”وعسي ان تكرهوا شيئا وهو خير لكم وعسي ان تحبوا شيئا وهو شر لكم ” </a:t>
            </a:r>
          </a:p>
          <a:p>
            <a:pPr eaLnBrk="1" hangingPunct="1"/>
            <a:r>
              <a:rPr lang="ar-EG">
                <a:solidFill>
                  <a:srgbClr val="FF0000"/>
                </a:solidFill>
              </a:rPr>
              <a:t> </a:t>
            </a:r>
            <a:r>
              <a:rPr lang="ar-EG" sz="2400" b="1">
                <a:solidFill>
                  <a:srgbClr val="FF0000"/>
                </a:solidFill>
                <a:cs typeface="DecoType Thuluth" pitchFamily="2" charset="-78"/>
              </a:rPr>
              <a:t>وقال رسول الله : ”عجبا لأمر المؤمن  إن أمره كله لخير ،ولا يكون ذلك إلا لمؤمن ان اصابته سراء شكر فكان خيرا له وإن اصابته ضراء صبر فكان خيرا له“ </a:t>
            </a:r>
          </a:p>
          <a:p>
            <a:pPr eaLnBrk="1" hangingPunct="1">
              <a:buFont typeface="Wingdings" pitchFamily="2" charset="2"/>
              <a:buChar char="ü"/>
            </a:pPr>
            <a:r>
              <a:rPr lang="ar-EG" sz="2400" b="1">
                <a:solidFill>
                  <a:srgbClr val="7030A0"/>
                </a:solidFill>
                <a:cs typeface="DecoType Thuluth" pitchFamily="2" charset="-78"/>
              </a:rPr>
              <a:t> </a:t>
            </a:r>
            <a:r>
              <a:rPr lang="ar-EG" sz="2000">
                <a:solidFill>
                  <a:srgbClr val="7030A0"/>
                </a:solidFill>
              </a:rPr>
              <a:t>الإيمان يطهر النفوس من الأوهام والخرافات .  </a:t>
            </a:r>
            <a:endParaRPr lang="en-US" sz="2000">
              <a:solidFill>
                <a:srgbClr val="7030A0"/>
              </a:solidFill>
            </a:endParaRPr>
          </a:p>
        </p:txBody>
      </p:sp>
      <p:sp>
        <p:nvSpPr>
          <p:cNvPr id="15" name="Rectangle 14"/>
          <p:cNvSpPr/>
          <p:nvPr/>
        </p:nvSpPr>
        <p:spPr>
          <a:xfrm>
            <a:off x="2214546" y="691202"/>
            <a:ext cx="4570483" cy="523220"/>
          </a:xfrm>
          <a:prstGeom prst="rect">
            <a:avLst/>
          </a:prstGeom>
          <a:blipFill>
            <a:blip r:embed="rId8"/>
            <a:tile tx="0" ty="0" sx="100000" sy="100000" flip="none" algn="tl"/>
          </a:blipFill>
        </p:spPr>
        <p:txBody>
          <a:bodyPr wrap="none">
            <a:spAutoFit/>
          </a:bodyPr>
          <a:lstStyle/>
          <a:p>
            <a:pPr algn="ctr">
              <a:defRPr/>
            </a:pPr>
            <a:r>
              <a:rPr lang="ar-EG"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أثر الايمان في حياة الفرد والجماعة :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pic>
        <p:nvPicPr>
          <p:cNvPr id="31752" name="Picture 2" descr="F:\walaa\صور\59808_120949717958475_116108051775975_112593_2057937_s.jp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85813" y="5000625"/>
            <a:ext cx="3357562" cy="928688"/>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from="(-#ppt_w/2)" to="(#ppt_x)" calcmode="lin" valueType="num">
                                      <p:cBhvr>
                                        <p:cTn id="7" dur="600" fill="hold">
                                          <p:stCondLst>
                                            <p:cond delay="0"/>
                                          </p:stCondLst>
                                        </p:cTn>
                                        <p:tgtEl>
                                          <p:spTgt spid="15"/>
                                        </p:tgtEl>
                                        <p:attrNameLst>
                                          <p:attrName>ppt_x</p:attrName>
                                        </p:attrNameLst>
                                      </p:cBhvr>
                                    </p:anim>
                                    <p:anim from="0" to="-1.0" calcmode="lin" valueType="num">
                                      <p:cBhvr>
                                        <p:cTn id="8" dur="200" decel="50000" autoRev="1" fill="hold">
                                          <p:stCondLst>
                                            <p:cond delay="600"/>
                                          </p:stCondLst>
                                        </p:cTn>
                                        <p:tgtEl>
                                          <p:spTgt spid="15"/>
                                        </p:tgtEl>
                                        <p:attrNameLst>
                                          <p:attrName>xshear</p:attrName>
                                        </p:attrNameLst>
                                      </p:cBhvr>
                                    </p:anim>
                                    <p:animScale>
                                      <p:cBhvr>
                                        <p:cTn id="9" dur="200" decel="100000" autoRev="1" fill="hold">
                                          <p:stCondLst>
                                            <p:cond delay="600"/>
                                          </p:stCondLst>
                                        </p:cTn>
                                        <p:tgtEl>
                                          <p:spTgt spid="15"/>
                                        </p:tgtEl>
                                      </p:cBhvr>
                                      <p:from x="100000" y="100000"/>
                                      <p:to x="80000" y="100000"/>
                                    </p:animScale>
                                    <p:anim by="(#ppt_h/3+#ppt_w*0.1)" calcmode="lin" valueType="num">
                                      <p:cBhvr additive="sum">
                                        <p:cTn id="10" dur="200" decel="100000" autoRev="1" fill="hold">
                                          <p:stCondLst>
                                            <p:cond delay="600"/>
                                          </p:stCondLst>
                                        </p:cTn>
                                        <p:tgtEl>
                                          <p:spTgt spid="15"/>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1750"/>
                                        </p:tgtEl>
                                        <p:attrNameLst>
                                          <p:attrName>style.visibility</p:attrName>
                                        </p:attrNameLst>
                                      </p:cBhvr>
                                      <p:to>
                                        <p:strVal val="visible"/>
                                      </p:to>
                                    </p:set>
                                    <p:animEffect transition="in" filter="strips(downLeft)">
                                      <p:cBhvr>
                                        <p:cTn id="15"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32772"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Rectangle 9"/>
          <p:cNvSpPr/>
          <p:nvPr/>
        </p:nvSpPr>
        <p:spPr>
          <a:xfrm>
            <a:off x="2501847" y="834078"/>
            <a:ext cx="4570483" cy="523220"/>
          </a:xfrm>
          <a:prstGeom prst="rect">
            <a:avLst/>
          </a:prstGeom>
          <a:blipFill>
            <a:blip r:embed="rId8"/>
            <a:tile tx="0" ty="0" sx="100000" sy="100000" flip="none" algn="tl"/>
          </a:blipFill>
        </p:spPr>
        <p:txBody>
          <a:bodyPr wrap="none">
            <a:spAutoFit/>
          </a:bodyPr>
          <a:lstStyle/>
          <a:p>
            <a:pPr algn="ctr">
              <a:defRPr/>
            </a:pPr>
            <a:r>
              <a:rPr lang="ar-EG"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أثر الايمان في حياة الفرد والجماعة : </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
        <p:nvSpPr>
          <p:cNvPr id="14" name="شريط منحني إلى الأعلى 5"/>
          <p:cNvSpPr/>
          <p:nvPr/>
        </p:nvSpPr>
        <p:spPr>
          <a:xfrm>
            <a:off x="1214414" y="-24"/>
            <a:ext cx="6737972" cy="714380"/>
          </a:xfrm>
          <a:prstGeom prst="ellipseRibbon2">
            <a:avLst>
              <a:gd name="adj1" fmla="val 25000"/>
              <a:gd name="adj2" fmla="val 67768"/>
              <a:gd name="adj3" fmla="val 12500"/>
            </a:avLst>
          </a:prstGeom>
          <a:solidFill>
            <a:schemeClr val="tx2">
              <a:lumMod val="60000"/>
              <a:lumOff val="40000"/>
            </a:schemeClr>
          </a:solidFill>
          <a:ln>
            <a:solidFill>
              <a:schemeClr val="bg1"/>
            </a:solidFill>
          </a:ln>
        </p:spPr>
        <p:style>
          <a:lnRef idx="3">
            <a:schemeClr val="lt1"/>
          </a:lnRef>
          <a:fillRef idx="1">
            <a:schemeClr val="accent3"/>
          </a:fillRef>
          <a:effectRef idx="1">
            <a:schemeClr val="accent3"/>
          </a:effectRef>
          <a:fontRef idx="minor">
            <a:schemeClr val="lt1"/>
          </a:fontRef>
        </p:style>
        <p:txBody>
          <a:bodyPr rtlCol="1">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3600" b="1" dirty="0">
                <a:ln w="11430"/>
                <a:solidFill>
                  <a:srgbClr val="FFFF00"/>
                </a:solidFill>
                <a:effectLst>
                  <a:outerShdw blurRad="50800" dist="39000" dir="5460000" algn="tl">
                    <a:srgbClr val="000000">
                      <a:alpha val="38000"/>
                    </a:srgbClr>
                  </a:outerShdw>
                </a:effectLst>
                <a:cs typeface="DecoType Naskh Variants" pitchFamily="2" charset="-78"/>
              </a:rPr>
              <a:t>الركن السادس:الإيمان بالقدر</a:t>
            </a:r>
            <a:endParaRPr lang="ar-SA" sz="3600" b="1" dirty="0">
              <a:ln w="11430"/>
              <a:solidFill>
                <a:srgbClr val="FFFF00"/>
              </a:solidFill>
              <a:effectLst>
                <a:outerShdw blurRad="50800" dist="39000" dir="5460000" algn="tl">
                  <a:srgbClr val="000000">
                    <a:alpha val="38000"/>
                  </a:srgbClr>
                </a:outerShdw>
              </a:effectLst>
              <a:cs typeface="DecoType Naskh Variants" pitchFamily="2" charset="-78"/>
            </a:endParaRPr>
          </a:p>
        </p:txBody>
      </p:sp>
      <p:sp>
        <p:nvSpPr>
          <p:cNvPr id="32775" name="TextBox 15"/>
          <p:cNvSpPr txBox="1">
            <a:spLocks noChangeArrowheads="1"/>
          </p:cNvSpPr>
          <p:nvPr/>
        </p:nvSpPr>
        <p:spPr bwMode="auto">
          <a:xfrm>
            <a:off x="714375" y="1714500"/>
            <a:ext cx="7500938" cy="3478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Wingdings" pitchFamily="2" charset="2"/>
              <a:buChar char="ü"/>
            </a:pPr>
            <a:r>
              <a:rPr lang="ar-EG" sz="2000">
                <a:solidFill>
                  <a:srgbClr val="7030A0"/>
                </a:solidFill>
              </a:rPr>
              <a:t> اظهار العزة والمنعة ، انه من يؤمن بالله يعلم ان الدنيا مزرعة الآخرة ، </a:t>
            </a:r>
            <a:r>
              <a:rPr lang="ar-EG" sz="2400" b="1">
                <a:solidFill>
                  <a:srgbClr val="00B050"/>
                </a:solidFill>
                <a:cs typeface="DecoType Thuluth" pitchFamily="2" charset="-78"/>
              </a:rPr>
              <a:t>قال تعالي ” فمن يعمل مثقال ذرة خيرا يره ومن يعمل مثقال ذرة شرا يره ” </a:t>
            </a:r>
          </a:p>
          <a:p>
            <a:pPr eaLnBrk="1" hangingPunct="1"/>
            <a:endParaRPr lang="ar-EG" sz="2000">
              <a:solidFill>
                <a:srgbClr val="7030A0"/>
              </a:solidFill>
            </a:endParaRPr>
          </a:p>
          <a:p>
            <a:pPr eaLnBrk="1" hangingPunct="1">
              <a:buFont typeface="Wingdings" pitchFamily="2" charset="2"/>
              <a:buChar char="ü"/>
            </a:pPr>
            <a:r>
              <a:rPr lang="ar-EG" sz="2000">
                <a:solidFill>
                  <a:srgbClr val="7030A0"/>
                </a:solidFill>
              </a:rPr>
              <a:t> التحلي بمكارم الأخلاق ان من يؤمن باليوم الآخر والحياة الآخري يجعل لحياته هدفا وغاية .</a:t>
            </a:r>
          </a:p>
          <a:p>
            <a:pPr eaLnBrk="1" hangingPunct="1"/>
            <a:endParaRPr lang="ar-EG" sz="2000">
              <a:solidFill>
                <a:srgbClr val="7030A0"/>
              </a:solidFill>
            </a:endParaRPr>
          </a:p>
          <a:p>
            <a:pPr eaLnBrk="1" hangingPunct="1">
              <a:buFont typeface="Wingdings" pitchFamily="2" charset="2"/>
              <a:buChar char="ü"/>
            </a:pPr>
            <a:r>
              <a:rPr lang="ar-EG" sz="2000">
                <a:solidFill>
                  <a:srgbClr val="7030A0"/>
                </a:solidFill>
              </a:rPr>
              <a:t> الجد والإجتهاد في العمل فلايدب اليأس في قلبه علي ما فاته ولاالغرور علي ما يحصل من متاع الدنيا إيمانا </a:t>
            </a:r>
            <a:r>
              <a:rPr lang="ar-EG" sz="2400" b="1">
                <a:solidFill>
                  <a:srgbClr val="00B050"/>
                </a:solidFill>
                <a:cs typeface="DecoType Thuluth" pitchFamily="2" charset="-78"/>
              </a:rPr>
              <a:t>بقوله تعالي ” ما أصاب من مصيبة في الأرض ولا في انفسكم إلا في كتاب من قبل أن نبرأها إن ذلك علي الله يسير . لكيلا تأسوا علي ما فاتكم ولا تفرحوا بما اتاكم والله لايحب كل مختال فخور ”</a:t>
            </a:r>
          </a:p>
        </p:txBody>
      </p:sp>
      <p:pic>
        <p:nvPicPr>
          <p:cNvPr id="32776" name="Picture 2" descr="F:\walaa\صور\59808_120949717958475_116108051775975_112593_2057937_s.jp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1071563" y="4929188"/>
            <a:ext cx="2500312" cy="1071562"/>
          </a:xfrm>
          <a:prstGeom prst="rect">
            <a:avLst/>
          </a:prstGeom>
          <a:noFill/>
          <a:ln w="9525">
            <a:solidFill>
              <a:srgbClr val="7030A0"/>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2775"/>
                                        </p:tgtEl>
                                        <p:attrNameLst>
                                          <p:attrName>style.visibility</p:attrName>
                                        </p:attrNameLst>
                                      </p:cBhvr>
                                      <p:to>
                                        <p:strVal val="visible"/>
                                      </p:to>
                                    </p:set>
                                    <p:animEffect transition="in" filter="strips(downLeft)">
                                      <p:cBhvr>
                                        <p:cTn id="12" dur="5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857356" y="21660"/>
            <a:ext cx="5452088"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DecoType Naskh Variants" pitchFamily="2" charset="-78"/>
              </a:rPr>
              <a:t>عذاب القبر ونعيمه</a:t>
            </a:r>
            <a:endParaRPr lang="ar-SA"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DecoType Naskh Variants" pitchFamily="2" charset="-78"/>
            </a:endParaRPr>
          </a:p>
        </p:txBody>
      </p:sp>
      <p:pic>
        <p:nvPicPr>
          <p:cNvPr id="5123"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86688" y="5086350"/>
            <a:ext cx="1357312" cy="1771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5125"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5126" name="TextBox 9"/>
          <p:cNvSpPr txBox="1">
            <a:spLocks noChangeArrowheads="1"/>
          </p:cNvSpPr>
          <p:nvPr/>
        </p:nvSpPr>
        <p:spPr bwMode="auto">
          <a:xfrm>
            <a:off x="642938" y="928688"/>
            <a:ext cx="7929562" cy="830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solidFill>
                  <a:srgbClr val="C00000"/>
                </a:solidFill>
                <a:cs typeface="DecoType Naskh Variants" pitchFamily="2" charset="-78"/>
              </a:rPr>
              <a:t>يشمل سؤال الملكين وعذاب القبر </a:t>
            </a:r>
            <a:r>
              <a:rPr lang="ar-EG" sz="2400">
                <a:solidFill>
                  <a:srgbClr val="00B050"/>
                </a:solidFill>
                <a:cs typeface="DecoType Naskh Variants" pitchFamily="2" charset="-78"/>
              </a:rPr>
              <a:t>ونعيمه</a:t>
            </a:r>
            <a:r>
              <a:rPr lang="ar-EG" sz="2400">
                <a:solidFill>
                  <a:srgbClr val="C00000"/>
                </a:solidFill>
                <a:cs typeface="DecoType Naskh Variants" pitchFamily="2" charset="-78"/>
              </a:rPr>
              <a:t> والايمان به واجب وهو يحصل لمن استحق </a:t>
            </a:r>
            <a:r>
              <a:rPr lang="ar-EG" sz="2400">
                <a:solidFill>
                  <a:srgbClr val="00B050"/>
                </a:solidFill>
                <a:cs typeface="DecoType Naskh Variants" pitchFamily="2" charset="-78"/>
              </a:rPr>
              <a:t>النعيم</a:t>
            </a:r>
            <a:r>
              <a:rPr lang="ar-EG" sz="2400">
                <a:solidFill>
                  <a:srgbClr val="C00000"/>
                </a:solidFill>
                <a:cs typeface="DecoType Naskh Variants" pitchFamily="2" charset="-78"/>
              </a:rPr>
              <a:t> أو العذاب سواء قبر أو لم يقبر، أكلته السباع أو أحترق أو مات غرقا أو غير ذلك.والأدلة على وجوبه كثيرة منها:</a:t>
            </a:r>
            <a:endParaRPr lang="en-US" sz="2400">
              <a:solidFill>
                <a:srgbClr val="C00000"/>
              </a:solidFill>
              <a:cs typeface="DecoType Naskh Variants" pitchFamily="2" charset="-78"/>
            </a:endParaRPr>
          </a:p>
        </p:txBody>
      </p:sp>
      <p:pic>
        <p:nvPicPr>
          <p:cNvPr id="5127"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96913" y="1757363"/>
            <a:ext cx="7804150" cy="1671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8" name="Picture 3"/>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666750" y="3429000"/>
            <a:ext cx="7834313" cy="1714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9" name="Picture 5" descr="F:\walaa\صور\DO3AA.GIF"/>
          <p:cNvPicPr>
            <a:picLocks noChangeAspect="1" noChangeArrowheads="1" noCrop="1"/>
          </p:cNvPicPr>
          <p:nvPr/>
        </p:nvPicPr>
        <p:blipFill>
          <a:blip r:embed="rId10">
            <a:extLst>
              <a:ext uri="{28A0092B-C50C-407E-A947-70E740481C1C}">
                <a14:useLocalDpi xmlns="" xmlns:a14="http://schemas.microsoft.com/office/drawing/2010/main" val="0"/>
              </a:ext>
            </a:extLst>
          </a:blip>
          <a:srcRect/>
          <a:stretch>
            <a:fillRect/>
          </a:stretch>
        </p:blipFill>
        <p:spPr bwMode="auto">
          <a:xfrm>
            <a:off x="2309813" y="5143500"/>
            <a:ext cx="47625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strips(downLeft)">
                                      <p:cBhvr>
                                        <p:cTn id="7" dur="500"/>
                                        <p:tgtEl>
                                          <p:spTgt spid="51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wedge">
                                      <p:cBhvr>
                                        <p:cTn id="12" dur="2000"/>
                                        <p:tgtEl>
                                          <p:spTgt spid="5127"/>
                                        </p:tgtEl>
                                      </p:cBhvr>
                                    </p:animEffect>
                                  </p:childTnLst>
                                </p:cTn>
                              </p:par>
                              <p:par>
                                <p:cTn id="13" presetID="20" presetClass="entr" presetSubtype="0" fill="hold" nodeType="withEffect">
                                  <p:stCondLst>
                                    <p:cond delay="0"/>
                                  </p:stCondLst>
                                  <p:childTnLst>
                                    <p:set>
                                      <p:cBhvr>
                                        <p:cTn id="14" dur="1" fill="hold">
                                          <p:stCondLst>
                                            <p:cond delay="0"/>
                                          </p:stCondLst>
                                        </p:cTn>
                                        <p:tgtEl>
                                          <p:spTgt spid="5128"/>
                                        </p:tgtEl>
                                        <p:attrNameLst>
                                          <p:attrName>style.visibility</p:attrName>
                                        </p:attrNameLst>
                                      </p:cBhvr>
                                      <p:to>
                                        <p:strVal val="visible"/>
                                      </p:to>
                                    </p:set>
                                    <p:animEffect transition="in" filter="wedge">
                                      <p:cBhvr>
                                        <p:cTn id="15"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القيامة وعلاماتها</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147"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072438" y="5459413"/>
            <a:ext cx="1071562" cy="1398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6149"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6150" name="TextBox 13"/>
          <p:cNvSpPr txBox="1">
            <a:spLocks noChangeArrowheads="1"/>
          </p:cNvSpPr>
          <p:nvPr/>
        </p:nvSpPr>
        <p:spPr bwMode="auto">
          <a:xfrm>
            <a:off x="642938" y="785813"/>
            <a:ext cx="7858125" cy="5170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3000">
                <a:cs typeface="DecoType Naskh Variants" pitchFamily="2" charset="-78"/>
              </a:rPr>
              <a:t>علم الساعة من مفاتح الغيب التي استأثر الله  بها لقوله تعالى</a:t>
            </a:r>
            <a:r>
              <a:rPr lang="ar-EG" sz="3000">
                <a:solidFill>
                  <a:srgbClr val="00B050"/>
                </a:solidFill>
                <a:cs typeface="DecoType Naskh Variants" pitchFamily="2" charset="-78"/>
              </a:rPr>
              <a:t>:{وعنده مفاتح الغيب لا يعلمها الا هو}</a:t>
            </a:r>
            <a:r>
              <a:rPr lang="ar-EG" sz="3000">
                <a:cs typeface="DecoType Naskh Variants" pitchFamily="2" charset="-78"/>
              </a:rPr>
              <a:t>وقال أيضا</a:t>
            </a:r>
            <a:r>
              <a:rPr lang="ar-EG" sz="3000">
                <a:solidFill>
                  <a:srgbClr val="00B050"/>
                </a:solidFill>
                <a:cs typeface="DecoType Naskh Variants" pitchFamily="2" charset="-78"/>
              </a:rPr>
              <a:t>:{إن الله عنده علم الساعة}</a:t>
            </a:r>
            <a:r>
              <a:rPr lang="ar-EG" sz="3000">
                <a:cs typeface="DecoType Naskh Variants" pitchFamily="2" charset="-78"/>
              </a:rPr>
              <a:t>. وقد دل على وقوع القيامة أدلة كثيرة جدا منها:</a:t>
            </a:r>
          </a:p>
          <a:p>
            <a:pPr eaLnBrk="1" hangingPunct="1">
              <a:buFont typeface="Wingdings" pitchFamily="2" charset="2"/>
              <a:buChar char="Ø"/>
            </a:pPr>
            <a:r>
              <a:rPr lang="ar-EG" sz="3000">
                <a:cs typeface="DecoType Naskh Variants" pitchFamily="2" charset="-78"/>
              </a:rPr>
              <a:t> قول الله تعالى: </a:t>
            </a:r>
            <a:r>
              <a:rPr lang="ar-EG" sz="3000">
                <a:solidFill>
                  <a:srgbClr val="00B050"/>
                </a:solidFill>
                <a:cs typeface="DecoType Naskh Variants" pitchFamily="2" charset="-78"/>
              </a:rPr>
              <a:t>{إن الساعة لآتية لا ريب فيها ولكن أكثر الناس لا يؤمنون}.</a:t>
            </a:r>
          </a:p>
          <a:p>
            <a:pPr eaLnBrk="1" hangingPunct="1">
              <a:buFont typeface="Wingdings" pitchFamily="2" charset="2"/>
              <a:buChar char="Ø"/>
            </a:pPr>
            <a:r>
              <a:rPr lang="ar-EG" sz="3000">
                <a:cs typeface="DecoType Naskh Variants" pitchFamily="2" charset="-78"/>
              </a:rPr>
              <a:t> قول الرسول (ص) </a:t>
            </a:r>
            <a:r>
              <a:rPr lang="ar-EG" sz="3000">
                <a:solidFill>
                  <a:srgbClr val="0070C0"/>
                </a:solidFill>
                <a:cs typeface="DecoType Naskh Variants" pitchFamily="2" charset="-78"/>
              </a:rPr>
              <a:t>” بعثت أنا والساعة كهاتين ويقرن أصبعيه السبابة والوسطى ”.</a:t>
            </a:r>
          </a:p>
          <a:p>
            <a:pPr eaLnBrk="1" hangingPunct="1"/>
            <a:r>
              <a:rPr lang="ar-EG" sz="3000">
                <a:solidFill>
                  <a:srgbClr val="0070C0"/>
                </a:solidFill>
                <a:cs typeface="DecoType Naskh Variants" pitchFamily="2" charset="-78"/>
              </a:rPr>
              <a:t> </a:t>
            </a:r>
            <a:r>
              <a:rPr lang="ar-EG" sz="3000">
                <a:cs typeface="DecoType Naskh Variants" pitchFamily="2" charset="-78"/>
              </a:rPr>
              <a:t>أما أدلة استئثار الله بها فهي كثيرة أيضا ومنها:</a:t>
            </a:r>
          </a:p>
          <a:p>
            <a:pPr eaLnBrk="1" hangingPunct="1">
              <a:buFont typeface="Wingdings" pitchFamily="2" charset="2"/>
              <a:buChar char="Ø"/>
            </a:pPr>
            <a:r>
              <a:rPr lang="ar-EG" sz="3000">
                <a:cs typeface="DecoType Naskh Variants" pitchFamily="2" charset="-78"/>
              </a:rPr>
              <a:t> قول الله تعالى: </a:t>
            </a:r>
            <a:r>
              <a:rPr lang="ar-EG" sz="3000">
                <a:solidFill>
                  <a:srgbClr val="00B050"/>
                </a:solidFill>
                <a:cs typeface="DecoType Naskh Variants" pitchFamily="2" charset="-78"/>
              </a:rPr>
              <a:t>{إن الله عنده علم الساعة}.</a:t>
            </a:r>
          </a:p>
          <a:p>
            <a:pPr eaLnBrk="1" hangingPunct="1">
              <a:buFont typeface="Wingdings" pitchFamily="2" charset="2"/>
              <a:buChar char="Ø"/>
            </a:pPr>
            <a:r>
              <a:rPr lang="ar-EG" sz="3000">
                <a:cs typeface="DecoType Naskh Variants" pitchFamily="2" charset="-78"/>
              </a:rPr>
              <a:t> قول الله تعالى: </a:t>
            </a:r>
            <a:r>
              <a:rPr lang="ar-EG" sz="3000">
                <a:solidFill>
                  <a:srgbClr val="00B050"/>
                </a:solidFill>
                <a:cs typeface="DecoType Naskh Variants" pitchFamily="2" charset="-78"/>
              </a:rPr>
              <a:t>{يسئلك الناس عن الساعة قل إنما علمها عند الله وما يدريك لعل الساعة تكون قريب}</a:t>
            </a:r>
            <a:r>
              <a:rPr lang="ar-EG" sz="3000">
                <a:cs typeface="DecoType Naskh Variants" pitchFamily="2" charset="-78"/>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diamond(in)">
                                      <p:cBhvr>
                                        <p:cTn id="7" dur="2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علامات الساعة</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171"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7173"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Double Wave 9"/>
          <p:cNvSpPr/>
          <p:nvPr/>
        </p:nvSpPr>
        <p:spPr>
          <a:xfrm>
            <a:off x="3143240" y="1857364"/>
            <a:ext cx="3714776" cy="642942"/>
          </a:xfrm>
          <a:prstGeom prst="doubleWave">
            <a:avLst>
              <a:gd name="adj1" fmla="val 6250"/>
              <a:gd name="adj2" fmla="val 373"/>
            </a:avLst>
          </a:prstGeom>
          <a:solidFill>
            <a:srgbClr val="7030A0"/>
          </a:solidFill>
          <a:ln>
            <a:solidFill>
              <a:srgbClr val="002060"/>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4000" dirty="0">
                <a:solidFill>
                  <a:schemeClr val="bg1"/>
                </a:solidFill>
                <a:cs typeface="DecoType Naskh Variants" pitchFamily="2" charset="-78"/>
              </a:rPr>
              <a:t>علامات الساعة الصغرى</a:t>
            </a:r>
            <a:endParaRPr lang="en-US" sz="4000" dirty="0">
              <a:solidFill>
                <a:schemeClr val="bg1"/>
              </a:solidFill>
              <a:cs typeface="DecoType Naskh Variants" pitchFamily="2" charset="-78"/>
            </a:endParaRPr>
          </a:p>
        </p:txBody>
      </p:sp>
      <p:sp>
        <p:nvSpPr>
          <p:cNvPr id="7177" name="TextBox 13"/>
          <p:cNvSpPr txBox="1">
            <a:spLocks noChangeArrowheads="1"/>
          </p:cNvSpPr>
          <p:nvPr/>
        </p:nvSpPr>
        <p:spPr bwMode="auto">
          <a:xfrm>
            <a:off x="642938" y="857250"/>
            <a:ext cx="7786687"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a:solidFill>
                  <a:srgbClr val="FF0000"/>
                </a:solidFill>
                <a:cs typeface="Mudir MT" pitchFamily="2" charset="-78"/>
              </a:rPr>
              <a:t>لما أقتضت حكمة الله تعالى إخفاء وقت وقوعها أعلم نبيه محمدا (ص) بأمارات قربها ، فأخبرنا رسولنا الكريم بعلامات كثيرة يدل ظهورها على قرب وقوع الساعة وهي نوعان ؛علامات صغرى تدل على قربها ، وعلامات كبرى تكون بين يديها قريبا تنهال متتابعة.</a:t>
            </a:r>
            <a:endParaRPr lang="en-US">
              <a:solidFill>
                <a:srgbClr val="FF0000"/>
              </a:solidFill>
              <a:cs typeface="Mudir MT" pitchFamily="2" charset="-78"/>
            </a:endParaRPr>
          </a:p>
        </p:txBody>
      </p:sp>
      <p:pic>
        <p:nvPicPr>
          <p:cNvPr id="7178" name="Picture 4" descr="F:\walaa\صور\68965644ku1.gif"/>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857250" y="5286375"/>
            <a:ext cx="7072313" cy="1214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9" name="TextBox 14"/>
          <p:cNvSpPr txBox="1">
            <a:spLocks noChangeArrowheads="1"/>
          </p:cNvSpPr>
          <p:nvPr/>
        </p:nvSpPr>
        <p:spPr bwMode="auto">
          <a:xfrm>
            <a:off x="2571750" y="2428875"/>
            <a:ext cx="5786438" cy="289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Wingdings" pitchFamily="2" charset="2"/>
              <a:buChar char="ü"/>
            </a:pPr>
            <a:r>
              <a:rPr lang="ar-EG" sz="2600">
                <a:solidFill>
                  <a:srgbClr val="C00000"/>
                </a:solidFill>
                <a:cs typeface="Andalus" pitchFamily="18" charset="-78"/>
              </a:rPr>
              <a:t> نقص العلم.</a:t>
            </a:r>
          </a:p>
          <a:p>
            <a:pPr eaLnBrk="1" hangingPunct="1">
              <a:buFont typeface="Wingdings" pitchFamily="2" charset="2"/>
              <a:buChar char="ü"/>
            </a:pPr>
            <a:r>
              <a:rPr lang="ar-EG" sz="2600">
                <a:solidFill>
                  <a:srgbClr val="C00000"/>
                </a:solidFill>
                <a:cs typeface="Andalus" pitchFamily="18" charset="-78"/>
              </a:rPr>
              <a:t> تقارب الزمن.</a:t>
            </a:r>
          </a:p>
          <a:p>
            <a:pPr eaLnBrk="1" hangingPunct="1">
              <a:buFont typeface="Wingdings" pitchFamily="2" charset="2"/>
              <a:buChar char="ü"/>
            </a:pPr>
            <a:r>
              <a:rPr lang="ar-EG" sz="2600">
                <a:solidFill>
                  <a:srgbClr val="C00000"/>
                </a:solidFill>
                <a:cs typeface="Andalus" pitchFamily="18" charset="-78"/>
              </a:rPr>
              <a:t> أن تلد الأمة ربتها.</a:t>
            </a:r>
          </a:p>
          <a:p>
            <a:pPr eaLnBrk="1" hangingPunct="1">
              <a:buFont typeface="Wingdings" pitchFamily="2" charset="2"/>
              <a:buChar char="ü"/>
            </a:pPr>
            <a:r>
              <a:rPr lang="ar-EG" sz="2600">
                <a:solidFill>
                  <a:srgbClr val="C00000"/>
                </a:solidFill>
                <a:cs typeface="Andalus" pitchFamily="18" charset="-78"/>
              </a:rPr>
              <a:t> كثرة الزنا والفسوق</a:t>
            </a:r>
          </a:p>
          <a:p>
            <a:pPr eaLnBrk="1" hangingPunct="1">
              <a:buFont typeface="Wingdings" pitchFamily="2" charset="2"/>
              <a:buChar char="ü"/>
            </a:pPr>
            <a:r>
              <a:rPr lang="ar-EG" sz="2600">
                <a:solidFill>
                  <a:srgbClr val="C00000"/>
                </a:solidFill>
                <a:cs typeface="Andalus" pitchFamily="18" charset="-78"/>
              </a:rPr>
              <a:t> ظهور الفتن وكثرة القتل.</a:t>
            </a:r>
          </a:p>
          <a:p>
            <a:pPr eaLnBrk="1" hangingPunct="1">
              <a:buFont typeface="Wingdings" pitchFamily="2" charset="2"/>
              <a:buChar char="ü"/>
            </a:pPr>
            <a:r>
              <a:rPr lang="ar-EG" sz="2600">
                <a:solidFill>
                  <a:srgbClr val="C00000"/>
                </a:solidFill>
                <a:cs typeface="Andalus" pitchFamily="18" charset="-78"/>
              </a:rPr>
              <a:t> أن يتطاول رعاة البهم في البنيان.</a:t>
            </a:r>
          </a:p>
          <a:p>
            <a:pPr eaLnBrk="1" hangingPunct="1">
              <a:buFont typeface="Wingdings" pitchFamily="2" charset="2"/>
              <a:buChar char="ü"/>
            </a:pPr>
            <a:r>
              <a:rPr lang="ar-EG" sz="2600">
                <a:solidFill>
                  <a:srgbClr val="C00000"/>
                </a:solidFill>
                <a:cs typeface="Andalus" pitchFamily="18" charset="-78"/>
              </a:rPr>
              <a:t> أن يقاتل المسلمون اليهود وينتصر المسلمون عليهم.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Left)">
                                      <p:cBhvr>
                                        <p:cTn id="7" dur="500"/>
                                        <p:tgtEl>
                                          <p:spTgt spid="71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7179"/>
                                        </p:tgtEl>
                                        <p:attrNameLst>
                                          <p:attrName>style.visibility</p:attrName>
                                        </p:attrNameLst>
                                      </p:cBhvr>
                                      <p:to>
                                        <p:strVal val="visible"/>
                                      </p:to>
                                    </p:set>
                                    <p:animEffect transition="in" filter="strips(downLeft)">
                                      <p:cBhvr>
                                        <p:cTn id="18"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P spid="71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علامات الساعة</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195"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0488" y="4986338"/>
            <a:ext cx="1433512"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8197"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Double Wave 9"/>
          <p:cNvSpPr/>
          <p:nvPr/>
        </p:nvSpPr>
        <p:spPr>
          <a:xfrm>
            <a:off x="2714612" y="714356"/>
            <a:ext cx="3714776" cy="642942"/>
          </a:xfrm>
          <a:prstGeom prst="doubleWave">
            <a:avLst>
              <a:gd name="adj1" fmla="val 6250"/>
              <a:gd name="adj2" fmla="val 373"/>
            </a:avLst>
          </a:prstGeom>
          <a:solidFill>
            <a:srgbClr val="7030A0"/>
          </a:solidFill>
          <a:ln>
            <a:solidFill>
              <a:srgbClr val="002060"/>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4000" dirty="0">
                <a:solidFill>
                  <a:schemeClr val="bg1"/>
                </a:solidFill>
                <a:cs typeface="DecoType Naskh Variants" pitchFamily="2" charset="-78"/>
              </a:rPr>
              <a:t>علامات الساعة الكبرى</a:t>
            </a:r>
            <a:endParaRPr lang="en-US" sz="4000" dirty="0">
              <a:solidFill>
                <a:schemeClr val="bg1"/>
              </a:solidFill>
              <a:cs typeface="DecoType Naskh Variants" pitchFamily="2" charset="-78"/>
            </a:endParaRPr>
          </a:p>
        </p:txBody>
      </p:sp>
      <p:sp>
        <p:nvSpPr>
          <p:cNvPr id="14" name="Rectangle 13"/>
          <p:cNvSpPr/>
          <p:nvPr/>
        </p:nvSpPr>
        <p:spPr>
          <a:xfrm>
            <a:off x="5893590" y="1792420"/>
            <a:ext cx="2678938" cy="707886"/>
          </a:xfrm>
          <a:prstGeom prst="rect">
            <a:avLst/>
          </a:prstGeom>
          <a:noFill/>
        </p:spPr>
        <p:txBody>
          <a:bodyPr wrap="none">
            <a:spAutoFit/>
          </a:bodyPr>
          <a:lstStyle/>
          <a:p>
            <a:pPr algn="ctr">
              <a:defRPr/>
            </a:pPr>
            <a:r>
              <a:rPr lang="ar-EG"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rPr>
              <a:t>خروج المسيح الدجال:</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8202" name="TextBox 15"/>
          <p:cNvSpPr txBox="1">
            <a:spLocks noChangeArrowheads="1"/>
          </p:cNvSpPr>
          <p:nvPr/>
        </p:nvSpPr>
        <p:spPr bwMode="auto">
          <a:xfrm>
            <a:off x="642938" y="1428750"/>
            <a:ext cx="5286375" cy="1938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400">
                <a:cs typeface="DecoType Naskh Variants" pitchFamily="2" charset="-78"/>
              </a:rPr>
              <a:t>هو مسيح الضلالة - نعوذ بالله من فتنته – وسمي مسيح لان عينه ممسوحة وقيل لأنه يمسح الأرض أي يقطعها ، وسمي الدجال من الدجل وهو الخلط لأنه يكثر منه الكذب والتلبيس.</a:t>
            </a:r>
          </a:p>
          <a:p>
            <a:pPr eaLnBrk="1" hangingPunct="1"/>
            <a:r>
              <a:rPr lang="ar-EG" sz="2400">
                <a:cs typeface="DecoType Naskh Variants" pitchFamily="2" charset="-78"/>
              </a:rPr>
              <a:t>وهو يخرج في زمان المهدي بعد فتح المسلمين للقسطنطينية من أصبهان.</a:t>
            </a:r>
            <a:endParaRPr lang="en-US" sz="2400">
              <a:cs typeface="DecoType Naskh Variants" pitchFamily="2" charset="-78"/>
            </a:endParaRPr>
          </a:p>
        </p:txBody>
      </p:sp>
      <p:sp>
        <p:nvSpPr>
          <p:cNvPr id="17" name="Rectangle 16"/>
          <p:cNvSpPr/>
          <p:nvPr/>
        </p:nvSpPr>
        <p:spPr>
          <a:xfrm>
            <a:off x="4857752" y="3323396"/>
            <a:ext cx="3696846" cy="677108"/>
          </a:xfrm>
          <a:prstGeom prst="rect">
            <a:avLst/>
          </a:prstGeom>
          <a:noFill/>
        </p:spPr>
        <p:txBody>
          <a:bodyPr wrap="none">
            <a:spAutoFit/>
          </a:bodyPr>
          <a:lstStyle/>
          <a:p>
            <a:pPr algn="ctr">
              <a:defRPr/>
            </a:pPr>
            <a:r>
              <a:rPr lang="ar-EG" sz="38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rPr>
              <a:t>نزول عيسى بن مريم عليه السلام:</a:t>
            </a:r>
            <a:endParaRPr lang="en-US" sz="38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endParaRPr>
          </a:p>
        </p:txBody>
      </p:sp>
      <p:sp>
        <p:nvSpPr>
          <p:cNvPr id="8204" name="TextBox 18"/>
          <p:cNvSpPr txBox="1">
            <a:spLocks noChangeArrowheads="1"/>
          </p:cNvSpPr>
          <p:nvPr/>
        </p:nvSpPr>
        <p:spPr bwMode="auto">
          <a:xfrm>
            <a:off x="785813" y="3979863"/>
            <a:ext cx="7215187" cy="2092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ar-EG" sz="2600">
                <a:cs typeface="DecoType Naskh Variants" pitchFamily="2" charset="-78"/>
              </a:rPr>
              <a:t>ونزوله ثابت بالكتاب والسنة وبإجماع العلماء لقول الله تعالى : </a:t>
            </a:r>
            <a:r>
              <a:rPr lang="ar-EG" sz="2600">
                <a:solidFill>
                  <a:srgbClr val="00B050"/>
                </a:solidFill>
                <a:cs typeface="DecoType Naskh Variants" pitchFamily="2" charset="-78"/>
              </a:rPr>
              <a:t>﴿ إن من أهل الكتاب إلا ليؤمنن به قبل موته ﴾</a:t>
            </a:r>
            <a:r>
              <a:rPr lang="ar-EG" sz="2600">
                <a:cs typeface="DecoType Naskh Variants" pitchFamily="2" charset="-78"/>
              </a:rPr>
              <a:t>، وفي الصحيحين عن أبي هريرة قال: قال رسول الله (ص) </a:t>
            </a:r>
            <a:r>
              <a:rPr lang="ar-EG" sz="2600">
                <a:solidFill>
                  <a:srgbClr val="00B0F0"/>
                </a:solidFill>
                <a:cs typeface="DecoType Naskh Variants" pitchFamily="2" charset="-78"/>
              </a:rPr>
              <a:t>” والذي نفسي بيده، ليوشكن أن ينزل فيكم ابن مريم حكماا عادلا ، فيكسر الصليب ، ويقتل الخنزير ، ويضع الجزية ، ويفيض المال حتى لا يقبله أحد ، حتى تكون السجدة الواحدة خير من الدنيا وما فيها ”</a:t>
            </a:r>
            <a:endParaRPr lang="en-US" sz="2600">
              <a:solidFill>
                <a:srgbClr val="00B0F0"/>
              </a:solidFill>
              <a:cs typeface="DecoType Naskh Variant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8202"/>
                                        </p:tgtEl>
                                        <p:attrNameLst>
                                          <p:attrName>style.visibility</p:attrName>
                                        </p:attrNameLst>
                                      </p:cBhvr>
                                      <p:to>
                                        <p:strVal val="visible"/>
                                      </p:to>
                                    </p:set>
                                    <p:animEffect transition="in" filter="strips(downLeft)">
                                      <p:cBhvr>
                                        <p:cTn id="18" dur="500"/>
                                        <p:tgtEl>
                                          <p:spTgt spid="820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8204"/>
                                        </p:tgtEl>
                                        <p:attrNameLst>
                                          <p:attrName>style.visibility</p:attrName>
                                        </p:attrNameLst>
                                      </p:cBhvr>
                                      <p:to>
                                        <p:strVal val="visible"/>
                                      </p:to>
                                    </p:set>
                                    <p:animEffect transition="in" filter="strips(downLeft)">
                                      <p:cBhvr>
                                        <p:cTn id="29"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p:bldP spid="820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علامات الساعة</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219"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15313" y="5645150"/>
            <a:ext cx="928687" cy="1212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9221"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sp>
        <p:nvSpPr>
          <p:cNvPr id="10" name="Rectangle 9"/>
          <p:cNvSpPr/>
          <p:nvPr/>
        </p:nvSpPr>
        <p:spPr>
          <a:xfrm>
            <a:off x="3857620" y="649412"/>
            <a:ext cx="1907895" cy="707886"/>
          </a:xfrm>
          <a:prstGeom prst="rect">
            <a:avLst/>
          </a:prstGeom>
          <a:noFill/>
        </p:spPr>
        <p:txBody>
          <a:bodyPr wrap="none">
            <a:spAutoFit/>
          </a:bodyPr>
          <a:lstStyle/>
          <a:p>
            <a:pPr algn="ctr">
              <a:defRPr/>
            </a:pPr>
            <a:r>
              <a:rPr lang="ar-EG"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rPr>
              <a:t>يأجوج ومأجوج</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endParaRPr>
          </a:p>
        </p:txBody>
      </p:sp>
      <p:pic>
        <p:nvPicPr>
          <p:cNvPr id="9223" name="Picture 3"/>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14375" y="1357313"/>
            <a:ext cx="7789863" cy="1438275"/>
          </a:xfrm>
          <a:prstGeom prst="rect">
            <a:avLst/>
          </a:prstGeom>
          <a:noFill/>
          <a:ln w="38100">
            <a:solidFill>
              <a:srgbClr val="00B050"/>
            </a:solidFill>
            <a:miter lim="800000"/>
            <a:headEnd/>
            <a:tailEnd/>
          </a:ln>
          <a:extLst>
            <a:ext uri="{909E8E84-426E-40DD-AFC4-6F175D3DCCD1}">
              <a14:hiddenFill xmlns="" xmlns:a14="http://schemas.microsoft.com/office/drawing/2010/main">
                <a:solidFill>
                  <a:srgbClr val="FFFFFF"/>
                </a:solidFill>
              </a14:hiddenFill>
            </a:ext>
          </a:extLst>
        </p:spPr>
      </p:pic>
      <p:sp>
        <p:nvSpPr>
          <p:cNvPr id="15" name="Rectangle 14"/>
          <p:cNvSpPr/>
          <p:nvPr/>
        </p:nvSpPr>
        <p:spPr>
          <a:xfrm>
            <a:off x="3714744" y="2928934"/>
            <a:ext cx="1539203" cy="707886"/>
          </a:xfrm>
          <a:prstGeom prst="rect">
            <a:avLst/>
          </a:prstGeom>
          <a:noFill/>
        </p:spPr>
        <p:txBody>
          <a:bodyPr wrap="none">
            <a:spAutoFit/>
          </a:bodyPr>
          <a:lstStyle/>
          <a:p>
            <a:pPr algn="ctr">
              <a:defRPr/>
            </a:pPr>
            <a:r>
              <a:rPr lang="ar-EG"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rPr>
              <a:t>خروج الدابة</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endParaRPr>
          </a:p>
        </p:txBody>
      </p:sp>
      <p:pic>
        <p:nvPicPr>
          <p:cNvPr id="9225" name="Picture 4"/>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3643313"/>
            <a:ext cx="7786688" cy="1000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6" name="Picture 5"/>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714375" y="4624388"/>
            <a:ext cx="7786688" cy="116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9223"/>
                                        </p:tgtEl>
                                        <p:attrNameLst>
                                          <p:attrName>style.visibility</p:attrName>
                                        </p:attrNameLst>
                                      </p:cBhvr>
                                      <p:to>
                                        <p:strVal val="visible"/>
                                      </p:to>
                                    </p:set>
                                    <p:animEffect transition="in" filter="wedge">
                                      <p:cBhvr>
                                        <p:cTn id="13" dur="2000"/>
                                        <p:tgtEl>
                                          <p:spTgt spid="922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nodeType="clickEffect">
                                  <p:stCondLst>
                                    <p:cond delay="0"/>
                                  </p:stCondLst>
                                  <p:childTnLst>
                                    <p:set>
                                      <p:cBhvr>
                                        <p:cTn id="23" dur="1" fill="hold">
                                          <p:stCondLst>
                                            <p:cond delay="0"/>
                                          </p:stCondLst>
                                        </p:cTn>
                                        <p:tgtEl>
                                          <p:spTgt spid="9225"/>
                                        </p:tgtEl>
                                        <p:attrNameLst>
                                          <p:attrName>style.visibility</p:attrName>
                                        </p:attrNameLst>
                                      </p:cBhvr>
                                      <p:to>
                                        <p:strVal val="visible"/>
                                      </p:to>
                                    </p:set>
                                    <p:animScale>
                                      <p:cBhvr>
                                        <p:cTn id="24" dur="1000" decel="50000" fill="hold">
                                          <p:stCondLst>
                                            <p:cond delay="0"/>
                                          </p:stCondLst>
                                        </p:cTn>
                                        <p:tgtEl>
                                          <p:spTgt spid="92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9225"/>
                                        </p:tgtEl>
                                        <p:attrNameLst>
                                          <p:attrName>ppt_x</p:attrName>
                                          <p:attrName>ppt_y</p:attrName>
                                        </p:attrNameLst>
                                      </p:cBhvr>
                                    </p:animMotion>
                                    <p:animEffect transition="in" filter="fade">
                                      <p:cBhvr>
                                        <p:cTn id="26" dur="1000"/>
                                        <p:tgtEl>
                                          <p:spTgt spid="9225"/>
                                        </p:tgtEl>
                                      </p:cBhvr>
                                    </p:animEffect>
                                  </p:childTnLst>
                                </p:cTn>
                              </p:par>
                              <p:par>
                                <p:cTn id="27" presetID="52" presetClass="entr" presetSubtype="0" fill="hold" nodeType="withEffect">
                                  <p:stCondLst>
                                    <p:cond delay="0"/>
                                  </p:stCondLst>
                                  <p:childTnLst>
                                    <p:set>
                                      <p:cBhvr>
                                        <p:cTn id="28" dur="1" fill="hold">
                                          <p:stCondLst>
                                            <p:cond delay="0"/>
                                          </p:stCondLst>
                                        </p:cTn>
                                        <p:tgtEl>
                                          <p:spTgt spid="9226"/>
                                        </p:tgtEl>
                                        <p:attrNameLst>
                                          <p:attrName>style.visibility</p:attrName>
                                        </p:attrNameLst>
                                      </p:cBhvr>
                                      <p:to>
                                        <p:strVal val="visible"/>
                                      </p:to>
                                    </p:set>
                                    <p:animScale>
                                      <p:cBhvr>
                                        <p:cTn id="29" dur="1000" decel="50000" fill="hold">
                                          <p:stCondLst>
                                            <p:cond delay="0"/>
                                          </p:stCondLst>
                                        </p:cTn>
                                        <p:tgtEl>
                                          <p:spTgt spid="92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226"/>
                                        </p:tgtEl>
                                        <p:attrNameLst>
                                          <p:attrName>ppt_x</p:attrName>
                                          <p:attrName>ppt_y</p:attrName>
                                        </p:attrNameLst>
                                      </p:cBhvr>
                                    </p:animMotion>
                                    <p:animEffect transition="in" filter="fade">
                                      <p:cBhvr>
                                        <p:cTn id="31" dur="10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شريط منحني إلى الأعلى 5"/>
          <p:cNvSpPr/>
          <p:nvPr/>
        </p:nvSpPr>
        <p:spPr>
          <a:xfrm>
            <a:off x="1214414" y="21660"/>
            <a:ext cx="6737972" cy="692696"/>
          </a:xfrm>
          <a:prstGeom prst="ellipseRibbon2">
            <a:avLst>
              <a:gd name="adj1" fmla="val 25000"/>
              <a:gd name="adj2" fmla="val 67768"/>
              <a:gd name="adj3" fmla="val 12500"/>
            </a:avLst>
          </a:prstGeom>
          <a:solidFill>
            <a:schemeClr val="accent4">
              <a:lumMod val="40000"/>
              <a:lumOff val="60000"/>
            </a:schemeClr>
          </a:solidFill>
          <a:ln>
            <a:solidFill>
              <a:srgbClr val="7030A0"/>
            </a:solidFill>
          </a:ln>
        </p:spPr>
        <p:style>
          <a:lnRef idx="3">
            <a:schemeClr val="lt1"/>
          </a:lnRef>
          <a:fillRef idx="1">
            <a:schemeClr val="accent3"/>
          </a:fillRef>
          <a:effectRef idx="1">
            <a:schemeClr val="accent3"/>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ar-EG"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علامات الساعة</a:t>
            </a:r>
            <a:endParaRPr lang="ar-SA"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43" name="Picture 3" descr="C:\Documents and Settings\نور المعلم\My Documents\My Pictures\الباوربوينت\مصحف.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143875" y="5551488"/>
            <a:ext cx="1000125" cy="1306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 descr="C:\Documents and Settings\نور المعلم\My Documents\My Pictures\exit[1].png">
            <a:hlinkClick r:id="" action="ppaction://hlinkshowjump?jump=endshow" highlightClick="1"/>
            <a:hlinkHover r:id="" action="ppaction://noaction" highlightClick="1">
              <a:snd r:embed="rId3" name="الترجمة من Google#en-ar-ط§ظ„طھظ„_4.wav"/>
            </a:hlinkHover>
          </p:cNvPr>
          <p:cNvPicPr>
            <a:picLocks noChangeAspect="1" noChangeArrowheads="1"/>
          </p:cNvPicPr>
          <p:nvPr/>
        </p:nvPicPr>
        <p:blipFill>
          <a:blip r:embed="rId4"/>
          <a:srcRect/>
          <a:stretch>
            <a:fillRect/>
          </a:stretch>
        </p:blipFill>
        <p:spPr bwMode="auto">
          <a:xfrm>
            <a:off x="107950" y="5805488"/>
            <a:ext cx="1008063" cy="898525"/>
          </a:xfrm>
          <a:prstGeom prst="rect">
            <a:avLst/>
          </a:prstGeom>
          <a:ln>
            <a:noFill/>
          </a:ln>
          <a:effectLst>
            <a:outerShdw blurRad="292100" dist="139700" dir="2700000" algn="tl" rotWithShape="0">
              <a:srgbClr val="333333">
                <a:alpha val="65000"/>
              </a:srgbClr>
            </a:outerShdw>
          </a:effectLst>
        </p:spPr>
      </p:pic>
      <p:grpSp>
        <p:nvGrpSpPr>
          <p:cNvPr id="10245" name="مجموعة 9"/>
          <p:cNvGrpSpPr>
            <a:grpSpLocks/>
          </p:cNvGrpSpPr>
          <p:nvPr/>
        </p:nvGrpSpPr>
        <p:grpSpPr bwMode="auto">
          <a:xfrm>
            <a:off x="1290638" y="6308725"/>
            <a:ext cx="6305550" cy="544513"/>
            <a:chOff x="1919144" y="6248360"/>
            <a:chExt cx="6305832" cy="579160"/>
          </a:xfrm>
        </p:grpSpPr>
        <p:sp>
          <p:nvSpPr>
            <p:cNvPr id="11" name="مخطط انسيابي: تحضير 10">
              <a:hlinkClick r:id="" action="ppaction://hlinkshowjump?jump=firstslide" highlightClick="1">
                <a:snd r:embed="rId5" name="الترجمة من Google#en-ar-ط§ظ„طھظ„_3.wav"/>
              </a:hlinkClick>
              <a:hlinkHover r:id="" action="ppaction://noaction">
                <a:snd r:embed="rId5" name="الترجمة من Google#en-ar-ط§ظ„طھظ„_3.wav"/>
              </a:hlinkHover>
            </p:cNvPr>
            <p:cNvSpPr/>
            <p:nvPr/>
          </p:nvSpPr>
          <p:spPr>
            <a:xfrm>
              <a:off x="3263816" y="6292261"/>
              <a:ext cx="3743492" cy="489668"/>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fontAlgn="auto">
                <a:spcBef>
                  <a:spcPts val="0"/>
                </a:spcBef>
                <a:spcAft>
                  <a:spcPts val="0"/>
                </a:spcAft>
                <a:defRPr/>
              </a:pPr>
              <a:r>
                <a:rPr lang="ar-SA" sz="2800" b="1" dirty="0"/>
                <a:t>الصفحة الرئيسية</a:t>
              </a:r>
            </a:p>
          </p:txBody>
        </p:sp>
        <p:sp>
          <p:nvSpPr>
            <p:cNvPr id="12" name="سهم مسنن إلى اليمين 11">
              <a:hlinkClick r:id="" action="ppaction://hlinkshowjump?jump=previousslide" highlightClick="1">
                <a:snd r:embed="rId6" name="الترجمة من Google#en-ar-ط§ظ„طھظ„_2.wav"/>
              </a:hlinkClick>
              <a:hlinkHover r:id="" action="ppaction://noaction" highlightClick="1">
                <a:snd r:embed="rId6" name="الترجمة من Google#en-ar-ط§ظ„طھظ„_2.wav"/>
              </a:hlinkHover>
            </p:cNvPr>
            <p:cNvSpPr/>
            <p:nvPr/>
          </p:nvSpPr>
          <p:spPr>
            <a:xfrm>
              <a:off x="6208752" y="6248360"/>
              <a:ext cx="2016224" cy="579160"/>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السابق</a:t>
              </a:r>
            </a:p>
          </p:txBody>
        </p:sp>
        <p:sp>
          <p:nvSpPr>
            <p:cNvPr id="13" name="سهم مسنن إلى اليمين 12">
              <a:hlinkClick r:id="" action="ppaction://hlinkshowjump?jump=nextslide" highlightClick="1">
                <a:snd r:embed="rId7" name="الترجمة من Google#en-ar-ط§ظ„طھظ„.wav"/>
              </a:hlinkClick>
              <a:hlinkHover r:id="" action="ppaction://noaction">
                <a:snd r:embed="rId7" name="الترجمة من Google#en-ar-ط§ظ„طھظ„.wav"/>
              </a:hlinkHover>
            </p:cNvPr>
            <p:cNvSpPr/>
            <p:nvPr/>
          </p:nvSpPr>
          <p:spPr>
            <a:xfrm flipH="1">
              <a:off x="1919144" y="6252099"/>
              <a:ext cx="2088232" cy="575421"/>
            </a:xfrm>
            <a:prstGeom prst="notchedRightArrow">
              <a:avLst>
                <a:gd name="adj1" fmla="val 83331"/>
                <a:gd name="adj2" fmla="val 99997"/>
              </a:avLst>
            </a:prstGeom>
          </p:spPr>
          <p:style>
            <a:lnRef idx="0">
              <a:schemeClr val="accent3"/>
            </a:lnRef>
            <a:fillRef idx="3">
              <a:schemeClr val="accent3"/>
            </a:fillRef>
            <a:effectRef idx="3">
              <a:schemeClr val="accent3"/>
            </a:effectRef>
            <a:fontRef idx="minor">
              <a:schemeClr val="lt1"/>
            </a:fontRef>
          </p:style>
          <p:txBody>
            <a:bodyPr rtlCol="1" anchor="ctr"/>
            <a:lstStyle/>
            <a:p>
              <a:pPr algn="ctr" fontAlgn="auto">
                <a:spcBef>
                  <a:spcPts val="0"/>
                </a:spcBef>
                <a:spcAft>
                  <a:spcPts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rPr>
                <a:t>التالي</a:t>
              </a:r>
            </a:p>
          </p:txBody>
        </p:sp>
      </p:grpSp>
      <p:pic>
        <p:nvPicPr>
          <p:cNvPr id="10246" name="Picture 2"/>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703263" y="1285875"/>
            <a:ext cx="7797800" cy="2071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p:nvSpPr>
        <p:spPr>
          <a:xfrm>
            <a:off x="3143240" y="649412"/>
            <a:ext cx="2900154" cy="707886"/>
          </a:xfrm>
          <a:prstGeom prst="rect">
            <a:avLst/>
          </a:prstGeom>
          <a:noFill/>
        </p:spPr>
        <p:txBody>
          <a:bodyPr wrap="none">
            <a:spAutoFit/>
          </a:bodyPr>
          <a:lstStyle/>
          <a:p>
            <a:pPr algn="ctr">
              <a:defRPr/>
            </a:pPr>
            <a:r>
              <a:rPr lang="ar-EG"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rPr>
              <a:t>طلوع الشمس من مغربها</a:t>
            </a:r>
            <a:endParaRPr lang="en-US" sz="40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Arabic Typesetting" pitchFamily="66" charset="-78"/>
              <a:cs typeface="Arabic Typesetting" pitchFamily="66" charset="-78"/>
            </a:endParaRPr>
          </a:p>
        </p:txBody>
      </p:sp>
      <p:pic>
        <p:nvPicPr>
          <p:cNvPr id="10248" name="Picture 3"/>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14375" y="3357563"/>
            <a:ext cx="7805738" cy="2214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2" presetClass="entr" presetSubtype="0" fill="hold" nodeType="clickEffect">
                                  <p:stCondLst>
                                    <p:cond delay="0"/>
                                  </p:stCondLst>
                                  <p:childTnLst>
                                    <p:set>
                                      <p:cBhvr>
                                        <p:cTn id="12" dur="1" fill="hold">
                                          <p:stCondLst>
                                            <p:cond delay="0"/>
                                          </p:stCondLst>
                                        </p:cTn>
                                        <p:tgtEl>
                                          <p:spTgt spid="10246"/>
                                        </p:tgtEl>
                                        <p:attrNameLst>
                                          <p:attrName>style.visibility</p:attrName>
                                        </p:attrNameLst>
                                      </p:cBhvr>
                                      <p:to>
                                        <p:strVal val="visible"/>
                                      </p:to>
                                    </p:set>
                                    <p:animScale>
                                      <p:cBhvr>
                                        <p:cTn id="13" dur="1000" decel="50000" fill="hold">
                                          <p:stCondLst>
                                            <p:cond delay="0"/>
                                          </p:stCondLst>
                                        </p:cTn>
                                        <p:tgtEl>
                                          <p:spTgt spid="102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246"/>
                                        </p:tgtEl>
                                        <p:attrNameLst>
                                          <p:attrName>ppt_x</p:attrName>
                                          <p:attrName>ppt_y</p:attrName>
                                        </p:attrNameLst>
                                      </p:cBhvr>
                                    </p:animMotion>
                                    <p:animEffect transition="in" filter="fade">
                                      <p:cBhvr>
                                        <p:cTn id="15" dur="1000"/>
                                        <p:tgtEl>
                                          <p:spTgt spid="10246"/>
                                        </p:tgtEl>
                                      </p:cBhvr>
                                    </p:animEffect>
                                  </p:childTnLst>
                                </p:cTn>
                              </p:par>
                              <p:par>
                                <p:cTn id="16" presetID="52" presetClass="entr" presetSubtype="0" fill="hold" nodeType="withEffect">
                                  <p:stCondLst>
                                    <p:cond delay="0"/>
                                  </p:stCondLst>
                                  <p:childTnLst>
                                    <p:set>
                                      <p:cBhvr>
                                        <p:cTn id="17" dur="1" fill="hold">
                                          <p:stCondLst>
                                            <p:cond delay="0"/>
                                          </p:stCondLst>
                                        </p:cTn>
                                        <p:tgtEl>
                                          <p:spTgt spid="10248"/>
                                        </p:tgtEl>
                                        <p:attrNameLst>
                                          <p:attrName>style.visibility</p:attrName>
                                        </p:attrNameLst>
                                      </p:cBhvr>
                                      <p:to>
                                        <p:strVal val="visible"/>
                                      </p:to>
                                    </p:set>
                                    <p:animScale>
                                      <p:cBhvr>
                                        <p:cTn id="18" dur="1000" decel="50000" fill="hold">
                                          <p:stCondLst>
                                            <p:cond delay="0"/>
                                          </p:stCondLst>
                                        </p:cTn>
                                        <p:tgtEl>
                                          <p:spTgt spid="102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0248"/>
                                        </p:tgtEl>
                                        <p:attrNameLst>
                                          <p:attrName>ppt_x</p:attrName>
                                          <p:attrName>ppt_y</p:attrName>
                                        </p:attrNameLst>
                                      </p:cBhvr>
                                    </p:animMotion>
                                    <p:animEffect transition="in" filter="fade">
                                      <p:cBhvr>
                                        <p:cTn id="20" dur="10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Template>
  <TotalTime>2</TotalTime>
  <Words>2652</Words>
  <Application>Microsoft Office PowerPoint</Application>
  <PresentationFormat>عرض على الشاشة (3:4)‏</PresentationFormat>
  <Paragraphs>282</Paragraphs>
  <Slides>33</Slides>
  <Notes>0</Notes>
  <HiddenSlides>0</HiddenSlides>
  <MMClips>0</MMClips>
  <ScaleCrop>false</ScaleCrop>
  <HeadingPairs>
    <vt:vector size="4" baseType="variant">
      <vt:variant>
        <vt:lpstr>سمة</vt:lpstr>
      </vt:variant>
      <vt:variant>
        <vt:i4>1</vt:i4>
      </vt:variant>
      <vt:variant>
        <vt:lpstr>عناوين الشرائح</vt:lpstr>
      </vt:variant>
      <vt:variant>
        <vt:i4>33</vt:i4>
      </vt:variant>
    </vt:vector>
  </HeadingPairs>
  <TitlesOfParts>
    <vt:vector size="34" baseType="lpstr">
      <vt:lpstr>tw</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Toshiba</dc:creator>
  <cp:lastModifiedBy>BHC</cp:lastModifiedBy>
  <cp:revision>2</cp:revision>
  <dcterms:created xsi:type="dcterms:W3CDTF">2014-10-12T14:40:44Z</dcterms:created>
  <dcterms:modified xsi:type="dcterms:W3CDTF">2015-12-14T12:23:11Z</dcterms:modified>
</cp:coreProperties>
</file>