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53"/>
  </p:notesMasterIdLst>
  <p:sldIdLst>
    <p:sldId id="535" r:id="rId2"/>
    <p:sldId id="536" r:id="rId3"/>
    <p:sldId id="537" r:id="rId4"/>
    <p:sldId id="538" r:id="rId5"/>
    <p:sldId id="540" r:id="rId6"/>
    <p:sldId id="542" r:id="rId7"/>
    <p:sldId id="543" r:id="rId8"/>
    <p:sldId id="544" r:id="rId9"/>
    <p:sldId id="545" r:id="rId10"/>
    <p:sldId id="546" r:id="rId11"/>
    <p:sldId id="548" r:id="rId12"/>
    <p:sldId id="549" r:id="rId13"/>
    <p:sldId id="550" r:id="rId14"/>
    <p:sldId id="551" r:id="rId15"/>
    <p:sldId id="552" r:id="rId16"/>
    <p:sldId id="553" r:id="rId17"/>
    <p:sldId id="554" r:id="rId18"/>
    <p:sldId id="555" r:id="rId19"/>
    <p:sldId id="556" r:id="rId20"/>
    <p:sldId id="557" r:id="rId21"/>
    <p:sldId id="558" r:id="rId22"/>
    <p:sldId id="559" r:id="rId23"/>
    <p:sldId id="577" r:id="rId24"/>
    <p:sldId id="578" r:id="rId25"/>
    <p:sldId id="579" r:id="rId26"/>
    <p:sldId id="580" r:id="rId27"/>
    <p:sldId id="609" r:id="rId28"/>
    <p:sldId id="610" r:id="rId29"/>
    <p:sldId id="581" r:id="rId30"/>
    <p:sldId id="582" r:id="rId31"/>
    <p:sldId id="583" r:id="rId32"/>
    <p:sldId id="584" r:id="rId33"/>
    <p:sldId id="585" r:id="rId34"/>
    <p:sldId id="586" r:id="rId35"/>
    <p:sldId id="560" r:id="rId36"/>
    <p:sldId id="587" r:id="rId37"/>
    <p:sldId id="588" r:id="rId38"/>
    <p:sldId id="589" r:id="rId39"/>
    <p:sldId id="590" r:id="rId40"/>
    <p:sldId id="591" r:id="rId41"/>
    <p:sldId id="592" r:id="rId42"/>
    <p:sldId id="593" r:id="rId43"/>
    <p:sldId id="594" r:id="rId44"/>
    <p:sldId id="595" r:id="rId45"/>
    <p:sldId id="596" r:id="rId46"/>
    <p:sldId id="597" r:id="rId47"/>
    <p:sldId id="598" r:id="rId48"/>
    <p:sldId id="599" r:id="rId49"/>
    <p:sldId id="600" r:id="rId50"/>
    <p:sldId id="601" r:id="rId51"/>
    <p:sldId id="648" r:id="rId52"/>
  </p:sldIdLst>
  <p:sldSz cx="9144000" cy="6858000" type="screen4x3"/>
  <p:notesSz cx="6858000" cy="9144000"/>
  <p:custDataLst>
    <p:tags r:id="rId54"/>
  </p:custDataLst>
  <p:defaultTextStyle>
    <a:defPPr>
      <a:defRPr lang="ar-SA"/>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FF"/>
    <a:srgbClr val="0000FF"/>
    <a:srgbClr val="990099"/>
    <a:srgbClr val="CC6600"/>
    <a:srgbClr val="0033CC"/>
    <a:srgbClr val="FF33CC"/>
    <a:srgbClr val="00FF00"/>
    <a:srgbClr val="663300"/>
  </p:clrMru>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8309" autoAdjust="0"/>
    <p:restoredTop sz="98901" autoAdjust="0"/>
  </p:normalViewPr>
  <p:slideViewPr>
    <p:cSldViewPr>
      <p:cViewPr varScale="1">
        <p:scale>
          <a:sx n="72" d="100"/>
          <a:sy n="72" d="100"/>
        </p:scale>
        <p:origin x="-148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266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fontAlgn="auto">
              <a:spcBef>
                <a:spcPts val="0"/>
              </a:spcBef>
              <a:spcAft>
                <a:spcPts val="0"/>
              </a:spcAft>
              <a:defRPr sz="1200">
                <a:latin typeface="+mn-lt"/>
                <a:cs typeface="+mn-cs"/>
              </a:defRPr>
            </a:lvl1pPr>
          </a:lstStyle>
          <a:p>
            <a:pPr>
              <a:defRPr/>
            </a:pPr>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fontAlgn="auto">
              <a:spcBef>
                <a:spcPts val="0"/>
              </a:spcBef>
              <a:spcAft>
                <a:spcPts val="0"/>
              </a:spcAft>
              <a:defRPr sz="1200">
                <a:latin typeface="+mn-lt"/>
                <a:cs typeface="+mn-cs"/>
              </a:defRPr>
            </a:lvl1pPr>
          </a:lstStyle>
          <a:p>
            <a:pPr>
              <a:defRPr/>
            </a:pPr>
            <a:fld id="{5F1F17F0-706A-4C78-8550-45D23A8ED966}" type="datetimeFigureOut">
              <a:rPr lang="ar-SA"/>
              <a:pPr>
                <a:defRPr/>
              </a:pPr>
              <a:t>03/03/37</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pPr lvl="0"/>
            <a:endParaRPr lang="ar-SA" noProof="0" smtClean="0"/>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noProof="0" smtClean="0"/>
              <a:t>انقر لتحرير أنماط النص الرئيسي</a:t>
            </a:r>
          </a:p>
          <a:p>
            <a:pPr lvl="1"/>
            <a:r>
              <a:rPr lang="ar-SA" noProof="0" smtClean="0"/>
              <a:t>المستوى الثاني</a:t>
            </a:r>
          </a:p>
          <a:p>
            <a:pPr lvl="2"/>
            <a:r>
              <a:rPr lang="ar-SA" noProof="0" smtClean="0"/>
              <a:t>المستوى الثالث</a:t>
            </a:r>
          </a:p>
          <a:p>
            <a:pPr lvl="3"/>
            <a:r>
              <a:rPr lang="ar-SA" noProof="0" smtClean="0"/>
              <a:t>المستوى الرابع</a:t>
            </a:r>
          </a:p>
          <a:p>
            <a:pPr lvl="4"/>
            <a:r>
              <a:rPr lang="ar-SA" noProof="0" smtClean="0"/>
              <a:t>المستوى الخامس</a:t>
            </a:r>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fontAlgn="auto">
              <a:spcBef>
                <a:spcPts val="0"/>
              </a:spcBef>
              <a:spcAft>
                <a:spcPts val="0"/>
              </a:spcAft>
              <a:defRPr sz="1200">
                <a:latin typeface="+mn-lt"/>
                <a:cs typeface="+mn-cs"/>
              </a:defRPr>
            </a:lvl1pPr>
          </a:lstStyle>
          <a:p>
            <a:pPr>
              <a:defRPr/>
            </a:pPr>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fontAlgn="auto">
              <a:spcBef>
                <a:spcPts val="0"/>
              </a:spcBef>
              <a:spcAft>
                <a:spcPts val="0"/>
              </a:spcAft>
              <a:defRPr sz="1200">
                <a:latin typeface="+mn-lt"/>
                <a:cs typeface="+mn-cs"/>
              </a:defRPr>
            </a:lvl1pPr>
          </a:lstStyle>
          <a:p>
            <a:pPr>
              <a:defRPr/>
            </a:pPr>
            <a:fld id="{21F4FE0D-ACE8-4697-BD2F-DFCAC9CAA3C0}" type="slidenum">
              <a:rPr lang="ar-SA"/>
              <a:pPr>
                <a:defRPr/>
              </a:pPr>
              <a:t>‹#›</a:t>
            </a:fld>
            <a:endParaRPr lang="ar-SA"/>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mn-lt"/>
        <a:ea typeface="+mn-ea"/>
        <a:cs typeface="+mn-cs"/>
      </a:defRPr>
    </a:lvl1pPr>
    <a:lvl2pPr marL="457200" algn="r" rtl="1" eaLnBrk="0" fontAlgn="base" hangingPunct="0">
      <a:spcBef>
        <a:spcPct val="30000"/>
      </a:spcBef>
      <a:spcAft>
        <a:spcPct val="0"/>
      </a:spcAft>
      <a:defRPr sz="1200" kern="1200">
        <a:solidFill>
          <a:schemeClr val="tx1"/>
        </a:solidFill>
        <a:latin typeface="+mn-lt"/>
        <a:ea typeface="+mn-ea"/>
        <a:cs typeface="+mn-cs"/>
      </a:defRPr>
    </a:lvl2pPr>
    <a:lvl3pPr marL="914400" algn="r" rtl="1" eaLnBrk="0" fontAlgn="base" hangingPunct="0">
      <a:spcBef>
        <a:spcPct val="30000"/>
      </a:spcBef>
      <a:spcAft>
        <a:spcPct val="0"/>
      </a:spcAft>
      <a:defRPr sz="1200" kern="1200">
        <a:solidFill>
          <a:schemeClr val="tx1"/>
        </a:solidFill>
        <a:latin typeface="+mn-lt"/>
        <a:ea typeface="+mn-ea"/>
        <a:cs typeface="+mn-cs"/>
      </a:defRPr>
    </a:lvl3pPr>
    <a:lvl4pPr marL="1371600" algn="r" rtl="1" eaLnBrk="0" fontAlgn="base" hangingPunct="0">
      <a:spcBef>
        <a:spcPct val="30000"/>
      </a:spcBef>
      <a:spcAft>
        <a:spcPct val="0"/>
      </a:spcAft>
      <a:defRPr sz="1200" kern="1200">
        <a:solidFill>
          <a:schemeClr val="tx1"/>
        </a:solidFill>
        <a:latin typeface="+mn-lt"/>
        <a:ea typeface="+mn-ea"/>
        <a:cs typeface="+mn-cs"/>
      </a:defRPr>
    </a:lvl4pPr>
    <a:lvl5pPr marL="1828800" algn="r" rtl="1" eaLnBrk="0" fontAlgn="base" hangingPunct="0">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lvl1pPr>
              <a:defRPr/>
            </a:lvl1pPr>
          </a:lstStyle>
          <a:p>
            <a:pPr>
              <a:defRPr/>
            </a:pPr>
            <a:fld id="{B2BBC364-3A14-44CF-A7F6-92FB2153F480}" type="datetimeFigureOut">
              <a:rPr lang="ar-SA"/>
              <a:pPr>
                <a:defRPr/>
              </a:pPr>
              <a:t>03/03/37</a:t>
            </a:fld>
            <a:endParaRPr lang="ar-SA"/>
          </a:p>
        </p:txBody>
      </p:sp>
      <p:sp>
        <p:nvSpPr>
          <p:cNvPr id="5" name="عنصر نائب للتذييل 4"/>
          <p:cNvSpPr>
            <a:spLocks noGrp="1"/>
          </p:cNvSpPr>
          <p:nvPr>
            <p:ph type="ftr" sz="quarter" idx="11"/>
          </p:nvPr>
        </p:nvSpPr>
        <p:spPr/>
        <p:txBody>
          <a:bodyPr/>
          <a:lstStyle>
            <a:lvl1pPr>
              <a:defRPr/>
            </a:lvl1pPr>
          </a:lstStyle>
          <a:p>
            <a:pPr>
              <a:defRPr/>
            </a:pPr>
            <a:endParaRPr lang="ar-SA"/>
          </a:p>
        </p:txBody>
      </p:sp>
      <p:sp>
        <p:nvSpPr>
          <p:cNvPr id="6" name="عنصر نائب لرقم الشريحة 5"/>
          <p:cNvSpPr>
            <a:spLocks noGrp="1"/>
          </p:cNvSpPr>
          <p:nvPr>
            <p:ph type="sldNum" sz="quarter" idx="12"/>
          </p:nvPr>
        </p:nvSpPr>
        <p:spPr/>
        <p:txBody>
          <a:bodyPr/>
          <a:lstStyle>
            <a:lvl1pPr>
              <a:defRPr/>
            </a:lvl1pPr>
          </a:lstStyle>
          <a:p>
            <a:pPr>
              <a:defRPr/>
            </a:pPr>
            <a:fld id="{6A819105-F2A1-4FE7-A325-A8C45FF078DF}" type="slidenum">
              <a:rPr lang="ar-SA"/>
              <a:pPr>
                <a:defRPr/>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pPr>
              <a:defRPr/>
            </a:pPr>
            <a:fld id="{1A279EFB-D3F5-470C-A0EB-4F8889BE13E8}" type="datetimeFigureOut">
              <a:rPr lang="ar-SA"/>
              <a:pPr>
                <a:defRPr/>
              </a:pPr>
              <a:t>03/03/37</a:t>
            </a:fld>
            <a:endParaRPr lang="ar-SA"/>
          </a:p>
        </p:txBody>
      </p:sp>
      <p:sp>
        <p:nvSpPr>
          <p:cNvPr id="5" name="عنصر نائب للتذييل 4"/>
          <p:cNvSpPr>
            <a:spLocks noGrp="1"/>
          </p:cNvSpPr>
          <p:nvPr>
            <p:ph type="ftr" sz="quarter" idx="11"/>
          </p:nvPr>
        </p:nvSpPr>
        <p:spPr/>
        <p:txBody>
          <a:bodyPr/>
          <a:lstStyle>
            <a:lvl1pPr>
              <a:defRPr/>
            </a:lvl1pPr>
          </a:lstStyle>
          <a:p>
            <a:pPr>
              <a:defRPr/>
            </a:pPr>
            <a:endParaRPr lang="ar-SA"/>
          </a:p>
        </p:txBody>
      </p:sp>
      <p:sp>
        <p:nvSpPr>
          <p:cNvPr id="6" name="عنصر نائب لرقم الشريحة 5"/>
          <p:cNvSpPr>
            <a:spLocks noGrp="1"/>
          </p:cNvSpPr>
          <p:nvPr>
            <p:ph type="sldNum" sz="quarter" idx="12"/>
          </p:nvPr>
        </p:nvSpPr>
        <p:spPr/>
        <p:txBody>
          <a:bodyPr/>
          <a:lstStyle>
            <a:lvl1pPr>
              <a:defRPr/>
            </a:lvl1pPr>
          </a:lstStyle>
          <a:p>
            <a:pPr>
              <a:defRPr/>
            </a:pPr>
            <a:fld id="{D03F3354-26FF-4444-8703-675BD7F79768}" type="slidenum">
              <a:rPr lang="ar-SA"/>
              <a:pPr>
                <a:defRPr/>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pPr>
              <a:defRPr/>
            </a:pPr>
            <a:fld id="{A90D179E-B4E3-4848-96DC-A6B9530E11DC}" type="datetimeFigureOut">
              <a:rPr lang="ar-SA"/>
              <a:pPr>
                <a:defRPr/>
              </a:pPr>
              <a:t>03/03/37</a:t>
            </a:fld>
            <a:endParaRPr lang="ar-SA"/>
          </a:p>
        </p:txBody>
      </p:sp>
      <p:sp>
        <p:nvSpPr>
          <p:cNvPr id="5" name="عنصر نائب للتذييل 4"/>
          <p:cNvSpPr>
            <a:spLocks noGrp="1"/>
          </p:cNvSpPr>
          <p:nvPr>
            <p:ph type="ftr" sz="quarter" idx="11"/>
          </p:nvPr>
        </p:nvSpPr>
        <p:spPr/>
        <p:txBody>
          <a:bodyPr/>
          <a:lstStyle>
            <a:lvl1pPr>
              <a:defRPr/>
            </a:lvl1pPr>
          </a:lstStyle>
          <a:p>
            <a:pPr>
              <a:defRPr/>
            </a:pPr>
            <a:endParaRPr lang="ar-SA"/>
          </a:p>
        </p:txBody>
      </p:sp>
      <p:sp>
        <p:nvSpPr>
          <p:cNvPr id="6" name="عنصر نائب لرقم الشريحة 5"/>
          <p:cNvSpPr>
            <a:spLocks noGrp="1"/>
          </p:cNvSpPr>
          <p:nvPr>
            <p:ph type="sldNum" sz="quarter" idx="12"/>
          </p:nvPr>
        </p:nvSpPr>
        <p:spPr/>
        <p:txBody>
          <a:bodyPr/>
          <a:lstStyle>
            <a:lvl1pPr>
              <a:defRPr/>
            </a:lvl1pPr>
          </a:lstStyle>
          <a:p>
            <a:pPr>
              <a:defRPr/>
            </a:pPr>
            <a:fld id="{75605722-0532-4CDE-9204-0186214B5A2B}" type="slidenum">
              <a:rPr lang="ar-SA"/>
              <a:pPr>
                <a:defRPr/>
              </a:pPr>
              <a:t>‹#›</a:t>
            </a:fld>
            <a:endParaRPr lang="ar-S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عنوان ونص">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pPr>
              <a:defRPr/>
            </a:pPr>
            <a:fld id="{702424B3-7BF2-4FE9-9366-9082A9976D3F}" type="datetimeFigureOut">
              <a:rPr lang="ar-SA"/>
              <a:pPr>
                <a:defRPr/>
              </a:pPr>
              <a:t>03/03/37</a:t>
            </a:fld>
            <a:endParaRPr lang="ar-SA"/>
          </a:p>
        </p:txBody>
      </p:sp>
      <p:sp>
        <p:nvSpPr>
          <p:cNvPr id="5" name="عنصر نائب للتذييل 4"/>
          <p:cNvSpPr>
            <a:spLocks noGrp="1"/>
          </p:cNvSpPr>
          <p:nvPr>
            <p:ph type="ftr" sz="quarter" idx="11"/>
          </p:nvPr>
        </p:nvSpPr>
        <p:spPr/>
        <p:txBody>
          <a:bodyPr/>
          <a:lstStyle>
            <a:lvl1pPr>
              <a:defRPr/>
            </a:lvl1pPr>
          </a:lstStyle>
          <a:p>
            <a:pPr>
              <a:defRPr/>
            </a:pPr>
            <a:endParaRPr lang="ar-SA"/>
          </a:p>
        </p:txBody>
      </p:sp>
      <p:sp>
        <p:nvSpPr>
          <p:cNvPr id="6" name="عنصر نائب لرقم الشريحة 5"/>
          <p:cNvSpPr>
            <a:spLocks noGrp="1"/>
          </p:cNvSpPr>
          <p:nvPr>
            <p:ph type="sldNum" sz="quarter" idx="12"/>
          </p:nvPr>
        </p:nvSpPr>
        <p:spPr/>
        <p:txBody>
          <a:bodyPr/>
          <a:lstStyle>
            <a:lvl1pPr>
              <a:defRPr/>
            </a:lvl1pPr>
          </a:lstStyle>
          <a:p>
            <a:pPr>
              <a:defRPr/>
            </a:pPr>
            <a:fld id="{8499EA41-50E7-4349-9D96-1E9063EC4A94}" type="slidenum">
              <a:rPr lang="ar-SA"/>
              <a:pPr>
                <a:defRPr/>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pPr>
              <a:defRPr/>
            </a:pPr>
            <a:fld id="{C43DB32B-E2B3-4F4B-9DBF-116A4B8CB460}" type="datetimeFigureOut">
              <a:rPr lang="ar-SA"/>
              <a:pPr>
                <a:defRPr/>
              </a:pPr>
              <a:t>03/03/37</a:t>
            </a:fld>
            <a:endParaRPr lang="ar-SA"/>
          </a:p>
        </p:txBody>
      </p:sp>
      <p:sp>
        <p:nvSpPr>
          <p:cNvPr id="5" name="عنصر نائب للتذييل 4"/>
          <p:cNvSpPr>
            <a:spLocks noGrp="1"/>
          </p:cNvSpPr>
          <p:nvPr>
            <p:ph type="ftr" sz="quarter" idx="11"/>
          </p:nvPr>
        </p:nvSpPr>
        <p:spPr/>
        <p:txBody>
          <a:bodyPr/>
          <a:lstStyle>
            <a:lvl1pPr>
              <a:defRPr/>
            </a:lvl1pPr>
          </a:lstStyle>
          <a:p>
            <a:pPr>
              <a:defRPr/>
            </a:pPr>
            <a:endParaRPr lang="ar-SA"/>
          </a:p>
        </p:txBody>
      </p:sp>
      <p:sp>
        <p:nvSpPr>
          <p:cNvPr id="6" name="عنصر نائب لرقم الشريحة 5"/>
          <p:cNvSpPr>
            <a:spLocks noGrp="1"/>
          </p:cNvSpPr>
          <p:nvPr>
            <p:ph type="sldNum" sz="quarter" idx="12"/>
          </p:nvPr>
        </p:nvSpPr>
        <p:spPr/>
        <p:txBody>
          <a:bodyPr/>
          <a:lstStyle>
            <a:lvl1pPr>
              <a:defRPr/>
            </a:lvl1pPr>
          </a:lstStyle>
          <a:p>
            <a:pPr>
              <a:defRPr/>
            </a:pPr>
            <a:fld id="{F9D13262-6535-4EE1-9D11-6318F9C3C9BD}" type="slidenum">
              <a:rPr lang="ar-SA"/>
              <a:pPr>
                <a:defRPr/>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lvl1pPr>
              <a:defRPr/>
            </a:lvl1pPr>
          </a:lstStyle>
          <a:p>
            <a:pPr>
              <a:defRPr/>
            </a:pPr>
            <a:fld id="{B9D5ED2A-68BE-424A-92FC-8E6D1F9828A8}" type="datetimeFigureOut">
              <a:rPr lang="ar-SA"/>
              <a:pPr>
                <a:defRPr/>
              </a:pPr>
              <a:t>03/03/37</a:t>
            </a:fld>
            <a:endParaRPr lang="ar-SA"/>
          </a:p>
        </p:txBody>
      </p:sp>
      <p:sp>
        <p:nvSpPr>
          <p:cNvPr id="5" name="عنصر نائب للتذييل 4"/>
          <p:cNvSpPr>
            <a:spLocks noGrp="1"/>
          </p:cNvSpPr>
          <p:nvPr>
            <p:ph type="ftr" sz="quarter" idx="11"/>
          </p:nvPr>
        </p:nvSpPr>
        <p:spPr/>
        <p:txBody>
          <a:bodyPr/>
          <a:lstStyle>
            <a:lvl1pPr>
              <a:defRPr/>
            </a:lvl1pPr>
          </a:lstStyle>
          <a:p>
            <a:pPr>
              <a:defRPr/>
            </a:pPr>
            <a:endParaRPr lang="ar-SA"/>
          </a:p>
        </p:txBody>
      </p:sp>
      <p:sp>
        <p:nvSpPr>
          <p:cNvPr id="6" name="عنصر نائب لرقم الشريحة 5"/>
          <p:cNvSpPr>
            <a:spLocks noGrp="1"/>
          </p:cNvSpPr>
          <p:nvPr>
            <p:ph type="sldNum" sz="quarter" idx="12"/>
          </p:nvPr>
        </p:nvSpPr>
        <p:spPr/>
        <p:txBody>
          <a:bodyPr/>
          <a:lstStyle>
            <a:lvl1pPr>
              <a:defRPr/>
            </a:lvl1pPr>
          </a:lstStyle>
          <a:p>
            <a:pPr>
              <a:defRPr/>
            </a:pPr>
            <a:fld id="{3C14DFA7-4255-4DD6-9BD8-DD6CB156DE4E}" type="slidenum">
              <a:rPr lang="ar-SA"/>
              <a:pPr>
                <a:defRPr/>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3"/>
          <p:cNvSpPr>
            <a:spLocks noGrp="1"/>
          </p:cNvSpPr>
          <p:nvPr>
            <p:ph type="dt" sz="half" idx="10"/>
          </p:nvPr>
        </p:nvSpPr>
        <p:spPr/>
        <p:txBody>
          <a:bodyPr/>
          <a:lstStyle>
            <a:lvl1pPr>
              <a:defRPr/>
            </a:lvl1pPr>
          </a:lstStyle>
          <a:p>
            <a:pPr>
              <a:defRPr/>
            </a:pPr>
            <a:fld id="{8C753ABB-7809-49B0-B761-FC41EA505899}" type="datetimeFigureOut">
              <a:rPr lang="ar-SA"/>
              <a:pPr>
                <a:defRPr/>
              </a:pPr>
              <a:t>03/03/37</a:t>
            </a:fld>
            <a:endParaRPr lang="ar-SA"/>
          </a:p>
        </p:txBody>
      </p:sp>
      <p:sp>
        <p:nvSpPr>
          <p:cNvPr id="6" name="عنصر نائب للتذييل 4"/>
          <p:cNvSpPr>
            <a:spLocks noGrp="1"/>
          </p:cNvSpPr>
          <p:nvPr>
            <p:ph type="ftr" sz="quarter" idx="11"/>
          </p:nvPr>
        </p:nvSpPr>
        <p:spPr/>
        <p:txBody>
          <a:bodyPr/>
          <a:lstStyle>
            <a:lvl1pPr>
              <a:defRPr/>
            </a:lvl1pPr>
          </a:lstStyle>
          <a:p>
            <a:pPr>
              <a:defRPr/>
            </a:pPr>
            <a:endParaRPr lang="ar-SA"/>
          </a:p>
        </p:txBody>
      </p:sp>
      <p:sp>
        <p:nvSpPr>
          <p:cNvPr id="7" name="عنصر نائب لرقم الشريحة 5"/>
          <p:cNvSpPr>
            <a:spLocks noGrp="1"/>
          </p:cNvSpPr>
          <p:nvPr>
            <p:ph type="sldNum" sz="quarter" idx="12"/>
          </p:nvPr>
        </p:nvSpPr>
        <p:spPr/>
        <p:txBody>
          <a:bodyPr/>
          <a:lstStyle>
            <a:lvl1pPr>
              <a:defRPr/>
            </a:lvl1pPr>
          </a:lstStyle>
          <a:p>
            <a:pPr>
              <a:defRPr/>
            </a:pPr>
            <a:fld id="{1411ADC6-63D8-4A37-9AD5-D0FDA3DB5161}" type="slidenum">
              <a:rPr lang="ar-SA"/>
              <a:pPr>
                <a:defRPr/>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3"/>
          <p:cNvSpPr>
            <a:spLocks noGrp="1"/>
          </p:cNvSpPr>
          <p:nvPr>
            <p:ph type="dt" sz="half" idx="10"/>
          </p:nvPr>
        </p:nvSpPr>
        <p:spPr/>
        <p:txBody>
          <a:bodyPr/>
          <a:lstStyle>
            <a:lvl1pPr>
              <a:defRPr/>
            </a:lvl1pPr>
          </a:lstStyle>
          <a:p>
            <a:pPr>
              <a:defRPr/>
            </a:pPr>
            <a:fld id="{06B65B2B-58BB-4300-A85A-4035BB12670E}" type="datetimeFigureOut">
              <a:rPr lang="ar-SA"/>
              <a:pPr>
                <a:defRPr/>
              </a:pPr>
              <a:t>03/03/37</a:t>
            </a:fld>
            <a:endParaRPr lang="ar-SA"/>
          </a:p>
        </p:txBody>
      </p:sp>
      <p:sp>
        <p:nvSpPr>
          <p:cNvPr id="8" name="عنصر نائب للتذييل 4"/>
          <p:cNvSpPr>
            <a:spLocks noGrp="1"/>
          </p:cNvSpPr>
          <p:nvPr>
            <p:ph type="ftr" sz="quarter" idx="11"/>
          </p:nvPr>
        </p:nvSpPr>
        <p:spPr/>
        <p:txBody>
          <a:bodyPr/>
          <a:lstStyle>
            <a:lvl1pPr>
              <a:defRPr/>
            </a:lvl1pPr>
          </a:lstStyle>
          <a:p>
            <a:pPr>
              <a:defRPr/>
            </a:pPr>
            <a:endParaRPr lang="ar-SA"/>
          </a:p>
        </p:txBody>
      </p:sp>
      <p:sp>
        <p:nvSpPr>
          <p:cNvPr id="9" name="عنصر نائب لرقم الشريحة 5"/>
          <p:cNvSpPr>
            <a:spLocks noGrp="1"/>
          </p:cNvSpPr>
          <p:nvPr>
            <p:ph type="sldNum" sz="quarter" idx="12"/>
          </p:nvPr>
        </p:nvSpPr>
        <p:spPr/>
        <p:txBody>
          <a:bodyPr/>
          <a:lstStyle>
            <a:lvl1pPr>
              <a:defRPr/>
            </a:lvl1pPr>
          </a:lstStyle>
          <a:p>
            <a:pPr>
              <a:defRPr/>
            </a:pPr>
            <a:fld id="{3E4D9BA0-03ED-4F07-8C94-501BB5EB90C2}" type="slidenum">
              <a:rPr lang="ar-SA"/>
              <a:pPr>
                <a:defRPr/>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3"/>
          <p:cNvSpPr>
            <a:spLocks noGrp="1"/>
          </p:cNvSpPr>
          <p:nvPr>
            <p:ph type="dt" sz="half" idx="10"/>
          </p:nvPr>
        </p:nvSpPr>
        <p:spPr/>
        <p:txBody>
          <a:bodyPr/>
          <a:lstStyle>
            <a:lvl1pPr>
              <a:defRPr/>
            </a:lvl1pPr>
          </a:lstStyle>
          <a:p>
            <a:pPr>
              <a:defRPr/>
            </a:pPr>
            <a:fld id="{FCD6447C-2998-434A-A4A6-78DCF48BB5EA}" type="datetimeFigureOut">
              <a:rPr lang="ar-SA"/>
              <a:pPr>
                <a:defRPr/>
              </a:pPr>
              <a:t>03/03/37</a:t>
            </a:fld>
            <a:endParaRPr lang="ar-SA"/>
          </a:p>
        </p:txBody>
      </p:sp>
      <p:sp>
        <p:nvSpPr>
          <p:cNvPr id="4" name="عنصر نائب للتذييل 4"/>
          <p:cNvSpPr>
            <a:spLocks noGrp="1"/>
          </p:cNvSpPr>
          <p:nvPr>
            <p:ph type="ftr" sz="quarter" idx="11"/>
          </p:nvPr>
        </p:nvSpPr>
        <p:spPr/>
        <p:txBody>
          <a:bodyPr/>
          <a:lstStyle>
            <a:lvl1pPr>
              <a:defRPr/>
            </a:lvl1pPr>
          </a:lstStyle>
          <a:p>
            <a:pPr>
              <a:defRPr/>
            </a:pPr>
            <a:endParaRPr lang="ar-SA"/>
          </a:p>
        </p:txBody>
      </p:sp>
      <p:sp>
        <p:nvSpPr>
          <p:cNvPr id="5" name="عنصر نائب لرقم الشريحة 5"/>
          <p:cNvSpPr>
            <a:spLocks noGrp="1"/>
          </p:cNvSpPr>
          <p:nvPr>
            <p:ph type="sldNum" sz="quarter" idx="12"/>
          </p:nvPr>
        </p:nvSpPr>
        <p:spPr/>
        <p:txBody>
          <a:bodyPr/>
          <a:lstStyle>
            <a:lvl1pPr>
              <a:defRPr/>
            </a:lvl1pPr>
          </a:lstStyle>
          <a:p>
            <a:pPr>
              <a:defRPr/>
            </a:pPr>
            <a:fld id="{26D8F84A-3255-4747-BC4C-C857D4C50306}" type="slidenum">
              <a:rPr lang="ar-SA"/>
              <a:pPr>
                <a:defRPr/>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3"/>
          <p:cNvSpPr>
            <a:spLocks noGrp="1"/>
          </p:cNvSpPr>
          <p:nvPr>
            <p:ph type="dt" sz="half" idx="10"/>
          </p:nvPr>
        </p:nvSpPr>
        <p:spPr/>
        <p:txBody>
          <a:bodyPr/>
          <a:lstStyle>
            <a:lvl1pPr>
              <a:defRPr/>
            </a:lvl1pPr>
          </a:lstStyle>
          <a:p>
            <a:pPr>
              <a:defRPr/>
            </a:pPr>
            <a:fld id="{653922DB-7C64-4773-8B1E-4E73D36997F3}" type="datetimeFigureOut">
              <a:rPr lang="ar-SA"/>
              <a:pPr>
                <a:defRPr/>
              </a:pPr>
              <a:t>03/03/37</a:t>
            </a:fld>
            <a:endParaRPr lang="ar-SA"/>
          </a:p>
        </p:txBody>
      </p:sp>
      <p:sp>
        <p:nvSpPr>
          <p:cNvPr id="3" name="عنصر نائب للتذييل 4"/>
          <p:cNvSpPr>
            <a:spLocks noGrp="1"/>
          </p:cNvSpPr>
          <p:nvPr>
            <p:ph type="ftr" sz="quarter" idx="11"/>
          </p:nvPr>
        </p:nvSpPr>
        <p:spPr/>
        <p:txBody>
          <a:bodyPr/>
          <a:lstStyle>
            <a:lvl1pPr>
              <a:defRPr/>
            </a:lvl1pPr>
          </a:lstStyle>
          <a:p>
            <a:pPr>
              <a:defRPr/>
            </a:pPr>
            <a:endParaRPr lang="ar-SA"/>
          </a:p>
        </p:txBody>
      </p:sp>
      <p:sp>
        <p:nvSpPr>
          <p:cNvPr id="4" name="عنصر نائب لرقم الشريحة 5"/>
          <p:cNvSpPr>
            <a:spLocks noGrp="1"/>
          </p:cNvSpPr>
          <p:nvPr>
            <p:ph type="sldNum" sz="quarter" idx="12"/>
          </p:nvPr>
        </p:nvSpPr>
        <p:spPr/>
        <p:txBody>
          <a:bodyPr/>
          <a:lstStyle>
            <a:lvl1pPr>
              <a:defRPr/>
            </a:lvl1pPr>
          </a:lstStyle>
          <a:p>
            <a:pPr>
              <a:defRPr/>
            </a:pPr>
            <a:fld id="{1A55DB18-742A-4B49-B7D6-DC68798CA926}" type="slidenum">
              <a:rPr lang="ar-SA"/>
              <a:pPr>
                <a:defRPr/>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3"/>
          <p:cNvSpPr>
            <a:spLocks noGrp="1"/>
          </p:cNvSpPr>
          <p:nvPr>
            <p:ph type="dt" sz="half" idx="10"/>
          </p:nvPr>
        </p:nvSpPr>
        <p:spPr/>
        <p:txBody>
          <a:bodyPr/>
          <a:lstStyle>
            <a:lvl1pPr>
              <a:defRPr/>
            </a:lvl1pPr>
          </a:lstStyle>
          <a:p>
            <a:pPr>
              <a:defRPr/>
            </a:pPr>
            <a:fld id="{A6D98988-D370-4EFC-8810-2CFF0347B0E1}" type="datetimeFigureOut">
              <a:rPr lang="ar-SA"/>
              <a:pPr>
                <a:defRPr/>
              </a:pPr>
              <a:t>03/03/37</a:t>
            </a:fld>
            <a:endParaRPr lang="ar-SA"/>
          </a:p>
        </p:txBody>
      </p:sp>
      <p:sp>
        <p:nvSpPr>
          <p:cNvPr id="6" name="عنصر نائب للتذييل 4"/>
          <p:cNvSpPr>
            <a:spLocks noGrp="1"/>
          </p:cNvSpPr>
          <p:nvPr>
            <p:ph type="ftr" sz="quarter" idx="11"/>
          </p:nvPr>
        </p:nvSpPr>
        <p:spPr/>
        <p:txBody>
          <a:bodyPr/>
          <a:lstStyle>
            <a:lvl1pPr>
              <a:defRPr/>
            </a:lvl1pPr>
          </a:lstStyle>
          <a:p>
            <a:pPr>
              <a:defRPr/>
            </a:pPr>
            <a:endParaRPr lang="ar-SA"/>
          </a:p>
        </p:txBody>
      </p:sp>
      <p:sp>
        <p:nvSpPr>
          <p:cNvPr id="7" name="عنصر نائب لرقم الشريحة 5"/>
          <p:cNvSpPr>
            <a:spLocks noGrp="1"/>
          </p:cNvSpPr>
          <p:nvPr>
            <p:ph type="sldNum" sz="quarter" idx="12"/>
          </p:nvPr>
        </p:nvSpPr>
        <p:spPr/>
        <p:txBody>
          <a:bodyPr/>
          <a:lstStyle>
            <a:lvl1pPr>
              <a:defRPr/>
            </a:lvl1pPr>
          </a:lstStyle>
          <a:p>
            <a:pPr>
              <a:defRPr/>
            </a:pPr>
            <a:fld id="{524BAFB6-6314-49F9-B5F6-17D5F7215792}" type="slidenum">
              <a:rPr lang="ar-SA"/>
              <a:pPr>
                <a:defRPr/>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rtlCol="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ar-SA" noProof="0" smtClean="0"/>
              <a:t>انقر فوق الرمز لإضافة صورة</a:t>
            </a:r>
            <a:endParaRPr lang="ar-SA" noProof="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3"/>
          <p:cNvSpPr>
            <a:spLocks noGrp="1"/>
          </p:cNvSpPr>
          <p:nvPr>
            <p:ph type="dt" sz="half" idx="10"/>
          </p:nvPr>
        </p:nvSpPr>
        <p:spPr/>
        <p:txBody>
          <a:bodyPr/>
          <a:lstStyle>
            <a:lvl1pPr>
              <a:defRPr/>
            </a:lvl1pPr>
          </a:lstStyle>
          <a:p>
            <a:pPr>
              <a:defRPr/>
            </a:pPr>
            <a:fld id="{34247F61-1BBB-41E6-8108-E7F1A4568DDE}" type="datetimeFigureOut">
              <a:rPr lang="ar-SA"/>
              <a:pPr>
                <a:defRPr/>
              </a:pPr>
              <a:t>03/03/37</a:t>
            </a:fld>
            <a:endParaRPr lang="ar-SA"/>
          </a:p>
        </p:txBody>
      </p:sp>
      <p:sp>
        <p:nvSpPr>
          <p:cNvPr id="6" name="عنصر نائب للتذييل 4"/>
          <p:cNvSpPr>
            <a:spLocks noGrp="1"/>
          </p:cNvSpPr>
          <p:nvPr>
            <p:ph type="ftr" sz="quarter" idx="11"/>
          </p:nvPr>
        </p:nvSpPr>
        <p:spPr/>
        <p:txBody>
          <a:bodyPr/>
          <a:lstStyle>
            <a:lvl1pPr>
              <a:defRPr/>
            </a:lvl1pPr>
          </a:lstStyle>
          <a:p>
            <a:pPr>
              <a:defRPr/>
            </a:pPr>
            <a:endParaRPr lang="ar-SA"/>
          </a:p>
        </p:txBody>
      </p:sp>
      <p:sp>
        <p:nvSpPr>
          <p:cNvPr id="7" name="عنصر نائب لرقم الشريحة 5"/>
          <p:cNvSpPr>
            <a:spLocks noGrp="1"/>
          </p:cNvSpPr>
          <p:nvPr>
            <p:ph type="sldNum" sz="quarter" idx="12"/>
          </p:nvPr>
        </p:nvSpPr>
        <p:spPr/>
        <p:txBody>
          <a:bodyPr/>
          <a:lstStyle>
            <a:lvl1pPr>
              <a:defRPr/>
            </a:lvl1pPr>
          </a:lstStyle>
          <a:p>
            <a:pPr>
              <a:defRPr/>
            </a:pPr>
            <a:fld id="{051BEF50-01EC-4A0A-8450-448F383FF7D5}" type="slidenum">
              <a:rPr lang="ar-SA"/>
              <a:pPr>
                <a:defRPr/>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tile tx="0" ty="0" sx="100000" sy="100000" flip="none" algn="tl"/>
        </a:blipFill>
        <a:effectLst/>
      </p:bgPr>
    </p:bg>
    <p:spTree>
      <p:nvGrpSpPr>
        <p:cNvPr id="1" name=""/>
        <p:cNvGrpSpPr/>
        <p:nvPr/>
      </p:nvGrpSpPr>
      <p:grpSpPr>
        <a:xfrm>
          <a:off x="0" y="0"/>
          <a:ext cx="0" cy="0"/>
          <a:chOff x="0" y="0"/>
          <a:chExt cx="0" cy="0"/>
        </a:xfrm>
      </p:grpSpPr>
      <p:sp>
        <p:nvSpPr>
          <p:cNvPr id="1026" name="عنصر نائب للعنوان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ar-SA" smtClean="0"/>
              <a:t>انقر لتحرير نمط العنوان الرئيسي</a:t>
            </a:r>
          </a:p>
        </p:txBody>
      </p:sp>
      <p:sp>
        <p:nvSpPr>
          <p:cNvPr id="1027" name="عنصر نائب للنص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D3091D7C-973C-4B0A-AD9D-0ED92DE67B60}" type="datetimeFigureOut">
              <a:rPr lang="ar-SA"/>
              <a:pPr>
                <a:defRPr/>
              </a:pPr>
              <a:t>03/03/37</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FBCA9A14-C935-4D82-9085-534B925CF738}" type="slidenum">
              <a:rPr lang="ar-SA"/>
              <a:pPr>
                <a:defRPr/>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cs typeface="Times New Roman" pitchFamily="18" charset="0"/>
        </a:defRPr>
      </a:lvl2pPr>
      <a:lvl3pPr algn="ctr" rtl="1" eaLnBrk="1" fontAlgn="base" hangingPunct="1">
        <a:spcBef>
          <a:spcPct val="0"/>
        </a:spcBef>
        <a:spcAft>
          <a:spcPct val="0"/>
        </a:spcAft>
        <a:defRPr sz="4400">
          <a:solidFill>
            <a:schemeClr val="tx1"/>
          </a:solidFill>
          <a:latin typeface="Calibri" pitchFamily="34" charset="0"/>
          <a:cs typeface="Times New Roman" pitchFamily="18" charset="0"/>
        </a:defRPr>
      </a:lvl3pPr>
      <a:lvl4pPr algn="ctr" rtl="1" eaLnBrk="1" fontAlgn="base" hangingPunct="1">
        <a:spcBef>
          <a:spcPct val="0"/>
        </a:spcBef>
        <a:spcAft>
          <a:spcPct val="0"/>
        </a:spcAft>
        <a:defRPr sz="4400">
          <a:solidFill>
            <a:schemeClr val="tx1"/>
          </a:solidFill>
          <a:latin typeface="Calibri" pitchFamily="34" charset="0"/>
          <a:cs typeface="Times New Roman" pitchFamily="18" charset="0"/>
        </a:defRPr>
      </a:lvl4pPr>
      <a:lvl5pPr algn="ctr" rtl="1" eaLnBrk="1" fontAlgn="base" hangingPunct="1">
        <a:spcBef>
          <a:spcPct val="0"/>
        </a:spcBef>
        <a:spcAft>
          <a:spcPct val="0"/>
        </a:spcAft>
        <a:defRPr sz="4400">
          <a:solidFill>
            <a:schemeClr val="tx1"/>
          </a:solidFill>
          <a:latin typeface="Calibri" pitchFamily="34" charset="0"/>
          <a:cs typeface="Times New Roman" pitchFamily="18" charset="0"/>
        </a:defRPr>
      </a:lvl5pPr>
      <a:lvl6pPr marL="457200" algn="ctr" rtl="1" eaLnBrk="1" fontAlgn="base" hangingPunct="1">
        <a:spcBef>
          <a:spcPct val="0"/>
        </a:spcBef>
        <a:spcAft>
          <a:spcPct val="0"/>
        </a:spcAft>
        <a:defRPr sz="4400">
          <a:solidFill>
            <a:schemeClr val="tx1"/>
          </a:solidFill>
          <a:latin typeface="Calibri" pitchFamily="34" charset="0"/>
          <a:cs typeface="Times New Roman" pitchFamily="18" charset="0"/>
        </a:defRPr>
      </a:lvl6pPr>
      <a:lvl7pPr marL="914400" algn="ctr" rtl="1" eaLnBrk="1" fontAlgn="base" hangingPunct="1">
        <a:spcBef>
          <a:spcPct val="0"/>
        </a:spcBef>
        <a:spcAft>
          <a:spcPct val="0"/>
        </a:spcAft>
        <a:defRPr sz="4400">
          <a:solidFill>
            <a:schemeClr val="tx1"/>
          </a:solidFill>
          <a:latin typeface="Calibri" pitchFamily="34" charset="0"/>
          <a:cs typeface="Times New Roman" pitchFamily="18" charset="0"/>
        </a:defRPr>
      </a:lvl7pPr>
      <a:lvl8pPr marL="1371600" algn="ctr" rtl="1" eaLnBrk="1" fontAlgn="base" hangingPunct="1">
        <a:spcBef>
          <a:spcPct val="0"/>
        </a:spcBef>
        <a:spcAft>
          <a:spcPct val="0"/>
        </a:spcAft>
        <a:defRPr sz="4400">
          <a:solidFill>
            <a:schemeClr val="tx1"/>
          </a:solidFill>
          <a:latin typeface="Calibri" pitchFamily="34" charset="0"/>
          <a:cs typeface="Times New Roman" pitchFamily="18" charset="0"/>
        </a:defRPr>
      </a:lvl8pPr>
      <a:lvl9pPr marL="1828800" algn="ctr" rtl="1" eaLnBrk="1" fontAlgn="base" hangingPunct="1">
        <a:spcBef>
          <a:spcPct val="0"/>
        </a:spcBef>
        <a:spcAft>
          <a:spcPct val="0"/>
        </a:spcAft>
        <a:defRPr sz="4400">
          <a:solidFill>
            <a:schemeClr val="tx1"/>
          </a:solidFill>
          <a:latin typeface="Calibri" pitchFamily="34" charset="0"/>
          <a:cs typeface="Times New Roman" pitchFamily="18" charset="0"/>
        </a:defRPr>
      </a:lvl9pPr>
    </p:titleStyle>
    <p:bodyStyle>
      <a:lvl1pPr marL="342900" indent="-342900" algn="r" rtl="1"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r" rtl="1"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r" rtl="1"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r" rtl="1"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r" rtl="1"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25.xml"/><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slide" Target="slide2.xml"/><Relationship Id="rId7" Type="http://schemas.openxmlformats.org/officeDocument/2006/relationships/slide" Target="slide12.xml"/><Relationship Id="rId2" Type="http://schemas.openxmlformats.org/officeDocument/2006/relationships/audio" Target="../media/audio2.wav"/><Relationship Id="rId1" Type="http://schemas.openxmlformats.org/officeDocument/2006/relationships/slideLayout" Target="../slideLayouts/slideLayout12.xml"/><Relationship Id="rId6" Type="http://schemas.openxmlformats.org/officeDocument/2006/relationships/audio" Target="../media/audio4.wav"/><Relationship Id="rId5" Type="http://schemas.openxmlformats.org/officeDocument/2006/relationships/slide" Target="slide9.xml"/><Relationship Id="rId4" Type="http://schemas.openxmlformats.org/officeDocument/2006/relationships/audio" Target="../media/audio3.wav"/><Relationship Id="rId9"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2.xml"/><Relationship Id="rId7"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12.xml"/><Relationship Id="rId6" Type="http://schemas.openxmlformats.org/officeDocument/2006/relationships/audio" Target="../media/audio4.wav"/><Relationship Id="rId5" Type="http://schemas.openxmlformats.org/officeDocument/2006/relationships/slide" Target="slide12.xml"/><Relationship Id="rId4" Type="http://schemas.openxmlformats.org/officeDocument/2006/relationships/audio" Target="../media/audio3.wav"/></Relationships>
</file>

<file path=ppt/slides/_rels/slide12.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13.xml"/></Relationships>
</file>

<file path=ppt/slides/_rels/slide13.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slide" Target="slide2.xml"/><Relationship Id="rId7" Type="http://schemas.openxmlformats.org/officeDocument/2006/relationships/slide" Target="slide14.xml"/><Relationship Id="rId2" Type="http://schemas.openxmlformats.org/officeDocument/2006/relationships/audio" Target="../media/audio2.wav"/><Relationship Id="rId1" Type="http://schemas.openxmlformats.org/officeDocument/2006/relationships/slideLayout" Target="../slideLayouts/slideLayout12.xml"/><Relationship Id="rId6" Type="http://schemas.openxmlformats.org/officeDocument/2006/relationships/audio" Target="../media/audio4.wav"/><Relationship Id="rId5" Type="http://schemas.openxmlformats.org/officeDocument/2006/relationships/slide" Target="slide12.xml"/><Relationship Id="rId4" Type="http://schemas.openxmlformats.org/officeDocument/2006/relationships/audio" Target="../media/audio3.wav"/><Relationship Id="rId9" Type="http://schemas.openxmlformats.org/officeDocument/2006/relationships/image" Target="../media/image2.png"/></Relationships>
</file>

<file path=ppt/slides/_rels/slide14.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13.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15.xml"/></Relationships>
</file>

<file path=ppt/slides/_rels/slide15.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slide" Target="slide2.xml"/><Relationship Id="rId7" Type="http://schemas.openxmlformats.org/officeDocument/2006/relationships/slide" Target="slide16.xml"/><Relationship Id="rId2" Type="http://schemas.openxmlformats.org/officeDocument/2006/relationships/audio" Target="../media/audio2.wav"/><Relationship Id="rId1" Type="http://schemas.openxmlformats.org/officeDocument/2006/relationships/slideLayout" Target="../slideLayouts/slideLayout12.xml"/><Relationship Id="rId6" Type="http://schemas.openxmlformats.org/officeDocument/2006/relationships/audio" Target="../media/audio4.wav"/><Relationship Id="rId5" Type="http://schemas.openxmlformats.org/officeDocument/2006/relationships/slide" Target="slide14.xml"/><Relationship Id="rId4" Type="http://schemas.openxmlformats.org/officeDocument/2006/relationships/audio" Target="../media/audio3.wav"/><Relationship Id="rId9" Type="http://schemas.openxmlformats.org/officeDocument/2006/relationships/image" Target="../media/image2.png"/></Relationships>
</file>

<file path=ppt/slides/_rels/slide16.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15.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17.xml"/></Relationships>
</file>

<file path=ppt/slides/_rels/slide17.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slide" Target="slide2.xml"/><Relationship Id="rId7" Type="http://schemas.openxmlformats.org/officeDocument/2006/relationships/slide" Target="slide18.xml"/><Relationship Id="rId2" Type="http://schemas.openxmlformats.org/officeDocument/2006/relationships/audio" Target="../media/audio2.wav"/><Relationship Id="rId1" Type="http://schemas.openxmlformats.org/officeDocument/2006/relationships/slideLayout" Target="../slideLayouts/slideLayout12.xml"/><Relationship Id="rId6" Type="http://schemas.openxmlformats.org/officeDocument/2006/relationships/audio" Target="../media/audio4.wav"/><Relationship Id="rId5" Type="http://schemas.openxmlformats.org/officeDocument/2006/relationships/slide" Target="slide16.xml"/><Relationship Id="rId4" Type="http://schemas.openxmlformats.org/officeDocument/2006/relationships/audio" Target="../media/audio3.wav"/><Relationship Id="rId9" Type="http://schemas.openxmlformats.org/officeDocument/2006/relationships/image" Target="../media/image2.png"/></Relationships>
</file>

<file path=ppt/slides/_rels/slide18.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17.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19.xml"/></Relationships>
</file>

<file path=ppt/slides/_rels/slide19.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slide" Target="slide2.xml"/><Relationship Id="rId7" Type="http://schemas.openxmlformats.org/officeDocument/2006/relationships/slide" Target="slide20.xml"/><Relationship Id="rId2" Type="http://schemas.openxmlformats.org/officeDocument/2006/relationships/audio" Target="../media/audio2.wav"/><Relationship Id="rId1" Type="http://schemas.openxmlformats.org/officeDocument/2006/relationships/slideLayout" Target="../slideLayouts/slideLayout12.xml"/><Relationship Id="rId6" Type="http://schemas.openxmlformats.org/officeDocument/2006/relationships/audio" Target="../media/audio4.wav"/><Relationship Id="rId5" Type="http://schemas.openxmlformats.org/officeDocument/2006/relationships/slide" Target="slide18.xml"/><Relationship Id="rId4" Type="http://schemas.openxmlformats.org/officeDocument/2006/relationships/audio" Target="../media/audio3.wav"/><Relationship Id="rId9"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audio" Target="../media/audio4.wav"/><Relationship Id="rId13" Type="http://schemas.openxmlformats.org/officeDocument/2006/relationships/slide" Target="slide18.xml"/><Relationship Id="rId18" Type="http://schemas.openxmlformats.org/officeDocument/2006/relationships/slide" Target="slide37.xml"/><Relationship Id="rId3" Type="http://schemas.openxmlformats.org/officeDocument/2006/relationships/image" Target="../media/image2.png"/><Relationship Id="rId7" Type="http://schemas.openxmlformats.org/officeDocument/2006/relationships/slide" Target="slide1.xml"/><Relationship Id="rId12" Type="http://schemas.openxmlformats.org/officeDocument/2006/relationships/slide" Target="slide13.xml"/><Relationship Id="rId17" Type="http://schemas.openxmlformats.org/officeDocument/2006/relationships/slide" Target="slide33.xml"/><Relationship Id="rId2" Type="http://schemas.openxmlformats.org/officeDocument/2006/relationships/audio" Target="../media/audio1.wav"/><Relationship Id="rId16" Type="http://schemas.openxmlformats.org/officeDocument/2006/relationships/slide" Target="slide29.xml"/><Relationship Id="rId1" Type="http://schemas.openxmlformats.org/officeDocument/2006/relationships/slideLayout" Target="../slideLayouts/slideLayout12.xml"/><Relationship Id="rId6" Type="http://schemas.openxmlformats.org/officeDocument/2006/relationships/audio" Target="../media/audio3.wav"/><Relationship Id="rId11" Type="http://schemas.openxmlformats.org/officeDocument/2006/relationships/slide" Target="slide10.xml"/><Relationship Id="rId5" Type="http://schemas.openxmlformats.org/officeDocument/2006/relationships/slide" Target="slide2.xml"/><Relationship Id="rId15" Type="http://schemas.openxmlformats.org/officeDocument/2006/relationships/slide" Target="slide26.xml"/><Relationship Id="rId10" Type="http://schemas.openxmlformats.org/officeDocument/2006/relationships/slide" Target="slide6.xml"/><Relationship Id="rId19" Type="http://schemas.openxmlformats.org/officeDocument/2006/relationships/slide" Target="slide47.xml"/><Relationship Id="rId4" Type="http://schemas.openxmlformats.org/officeDocument/2006/relationships/audio" Target="../media/audio2.wav"/><Relationship Id="rId9" Type="http://schemas.openxmlformats.org/officeDocument/2006/relationships/slide" Target="slide3.xml"/><Relationship Id="rId14" Type="http://schemas.openxmlformats.org/officeDocument/2006/relationships/slide" Target="slide24.xml"/></Relationships>
</file>

<file path=ppt/slides/_rels/slide20.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19.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21.xml"/></Relationships>
</file>

<file path=ppt/slides/_rels/slide21.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20.xml"/><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23.xml"/></Relationships>
</file>

<file path=ppt/slides/_rels/slide22.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21.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23.xml"/></Relationships>
</file>

<file path=ppt/slides/_rels/slide23.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22.xml"/><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24.xml"/></Relationships>
</file>

<file path=ppt/slides/_rels/slide24.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23.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25.xml"/></Relationships>
</file>

<file path=ppt/slides/_rels/slide25.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24.xml"/><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26.xml"/></Relationships>
</file>

<file path=ppt/slides/_rels/slide26.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25.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28.xml"/></Relationships>
</file>

<file path=ppt/slides/_rels/slide27.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27.xml"/><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28.xml"/></Relationships>
</file>

<file path=ppt/slides/_rels/slide28.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27.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29.xml"/></Relationships>
</file>

<file path=ppt/slides/_rels/slide29.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28.xml"/><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30.xml"/></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2.xml"/><Relationship Id="rId7"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12.xml"/><Relationship Id="rId6" Type="http://schemas.openxmlformats.org/officeDocument/2006/relationships/slide" Target="slide4.xml"/><Relationship Id="rId5" Type="http://schemas.openxmlformats.org/officeDocument/2006/relationships/audio" Target="../media/audio4.wav"/><Relationship Id="rId4" Type="http://schemas.openxmlformats.org/officeDocument/2006/relationships/audio" Target="../media/audio3.wav"/></Relationships>
</file>

<file path=ppt/slides/_rels/slide30.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29.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31.xml"/></Relationships>
</file>

<file path=ppt/slides/_rels/slide31.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30.xml"/><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32.xml"/></Relationships>
</file>

<file path=ppt/slides/_rels/slide32.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31.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33.xml"/></Relationships>
</file>

<file path=ppt/slides/_rels/slide33.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32.xml"/><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34.xml"/></Relationships>
</file>

<file path=ppt/slides/_rels/slide34.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33.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35.xml"/></Relationships>
</file>

<file path=ppt/slides/_rels/slide35.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34.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36.xml"/></Relationships>
</file>

<file path=ppt/slides/_rels/slide36.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35.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37.xml"/></Relationships>
</file>

<file path=ppt/slides/_rels/slide37.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36.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38.xml"/></Relationships>
</file>

<file path=ppt/slides/_rels/slide38.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37.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39.xml"/></Relationships>
</file>

<file path=ppt/slides/_rels/slide39.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38.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40.xml"/></Relationships>
</file>

<file path=ppt/slides/_rels/slide4.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3.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5.xml"/></Relationships>
</file>

<file path=ppt/slides/_rels/slide40.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39.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41.xml"/></Relationships>
</file>

<file path=ppt/slides/_rels/slide41.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40.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42.xml"/></Relationships>
</file>

<file path=ppt/slides/_rels/slide42.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41.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10" Type="http://schemas.openxmlformats.org/officeDocument/2006/relationships/image" Target="../media/image4.png"/><Relationship Id="rId4" Type="http://schemas.openxmlformats.org/officeDocument/2006/relationships/audio" Target="../media/audio2.wav"/><Relationship Id="rId9" Type="http://schemas.openxmlformats.org/officeDocument/2006/relationships/slide" Target="slide43.xml"/></Relationships>
</file>

<file path=ppt/slides/_rels/slide43.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42.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44.xml"/></Relationships>
</file>

<file path=ppt/slides/_rels/slide44.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43.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45.xml"/></Relationships>
</file>

<file path=ppt/slides/_rels/slide45.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44.xml"/><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audio" Target="../media/audio3.wav"/><Relationship Id="rId5" Type="http://schemas.openxmlformats.org/officeDocument/2006/relationships/slide" Target="slide2.xml"/><Relationship Id="rId10" Type="http://schemas.openxmlformats.org/officeDocument/2006/relationships/image" Target="../media/image5.png"/><Relationship Id="rId4" Type="http://schemas.openxmlformats.org/officeDocument/2006/relationships/audio" Target="../media/audio2.wav"/><Relationship Id="rId9" Type="http://schemas.openxmlformats.org/officeDocument/2006/relationships/slide" Target="slide46.xml"/></Relationships>
</file>

<file path=ppt/slides/_rels/slide46.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45.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10" Type="http://schemas.openxmlformats.org/officeDocument/2006/relationships/image" Target="../media/image6.png"/><Relationship Id="rId4" Type="http://schemas.openxmlformats.org/officeDocument/2006/relationships/audio" Target="../media/audio2.wav"/><Relationship Id="rId9" Type="http://schemas.openxmlformats.org/officeDocument/2006/relationships/slide" Target="slide47.xml"/></Relationships>
</file>

<file path=ppt/slides/_rels/slide47.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47.xml"/><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48.xml"/></Relationships>
</file>

<file path=ppt/slides/_rels/slide48.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47.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49.xml"/></Relationships>
</file>

<file path=ppt/slides/_rels/slide49.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48.xml"/><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50.xml"/></Relationships>
</file>

<file path=ppt/slides/_rels/slide5.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slide" Target="slide2.xml"/><Relationship Id="rId7" Type="http://schemas.openxmlformats.org/officeDocument/2006/relationships/slide" Target="slide6.xml"/><Relationship Id="rId2" Type="http://schemas.openxmlformats.org/officeDocument/2006/relationships/audio" Target="../media/audio2.wav"/><Relationship Id="rId1" Type="http://schemas.openxmlformats.org/officeDocument/2006/relationships/slideLayout" Target="../slideLayouts/slideLayout12.xml"/><Relationship Id="rId6" Type="http://schemas.openxmlformats.org/officeDocument/2006/relationships/audio" Target="../media/audio4.wav"/><Relationship Id="rId5" Type="http://schemas.openxmlformats.org/officeDocument/2006/relationships/slide" Target="slide4.xml"/><Relationship Id="rId4" Type="http://schemas.openxmlformats.org/officeDocument/2006/relationships/audio" Target="../media/audio3.wav"/><Relationship Id="rId9" Type="http://schemas.openxmlformats.org/officeDocument/2006/relationships/image" Target="../media/image2.png"/></Relationships>
</file>

<file path=ppt/slides/_rels/slide50.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49.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51.xml"/></Relationships>
</file>

<file path=ppt/slides/_rels/slide51.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slide" Target="slide2.xml"/><Relationship Id="rId7" Type="http://schemas.openxmlformats.org/officeDocument/2006/relationships/slide" Target="slide1.xml"/><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slide" Target="slide50.xml"/><Relationship Id="rId4" Type="http://schemas.openxmlformats.org/officeDocument/2006/relationships/audio" Target="../media/audio3.wav"/><Relationship Id="rId9"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slide" Target="slide2.xml"/><Relationship Id="rId7" Type="http://schemas.openxmlformats.org/officeDocument/2006/relationships/slide" Target="slide7.xml"/><Relationship Id="rId2" Type="http://schemas.openxmlformats.org/officeDocument/2006/relationships/audio" Target="../media/audio2.wav"/><Relationship Id="rId1" Type="http://schemas.openxmlformats.org/officeDocument/2006/relationships/slideLayout" Target="../slideLayouts/slideLayout12.xml"/><Relationship Id="rId6" Type="http://schemas.openxmlformats.org/officeDocument/2006/relationships/audio" Target="../media/audio4.wav"/><Relationship Id="rId5" Type="http://schemas.openxmlformats.org/officeDocument/2006/relationships/slide" Target="slide5.xml"/><Relationship Id="rId4" Type="http://schemas.openxmlformats.org/officeDocument/2006/relationships/audio" Target="../media/audio3.wav"/><Relationship Id="rId9"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6.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8.xml"/></Relationships>
</file>

<file path=ppt/slides/_rels/slide8.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slide" Target="slide2.xml"/><Relationship Id="rId7" Type="http://schemas.openxmlformats.org/officeDocument/2006/relationships/slide" Target="slide9.xml"/><Relationship Id="rId2" Type="http://schemas.openxmlformats.org/officeDocument/2006/relationships/audio" Target="../media/audio2.wav"/><Relationship Id="rId1" Type="http://schemas.openxmlformats.org/officeDocument/2006/relationships/slideLayout" Target="../slideLayouts/slideLayout12.xml"/><Relationship Id="rId6" Type="http://schemas.openxmlformats.org/officeDocument/2006/relationships/audio" Target="../media/audio4.wav"/><Relationship Id="rId5" Type="http://schemas.openxmlformats.org/officeDocument/2006/relationships/slide" Target="slide7.xml"/><Relationship Id="rId4" Type="http://schemas.openxmlformats.org/officeDocument/2006/relationships/audio" Target="../media/audio3.wav"/><Relationship Id="rId9"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audio" Target="../media/audio4.wav"/><Relationship Id="rId3" Type="http://schemas.openxmlformats.org/officeDocument/2006/relationships/image" Target="../media/image2.png"/><Relationship Id="rId7" Type="http://schemas.openxmlformats.org/officeDocument/2006/relationships/slide" Target="slide9.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slide" Target="slide2.xml"/><Relationship Id="rId4" Type="http://schemas.openxmlformats.org/officeDocument/2006/relationships/audio" Target="../media/audio2.wav"/><Relationship Id="rId9"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179512"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2051" name="مجموعة 8"/>
          <p:cNvGrpSpPr>
            <a:grpSpLocks/>
          </p:cNvGrpSpPr>
          <p:nvPr/>
        </p:nvGrpSpPr>
        <p:grpSpPr bwMode="auto">
          <a:xfrm>
            <a:off x="1795463" y="6242050"/>
            <a:ext cx="6305550" cy="579438"/>
            <a:chOff x="1919144" y="6248360"/>
            <a:chExt cx="6305832" cy="579160"/>
          </a:xfrm>
        </p:grpSpPr>
        <p:sp>
          <p:nvSpPr>
            <p:cNvPr id="13" name="مخطط انسيابي: تحضير 12">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a:hlinkClick r:id="rId5" action="ppaction://hlinksldjump"/>
                </a:rPr>
                <a:t>الصفحة الرئيسية</a:t>
              </a:r>
              <a:endParaRPr lang="ar-SA" sz="2800" b="1"/>
            </a:p>
          </p:txBody>
        </p:sp>
        <p:sp>
          <p:nvSpPr>
            <p:cNvPr id="14" name="سهم مسنن إلى اليمين 13">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7" action="ppaction://hlinksldjump"/>
                </a:rPr>
                <a:t>السابق</a:t>
              </a:r>
              <a:endParaRPr lang="ar-SA" sz="2800"/>
            </a:p>
          </p:txBody>
        </p:sp>
        <p:sp>
          <p:nvSpPr>
            <p:cNvPr id="15" name="سهم مسنن إلى اليمين 14">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5" action="ppaction://hlinksldjump"/>
                </a:rPr>
                <a:t>التالي</a:t>
              </a:r>
              <a:endParaRPr lang="ar-SA" sz="2800"/>
            </a:p>
          </p:txBody>
        </p:sp>
      </p:grpSp>
      <p:sp>
        <p:nvSpPr>
          <p:cNvPr id="18" name="عنوان 1"/>
          <p:cNvSpPr txBox="1">
            <a:spLocks/>
          </p:cNvSpPr>
          <p:nvPr/>
        </p:nvSpPr>
        <p:spPr bwMode="auto">
          <a:xfrm>
            <a:off x="3203848" y="72008"/>
            <a:ext cx="2736304" cy="1844824"/>
          </a:xfrm>
          <a:prstGeom prst="star8">
            <a:avLst/>
          </a:prstGeom>
          <a:blipFill>
            <a:blip r:embed="rId9" cstate="print"/>
            <a:tile tx="0" ty="0" sx="100000" sy="100000" flip="none" algn="tl"/>
          </a:blipFill>
          <a:ln>
            <a:solidFill>
              <a:srgbClr val="FFFF00"/>
            </a:solidFill>
            <a:headEnd/>
            <a:tailEnd/>
          </a:ln>
          <a:scene3d>
            <a:camera prst="perspectiveRelaxedModerately"/>
            <a:lightRig rig="threePt" dir="t"/>
          </a:scene3d>
        </p:spPr>
        <p:style>
          <a:lnRef idx="1">
            <a:schemeClr val="accent3"/>
          </a:lnRef>
          <a:fillRef idx="2">
            <a:schemeClr val="accent3"/>
          </a:fillRef>
          <a:effectRef idx="1">
            <a:schemeClr val="accent3"/>
          </a:effectRef>
          <a:fontRef idx="minor">
            <a:schemeClr val="dk1"/>
          </a:fontRef>
        </p:style>
        <p:txBody>
          <a:bodyPr anchor="ctr"/>
          <a:lstStyle/>
          <a:p>
            <a:pPr algn="ctr" eaLnBrk="0" fontAlgn="auto" hangingPunct="0">
              <a:spcAft>
                <a:spcPts val="0"/>
              </a:spcAft>
              <a:defRPr/>
            </a:pPr>
            <a:r>
              <a:rPr lang="ar-SA" sz="4800">
                <a:solidFill>
                  <a:srgbClr val="FF0000"/>
                </a:solidFill>
              </a:rPr>
              <a:t>التوحيد</a:t>
            </a:r>
            <a:endParaRPr lang="ar-SA" sz="5400">
              <a:solidFill>
                <a:srgbClr val="FF0066"/>
              </a:solidFill>
              <a:latin typeface="+mj-lt"/>
              <a:ea typeface="+mj-ea"/>
              <a:cs typeface="+mj-cs"/>
            </a:endParaRPr>
          </a:p>
        </p:txBody>
      </p:sp>
      <p:sp>
        <p:nvSpPr>
          <p:cNvPr id="19" name="عنوان 1"/>
          <p:cNvSpPr txBox="1">
            <a:spLocks/>
          </p:cNvSpPr>
          <p:nvPr/>
        </p:nvSpPr>
        <p:spPr bwMode="auto">
          <a:xfrm>
            <a:off x="1619672" y="1988840"/>
            <a:ext cx="5904656" cy="720080"/>
          </a:xfrm>
          <a:prstGeom prst="flowChartAlternateProcess">
            <a:avLst/>
          </a:prstGeom>
          <a:blipFill>
            <a:blip r:embed="rId9" cstate="print"/>
            <a:tile tx="0" ty="0" sx="100000" sy="100000" flip="none" algn="tl"/>
          </a:blipFill>
          <a:ln w="9525">
            <a:solidFill>
              <a:srgbClr val="FFFF00"/>
            </a:solidFill>
            <a:miter lim="800000"/>
            <a:headEnd/>
            <a:tailEnd/>
          </a:ln>
          <a:scene3d>
            <a:camera prst="orthographicFront"/>
            <a:lightRig rig="threePt" dir="t"/>
          </a:scene3d>
          <a:sp3d>
            <a:bevelT/>
          </a:sp3d>
        </p:spPr>
        <p:txBody>
          <a:bodyPr anchor="ctr"/>
          <a:lstStyle/>
          <a:p>
            <a:pPr algn="ctr" eaLnBrk="0" fontAlgn="auto" hangingPunct="0">
              <a:spcAft>
                <a:spcPts val="0"/>
              </a:spcAft>
              <a:defRPr/>
            </a:pPr>
            <a:r>
              <a:rPr lang="ar-SA" sz="4800" dirty="0">
                <a:solidFill>
                  <a:srgbClr val="0000FF"/>
                </a:solidFill>
                <a:latin typeface="+mj-lt"/>
                <a:ea typeface="+mj-ea"/>
                <a:cs typeface="+mj-cs"/>
              </a:rPr>
              <a:t>الصف الثاني- الثانوي </a:t>
            </a:r>
            <a:r>
              <a:rPr lang="ar-SA" sz="4800" dirty="0" smtClean="0">
                <a:solidFill>
                  <a:srgbClr val="0000FF"/>
                </a:solidFill>
                <a:latin typeface="+mj-lt"/>
                <a:ea typeface="+mj-ea"/>
                <a:cs typeface="+mj-cs"/>
              </a:rPr>
              <a:t>-</a:t>
            </a:r>
            <a:endParaRPr lang="ar-SA" sz="2000" b="1" dirty="0">
              <a:solidFill>
                <a:srgbClr val="0000FF"/>
              </a:solidFill>
              <a:latin typeface="+mj-lt"/>
              <a:ea typeface="+mj-ea"/>
              <a:cs typeface="+mj-cs"/>
            </a:endParaRPr>
          </a:p>
        </p:txBody>
      </p:sp>
      <p:sp>
        <p:nvSpPr>
          <p:cNvPr id="20" name="عنوان 1"/>
          <p:cNvSpPr txBox="1">
            <a:spLocks/>
          </p:cNvSpPr>
          <p:nvPr/>
        </p:nvSpPr>
        <p:spPr bwMode="auto">
          <a:xfrm>
            <a:off x="2183060" y="2924944"/>
            <a:ext cx="4765204" cy="936104"/>
          </a:xfrm>
          <a:prstGeom prst="flowChartAlternateProcess">
            <a:avLst/>
          </a:prstGeom>
          <a:blipFill>
            <a:blip r:embed="rId9" cstate="print"/>
            <a:tile tx="0" ty="0" sx="100000" sy="100000" flip="none" algn="tl"/>
          </a:blipFill>
          <a:ln w="9525">
            <a:solidFill>
              <a:srgbClr val="FFFF00"/>
            </a:solidFill>
            <a:miter lim="800000"/>
            <a:headEnd/>
            <a:tailEnd/>
          </a:ln>
          <a:scene3d>
            <a:camera prst="orthographicFront"/>
            <a:lightRig rig="threePt" dir="t"/>
          </a:scene3d>
          <a:sp3d>
            <a:bevelT w="165100" prst="coolSlant"/>
          </a:sp3d>
        </p:spPr>
        <p:txBody>
          <a:bodyPr anchor="ctr"/>
          <a:lstStyle/>
          <a:p>
            <a:pPr algn="ctr" eaLnBrk="0" fontAlgn="auto" hangingPunct="0">
              <a:spcAft>
                <a:spcPts val="0"/>
              </a:spcAft>
              <a:defRPr/>
            </a:pPr>
            <a:r>
              <a:rPr lang="ar-SA" sz="4400" b="1" dirty="0" smtClean="0">
                <a:solidFill>
                  <a:srgbClr val="C00000"/>
                </a:solidFill>
                <a:latin typeface="+mj-lt"/>
                <a:ea typeface="+mj-ea"/>
                <a:cs typeface="+mj-cs"/>
              </a:rPr>
              <a:t>المستوى الدراسي الرابع</a:t>
            </a:r>
            <a:endParaRPr lang="ar-SA" sz="4400" b="1" dirty="0">
              <a:solidFill>
                <a:srgbClr val="C00000"/>
              </a:solidFill>
              <a:latin typeface="+mj-lt"/>
              <a:ea typeface="+mj-ea"/>
              <a:cs typeface="+mj-cs"/>
            </a:endParaRPr>
          </a:p>
        </p:txBody>
      </p:sp>
      <p:sp>
        <p:nvSpPr>
          <p:cNvPr id="21" name="سحابة 20">
            <a:hlinkClick r:id="rId5" action="ppaction://hlinksldjump"/>
          </p:cNvPr>
          <p:cNvSpPr/>
          <p:nvPr/>
        </p:nvSpPr>
        <p:spPr>
          <a:xfrm>
            <a:off x="755576" y="4005064"/>
            <a:ext cx="7992888" cy="2016325"/>
          </a:xfrm>
          <a:prstGeom prst="cloud">
            <a:avLst/>
          </a:prstGeom>
          <a:gradFill>
            <a:gsLst>
              <a:gs pos="0">
                <a:srgbClr val="FFFF00"/>
              </a:gs>
              <a:gs pos="64999">
                <a:srgbClr val="F0EBD5"/>
              </a:gs>
              <a:gs pos="100000">
                <a:srgbClr val="D1C39F"/>
              </a:gs>
            </a:gsLst>
            <a:lin ang="16200000" scaled="0"/>
          </a:gradFill>
          <a:effectLst>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rtlCol="1" anchor="ctr">
            <a:scene3d>
              <a:camera prst="orthographicFront"/>
              <a:lightRig rig="threePt" dir="t"/>
            </a:scene3d>
            <a:sp3d/>
          </a:bodyPr>
          <a:lstStyle/>
          <a:p>
            <a:pPr algn="ctr" fontAlgn="auto">
              <a:spcBef>
                <a:spcPts val="0"/>
              </a:spcBef>
              <a:spcAft>
                <a:spcPts val="0"/>
              </a:spcAft>
              <a:defRPr/>
            </a:pPr>
            <a:r>
              <a:rPr lang="ar-SA" sz="5400" b="1">
                <a:solidFill>
                  <a:srgbClr val="0000FF"/>
                </a:solidFill>
                <a:effectLst>
                  <a:glow rad="139700">
                    <a:schemeClr val="accent2">
                      <a:satMod val="175000"/>
                      <a:alpha val="40000"/>
                    </a:schemeClr>
                  </a:glow>
                </a:effectLst>
              </a:rPr>
              <a:t>حل التدريبات</a:t>
            </a:r>
            <a:endParaRPr lang="ar-SA" sz="5400" b="1" dirty="0">
              <a:solidFill>
                <a:srgbClr val="0000FF"/>
              </a:solidFill>
              <a:effectLst>
                <a:glow rad="139700">
                  <a:schemeClr val="accent2">
                    <a:satMod val="175000"/>
                    <a:alpha val="40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dissolve">
                                      <p:cBhvr>
                                        <p:cTn id="2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مجموعة 8"/>
          <p:cNvGrpSpPr>
            <a:grpSpLocks/>
          </p:cNvGrpSpPr>
          <p:nvPr/>
        </p:nvGrpSpPr>
        <p:grpSpPr bwMode="auto">
          <a:xfrm>
            <a:off x="1795463" y="6242050"/>
            <a:ext cx="6305550" cy="579438"/>
            <a:chOff x="1919144" y="6248360"/>
            <a:chExt cx="6305832" cy="579160"/>
          </a:xfrm>
        </p:grpSpPr>
        <p:sp>
          <p:nvSpPr>
            <p:cNvPr id="8" name="مخطط انسيابي: تحضير 7">
              <a:hlinkClick r:id="" action="ppaction://hlinkshowjump?jump=firstslide" highlightClick="1">
                <a:snd r:embed="rId2" name="الترجمة من Google#en-ar-ط§ظ„طھظ„_3.wav"/>
              </a:hlinkClick>
              <a:hlinkHover r:id="" action="ppaction://noaction">
                <a:snd r:embed="rId2"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a:hlinkClick r:id="rId3" action="ppaction://hlinksldjump"/>
                </a:rPr>
                <a:t>الصفحة الرئيسية</a:t>
              </a:r>
              <a:endParaRPr lang="ar-SA" sz="2800" b="1"/>
            </a:p>
          </p:txBody>
        </p:sp>
        <p:sp>
          <p:nvSpPr>
            <p:cNvPr id="9" name="سهم مسنن إلى اليمين 8">
              <a:hlinkClick r:id="" action="ppaction://hlinkshowjump?jump=previousslide" highlightClick="1">
                <a:snd r:embed="rId4" name="الترجمة من Google#en-ar-ط§ظ„طھظ„_2.wav"/>
              </a:hlinkClick>
              <a:hlinkHover r:id="" action="ppaction://noaction" highlightClick="1">
                <a:snd r:embed="rId4"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5" action="ppaction://hlinksldjump"/>
                </a:rPr>
                <a:t>السابق</a:t>
              </a:r>
              <a:endParaRPr lang="ar-SA" sz="2800"/>
            </a:p>
          </p:txBody>
        </p:sp>
        <p:sp>
          <p:nvSpPr>
            <p:cNvPr id="10" name="سهم مسنن إلى اليمين 9">
              <a:hlinkClick r:id="" action="ppaction://hlinkshowjump?jump=nextslide" highlightClick="1">
                <a:snd r:embed="rId6" name="الترجمة من Google#en-ar-ط§ظ„طھظ„.wav"/>
              </a:hlinkClick>
              <a:hlinkHover r:id="" action="ppaction://noaction">
                <a:snd r:embed="rId6"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7" action="ppaction://hlinksldjump"/>
                </a:rPr>
                <a:t>التالي</a:t>
              </a:r>
              <a:endParaRPr lang="ar-SA" sz="2800"/>
            </a:p>
          </p:txBody>
        </p:sp>
      </p:grpSp>
      <p:pic>
        <p:nvPicPr>
          <p:cNvPr id="11" name="Picture 2" descr="C:\Documents and Settings\نور المعلم\My Documents\My Pictures\exit[1].png">
            <a:hlinkClick r:id="" action="ppaction://hlinkshowjump?jump=endshow" highlightClick="1"/>
            <a:hlinkHover r:id="" action="ppaction://noaction" highlightClick="1">
              <a:snd r:embed="rId8" name="الترجمة من Google#en-ar-ط§ظ„طھظ„_4.wav"/>
            </a:hlinkHover>
          </p:cNvPr>
          <p:cNvPicPr>
            <a:picLocks noChangeAspect="1" noChangeArrowheads="1"/>
          </p:cNvPicPr>
          <p:nvPr/>
        </p:nvPicPr>
        <p:blipFill>
          <a:blip r:embed="rId9"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sp>
        <p:nvSpPr>
          <p:cNvPr id="7" name="Rectangle 2"/>
          <p:cNvSpPr>
            <a:spLocks noChangeArrowheads="1"/>
          </p:cNvSpPr>
          <p:nvPr/>
        </p:nvSpPr>
        <p:spPr bwMode="auto">
          <a:xfrm>
            <a:off x="338584" y="980728"/>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س1: ما الفرق بين أركان الإيمان وشعبه ؟</a:t>
            </a:r>
            <a:endParaRPr lang="en-US" sz="3200">
              <a:solidFill>
                <a:srgbClr val="FF0000"/>
              </a:solidFill>
            </a:endParaRPr>
          </a:p>
        </p:txBody>
      </p:sp>
      <p:sp>
        <p:nvSpPr>
          <p:cNvPr id="12" name="AutoShape 7"/>
          <p:cNvSpPr>
            <a:spLocks noChangeArrowheads="1"/>
          </p:cNvSpPr>
          <p:nvPr/>
        </p:nvSpPr>
        <p:spPr bwMode="auto">
          <a:xfrm>
            <a:off x="323850" y="1557338"/>
            <a:ext cx="8510588" cy="2554287"/>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ج1: </a:t>
            </a:r>
            <a:endParaRPr lang="en-US" sz="3200">
              <a:solidFill>
                <a:srgbClr val="0000FF"/>
              </a:solidFill>
            </a:endParaRPr>
          </a:p>
          <a:p>
            <a:pPr marL="514350" indent="-514350">
              <a:buFont typeface="+mj-lt"/>
              <a:buAutoNum type="arabicPeriod"/>
              <a:defRPr/>
            </a:pPr>
            <a:r>
              <a:rPr lang="ar-SA" sz="3200">
                <a:solidFill>
                  <a:srgbClr val="0000FF"/>
                </a:solidFill>
              </a:rPr>
              <a:t>الأركان هي دعائم الأصول التي يزول بزوالها مثل إنكار الإيمان باليوم الآخر .</a:t>
            </a:r>
            <a:endParaRPr lang="en-US" sz="3200">
              <a:solidFill>
                <a:srgbClr val="0000FF"/>
              </a:solidFill>
            </a:endParaRPr>
          </a:p>
          <a:p>
            <a:pPr marL="514350" indent="-514350">
              <a:buFont typeface="+mj-lt"/>
              <a:buAutoNum type="arabicPeriod"/>
              <a:defRPr/>
            </a:pPr>
            <a:r>
              <a:rPr lang="ar-SA" sz="3200">
                <a:solidFill>
                  <a:srgbClr val="0000FF"/>
                </a:solidFill>
              </a:rPr>
              <a:t>أما الشعب فهي الخصال المتعددة وفيها قد لا يزول الإيمان بزوالها , وإن كان يوجب تركها نقصاً في الإيمان أو فسقاً .</a:t>
            </a:r>
            <a:endParaRPr lang="en-US" sz="3200">
              <a:solidFill>
                <a:srgbClr val="0000FF"/>
              </a:solidFill>
            </a:endParaRPr>
          </a:p>
        </p:txBody>
      </p:sp>
      <p:sp>
        <p:nvSpPr>
          <p:cNvPr id="13" name="Rectangle 2"/>
          <p:cNvSpPr>
            <a:spLocks noChangeArrowheads="1"/>
          </p:cNvSpPr>
          <p:nvPr/>
        </p:nvSpPr>
        <p:spPr bwMode="auto">
          <a:xfrm>
            <a:off x="323528" y="4500409"/>
            <a:ext cx="8496275"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س2: ما أركان الإيمان وما الدليل ؟</a:t>
            </a:r>
            <a:endParaRPr lang="en-US" sz="3200">
              <a:solidFill>
                <a:srgbClr val="FF0000"/>
              </a:solidFill>
            </a:endParaRPr>
          </a:p>
        </p:txBody>
      </p:sp>
      <p:sp>
        <p:nvSpPr>
          <p:cNvPr id="14" name="AutoShape 7"/>
          <p:cNvSpPr>
            <a:spLocks noChangeArrowheads="1"/>
          </p:cNvSpPr>
          <p:nvPr/>
        </p:nvSpPr>
        <p:spPr bwMode="auto">
          <a:xfrm>
            <a:off x="323850" y="908050"/>
            <a:ext cx="8510588" cy="4524375"/>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endParaRPr lang="ar-SA" sz="3200">
              <a:solidFill>
                <a:srgbClr val="0000FF"/>
              </a:solidFill>
            </a:endParaRPr>
          </a:p>
          <a:p>
            <a:pPr>
              <a:defRPr/>
            </a:pPr>
            <a:endParaRPr lang="ar-SA" sz="3200">
              <a:solidFill>
                <a:srgbClr val="0000FF"/>
              </a:solidFill>
            </a:endParaRPr>
          </a:p>
          <a:p>
            <a:pPr>
              <a:defRPr/>
            </a:pPr>
            <a:r>
              <a:rPr lang="ar-SA" sz="3200">
                <a:solidFill>
                  <a:srgbClr val="0000FF"/>
                </a:solidFill>
              </a:rPr>
              <a:t>ج2:      1-  الإيمان بالله تعالى 2- الإيمان بالملائكة</a:t>
            </a:r>
          </a:p>
          <a:p>
            <a:pPr algn="ctr">
              <a:defRPr/>
            </a:pPr>
            <a:r>
              <a:rPr lang="ar-SA" sz="3200">
                <a:solidFill>
                  <a:srgbClr val="0000FF"/>
                </a:solidFill>
              </a:rPr>
              <a:t> 3- الإيمان بالكتب السماوية 4-الإيمان بالرسل </a:t>
            </a:r>
          </a:p>
          <a:p>
            <a:pPr algn="ctr">
              <a:defRPr/>
            </a:pPr>
            <a:r>
              <a:rPr lang="ar-SA" sz="3200">
                <a:solidFill>
                  <a:srgbClr val="0000FF"/>
                </a:solidFill>
              </a:rPr>
              <a:t> 5- الإيمان باليوم الآخر 6- الإيمان بالقدر خيره وشره</a:t>
            </a:r>
          </a:p>
          <a:p>
            <a:pPr algn="ctr">
              <a:defRPr/>
            </a:pPr>
            <a:r>
              <a:rPr lang="ar-SA" sz="3200">
                <a:solidFill>
                  <a:srgbClr val="0000FF"/>
                </a:solidFill>
              </a:rPr>
              <a:t>والدليل على هذا جواب الرسول صلى الله عليه وسلم حسن سأله جبريل عليه السلام عن الإيمان قال (أن تؤمن بالله وملائكته وكتبه ورسله واليوم الآخر وتؤمن بالقدر خيره وشره )</a:t>
            </a:r>
            <a:endParaRPr lang="en-US" sz="3200">
              <a:solidFill>
                <a:srgbClr val="0000FF"/>
              </a:solidFill>
            </a:endParaRPr>
          </a:p>
          <a:p>
            <a:pPr algn="ctr">
              <a:defRPr/>
            </a:pPr>
            <a:r>
              <a:rPr lang="ar-SA" sz="3200">
                <a:solidFill>
                  <a:srgbClr val="0000FF"/>
                </a:solidFill>
              </a:rPr>
              <a:t> </a:t>
            </a:r>
            <a:endParaRPr lang="en-US" sz="3200">
              <a:solidFill>
                <a:srgbClr val="0000FF"/>
              </a:solidFill>
            </a:endParaRPr>
          </a:p>
        </p:txBody>
      </p:sp>
      <p:sp>
        <p:nvSpPr>
          <p:cNvPr id="15" name="مستطيل مستدير الزوايا 14"/>
          <p:cNvSpPr/>
          <p:nvPr/>
        </p:nvSpPr>
        <p:spPr>
          <a:xfrm>
            <a:off x="1258888" y="0"/>
            <a:ext cx="6697662" cy="620713"/>
          </a:xfrm>
          <a:prstGeom prst="roundRect">
            <a:avLst/>
          </a:prstGeom>
          <a:gradFill flip="none" rotWithShape="1">
            <a:gsLst>
              <a:gs pos="0">
                <a:srgbClr val="FFFF00"/>
              </a:gs>
              <a:gs pos="50000">
                <a:srgbClr val="9CB86E"/>
              </a:gs>
              <a:gs pos="100000">
                <a:srgbClr val="156B13"/>
              </a:gs>
            </a:gsLst>
            <a:lin ang="5400000" scaled="0"/>
            <a:tileRect/>
          </a:gradFill>
        </p:spPr>
        <p:style>
          <a:lnRef idx="1">
            <a:schemeClr val="accent3"/>
          </a:lnRef>
          <a:fillRef idx="2">
            <a:schemeClr val="accent3"/>
          </a:fillRef>
          <a:effectRef idx="1">
            <a:schemeClr val="accent3"/>
          </a:effectRef>
          <a:fontRef idx="minor">
            <a:schemeClr val="dk1"/>
          </a:fontRef>
        </p:style>
        <p:txBody>
          <a:bodyPr rtlCol="1" anchor="ctr"/>
          <a:lstStyle/>
          <a:p>
            <a:pPr algn="ctr" fontAlgn="auto">
              <a:spcBef>
                <a:spcPts val="0"/>
              </a:spcBef>
              <a:spcAft>
                <a:spcPts val="0"/>
              </a:spcAft>
              <a:defRPr/>
            </a:pPr>
            <a:r>
              <a:rPr lang="ar-SA" sz="4000" b="1">
                <a:solidFill>
                  <a:schemeClr val="bg1"/>
                </a:solidFill>
                <a:cs typeface="AdvertisingExtraBold" pitchFamily="2" charset="-78"/>
              </a:rPr>
              <a:t>أركان  الإيـمــــان وشُعَبه </a:t>
            </a:r>
            <a:endParaRPr lang="ar-SA" sz="4000" b="1" dirty="0">
              <a:solidFill>
                <a:schemeClr val="bg1"/>
              </a:solidFill>
              <a:effectLst>
                <a:outerShdw blurRad="38100" dist="38100" dir="2700000" algn="tl">
                  <a:srgbClr val="000000">
                    <a:alpha val="43137"/>
                  </a:srgbClr>
                </a:outerShdw>
              </a:effectLst>
              <a:cs typeface="AdvertisingExtraBold"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3"/>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ppt_w</p:attrName>
                                        </p:attrNameLst>
                                      </p:cBhvr>
                                      <p:tavLst>
                                        <p:tav tm="0">
                                          <p:val>
                                            <p:strVal val="#ppt_w+.3"/>
                                          </p:val>
                                        </p:tav>
                                        <p:tav tm="100000">
                                          <p:val>
                                            <p:strVal val="#ppt_w"/>
                                          </p:val>
                                        </p:tav>
                                      </p:tavLst>
                                    </p:anim>
                                    <p:anim calcmode="lin" valueType="num">
                                      <p:cBhvr>
                                        <p:cTn id="29" dur="1000" fill="hold"/>
                                        <p:tgtEl>
                                          <p:spTgt spid="14"/>
                                        </p:tgtEl>
                                        <p:attrNameLst>
                                          <p:attrName>ppt_h</p:attrName>
                                        </p:attrNameLst>
                                      </p:cBhvr>
                                      <p:tavLst>
                                        <p:tav tm="0">
                                          <p:val>
                                            <p:strVal val="#ppt_h"/>
                                          </p:val>
                                        </p:tav>
                                        <p:tav tm="100000">
                                          <p:val>
                                            <p:strVal val="#ppt_h"/>
                                          </p:val>
                                        </p:tav>
                                      </p:tavLst>
                                    </p:anim>
                                    <p:animEffect transition="in" filter="fade">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مجموعة 8"/>
          <p:cNvGrpSpPr>
            <a:grpSpLocks/>
          </p:cNvGrpSpPr>
          <p:nvPr/>
        </p:nvGrpSpPr>
        <p:grpSpPr bwMode="auto">
          <a:xfrm>
            <a:off x="1795463" y="6242050"/>
            <a:ext cx="6305550" cy="579438"/>
            <a:chOff x="1919144" y="6248360"/>
            <a:chExt cx="6305832" cy="579160"/>
          </a:xfrm>
        </p:grpSpPr>
        <p:sp>
          <p:nvSpPr>
            <p:cNvPr id="8" name="مخطط انسيابي: تحضير 7">
              <a:hlinkClick r:id="" action="ppaction://hlinkshowjump?jump=firstslide" highlightClick="1">
                <a:snd r:embed="rId2" name="الترجمة من Google#en-ar-ط§ظ„طھظ„_3.wav"/>
              </a:hlinkClick>
              <a:hlinkHover r:id="" action="ppaction://noaction">
                <a:snd r:embed="rId2"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a:hlinkClick r:id="rId3" action="ppaction://hlinksldjump"/>
                </a:rPr>
                <a:t>الصفحة الرئيسية</a:t>
              </a:r>
              <a:endParaRPr lang="ar-SA" sz="2800" b="1"/>
            </a:p>
          </p:txBody>
        </p:sp>
        <p:sp>
          <p:nvSpPr>
            <p:cNvPr id="9" name="سهم مسنن إلى اليمين 8">
              <a:hlinkClick r:id="" action="ppaction://hlinkshowjump?jump=previousslide" highlightClick="1">
                <a:snd r:embed="rId4" name="الترجمة من Google#en-ar-ط§ظ„طھظ„_2.wav"/>
              </a:hlinkClick>
              <a:hlinkHover r:id="" action="ppaction://noaction" highlightClick="1">
                <a:snd r:embed="rId4"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5" action="ppaction://hlinksldjump"/>
                </a:rPr>
                <a:t>السابق</a:t>
              </a:r>
              <a:endParaRPr lang="ar-SA" sz="2800"/>
            </a:p>
          </p:txBody>
        </p:sp>
        <p:sp>
          <p:nvSpPr>
            <p:cNvPr id="10" name="سهم مسنن إلى اليمين 9">
              <a:hlinkClick r:id="" action="ppaction://hlinkshowjump?jump=nextslide" highlightClick="1">
                <a:snd r:embed="rId6" name="الترجمة من Google#en-ar-ط§ظ„طھظ„.wav"/>
              </a:hlinkClick>
              <a:hlinkHover r:id="" action="ppaction://noaction">
                <a:snd r:embed="rId6"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5" action="ppaction://hlinksldjump"/>
                </a:rPr>
                <a:t>التالي</a:t>
              </a:r>
              <a:endParaRPr lang="ar-SA" sz="2800"/>
            </a:p>
          </p:txBody>
        </p:sp>
      </p:grpSp>
      <p:pic>
        <p:nvPicPr>
          <p:cNvPr id="11" name="Picture 2" descr="C:\Documents and Settings\نور المعلم\My Documents\My Pictures\exit[1].png">
            <a:hlinkClick r:id="" action="ppaction://hlinkshowjump?jump=endshow" highlightClick="1"/>
            <a:hlinkHover r:id="" action="ppaction://noaction" highlightClick="1">
              <a:snd r:embed="rId7" name="الترجمة من Google#en-ar-ط§ظ„طھظ„_4.wav"/>
            </a:hlinkHover>
          </p:cNvPr>
          <p:cNvPicPr>
            <a:picLocks noChangeAspect="1" noChangeArrowheads="1"/>
          </p:cNvPicPr>
          <p:nvPr/>
        </p:nvPicPr>
        <p:blipFill>
          <a:blip r:embed="rId8"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sp>
        <p:nvSpPr>
          <p:cNvPr id="7" name="Rectangle 2"/>
          <p:cNvSpPr>
            <a:spLocks noChangeArrowheads="1"/>
          </p:cNvSpPr>
          <p:nvPr/>
        </p:nvSpPr>
        <p:spPr bwMode="auto">
          <a:xfrm>
            <a:off x="324197" y="900009"/>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س3: ما معنى البِضع في العدد ؟</a:t>
            </a:r>
            <a:endParaRPr lang="en-US" sz="3200">
              <a:solidFill>
                <a:srgbClr val="FF0000"/>
              </a:solidFill>
            </a:endParaRPr>
          </a:p>
        </p:txBody>
      </p:sp>
      <p:sp>
        <p:nvSpPr>
          <p:cNvPr id="12" name="AutoShape 7"/>
          <p:cNvSpPr>
            <a:spLocks noChangeArrowheads="1"/>
          </p:cNvSpPr>
          <p:nvPr/>
        </p:nvSpPr>
        <p:spPr bwMode="auto">
          <a:xfrm>
            <a:off x="309563" y="1620838"/>
            <a:ext cx="8510587" cy="584200"/>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ج3: ما بين الإثنين والعشرة .</a:t>
            </a:r>
            <a:endParaRPr lang="en-US" sz="3200">
              <a:solidFill>
                <a:srgbClr val="0000FF"/>
              </a:solidFill>
            </a:endParaRPr>
          </a:p>
        </p:txBody>
      </p:sp>
      <p:sp>
        <p:nvSpPr>
          <p:cNvPr id="13" name="Rectangle 2"/>
          <p:cNvSpPr>
            <a:spLocks noChangeArrowheads="1"/>
          </p:cNvSpPr>
          <p:nvPr/>
        </p:nvSpPr>
        <p:spPr bwMode="auto">
          <a:xfrm>
            <a:off x="323528" y="2567806"/>
            <a:ext cx="8496275" cy="1077218"/>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س4: هل أركان الإيمان وشعبه على حد سواء في الاعتقاد والعمل ؟</a:t>
            </a:r>
            <a:endParaRPr lang="en-US" sz="3200">
              <a:solidFill>
                <a:srgbClr val="FF0000"/>
              </a:solidFill>
            </a:endParaRPr>
          </a:p>
        </p:txBody>
      </p:sp>
      <p:sp>
        <p:nvSpPr>
          <p:cNvPr id="14" name="AutoShape 7"/>
          <p:cNvSpPr>
            <a:spLocks noChangeArrowheads="1"/>
          </p:cNvSpPr>
          <p:nvPr/>
        </p:nvSpPr>
        <p:spPr bwMode="auto">
          <a:xfrm>
            <a:off x="323850" y="3732213"/>
            <a:ext cx="8510588" cy="1568450"/>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ج4: لا , فبعضها دعائم وأصول يزول الإيمان بزوالها مثل إنكار الإيمان باليوم الآخر وبعضها فروع قد لا يزول الايمان بزوالها ,(وإن كان يوجب تركها نقصاً في الإيمان أو فسقاً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3"/>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ppt_w</p:attrName>
                                        </p:attrNameLst>
                                      </p:cBhvr>
                                      <p:tavLst>
                                        <p:tav tm="0">
                                          <p:val>
                                            <p:strVal val="#ppt_w+.3"/>
                                          </p:val>
                                        </p:tav>
                                        <p:tav tm="100000">
                                          <p:val>
                                            <p:strVal val="#ppt_w"/>
                                          </p:val>
                                        </p:tav>
                                      </p:tavLst>
                                    </p:anim>
                                    <p:anim calcmode="lin" valueType="num">
                                      <p:cBhvr>
                                        <p:cTn id="29" dur="1000" fill="hold"/>
                                        <p:tgtEl>
                                          <p:spTgt spid="14"/>
                                        </p:tgtEl>
                                        <p:attrNameLst>
                                          <p:attrName>ppt_h</p:attrName>
                                        </p:attrNameLst>
                                      </p:cBhvr>
                                      <p:tavLst>
                                        <p:tav tm="0">
                                          <p:val>
                                            <p:strVal val="#ppt_h"/>
                                          </p:val>
                                        </p:tav>
                                        <p:tav tm="100000">
                                          <p:val>
                                            <p:strVal val="#ppt_h"/>
                                          </p:val>
                                        </p:tav>
                                      </p:tavLst>
                                    </p:anim>
                                    <p:animEffect transition="in" filter="fade">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13315" name="مجموعة 8"/>
          <p:cNvGrpSpPr>
            <a:grpSpLocks/>
          </p:cNvGrpSpPr>
          <p:nvPr/>
        </p:nvGrpSpPr>
        <p:grpSpPr bwMode="auto">
          <a:xfrm>
            <a:off x="2051050" y="6234113"/>
            <a:ext cx="6305550" cy="579437"/>
            <a:chOff x="1919144" y="6248360"/>
            <a:chExt cx="6305832" cy="579160"/>
          </a:xfrm>
        </p:grpSpPr>
        <p:sp>
          <p:nvSpPr>
            <p:cNvPr id="32" name="مخطط انسيابي: تحضير 31">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7" y="6292789"/>
              <a:ext cx="3743492" cy="488716"/>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33" name="سهم مسنن إلى اليمين 32">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34" name="سهم مسنن إلى اليمين 33">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11" name="Rectangle 2"/>
          <p:cNvSpPr>
            <a:spLocks noChangeArrowheads="1"/>
          </p:cNvSpPr>
          <p:nvPr/>
        </p:nvSpPr>
        <p:spPr bwMode="auto">
          <a:xfrm>
            <a:off x="324197" y="908720"/>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س5: هل يجتمع في شخص إيمان ونفاق وما حكم من كان كذلك ؟</a:t>
            </a:r>
            <a:endParaRPr lang="en-US" sz="3200">
              <a:solidFill>
                <a:srgbClr val="FF0000"/>
              </a:solidFill>
            </a:endParaRPr>
          </a:p>
        </p:txBody>
      </p:sp>
      <p:sp>
        <p:nvSpPr>
          <p:cNvPr id="12" name="AutoShape 7"/>
          <p:cNvSpPr>
            <a:spLocks noChangeArrowheads="1"/>
          </p:cNvSpPr>
          <p:nvPr/>
        </p:nvSpPr>
        <p:spPr bwMode="auto">
          <a:xfrm>
            <a:off x="309563" y="1620838"/>
            <a:ext cx="8510587" cy="1568450"/>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ج5: نعم , قد يجتمع في الإيمان شُعب إيمان , وشُعب نفاق , فيُستحق بشُعب النفاق العذاب , ولا يُخلد في النار لما في قلبه من الإيمان .</a:t>
            </a:r>
            <a:endParaRPr lang="en-US" sz="3200">
              <a:solidFill>
                <a:srgbClr val="0000FF"/>
              </a:solidFill>
            </a:endParaRPr>
          </a:p>
        </p:txBody>
      </p:sp>
      <p:sp>
        <p:nvSpPr>
          <p:cNvPr id="13" name="Rectangle 2"/>
          <p:cNvSpPr>
            <a:spLocks noChangeArrowheads="1"/>
          </p:cNvSpPr>
          <p:nvPr/>
        </p:nvSpPr>
        <p:spPr bwMode="auto">
          <a:xfrm>
            <a:off x="323528" y="3573016"/>
            <a:ext cx="8496275" cy="1077218"/>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س4: هل أركان الإيمان وشعبه على حد سواء في الاعتقاد والعمل ؟</a:t>
            </a:r>
            <a:endParaRPr lang="en-US" sz="3200">
              <a:solidFill>
                <a:srgbClr val="FF0000"/>
              </a:solidFill>
            </a:endParaRPr>
          </a:p>
        </p:txBody>
      </p:sp>
      <p:sp>
        <p:nvSpPr>
          <p:cNvPr id="14" name="AutoShape 7"/>
          <p:cNvSpPr>
            <a:spLocks noChangeArrowheads="1"/>
          </p:cNvSpPr>
          <p:nvPr/>
        </p:nvSpPr>
        <p:spPr bwMode="auto">
          <a:xfrm>
            <a:off x="236538" y="4787900"/>
            <a:ext cx="8512175" cy="585788"/>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ج6: هو الذي يتحلى بجميع خصال الإيمان اعتقادا وعملاً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3"/>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ppt_w</p:attrName>
                                        </p:attrNameLst>
                                      </p:cBhvr>
                                      <p:tavLst>
                                        <p:tav tm="0">
                                          <p:val>
                                            <p:strVal val="#ppt_w+.3"/>
                                          </p:val>
                                        </p:tav>
                                        <p:tav tm="100000">
                                          <p:val>
                                            <p:strVal val="#ppt_w"/>
                                          </p:val>
                                        </p:tav>
                                      </p:tavLst>
                                    </p:anim>
                                    <p:anim calcmode="lin" valueType="num">
                                      <p:cBhvr>
                                        <p:cTn id="29" dur="1000" fill="hold"/>
                                        <p:tgtEl>
                                          <p:spTgt spid="14"/>
                                        </p:tgtEl>
                                        <p:attrNameLst>
                                          <p:attrName>ppt_h</p:attrName>
                                        </p:attrNameLst>
                                      </p:cBhvr>
                                      <p:tavLst>
                                        <p:tav tm="0">
                                          <p:val>
                                            <p:strVal val="#ppt_h"/>
                                          </p:val>
                                        </p:tav>
                                        <p:tav tm="100000">
                                          <p:val>
                                            <p:strVal val="#ppt_h"/>
                                          </p:val>
                                        </p:tav>
                                      </p:tavLst>
                                    </p:anim>
                                    <p:animEffect transition="in" filter="fade">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مجموعة 8"/>
          <p:cNvGrpSpPr>
            <a:grpSpLocks/>
          </p:cNvGrpSpPr>
          <p:nvPr/>
        </p:nvGrpSpPr>
        <p:grpSpPr bwMode="auto">
          <a:xfrm>
            <a:off x="1795463" y="6242050"/>
            <a:ext cx="6305550" cy="579438"/>
            <a:chOff x="1919144" y="6248360"/>
            <a:chExt cx="6305832" cy="579160"/>
          </a:xfrm>
        </p:grpSpPr>
        <p:sp>
          <p:nvSpPr>
            <p:cNvPr id="8" name="مخطط انسيابي: تحضير 7">
              <a:hlinkClick r:id="" action="ppaction://hlinkshowjump?jump=firstslide" highlightClick="1">
                <a:snd r:embed="rId2" name="الترجمة من Google#en-ar-ط§ظ„طھظ„_3.wav"/>
              </a:hlinkClick>
              <a:hlinkHover r:id="" action="ppaction://noaction">
                <a:snd r:embed="rId2"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a:hlinkClick r:id="rId3" action="ppaction://hlinksldjump"/>
                </a:rPr>
                <a:t>الصفحة الرئيسية</a:t>
              </a:r>
              <a:endParaRPr lang="ar-SA" sz="2800" b="1"/>
            </a:p>
          </p:txBody>
        </p:sp>
        <p:sp>
          <p:nvSpPr>
            <p:cNvPr id="9" name="سهم مسنن إلى اليمين 8">
              <a:hlinkClick r:id="" action="ppaction://hlinkshowjump?jump=previousslide" highlightClick="1">
                <a:snd r:embed="rId4" name="الترجمة من Google#en-ar-ط§ظ„طھظ„_2.wav"/>
              </a:hlinkClick>
              <a:hlinkHover r:id="" action="ppaction://noaction" highlightClick="1">
                <a:snd r:embed="rId4"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5" action="ppaction://hlinksldjump"/>
                </a:rPr>
                <a:t>السابق</a:t>
              </a:r>
              <a:endParaRPr lang="ar-SA" sz="2800"/>
            </a:p>
          </p:txBody>
        </p:sp>
        <p:sp>
          <p:nvSpPr>
            <p:cNvPr id="10" name="سهم مسنن إلى اليمين 9">
              <a:hlinkClick r:id="" action="ppaction://hlinkshowjump?jump=nextslide" highlightClick="1">
                <a:snd r:embed="rId6" name="الترجمة من Google#en-ar-ط§ظ„طھظ„.wav"/>
              </a:hlinkClick>
              <a:hlinkHover r:id="" action="ppaction://noaction">
                <a:snd r:embed="rId6"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7" action="ppaction://hlinksldjump"/>
                </a:rPr>
                <a:t>التالي</a:t>
              </a:r>
              <a:endParaRPr lang="ar-SA" sz="2800"/>
            </a:p>
          </p:txBody>
        </p:sp>
      </p:grpSp>
      <p:pic>
        <p:nvPicPr>
          <p:cNvPr id="11" name="Picture 2" descr="C:\Documents and Settings\نور المعلم\My Documents\My Pictures\exit[1].png">
            <a:hlinkClick r:id="" action="ppaction://hlinkshowjump?jump=endshow" highlightClick="1"/>
            <a:hlinkHover r:id="" action="ppaction://noaction" highlightClick="1">
              <a:snd r:embed="rId8" name="الترجمة من Google#en-ar-ط§ظ„طھظ„_4.wav"/>
            </a:hlinkHover>
          </p:cNvPr>
          <p:cNvPicPr>
            <a:picLocks noChangeAspect="1" noChangeArrowheads="1"/>
          </p:cNvPicPr>
          <p:nvPr/>
        </p:nvPicPr>
        <p:blipFill>
          <a:blip r:embed="rId9"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sp>
        <p:nvSpPr>
          <p:cNvPr id="7" name="مستطيل مستدير الزوايا 6"/>
          <p:cNvSpPr/>
          <p:nvPr/>
        </p:nvSpPr>
        <p:spPr>
          <a:xfrm>
            <a:off x="1187450" y="44450"/>
            <a:ext cx="6697663" cy="576263"/>
          </a:xfrm>
          <a:prstGeom prst="roundRect">
            <a:avLst/>
          </a:prstGeom>
          <a:gradFill flip="none" rotWithShape="1">
            <a:gsLst>
              <a:gs pos="0">
                <a:srgbClr val="FFFF00"/>
              </a:gs>
              <a:gs pos="50000">
                <a:srgbClr val="9CB86E"/>
              </a:gs>
              <a:gs pos="100000">
                <a:srgbClr val="156B13"/>
              </a:gs>
            </a:gsLst>
            <a:lin ang="5400000" scaled="0"/>
            <a:tileRect/>
          </a:gradFill>
        </p:spPr>
        <p:style>
          <a:lnRef idx="1">
            <a:schemeClr val="accent3"/>
          </a:lnRef>
          <a:fillRef idx="2">
            <a:schemeClr val="accent3"/>
          </a:fillRef>
          <a:effectRef idx="1">
            <a:schemeClr val="accent3"/>
          </a:effectRef>
          <a:fontRef idx="minor">
            <a:schemeClr val="dk1"/>
          </a:fontRef>
        </p:style>
        <p:txBody>
          <a:bodyPr rtlCol="1" anchor="ctr"/>
          <a:lstStyle/>
          <a:p>
            <a:pPr algn="ctr" fontAlgn="auto">
              <a:spcBef>
                <a:spcPts val="0"/>
              </a:spcBef>
              <a:spcAft>
                <a:spcPts val="0"/>
              </a:spcAft>
              <a:defRPr/>
            </a:pPr>
            <a:r>
              <a:rPr lang="ar-SA" sz="4000" b="1">
                <a:solidFill>
                  <a:schemeClr val="bg1"/>
                </a:solidFill>
                <a:cs typeface="AdvertisingExtraBold" pitchFamily="2" charset="-78"/>
              </a:rPr>
              <a:t>نواقض الإيـمــــان </a:t>
            </a:r>
            <a:endParaRPr lang="ar-SA" sz="4000" b="1" dirty="0">
              <a:solidFill>
                <a:schemeClr val="bg1"/>
              </a:solidFill>
              <a:effectLst>
                <a:outerShdw blurRad="38100" dist="38100" dir="2700000" algn="tl">
                  <a:srgbClr val="000000">
                    <a:alpha val="43137"/>
                  </a:srgbClr>
                </a:outerShdw>
              </a:effectLst>
              <a:cs typeface="AdvertisingExtraBold" pitchFamily="2" charset="-78"/>
            </a:endParaRPr>
          </a:p>
        </p:txBody>
      </p:sp>
      <p:sp>
        <p:nvSpPr>
          <p:cNvPr id="12" name="Rectangle 2"/>
          <p:cNvSpPr>
            <a:spLocks noChangeArrowheads="1"/>
          </p:cNvSpPr>
          <p:nvPr/>
        </p:nvSpPr>
        <p:spPr bwMode="auto">
          <a:xfrm>
            <a:off x="324197" y="900009"/>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س1: ما القاعدة فيما ينقض الإيمان ؟</a:t>
            </a:r>
            <a:endParaRPr lang="en-US" sz="3200">
              <a:solidFill>
                <a:srgbClr val="FF0000"/>
              </a:solidFill>
            </a:endParaRPr>
          </a:p>
        </p:txBody>
      </p:sp>
      <p:sp>
        <p:nvSpPr>
          <p:cNvPr id="13" name="AutoShape 7"/>
          <p:cNvSpPr>
            <a:spLocks noChangeArrowheads="1"/>
          </p:cNvSpPr>
          <p:nvPr/>
        </p:nvSpPr>
        <p:spPr bwMode="auto">
          <a:xfrm>
            <a:off x="309563" y="1620838"/>
            <a:ext cx="8510587" cy="1076325"/>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ج1: نواقض الإيمان هي ما يذهبه بعد الدخول فيه , أي كل عمل يخل بأحد أركان الإيمان الستة ينقض الإيمان .</a:t>
            </a:r>
            <a:endParaRPr lang="en-US" sz="3200">
              <a:solidFill>
                <a:srgbClr val="0000FF"/>
              </a:solidFill>
            </a:endParaRPr>
          </a:p>
        </p:txBody>
      </p:sp>
      <p:sp>
        <p:nvSpPr>
          <p:cNvPr id="14" name="Rectangle 2"/>
          <p:cNvSpPr>
            <a:spLocks noChangeArrowheads="1"/>
          </p:cNvSpPr>
          <p:nvPr/>
        </p:nvSpPr>
        <p:spPr bwMode="auto">
          <a:xfrm>
            <a:off x="323528" y="3068960"/>
            <a:ext cx="8496275"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س2: ما الدليل على إنكار الربوبية ناقض للإيمان ؟</a:t>
            </a:r>
            <a:endParaRPr lang="en-US" sz="3200">
              <a:solidFill>
                <a:srgbClr val="FF0000"/>
              </a:solidFill>
            </a:endParaRPr>
          </a:p>
        </p:txBody>
      </p:sp>
      <p:sp>
        <p:nvSpPr>
          <p:cNvPr id="15" name="AutoShape 7"/>
          <p:cNvSpPr>
            <a:spLocks noChangeArrowheads="1"/>
          </p:cNvSpPr>
          <p:nvPr/>
        </p:nvSpPr>
        <p:spPr bwMode="auto">
          <a:xfrm>
            <a:off x="236538" y="3789363"/>
            <a:ext cx="8512175" cy="1570037"/>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ج2: قوله تعالى : (وَقَالُوا مَا هِيَ إِلَّا حَيَاتُنَا الدُّنْيَا نَمُوتُ وَنَحْيَا وَمَا يُهْلِكُنَا إِلَّا الدَّهْرُ وَمَا لَهُمْ بِذَلِكَ مِنْ عِلْمٍ إِنْ هُمْ إِلَّا يَظُنُّونَ (24))الجاثية</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strVal val="#ppt_w+.3"/>
                                          </p:val>
                                        </p:tav>
                                        <p:tav tm="100000">
                                          <p:val>
                                            <p:strVal val="#ppt_w"/>
                                          </p:val>
                                        </p:tav>
                                      </p:tavLst>
                                    </p:anim>
                                    <p:anim calcmode="lin" valueType="num">
                                      <p:cBhvr>
                                        <p:cTn id="15" dur="1000" fill="hold"/>
                                        <p:tgtEl>
                                          <p:spTgt spid="13"/>
                                        </p:tgtEl>
                                        <p:attrNameLst>
                                          <p:attrName>ppt_h</p:attrName>
                                        </p:attrNameLst>
                                      </p:cBhvr>
                                      <p:tavLst>
                                        <p:tav tm="0">
                                          <p:val>
                                            <p:strVal val="#ppt_h"/>
                                          </p:val>
                                        </p:tav>
                                        <p:tav tm="100000">
                                          <p:val>
                                            <p:strVal val="#ppt_h"/>
                                          </p:val>
                                        </p:tav>
                                      </p:tavLst>
                                    </p:anim>
                                    <p:animEffect transition="in" filter="fade">
                                      <p:cBhvr>
                                        <p:cTn id="16" dur="1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000" fill="hold"/>
                                        <p:tgtEl>
                                          <p:spTgt spid="15"/>
                                        </p:tgtEl>
                                        <p:attrNameLst>
                                          <p:attrName>ppt_w</p:attrName>
                                        </p:attrNameLst>
                                      </p:cBhvr>
                                      <p:tavLst>
                                        <p:tav tm="0">
                                          <p:val>
                                            <p:strVal val="#ppt_w+.3"/>
                                          </p:val>
                                        </p:tav>
                                        <p:tav tm="100000">
                                          <p:val>
                                            <p:strVal val="#ppt_w"/>
                                          </p:val>
                                        </p:tav>
                                      </p:tavLst>
                                    </p:anim>
                                    <p:anim calcmode="lin" valueType="num">
                                      <p:cBhvr>
                                        <p:cTn id="29" dur="1000" fill="hold"/>
                                        <p:tgtEl>
                                          <p:spTgt spid="15"/>
                                        </p:tgtEl>
                                        <p:attrNameLst>
                                          <p:attrName>ppt_h</p:attrName>
                                        </p:attrNameLst>
                                      </p:cBhvr>
                                      <p:tavLst>
                                        <p:tav tm="0">
                                          <p:val>
                                            <p:strVal val="#ppt_h"/>
                                          </p:val>
                                        </p:tav>
                                        <p:tav tm="100000">
                                          <p:val>
                                            <p:strVal val="#ppt_h"/>
                                          </p:val>
                                        </p:tav>
                                      </p:tavLst>
                                    </p:anim>
                                    <p:animEffect transition="in" filter="fade">
                                      <p:cBhvr>
                                        <p:cTn id="3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15363" name="مجموعة 8"/>
          <p:cNvGrpSpPr>
            <a:grpSpLocks/>
          </p:cNvGrpSpPr>
          <p:nvPr/>
        </p:nvGrpSpPr>
        <p:grpSpPr bwMode="auto">
          <a:xfrm>
            <a:off x="2051050" y="6234113"/>
            <a:ext cx="6305550" cy="579437"/>
            <a:chOff x="1919144" y="6248360"/>
            <a:chExt cx="6305832" cy="579160"/>
          </a:xfrm>
        </p:grpSpPr>
        <p:sp>
          <p:nvSpPr>
            <p:cNvPr id="32" name="مخطط انسيابي: تحضير 31">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7" y="6292789"/>
              <a:ext cx="3743492" cy="488716"/>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33" name="سهم مسنن إلى اليمين 32">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34" name="سهم مسنن إلى اليمين 33">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24197" y="692696"/>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س3:ما الفرق بين إنكار الربوبية , وإنكار استحقاقه تعالى للعبادة؟</a:t>
            </a:r>
            <a:endParaRPr lang="en-US" sz="3200">
              <a:solidFill>
                <a:srgbClr val="FF0000"/>
              </a:solidFill>
            </a:endParaRPr>
          </a:p>
        </p:txBody>
      </p:sp>
      <p:sp>
        <p:nvSpPr>
          <p:cNvPr id="8" name="AutoShape 7"/>
          <p:cNvSpPr>
            <a:spLocks noChangeArrowheads="1"/>
          </p:cNvSpPr>
          <p:nvPr/>
        </p:nvSpPr>
        <p:spPr bwMode="auto">
          <a:xfrm>
            <a:off x="309563" y="1341438"/>
            <a:ext cx="8510587" cy="1568450"/>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ج3: إنكار الربوبية يعني انكار توحيد الربوبية وأن الله تعالى هو الخالق المدبر الرزاق . وإنكار استحقاقه العبادة يعني إنكار توحيد الألوهية وعبادة غيره معه . </a:t>
            </a:r>
            <a:endParaRPr lang="en-US" sz="3200">
              <a:solidFill>
                <a:srgbClr val="0000FF"/>
              </a:solidFill>
            </a:endParaRPr>
          </a:p>
        </p:txBody>
      </p:sp>
      <p:sp>
        <p:nvSpPr>
          <p:cNvPr id="9" name="Rectangle 2"/>
          <p:cNvSpPr>
            <a:spLocks noChangeArrowheads="1"/>
          </p:cNvSpPr>
          <p:nvPr/>
        </p:nvSpPr>
        <p:spPr bwMode="auto">
          <a:xfrm>
            <a:off x="323528" y="3140968"/>
            <a:ext cx="8496275"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س4: ما حك اتخاذ الوسائط والشفعاء في عبادة الله تعالى ؟</a:t>
            </a:r>
            <a:endParaRPr lang="en-US" sz="3200">
              <a:solidFill>
                <a:srgbClr val="FF0000"/>
              </a:solidFill>
            </a:endParaRPr>
          </a:p>
        </p:txBody>
      </p:sp>
      <p:sp>
        <p:nvSpPr>
          <p:cNvPr id="10" name="AutoShape 7"/>
          <p:cNvSpPr>
            <a:spLocks noChangeArrowheads="1"/>
          </p:cNvSpPr>
          <p:nvPr/>
        </p:nvSpPr>
        <p:spPr bwMode="auto">
          <a:xfrm>
            <a:off x="309563" y="3789363"/>
            <a:ext cx="8510587" cy="2062162"/>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ج4: شرك ينقص الإيمان يقول الله تعالى : (وَيَعْبُدُونَ مِنْ دُونِ اللَّهِ مَا لَا يَضُرُّهُمْ وَلَا يَنْفَعُهُمْ وَيَقُولُونَ هَؤُلَاءِ شُفَعَاؤُنَا عِنْدَ اللَّهِ قُلْ أَتُنَبِّئُونَ اللَّهَ بِمَا لَا يَعْلَمُ فِي السَّمَاوَاتِ وَلَا فِي الْأَرْضِ سُبْحَانَهُ وَتَعَالَى عَمَّا يُشْرِكُونَ (18)) يونس</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strVal val="#ppt_w+.3"/>
                                          </p:val>
                                        </p:tav>
                                        <p:tav tm="100000">
                                          <p:val>
                                            <p:strVal val="#ppt_w"/>
                                          </p:val>
                                        </p:tav>
                                      </p:tavLst>
                                    </p:anim>
                                    <p:anim calcmode="lin" valueType="num">
                                      <p:cBhvr>
                                        <p:cTn id="29" dur="1000" fill="hold"/>
                                        <p:tgtEl>
                                          <p:spTgt spid="10"/>
                                        </p:tgtEl>
                                        <p:attrNameLst>
                                          <p:attrName>ppt_h</p:attrName>
                                        </p:attrNameLst>
                                      </p:cBhvr>
                                      <p:tavLst>
                                        <p:tav tm="0">
                                          <p:val>
                                            <p:strVal val="#ppt_h"/>
                                          </p:val>
                                        </p:tav>
                                        <p:tav tm="100000">
                                          <p:val>
                                            <p:strVal val="#ppt_h"/>
                                          </p:val>
                                        </p:tav>
                                      </p:tavLst>
                                    </p:anim>
                                    <p:animEffect transition="in" filter="fade">
                                      <p:cBhvr>
                                        <p:cTn id="3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مجموعة 8"/>
          <p:cNvGrpSpPr>
            <a:grpSpLocks/>
          </p:cNvGrpSpPr>
          <p:nvPr/>
        </p:nvGrpSpPr>
        <p:grpSpPr bwMode="auto">
          <a:xfrm>
            <a:off x="1795463" y="6242050"/>
            <a:ext cx="6305550" cy="579438"/>
            <a:chOff x="1919144" y="6248360"/>
            <a:chExt cx="6305832" cy="579160"/>
          </a:xfrm>
        </p:grpSpPr>
        <p:sp>
          <p:nvSpPr>
            <p:cNvPr id="8" name="مخطط انسيابي: تحضير 7">
              <a:hlinkClick r:id="" action="ppaction://hlinkshowjump?jump=firstslide" highlightClick="1">
                <a:snd r:embed="rId2" name="الترجمة من Google#en-ar-ط§ظ„طھظ„_3.wav"/>
              </a:hlinkClick>
              <a:hlinkHover r:id="" action="ppaction://noaction">
                <a:snd r:embed="rId2"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a:hlinkClick r:id="rId3" action="ppaction://hlinksldjump"/>
                </a:rPr>
                <a:t>الصفحة الرئيسية</a:t>
              </a:r>
              <a:endParaRPr lang="ar-SA" sz="2800" b="1"/>
            </a:p>
          </p:txBody>
        </p:sp>
        <p:sp>
          <p:nvSpPr>
            <p:cNvPr id="9" name="سهم مسنن إلى اليمين 8">
              <a:hlinkClick r:id="" action="ppaction://hlinkshowjump?jump=previousslide" highlightClick="1">
                <a:snd r:embed="rId4" name="الترجمة من Google#en-ar-ط§ظ„طھظ„_2.wav"/>
              </a:hlinkClick>
              <a:hlinkHover r:id="" action="ppaction://noaction" highlightClick="1">
                <a:snd r:embed="rId4"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5" action="ppaction://hlinksldjump"/>
                </a:rPr>
                <a:t>السابق</a:t>
              </a:r>
              <a:endParaRPr lang="ar-SA" sz="2800"/>
            </a:p>
          </p:txBody>
        </p:sp>
        <p:sp>
          <p:nvSpPr>
            <p:cNvPr id="10" name="سهم مسنن إلى اليمين 9">
              <a:hlinkClick r:id="" action="ppaction://hlinkshowjump?jump=nextslide" highlightClick="1">
                <a:snd r:embed="rId6" name="الترجمة من Google#en-ar-ط§ظ„طھظ„.wav"/>
              </a:hlinkClick>
              <a:hlinkHover r:id="" action="ppaction://noaction">
                <a:snd r:embed="rId6"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7" action="ppaction://hlinksldjump"/>
                </a:rPr>
                <a:t>التالي</a:t>
              </a:r>
              <a:endParaRPr lang="ar-SA" sz="2800"/>
            </a:p>
          </p:txBody>
        </p:sp>
      </p:grpSp>
      <p:pic>
        <p:nvPicPr>
          <p:cNvPr id="11" name="Picture 2" descr="C:\Documents and Settings\نور المعلم\My Documents\My Pictures\exit[1].png">
            <a:hlinkClick r:id="" action="ppaction://hlinkshowjump?jump=endshow" highlightClick="1"/>
            <a:hlinkHover r:id="" action="ppaction://noaction" highlightClick="1">
              <a:snd r:embed="rId8" name="الترجمة من Google#en-ar-ط§ظ„طھظ„_4.wav"/>
            </a:hlinkHover>
          </p:cNvPr>
          <p:cNvPicPr>
            <a:picLocks noChangeAspect="1" noChangeArrowheads="1"/>
          </p:cNvPicPr>
          <p:nvPr/>
        </p:nvPicPr>
        <p:blipFill>
          <a:blip r:embed="rId9"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sp>
        <p:nvSpPr>
          <p:cNvPr id="16388" name="Rectangle 12"/>
          <p:cNvSpPr>
            <a:spLocks noChangeArrowheads="1"/>
          </p:cNvSpPr>
          <p:nvPr/>
        </p:nvSpPr>
        <p:spPr bwMode="auto">
          <a:xfrm>
            <a:off x="0" y="0"/>
            <a:ext cx="9144000" cy="0"/>
          </a:xfrm>
          <a:prstGeom prst="rect">
            <a:avLst/>
          </a:prstGeom>
          <a:noFill/>
          <a:ln w="9525">
            <a:noFill/>
            <a:miter lim="800000"/>
            <a:headEnd/>
            <a:tailEnd/>
          </a:ln>
        </p:spPr>
        <p:txBody>
          <a:bodyPr lIns="158700" tIns="9522" rIns="495144" bIns="9522" anchor="ctr">
            <a:spAutoFit/>
          </a:bodyPr>
          <a:lstStyle/>
          <a:p>
            <a:pPr eaLnBrk="0" hangingPunct="0"/>
            <a:endParaRPr lang="ar-SA"/>
          </a:p>
        </p:txBody>
      </p:sp>
      <p:sp>
        <p:nvSpPr>
          <p:cNvPr id="12" name="Rectangle 2"/>
          <p:cNvSpPr>
            <a:spLocks noChangeArrowheads="1"/>
          </p:cNvSpPr>
          <p:nvPr/>
        </p:nvSpPr>
        <p:spPr bwMode="auto">
          <a:xfrm>
            <a:off x="324197" y="900009"/>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س5: لماذا كان تأويل أسماء الله وصفاته في حكم التعطيل ؟</a:t>
            </a:r>
            <a:endParaRPr lang="en-US" sz="3200">
              <a:solidFill>
                <a:srgbClr val="FF0000"/>
              </a:solidFill>
            </a:endParaRPr>
          </a:p>
        </p:txBody>
      </p:sp>
      <p:sp>
        <p:nvSpPr>
          <p:cNvPr id="13" name="AutoShape 7"/>
          <p:cNvSpPr>
            <a:spLocks noChangeArrowheads="1"/>
          </p:cNvSpPr>
          <p:nvPr/>
        </p:nvSpPr>
        <p:spPr bwMode="auto">
          <a:xfrm>
            <a:off x="309563" y="1557338"/>
            <a:ext cx="8510587" cy="2554287"/>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ج5: لأن تأويل أسماء الله وصفاته يعنى عدم الإيمان بها على حقيقتها وكما أثبتها الله تعالى لنفسه وأثبتها له رسوله ويؤلها إلى معنى آخر , فكأنه بذلك ينكر هذه الأسماء والصفات , يقول الله تعالى (وَلِلَّهِ الْأَسْمَاءُ الْحُسْنَى فَادْعُوهُ بِهَا وَذَرُوا الَّذِينَ يُلْحِدُونَ فِي أَسْمَائِهِ سَيُجْزَوْنَ مَا كَانُوا يَعْمَلُونَ (180))الأعراف </a:t>
            </a:r>
            <a:endParaRPr lang="en-US" sz="3200">
              <a:solidFill>
                <a:srgbClr val="0000FF"/>
              </a:solidFill>
            </a:endParaRPr>
          </a:p>
        </p:txBody>
      </p:sp>
      <p:sp>
        <p:nvSpPr>
          <p:cNvPr id="14" name="Rectangle 2"/>
          <p:cNvSpPr>
            <a:spLocks noChangeArrowheads="1"/>
          </p:cNvSpPr>
          <p:nvPr/>
        </p:nvSpPr>
        <p:spPr bwMode="auto">
          <a:xfrm>
            <a:off x="323528" y="4212377"/>
            <a:ext cx="8496275"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س6: هل يصح التحاكم إلى غير شرع الله وما الدليل ؟</a:t>
            </a:r>
            <a:endParaRPr lang="en-US" sz="3200">
              <a:solidFill>
                <a:srgbClr val="FF0000"/>
              </a:solidFill>
            </a:endParaRPr>
          </a:p>
        </p:txBody>
      </p:sp>
      <p:sp>
        <p:nvSpPr>
          <p:cNvPr id="15" name="AutoShape 7"/>
          <p:cNvSpPr>
            <a:spLocks noChangeArrowheads="1"/>
          </p:cNvSpPr>
          <p:nvPr/>
        </p:nvSpPr>
        <p:spPr bwMode="auto">
          <a:xfrm>
            <a:off x="236538" y="4868863"/>
            <a:ext cx="8512175" cy="1077912"/>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ج6: لا يجوز وهو من نواقض الإيمان , يقول الله تعالى (وَمَنْ لَمْ يَحْكُمْ بِمَا أَنْزَلَ اللَّهُ فَأُولَئِكَ هُمُ الْكَافِرُونَ (44))</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strVal val="#ppt_w+.3"/>
                                          </p:val>
                                        </p:tav>
                                        <p:tav tm="100000">
                                          <p:val>
                                            <p:strVal val="#ppt_w"/>
                                          </p:val>
                                        </p:tav>
                                      </p:tavLst>
                                    </p:anim>
                                    <p:anim calcmode="lin" valueType="num">
                                      <p:cBhvr>
                                        <p:cTn id="15" dur="1000" fill="hold"/>
                                        <p:tgtEl>
                                          <p:spTgt spid="13"/>
                                        </p:tgtEl>
                                        <p:attrNameLst>
                                          <p:attrName>ppt_h</p:attrName>
                                        </p:attrNameLst>
                                      </p:cBhvr>
                                      <p:tavLst>
                                        <p:tav tm="0">
                                          <p:val>
                                            <p:strVal val="#ppt_h"/>
                                          </p:val>
                                        </p:tav>
                                        <p:tav tm="100000">
                                          <p:val>
                                            <p:strVal val="#ppt_h"/>
                                          </p:val>
                                        </p:tav>
                                      </p:tavLst>
                                    </p:anim>
                                    <p:animEffect transition="in" filter="fade">
                                      <p:cBhvr>
                                        <p:cTn id="16" dur="1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000" fill="hold"/>
                                        <p:tgtEl>
                                          <p:spTgt spid="15"/>
                                        </p:tgtEl>
                                        <p:attrNameLst>
                                          <p:attrName>ppt_w</p:attrName>
                                        </p:attrNameLst>
                                      </p:cBhvr>
                                      <p:tavLst>
                                        <p:tav tm="0">
                                          <p:val>
                                            <p:strVal val="#ppt_w+.3"/>
                                          </p:val>
                                        </p:tav>
                                        <p:tav tm="100000">
                                          <p:val>
                                            <p:strVal val="#ppt_w"/>
                                          </p:val>
                                        </p:tav>
                                      </p:tavLst>
                                    </p:anim>
                                    <p:anim calcmode="lin" valueType="num">
                                      <p:cBhvr>
                                        <p:cTn id="29" dur="1000" fill="hold"/>
                                        <p:tgtEl>
                                          <p:spTgt spid="15"/>
                                        </p:tgtEl>
                                        <p:attrNameLst>
                                          <p:attrName>ppt_h</p:attrName>
                                        </p:attrNameLst>
                                      </p:cBhvr>
                                      <p:tavLst>
                                        <p:tav tm="0">
                                          <p:val>
                                            <p:strVal val="#ppt_h"/>
                                          </p:val>
                                        </p:tav>
                                        <p:tav tm="100000">
                                          <p:val>
                                            <p:strVal val="#ppt_h"/>
                                          </p:val>
                                        </p:tav>
                                      </p:tavLst>
                                    </p:anim>
                                    <p:animEffect transition="in" filter="fade">
                                      <p:cBhvr>
                                        <p:cTn id="3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17411" name="مجموعة 8"/>
          <p:cNvGrpSpPr>
            <a:grpSpLocks/>
          </p:cNvGrpSpPr>
          <p:nvPr/>
        </p:nvGrpSpPr>
        <p:grpSpPr bwMode="auto">
          <a:xfrm>
            <a:off x="2051050" y="6234113"/>
            <a:ext cx="6305550" cy="579437"/>
            <a:chOff x="1919144" y="6248360"/>
            <a:chExt cx="6305832" cy="579160"/>
          </a:xfrm>
        </p:grpSpPr>
        <p:sp>
          <p:nvSpPr>
            <p:cNvPr id="32" name="مخطط انسيابي: تحضير 31">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7" y="6292789"/>
              <a:ext cx="3743492" cy="488716"/>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33" name="سهم مسنن إلى اليمين 32">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34" name="سهم مسنن إلى اليمين 33">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8" name="Rectangle 2"/>
          <p:cNvSpPr>
            <a:spLocks noChangeArrowheads="1"/>
          </p:cNvSpPr>
          <p:nvPr/>
        </p:nvSpPr>
        <p:spPr bwMode="auto">
          <a:xfrm>
            <a:off x="324197" y="897106"/>
            <a:ext cx="8568283" cy="1077218"/>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س7: هل يجوز الاستهزاء بالله أو بالقرآن أو بالرسول صلى الله عليه وسلم مزاحاً , مع الاستدلال لما تقولين ؟</a:t>
            </a:r>
            <a:endParaRPr lang="en-US" sz="3200">
              <a:solidFill>
                <a:srgbClr val="FF0000"/>
              </a:solidFill>
            </a:endParaRPr>
          </a:p>
        </p:txBody>
      </p:sp>
      <p:sp>
        <p:nvSpPr>
          <p:cNvPr id="9" name="AutoShape 7"/>
          <p:cNvSpPr>
            <a:spLocks noChangeArrowheads="1"/>
          </p:cNvSpPr>
          <p:nvPr/>
        </p:nvSpPr>
        <p:spPr bwMode="auto">
          <a:xfrm>
            <a:off x="309563" y="2208213"/>
            <a:ext cx="8510587" cy="1568450"/>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ج7: لا يجوز وهو من نواقض الإيمان , ويقول الله تعالى : (وَلَئِنْ سَأَلْتَهُمْ لَيَقُولُنَّ إِنَّمَا كُنَّا نَخُوضُ وَنَلْعَبُ قُلْ أَبِاللَّهِ وَآَيَاتِهِ وَرَسُولِهِ كُنْتُمْ تَسْتَهْزِئُونَ (65)) التوبة</a:t>
            </a:r>
            <a:endParaRPr lang="en-US" sz="3200">
              <a:solidFill>
                <a:srgbClr val="0000FF"/>
              </a:solidFill>
            </a:endParaRPr>
          </a:p>
        </p:txBody>
      </p:sp>
      <p:sp>
        <p:nvSpPr>
          <p:cNvPr id="10" name="Rectangle 2"/>
          <p:cNvSpPr>
            <a:spLocks noChangeArrowheads="1"/>
          </p:cNvSpPr>
          <p:nvPr/>
        </p:nvSpPr>
        <p:spPr bwMode="auto">
          <a:xfrm>
            <a:off x="323528" y="4295998"/>
            <a:ext cx="8496275" cy="1077218"/>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س8: هل يسع أحد الخروج على هدي محمد صلى الله عليه وسلم  وهل تسقط التكاليف عن أحد مع الاستدلال على ما تقولين ؟ </a:t>
            </a:r>
            <a:endParaRPr lang="en-US" sz="3200">
              <a:solidFill>
                <a:srgbClr val="FF0000"/>
              </a:solidFill>
            </a:endParaRPr>
          </a:p>
        </p:txBody>
      </p:sp>
      <p:sp>
        <p:nvSpPr>
          <p:cNvPr id="13" name="AutoShape 7"/>
          <p:cNvSpPr>
            <a:spLocks noChangeArrowheads="1"/>
          </p:cNvSpPr>
          <p:nvPr/>
        </p:nvSpPr>
        <p:spPr bwMode="auto">
          <a:xfrm>
            <a:off x="323850" y="908050"/>
            <a:ext cx="8510588" cy="5018088"/>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endParaRPr lang="ar-SA" sz="3200">
              <a:solidFill>
                <a:srgbClr val="0000FF"/>
              </a:solidFill>
            </a:endParaRPr>
          </a:p>
          <a:p>
            <a:pPr>
              <a:defRPr/>
            </a:pPr>
            <a:r>
              <a:rPr lang="ar-SA" sz="3200">
                <a:solidFill>
                  <a:srgbClr val="0000FF"/>
                </a:solidFill>
              </a:rPr>
              <a:t>ج8: لا , لا يسع أحد الخروج على هدي محمد صلى الله عليه وسلم , يقول تعالى : (الْيَوْمَ أَكْمَلْتُ لَكُمْ دِينَكُمْ وَأَتْمَمْتُ عَلَيْكُمْ نِعْمَتِي وَرَضِيتُ لَكُمُ الْإِسْلَامَ دِينًا فَمَنِ ... (3)) المائدة ولا تسقط التكاليف عن أحد , يقول الله تعالى : (وَمَنْ أَظْلَمُ مِمَّنْ ذُكِّرَ بِآَيَاتِ رَبِّهِ ثُمَّ أَعْرَضَ عَنْهَا إِنَّا مِنَ الْمُجْرِمِينَ مُنْتَقِمُونَ (22)) السجدة</a:t>
            </a:r>
          </a:p>
          <a:p>
            <a:pPr>
              <a:defRPr/>
            </a:pPr>
            <a:endParaRPr lang="ar-SA" sz="3200">
              <a:solidFill>
                <a:srgbClr val="0000FF"/>
              </a:solidFill>
            </a:endParaRPr>
          </a:p>
          <a:p>
            <a:pPr>
              <a:defRPr/>
            </a:pPr>
            <a:endParaRPr lang="ar-SA" sz="3200">
              <a:solidFill>
                <a:srgbClr val="0000FF"/>
              </a:solidFill>
            </a:endParaRPr>
          </a:p>
          <a:p>
            <a:pPr>
              <a:defRPr/>
            </a:pPr>
            <a:endParaRPr lang="en-US" sz="3200">
              <a:solidFill>
                <a:srgbClr val="0000FF"/>
              </a:solidFill>
            </a:endParaRPr>
          </a:p>
          <a:p>
            <a:pPr>
              <a:defRPr/>
            </a:pP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3"/>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strVal val="#ppt_w+.3"/>
                                          </p:val>
                                        </p:tav>
                                        <p:tav tm="100000">
                                          <p:val>
                                            <p:strVal val="#ppt_w"/>
                                          </p:val>
                                        </p:tav>
                                      </p:tavLst>
                                    </p:anim>
                                    <p:anim calcmode="lin" valueType="num">
                                      <p:cBhvr>
                                        <p:cTn id="29" dur="1000" fill="hold"/>
                                        <p:tgtEl>
                                          <p:spTgt spid="13"/>
                                        </p:tgtEl>
                                        <p:attrNameLst>
                                          <p:attrName>ppt_h</p:attrName>
                                        </p:attrNameLst>
                                      </p:cBhvr>
                                      <p:tavLst>
                                        <p:tav tm="0">
                                          <p:val>
                                            <p:strVal val="#ppt_h"/>
                                          </p:val>
                                        </p:tav>
                                        <p:tav tm="100000">
                                          <p:val>
                                            <p:strVal val="#ppt_h"/>
                                          </p:val>
                                        </p:tav>
                                      </p:tavLst>
                                    </p:anim>
                                    <p:animEffect transition="in" filter="fade">
                                      <p:cBhvr>
                                        <p:cTn id="3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مجموعة 8"/>
          <p:cNvGrpSpPr>
            <a:grpSpLocks/>
          </p:cNvGrpSpPr>
          <p:nvPr/>
        </p:nvGrpSpPr>
        <p:grpSpPr bwMode="auto">
          <a:xfrm>
            <a:off x="1795463" y="6242050"/>
            <a:ext cx="6305550" cy="579438"/>
            <a:chOff x="1919144" y="6248360"/>
            <a:chExt cx="6305832" cy="579160"/>
          </a:xfrm>
        </p:grpSpPr>
        <p:sp>
          <p:nvSpPr>
            <p:cNvPr id="8" name="مخطط انسيابي: تحضير 7">
              <a:hlinkClick r:id="" action="ppaction://hlinkshowjump?jump=firstslide" highlightClick="1">
                <a:snd r:embed="rId2" name="الترجمة من Google#en-ar-ط§ظ„طھظ„_3.wav"/>
              </a:hlinkClick>
              <a:hlinkHover r:id="" action="ppaction://noaction">
                <a:snd r:embed="rId2"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a:hlinkClick r:id="rId3" action="ppaction://hlinksldjump"/>
                </a:rPr>
                <a:t>الصفحة الرئيسية</a:t>
              </a:r>
              <a:endParaRPr lang="ar-SA" sz="2800" b="1"/>
            </a:p>
          </p:txBody>
        </p:sp>
        <p:sp>
          <p:nvSpPr>
            <p:cNvPr id="9" name="سهم مسنن إلى اليمين 8">
              <a:hlinkClick r:id="" action="ppaction://hlinkshowjump?jump=previousslide" highlightClick="1">
                <a:snd r:embed="rId4" name="الترجمة من Google#en-ar-ط§ظ„طھظ„_2.wav"/>
              </a:hlinkClick>
              <a:hlinkHover r:id="" action="ppaction://noaction" highlightClick="1">
                <a:snd r:embed="rId4"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5" action="ppaction://hlinksldjump"/>
                </a:rPr>
                <a:t>السابق</a:t>
              </a:r>
              <a:endParaRPr lang="ar-SA" sz="2800"/>
            </a:p>
          </p:txBody>
        </p:sp>
        <p:sp>
          <p:nvSpPr>
            <p:cNvPr id="10" name="سهم مسنن إلى اليمين 9">
              <a:hlinkClick r:id="" action="ppaction://hlinkshowjump?jump=nextslide" highlightClick="1">
                <a:snd r:embed="rId6" name="الترجمة من Google#en-ar-ط§ظ„طھظ„.wav"/>
              </a:hlinkClick>
              <a:hlinkHover r:id="" action="ppaction://noaction">
                <a:snd r:embed="rId6"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7" action="ppaction://hlinksldjump"/>
                </a:rPr>
                <a:t>التالي</a:t>
              </a:r>
              <a:endParaRPr lang="ar-SA" sz="2800"/>
            </a:p>
          </p:txBody>
        </p:sp>
      </p:grpSp>
      <p:pic>
        <p:nvPicPr>
          <p:cNvPr id="11" name="Picture 2" descr="C:\Documents and Settings\نور المعلم\My Documents\My Pictures\exit[1].png">
            <a:hlinkClick r:id="" action="ppaction://hlinkshowjump?jump=endshow" highlightClick="1"/>
            <a:hlinkHover r:id="" action="ppaction://noaction" highlightClick="1">
              <a:snd r:embed="rId8" name="الترجمة من Google#en-ar-ط§ظ„طھظ„_4.wav"/>
            </a:hlinkHover>
          </p:cNvPr>
          <p:cNvPicPr>
            <a:picLocks noChangeAspect="1" noChangeArrowheads="1"/>
          </p:cNvPicPr>
          <p:nvPr/>
        </p:nvPicPr>
        <p:blipFill>
          <a:blip r:embed="rId9"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sp>
        <p:nvSpPr>
          <p:cNvPr id="7" name="Rectangle 2"/>
          <p:cNvSpPr>
            <a:spLocks noChangeArrowheads="1"/>
          </p:cNvSpPr>
          <p:nvPr/>
        </p:nvSpPr>
        <p:spPr bwMode="auto">
          <a:xfrm>
            <a:off x="324197" y="900009"/>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س9: ما حكم عدم تكفير المشركين , أو الشك في كفرهم ؟ ولماذا؟</a:t>
            </a:r>
            <a:endParaRPr lang="en-US" sz="3200">
              <a:solidFill>
                <a:srgbClr val="FF0000"/>
              </a:solidFill>
            </a:endParaRPr>
          </a:p>
        </p:txBody>
      </p:sp>
      <p:sp>
        <p:nvSpPr>
          <p:cNvPr id="12" name="AutoShape 7"/>
          <p:cNvSpPr>
            <a:spLocks noChangeArrowheads="1"/>
          </p:cNvSpPr>
          <p:nvPr/>
        </p:nvSpPr>
        <p:spPr bwMode="auto">
          <a:xfrm>
            <a:off x="309563" y="1620838"/>
            <a:ext cx="8510587" cy="1076325"/>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ج9: كفر ينقض الأيمان , لان هذا شك , فيما جاء به الرسول صلى الله عليه وسلم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3"/>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19459" name="مجموعة 8"/>
          <p:cNvGrpSpPr>
            <a:grpSpLocks/>
          </p:cNvGrpSpPr>
          <p:nvPr/>
        </p:nvGrpSpPr>
        <p:grpSpPr bwMode="auto">
          <a:xfrm>
            <a:off x="2051050" y="6234113"/>
            <a:ext cx="6305550" cy="579437"/>
            <a:chOff x="1919144" y="6248360"/>
            <a:chExt cx="6305832" cy="579160"/>
          </a:xfrm>
        </p:grpSpPr>
        <p:sp>
          <p:nvSpPr>
            <p:cNvPr id="32" name="مخطط انسيابي: تحضير 31">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7" y="6292789"/>
              <a:ext cx="3743492" cy="488716"/>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33" name="سهم مسنن إلى اليمين 32">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34" name="سهم مسنن إلى اليمين 33">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24197" y="900009"/>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س1: عرفي الكبيرة والصغيرة</a:t>
            </a:r>
            <a:endParaRPr lang="en-US" sz="3200">
              <a:solidFill>
                <a:srgbClr val="FF0000"/>
              </a:solidFill>
            </a:endParaRPr>
          </a:p>
        </p:txBody>
      </p:sp>
      <p:sp>
        <p:nvSpPr>
          <p:cNvPr id="8" name="AutoShape 7"/>
          <p:cNvSpPr>
            <a:spLocks noChangeArrowheads="1"/>
          </p:cNvSpPr>
          <p:nvPr/>
        </p:nvSpPr>
        <p:spPr bwMode="auto">
          <a:xfrm>
            <a:off x="309563" y="1701800"/>
            <a:ext cx="8510587" cy="4030663"/>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ج1:</a:t>
            </a:r>
          </a:p>
          <a:p>
            <a:pPr>
              <a:defRPr/>
            </a:pPr>
            <a:r>
              <a:rPr lang="ar-SA" sz="3200">
                <a:solidFill>
                  <a:srgbClr val="0000FF"/>
                </a:solidFill>
              </a:rPr>
              <a:t> </a:t>
            </a:r>
            <a:r>
              <a:rPr lang="ar-SA" sz="3200" u="sng">
                <a:solidFill>
                  <a:srgbClr val="0000FF"/>
                </a:solidFill>
              </a:rPr>
              <a:t>الكبيرة : </a:t>
            </a:r>
            <a:r>
              <a:rPr lang="ar-SA" sz="3200">
                <a:solidFill>
                  <a:srgbClr val="0000FF"/>
                </a:solidFill>
              </a:rPr>
              <a:t>هي كل ذنب ترتب عليه حد في الدنيا أو اوعد الله ليه النار أو لعن أو غضب . وقيل إن الكبيرة هي معصية يقدم المرء عليها متهاوناً بارتكابها وتجرئاً عليها . مثل :  الشرك بالله والسحر . </a:t>
            </a:r>
          </a:p>
          <a:p>
            <a:pPr>
              <a:defRPr/>
            </a:pPr>
            <a:r>
              <a:rPr lang="ar-SA" sz="3200" u="sng">
                <a:solidFill>
                  <a:srgbClr val="0000FF"/>
                </a:solidFill>
              </a:rPr>
              <a:t>الصغيرة : </a:t>
            </a:r>
            <a:r>
              <a:rPr lang="ar-SA" sz="3200">
                <a:solidFill>
                  <a:srgbClr val="0000FF"/>
                </a:solidFill>
              </a:rPr>
              <a:t>هي كل ذنب ليس فيه حد في الدنيا ولا وعيد خاص في الآخرة . وقيل إن الصغيرة هي كل معصية تحصل غفلة ولا ينفك صاحبها عن ندم ينقص تلذذه بالمعصية مثل : النظر المحرم .</a:t>
            </a:r>
            <a:endParaRPr lang="en-US" sz="3200">
              <a:solidFill>
                <a:srgbClr val="0000FF"/>
              </a:solidFill>
            </a:endParaRPr>
          </a:p>
        </p:txBody>
      </p:sp>
      <p:sp>
        <p:nvSpPr>
          <p:cNvPr id="11" name="مستطيل مستدير الزوايا 10"/>
          <p:cNvSpPr/>
          <p:nvPr/>
        </p:nvSpPr>
        <p:spPr>
          <a:xfrm>
            <a:off x="1187450" y="44450"/>
            <a:ext cx="6697663" cy="576263"/>
          </a:xfrm>
          <a:prstGeom prst="roundRect">
            <a:avLst/>
          </a:prstGeom>
          <a:gradFill flip="none" rotWithShape="1">
            <a:gsLst>
              <a:gs pos="0">
                <a:srgbClr val="FFFF00"/>
              </a:gs>
              <a:gs pos="50000">
                <a:srgbClr val="9CB86E"/>
              </a:gs>
              <a:gs pos="100000">
                <a:srgbClr val="156B13"/>
              </a:gs>
            </a:gsLst>
            <a:lin ang="5400000" scaled="0"/>
            <a:tileRect/>
          </a:gradFill>
        </p:spPr>
        <p:style>
          <a:lnRef idx="1">
            <a:schemeClr val="accent3"/>
          </a:lnRef>
          <a:fillRef idx="2">
            <a:schemeClr val="accent3"/>
          </a:fillRef>
          <a:effectRef idx="1">
            <a:schemeClr val="accent3"/>
          </a:effectRef>
          <a:fontRef idx="minor">
            <a:schemeClr val="dk1"/>
          </a:fontRef>
        </p:style>
        <p:txBody>
          <a:bodyPr rtlCol="1" anchor="ctr"/>
          <a:lstStyle/>
          <a:p>
            <a:pPr algn="ctr" fontAlgn="auto">
              <a:spcBef>
                <a:spcPts val="0"/>
              </a:spcBef>
              <a:spcAft>
                <a:spcPts val="0"/>
              </a:spcAft>
              <a:defRPr/>
            </a:pPr>
            <a:r>
              <a:rPr lang="ar-SA" sz="4000" b="1">
                <a:solidFill>
                  <a:schemeClr val="bg1"/>
                </a:solidFill>
                <a:cs typeface="AdvertisingExtraBold" pitchFamily="2" charset="-78"/>
              </a:rPr>
              <a:t>حكم مرتكب الكبيرة </a:t>
            </a:r>
            <a:endParaRPr lang="ar-SA" sz="4000" b="1" dirty="0">
              <a:solidFill>
                <a:schemeClr val="bg1"/>
              </a:solidFill>
              <a:effectLst>
                <a:outerShdw blurRad="38100" dist="38100" dir="2700000" algn="tl">
                  <a:srgbClr val="000000">
                    <a:alpha val="43137"/>
                  </a:srgbClr>
                </a:outerShdw>
              </a:effectLst>
              <a:cs typeface="AdvertisingExtraBold"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مجموعة 8"/>
          <p:cNvGrpSpPr>
            <a:grpSpLocks/>
          </p:cNvGrpSpPr>
          <p:nvPr/>
        </p:nvGrpSpPr>
        <p:grpSpPr bwMode="auto">
          <a:xfrm>
            <a:off x="1795463" y="6242050"/>
            <a:ext cx="6305550" cy="579438"/>
            <a:chOff x="1919144" y="6248360"/>
            <a:chExt cx="6305832" cy="579160"/>
          </a:xfrm>
        </p:grpSpPr>
        <p:sp>
          <p:nvSpPr>
            <p:cNvPr id="8" name="مخطط انسيابي: تحضير 7">
              <a:hlinkClick r:id="" action="ppaction://hlinkshowjump?jump=firstslide" highlightClick="1">
                <a:snd r:embed="rId2" name="الترجمة من Google#en-ar-ط§ظ„طھظ„_3.wav"/>
              </a:hlinkClick>
              <a:hlinkHover r:id="" action="ppaction://noaction">
                <a:snd r:embed="rId2"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a:hlinkClick r:id="rId3" action="ppaction://hlinksldjump"/>
                </a:rPr>
                <a:t>الصفحة الرئيسية</a:t>
              </a:r>
              <a:endParaRPr lang="ar-SA" sz="2800" b="1"/>
            </a:p>
          </p:txBody>
        </p:sp>
        <p:sp>
          <p:nvSpPr>
            <p:cNvPr id="9" name="سهم مسنن إلى اليمين 8">
              <a:hlinkClick r:id="" action="ppaction://hlinkshowjump?jump=previousslide" highlightClick="1">
                <a:snd r:embed="rId4" name="الترجمة من Google#en-ar-ط§ظ„طھظ„_2.wav"/>
              </a:hlinkClick>
              <a:hlinkHover r:id="" action="ppaction://noaction" highlightClick="1">
                <a:snd r:embed="rId4"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5" action="ppaction://hlinksldjump"/>
                </a:rPr>
                <a:t>السابق</a:t>
              </a:r>
              <a:endParaRPr lang="ar-SA" sz="2800"/>
            </a:p>
          </p:txBody>
        </p:sp>
        <p:sp>
          <p:nvSpPr>
            <p:cNvPr id="10" name="سهم مسنن إلى اليمين 9">
              <a:hlinkClick r:id="" action="ppaction://hlinkshowjump?jump=nextslide" highlightClick="1">
                <a:snd r:embed="rId6" name="الترجمة من Google#en-ar-ط§ظ„طھظ„.wav"/>
              </a:hlinkClick>
              <a:hlinkHover r:id="" action="ppaction://noaction">
                <a:snd r:embed="rId6"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7" action="ppaction://hlinksldjump"/>
                </a:rPr>
                <a:t>التالي</a:t>
              </a:r>
              <a:endParaRPr lang="ar-SA" sz="2800"/>
            </a:p>
          </p:txBody>
        </p:sp>
      </p:grpSp>
      <p:pic>
        <p:nvPicPr>
          <p:cNvPr id="11" name="Picture 2" descr="C:\Documents and Settings\نور المعلم\My Documents\My Pictures\exit[1].png">
            <a:hlinkClick r:id="" action="ppaction://hlinkshowjump?jump=endshow" highlightClick="1"/>
            <a:hlinkHover r:id="" action="ppaction://noaction" highlightClick="1">
              <a:snd r:embed="rId8" name="الترجمة من Google#en-ar-ط§ظ„طھظ„_4.wav"/>
            </a:hlinkHover>
          </p:cNvPr>
          <p:cNvPicPr>
            <a:picLocks noChangeAspect="1" noChangeArrowheads="1"/>
          </p:cNvPicPr>
          <p:nvPr/>
        </p:nvPicPr>
        <p:blipFill>
          <a:blip r:embed="rId9"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sp>
        <p:nvSpPr>
          <p:cNvPr id="7" name="Rectangle 2"/>
          <p:cNvSpPr>
            <a:spLocks noChangeArrowheads="1"/>
          </p:cNvSpPr>
          <p:nvPr/>
        </p:nvSpPr>
        <p:spPr bwMode="auto">
          <a:xfrm>
            <a:off x="324197" y="1116033"/>
            <a:ext cx="8568283" cy="707886"/>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4000">
                <a:solidFill>
                  <a:srgbClr val="FF0000"/>
                </a:solidFill>
              </a:rPr>
              <a:t>س2: ما مذهب أهل السنة في مرتكب الكبيرة ؟</a:t>
            </a:r>
            <a:endParaRPr lang="en-US" sz="4000">
              <a:solidFill>
                <a:srgbClr val="FF0000"/>
              </a:solidFill>
            </a:endParaRPr>
          </a:p>
        </p:txBody>
      </p:sp>
      <p:sp>
        <p:nvSpPr>
          <p:cNvPr id="12" name="AutoShape 7"/>
          <p:cNvSpPr>
            <a:spLocks noChangeArrowheads="1"/>
          </p:cNvSpPr>
          <p:nvPr/>
        </p:nvSpPr>
        <p:spPr bwMode="auto">
          <a:xfrm>
            <a:off x="309563" y="2130425"/>
            <a:ext cx="8510587" cy="3170238"/>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4000">
                <a:solidFill>
                  <a:srgbClr val="0000FF"/>
                </a:solidFill>
              </a:rPr>
              <a:t>ج2: أن مرتكب الكبيرة لا يكفر بها إذا كان من أهل التوحيد والإخلاص , بل هو مؤمن بإيمانه فاسق بكبيرته تحت مشيئة الله تعالى إن شاء عفا عنه , وإن شاء عذبه بالنار على ما كان من العمل ثم يخرجه منها فلا يخلده فيها . </a:t>
            </a:r>
            <a:endParaRPr lang="en-US" sz="40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3"/>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0" y="5958866"/>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3075" name="مجموعة 8"/>
          <p:cNvGrpSpPr>
            <a:grpSpLocks/>
          </p:cNvGrpSpPr>
          <p:nvPr/>
        </p:nvGrpSpPr>
        <p:grpSpPr bwMode="auto">
          <a:xfrm>
            <a:off x="1763713" y="6278563"/>
            <a:ext cx="6305550" cy="579437"/>
            <a:chOff x="1919144" y="6248360"/>
            <a:chExt cx="6305832" cy="579160"/>
          </a:xfrm>
        </p:grpSpPr>
        <p:sp>
          <p:nvSpPr>
            <p:cNvPr id="54" name="مخطط انسيابي: تحضير 53">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14602" y="6278508"/>
              <a:ext cx="3743492" cy="488716"/>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a:hlinkClick r:id="rId5" action="ppaction://hlinksldjump"/>
                </a:rPr>
                <a:t>الصفحة الرئيسية</a:t>
              </a:r>
              <a:endParaRPr lang="ar-SA" sz="2800" b="1"/>
            </a:p>
          </p:txBody>
        </p:sp>
        <p:sp>
          <p:nvSpPr>
            <p:cNvPr id="55" name="سهم مسنن إلى اليمين 54">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7" action="ppaction://hlinksldjump"/>
                </a:rPr>
                <a:t>السابق</a:t>
              </a:r>
              <a:endParaRPr lang="ar-SA" sz="2800"/>
            </a:p>
          </p:txBody>
        </p:sp>
        <p:sp>
          <p:nvSpPr>
            <p:cNvPr id="56" name="سهم مسنن إلى اليمين 55">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9" action="ppaction://hlinksldjump"/>
                </a:rPr>
                <a:t>التالي</a:t>
              </a:r>
              <a:endParaRPr lang="ar-SA" sz="2800"/>
            </a:p>
          </p:txBody>
        </p:sp>
      </p:grpSp>
      <p:sp>
        <p:nvSpPr>
          <p:cNvPr id="40" name="عنوان 1"/>
          <p:cNvSpPr txBox="1">
            <a:spLocks/>
          </p:cNvSpPr>
          <p:nvPr/>
        </p:nvSpPr>
        <p:spPr>
          <a:xfrm>
            <a:off x="2805019" y="-27384"/>
            <a:ext cx="4143245" cy="599889"/>
          </a:xfrm>
          <a:prstGeom prst="round2DiagRect">
            <a:avLst/>
          </a:prstGeom>
          <a:gradFill>
            <a:gsLst>
              <a:gs pos="0">
                <a:srgbClr val="FFFF00"/>
              </a:gs>
              <a:gs pos="80000">
                <a:schemeClr val="accent6">
                  <a:shade val="93000"/>
                  <a:satMod val="130000"/>
                </a:schemeClr>
              </a:gs>
              <a:gs pos="100000">
                <a:schemeClr val="accent6">
                  <a:shade val="94000"/>
                  <a:satMod val="135000"/>
                </a:schemeClr>
              </a:gs>
            </a:gsLst>
          </a:gradFill>
        </p:spPr>
        <p:style>
          <a:lnRef idx="1">
            <a:schemeClr val="accent6"/>
          </a:lnRef>
          <a:fillRef idx="3">
            <a:schemeClr val="accent6"/>
          </a:fillRef>
          <a:effectRef idx="2">
            <a:schemeClr val="accent6"/>
          </a:effectRef>
          <a:fontRef idx="minor">
            <a:schemeClr val="lt1"/>
          </a:fontRef>
        </p:style>
        <p:txBody>
          <a:bodyPr/>
          <a:lstStyle/>
          <a:p>
            <a:pPr algn="ctr" eaLnBrk="0" hangingPunct="0">
              <a:defRPr/>
            </a:pPr>
            <a:r>
              <a:rPr lang="ar-SA" sz="3600" b="1">
                <a:solidFill>
                  <a:schemeClr val="bg1"/>
                </a:solidFill>
                <a:effectLst>
                  <a:glow rad="139700">
                    <a:schemeClr val="accent3">
                      <a:satMod val="175000"/>
                      <a:alpha val="40000"/>
                    </a:schemeClr>
                  </a:glow>
                </a:effectLst>
                <a:latin typeface="+mj-lt"/>
                <a:ea typeface="+mj-ea"/>
                <a:cs typeface="+mj-cs"/>
              </a:rPr>
              <a:t>المحتويات</a:t>
            </a:r>
          </a:p>
        </p:txBody>
      </p:sp>
      <p:sp>
        <p:nvSpPr>
          <p:cNvPr id="41" name="عنصر نائب للنص 2">
            <a:hlinkClick r:id="rId9" action="ppaction://hlinksldjump"/>
          </p:cNvPr>
          <p:cNvSpPr txBox="1">
            <a:spLocks/>
          </p:cNvSpPr>
          <p:nvPr/>
        </p:nvSpPr>
        <p:spPr bwMode="auto">
          <a:xfrm>
            <a:off x="5292725" y="836613"/>
            <a:ext cx="3559175" cy="863600"/>
          </a:xfrm>
          <a:prstGeom prst="cloud">
            <a:avLst/>
          </a:prstGeom>
          <a:gradFill>
            <a:gsLst>
              <a:gs pos="0">
                <a:srgbClr val="5E9EFF"/>
              </a:gs>
              <a:gs pos="39999">
                <a:srgbClr val="85C2FF"/>
              </a:gs>
              <a:gs pos="70000">
                <a:srgbClr val="C4D6EB"/>
              </a:gs>
              <a:gs pos="100000">
                <a:srgbClr val="FFEBFA"/>
              </a:gs>
            </a:gsLst>
            <a:lin ang="5400000" scaled="0"/>
          </a:gradFill>
          <a:ln w="9525">
            <a:solidFill>
              <a:srgbClr val="FFFF00"/>
            </a:solidFill>
            <a:miter lim="800000"/>
            <a:headEnd/>
            <a:tailEnd/>
          </a:ln>
        </p:spPr>
        <p:style>
          <a:lnRef idx="0">
            <a:scrgbClr r="0" g="0" b="0"/>
          </a:lnRef>
          <a:fillRef idx="1003">
            <a:schemeClr val="lt2"/>
          </a:fillRef>
          <a:effectRef idx="0">
            <a:scrgbClr r="0" g="0" b="0"/>
          </a:effectRef>
          <a:fontRef idx="major"/>
        </p:style>
        <p:txBody>
          <a:bodyPr/>
          <a:lstStyle/>
          <a:p>
            <a:pPr algn="ctr">
              <a:defRPr/>
            </a:pPr>
            <a:r>
              <a:rPr lang="ar-SA" sz="3200" b="1">
                <a:solidFill>
                  <a:srgbClr val="FFFF00"/>
                </a:solidFill>
              </a:rPr>
              <a:t>الإيمان</a:t>
            </a:r>
            <a:endParaRPr lang="en-US" sz="3200" b="1">
              <a:solidFill>
                <a:srgbClr val="FFFF00"/>
              </a:solidFill>
            </a:endParaRPr>
          </a:p>
          <a:p>
            <a:pPr>
              <a:lnSpc>
                <a:spcPct val="200000"/>
              </a:lnSpc>
              <a:spcBef>
                <a:spcPct val="20000"/>
              </a:spcBef>
              <a:buClr>
                <a:srgbClr val="0BD0D9"/>
              </a:buClr>
              <a:buSzPct val="95000"/>
              <a:buFont typeface="Wingdings 2" pitchFamily="18" charset="2"/>
              <a:buNone/>
              <a:defRPr/>
            </a:pPr>
            <a:endParaRPr lang="ar-SA" sz="4400" b="1">
              <a:solidFill>
                <a:srgbClr val="FFFF00"/>
              </a:solidFill>
              <a:ea typeface="Majalla UI"/>
              <a:cs typeface="Majalla UI"/>
            </a:endParaRPr>
          </a:p>
          <a:p>
            <a:pPr marL="342900" indent="-342900">
              <a:spcBef>
                <a:spcPct val="20000"/>
              </a:spcBef>
              <a:buFont typeface="Arial" pitchFamily="34" charset="0"/>
              <a:buChar char="•"/>
              <a:defRPr/>
            </a:pPr>
            <a:endParaRPr lang="ar-SA" sz="3200" b="1">
              <a:solidFill>
                <a:srgbClr val="FFFF00"/>
              </a:solidFill>
              <a:latin typeface="+mn-lt"/>
              <a:ea typeface="+mn-ea"/>
              <a:cs typeface="+mn-cs"/>
            </a:endParaRPr>
          </a:p>
          <a:p>
            <a:pPr marL="342900" indent="-342900">
              <a:spcBef>
                <a:spcPct val="20000"/>
              </a:spcBef>
              <a:buFont typeface="Arial" pitchFamily="34" charset="0"/>
              <a:buChar char="•"/>
              <a:defRPr/>
            </a:pPr>
            <a:endParaRPr lang="ar-SA" sz="3200">
              <a:solidFill>
                <a:srgbClr val="FFFF00"/>
              </a:solidFill>
              <a:latin typeface="+mn-lt"/>
              <a:ea typeface="+mn-ea"/>
              <a:cs typeface="+mn-cs"/>
            </a:endParaRPr>
          </a:p>
        </p:txBody>
      </p:sp>
      <p:sp>
        <p:nvSpPr>
          <p:cNvPr id="42" name="عنصر نائب للنص 2">
            <a:hlinkClick r:id="rId10" action="ppaction://hlinksldjump"/>
          </p:cNvPr>
          <p:cNvSpPr txBox="1">
            <a:spLocks/>
          </p:cNvSpPr>
          <p:nvPr/>
        </p:nvSpPr>
        <p:spPr bwMode="auto">
          <a:xfrm>
            <a:off x="5148263" y="2060575"/>
            <a:ext cx="3527425" cy="504825"/>
          </a:xfrm>
          <a:prstGeom prst="rect">
            <a:avLst/>
          </a:prstGeom>
          <a:gradFill>
            <a:gsLst>
              <a:gs pos="0">
                <a:srgbClr val="FFFF00"/>
              </a:gs>
              <a:gs pos="50000">
                <a:srgbClr val="9CB86E"/>
              </a:gs>
              <a:gs pos="100000">
                <a:srgbClr val="156B13"/>
              </a:gs>
            </a:gsLst>
            <a:lin ang="5400000" scaled="0"/>
          </a:gradFill>
          <a:ln w="9525">
            <a:solidFill>
              <a:srgbClr val="FFFF00"/>
            </a:solidFill>
            <a:miter lim="800000"/>
            <a:headEnd/>
            <a:tailEnd/>
          </a:ln>
        </p:spPr>
        <p:style>
          <a:lnRef idx="0">
            <a:scrgbClr r="0" g="0" b="0"/>
          </a:lnRef>
          <a:fillRef idx="1003">
            <a:schemeClr val="lt2"/>
          </a:fillRef>
          <a:effectRef idx="0">
            <a:scrgbClr r="0" g="0" b="0"/>
          </a:effectRef>
          <a:fontRef idx="major"/>
        </p:style>
        <p:txBody>
          <a:bodyPr/>
          <a:lstStyle/>
          <a:p>
            <a:pPr algn="ctr">
              <a:defRPr/>
            </a:pPr>
            <a:r>
              <a:rPr lang="ar-SA" sz="3200" b="1">
                <a:solidFill>
                  <a:srgbClr val="FFFF00"/>
                </a:solidFill>
              </a:rPr>
              <a:t>حقيقة الإيمان</a:t>
            </a:r>
            <a:endParaRPr lang="en-US" sz="3200" b="1">
              <a:solidFill>
                <a:srgbClr val="FFFF00"/>
              </a:solidFill>
            </a:endParaRPr>
          </a:p>
          <a:p>
            <a:pPr>
              <a:lnSpc>
                <a:spcPct val="200000"/>
              </a:lnSpc>
              <a:spcBef>
                <a:spcPct val="20000"/>
              </a:spcBef>
              <a:buClr>
                <a:srgbClr val="0BD0D9"/>
              </a:buClr>
              <a:buSzPct val="95000"/>
              <a:buFont typeface="Wingdings 2" pitchFamily="18" charset="2"/>
              <a:buNone/>
              <a:defRPr/>
            </a:pPr>
            <a:endParaRPr lang="ar-SA" sz="4400" b="1">
              <a:solidFill>
                <a:srgbClr val="FFFF00"/>
              </a:solidFill>
              <a:ea typeface="Majalla UI"/>
              <a:cs typeface="Majalla UI"/>
            </a:endParaRPr>
          </a:p>
          <a:p>
            <a:pPr marL="342900" indent="-342900">
              <a:spcBef>
                <a:spcPct val="20000"/>
              </a:spcBef>
              <a:buFont typeface="Arial" pitchFamily="34" charset="0"/>
              <a:buChar char="•"/>
              <a:defRPr/>
            </a:pPr>
            <a:endParaRPr lang="ar-SA" sz="3200" b="1">
              <a:solidFill>
                <a:srgbClr val="FFFF00"/>
              </a:solidFill>
              <a:latin typeface="+mn-lt"/>
              <a:ea typeface="+mn-ea"/>
              <a:cs typeface="+mn-cs"/>
            </a:endParaRPr>
          </a:p>
          <a:p>
            <a:pPr marL="342900" indent="-342900">
              <a:spcBef>
                <a:spcPct val="20000"/>
              </a:spcBef>
              <a:buFont typeface="Arial" pitchFamily="34" charset="0"/>
              <a:buChar char="•"/>
              <a:defRPr/>
            </a:pPr>
            <a:endParaRPr lang="ar-SA" sz="3200">
              <a:solidFill>
                <a:srgbClr val="FFFF00"/>
              </a:solidFill>
              <a:latin typeface="+mn-lt"/>
              <a:ea typeface="+mn-ea"/>
              <a:cs typeface="+mn-cs"/>
            </a:endParaRPr>
          </a:p>
        </p:txBody>
      </p:sp>
      <p:sp>
        <p:nvSpPr>
          <p:cNvPr id="44" name="عنصر نائب للنص 2">
            <a:hlinkClick r:id="rId11" action="ppaction://hlinksldjump"/>
          </p:cNvPr>
          <p:cNvSpPr txBox="1">
            <a:spLocks/>
          </p:cNvSpPr>
          <p:nvPr/>
        </p:nvSpPr>
        <p:spPr bwMode="auto">
          <a:xfrm>
            <a:off x="4932363" y="2779713"/>
            <a:ext cx="3503612" cy="504825"/>
          </a:xfrm>
          <a:prstGeom prst="rect">
            <a:avLst/>
          </a:prstGeom>
          <a:gradFill>
            <a:gsLst>
              <a:gs pos="0">
                <a:srgbClr val="FFFF00"/>
              </a:gs>
              <a:gs pos="50000">
                <a:srgbClr val="9CB86E"/>
              </a:gs>
              <a:gs pos="100000">
                <a:srgbClr val="156B13"/>
              </a:gs>
            </a:gsLst>
            <a:lin ang="5400000" scaled="0"/>
          </a:gradFill>
          <a:ln w="9525">
            <a:solidFill>
              <a:srgbClr val="FFFF00"/>
            </a:solidFill>
            <a:miter lim="800000"/>
            <a:headEnd/>
            <a:tailEnd/>
          </a:ln>
        </p:spPr>
        <p:style>
          <a:lnRef idx="0">
            <a:scrgbClr r="0" g="0" b="0"/>
          </a:lnRef>
          <a:fillRef idx="1003">
            <a:schemeClr val="lt2"/>
          </a:fillRef>
          <a:effectRef idx="0">
            <a:scrgbClr r="0" g="0" b="0"/>
          </a:effectRef>
          <a:fontRef idx="major"/>
        </p:style>
        <p:txBody>
          <a:bodyPr/>
          <a:lstStyle/>
          <a:p>
            <a:pPr algn="ctr">
              <a:defRPr/>
            </a:pPr>
            <a:r>
              <a:rPr lang="ar-SA" sz="3200" b="1">
                <a:solidFill>
                  <a:srgbClr val="FFFF00"/>
                </a:solidFill>
              </a:rPr>
              <a:t>أركان الإيمان وشُعبه </a:t>
            </a:r>
            <a:endParaRPr lang="en-US" sz="3200" b="1">
              <a:solidFill>
                <a:srgbClr val="FFFF00"/>
              </a:solidFill>
            </a:endParaRPr>
          </a:p>
          <a:p>
            <a:pPr>
              <a:lnSpc>
                <a:spcPct val="200000"/>
              </a:lnSpc>
              <a:spcBef>
                <a:spcPct val="20000"/>
              </a:spcBef>
              <a:buClr>
                <a:srgbClr val="0BD0D9"/>
              </a:buClr>
              <a:buSzPct val="95000"/>
              <a:buFont typeface="Wingdings 2" pitchFamily="18" charset="2"/>
              <a:buNone/>
              <a:defRPr/>
            </a:pPr>
            <a:endParaRPr lang="ar-SA" sz="4400" b="1">
              <a:solidFill>
                <a:srgbClr val="FFFF00"/>
              </a:solidFill>
              <a:ea typeface="Majalla UI"/>
              <a:cs typeface="Majalla UI"/>
            </a:endParaRPr>
          </a:p>
          <a:p>
            <a:pPr marL="342900" indent="-342900">
              <a:spcBef>
                <a:spcPct val="20000"/>
              </a:spcBef>
              <a:buFont typeface="Arial" pitchFamily="34" charset="0"/>
              <a:buChar char="•"/>
              <a:defRPr/>
            </a:pPr>
            <a:endParaRPr lang="ar-SA" sz="3200" b="1">
              <a:solidFill>
                <a:srgbClr val="FFFF00"/>
              </a:solidFill>
              <a:latin typeface="+mn-lt"/>
              <a:ea typeface="+mn-ea"/>
              <a:cs typeface="+mn-cs"/>
            </a:endParaRPr>
          </a:p>
          <a:p>
            <a:pPr marL="342900" indent="-342900">
              <a:spcBef>
                <a:spcPct val="20000"/>
              </a:spcBef>
              <a:buFont typeface="Arial" pitchFamily="34" charset="0"/>
              <a:buChar char="•"/>
              <a:defRPr/>
            </a:pPr>
            <a:endParaRPr lang="ar-SA" sz="3200">
              <a:solidFill>
                <a:srgbClr val="FFFF00"/>
              </a:solidFill>
              <a:latin typeface="+mn-lt"/>
              <a:ea typeface="+mn-ea"/>
              <a:cs typeface="+mn-cs"/>
            </a:endParaRPr>
          </a:p>
        </p:txBody>
      </p:sp>
      <p:sp>
        <p:nvSpPr>
          <p:cNvPr id="45" name="عنصر نائب للنص 2">
            <a:hlinkClick r:id="rId12" action="ppaction://hlinksldjump"/>
          </p:cNvPr>
          <p:cNvSpPr txBox="1">
            <a:spLocks/>
          </p:cNvSpPr>
          <p:nvPr/>
        </p:nvSpPr>
        <p:spPr bwMode="auto">
          <a:xfrm>
            <a:off x="4716463" y="3500438"/>
            <a:ext cx="3582987" cy="504825"/>
          </a:xfrm>
          <a:prstGeom prst="rect">
            <a:avLst/>
          </a:prstGeom>
          <a:gradFill>
            <a:gsLst>
              <a:gs pos="0">
                <a:srgbClr val="FFFF00"/>
              </a:gs>
              <a:gs pos="50000">
                <a:srgbClr val="9CB86E"/>
              </a:gs>
              <a:gs pos="100000">
                <a:srgbClr val="156B13"/>
              </a:gs>
            </a:gsLst>
            <a:lin ang="5400000" scaled="0"/>
          </a:gradFill>
          <a:ln w="9525">
            <a:solidFill>
              <a:srgbClr val="FFFF00"/>
            </a:solidFill>
            <a:miter lim="800000"/>
            <a:headEnd/>
            <a:tailEnd/>
          </a:ln>
        </p:spPr>
        <p:style>
          <a:lnRef idx="0">
            <a:scrgbClr r="0" g="0" b="0"/>
          </a:lnRef>
          <a:fillRef idx="1003">
            <a:schemeClr val="lt2"/>
          </a:fillRef>
          <a:effectRef idx="0">
            <a:scrgbClr r="0" g="0" b="0"/>
          </a:effectRef>
          <a:fontRef idx="major"/>
        </p:style>
        <p:txBody>
          <a:bodyPr/>
          <a:lstStyle/>
          <a:p>
            <a:pPr algn="ctr">
              <a:defRPr/>
            </a:pPr>
            <a:r>
              <a:rPr lang="ar-SA" sz="3200" b="1">
                <a:solidFill>
                  <a:srgbClr val="FFFF00"/>
                </a:solidFill>
              </a:rPr>
              <a:t>نواقض الإيمان </a:t>
            </a:r>
          </a:p>
          <a:p>
            <a:pPr marL="342900" indent="-342900">
              <a:spcBef>
                <a:spcPct val="20000"/>
              </a:spcBef>
              <a:defRPr/>
            </a:pPr>
            <a:endParaRPr lang="ar-SA" sz="3200" b="1">
              <a:solidFill>
                <a:srgbClr val="FFFF00"/>
              </a:solidFill>
              <a:latin typeface="+mn-lt"/>
              <a:ea typeface="+mn-ea"/>
              <a:cs typeface="+mn-cs"/>
            </a:endParaRPr>
          </a:p>
          <a:p>
            <a:pPr marL="342900" indent="-342900">
              <a:spcBef>
                <a:spcPct val="20000"/>
              </a:spcBef>
              <a:defRPr/>
            </a:pPr>
            <a:endParaRPr lang="ar-SA" sz="3200">
              <a:solidFill>
                <a:srgbClr val="FFFF00"/>
              </a:solidFill>
              <a:latin typeface="+mn-lt"/>
              <a:ea typeface="+mn-ea"/>
              <a:cs typeface="+mn-cs"/>
            </a:endParaRPr>
          </a:p>
        </p:txBody>
      </p:sp>
      <p:sp>
        <p:nvSpPr>
          <p:cNvPr id="46" name="عنصر نائب للنص 2">
            <a:hlinkClick r:id="rId13" action="ppaction://hlinksldjump"/>
          </p:cNvPr>
          <p:cNvSpPr txBox="1">
            <a:spLocks/>
          </p:cNvSpPr>
          <p:nvPr/>
        </p:nvSpPr>
        <p:spPr bwMode="auto">
          <a:xfrm>
            <a:off x="4572000" y="4221163"/>
            <a:ext cx="3460750" cy="503237"/>
          </a:xfrm>
          <a:prstGeom prst="rect">
            <a:avLst/>
          </a:prstGeom>
          <a:gradFill>
            <a:gsLst>
              <a:gs pos="0">
                <a:srgbClr val="FFFF00"/>
              </a:gs>
              <a:gs pos="50000">
                <a:srgbClr val="9CB86E"/>
              </a:gs>
              <a:gs pos="100000">
                <a:srgbClr val="156B13"/>
              </a:gs>
            </a:gsLst>
            <a:lin ang="5400000" scaled="0"/>
          </a:gradFill>
          <a:ln w="9525">
            <a:solidFill>
              <a:srgbClr val="00FF00"/>
            </a:solidFill>
            <a:miter lim="800000"/>
            <a:headEnd/>
            <a:tailEnd/>
          </a:ln>
        </p:spPr>
        <p:style>
          <a:lnRef idx="0">
            <a:scrgbClr r="0" g="0" b="0"/>
          </a:lnRef>
          <a:fillRef idx="1003">
            <a:schemeClr val="lt2"/>
          </a:fillRef>
          <a:effectRef idx="0">
            <a:scrgbClr r="0" g="0" b="0"/>
          </a:effectRef>
          <a:fontRef idx="major"/>
        </p:style>
        <p:txBody>
          <a:bodyPr/>
          <a:lstStyle/>
          <a:p>
            <a:pPr algn="ctr">
              <a:defRPr/>
            </a:pPr>
            <a:r>
              <a:rPr lang="ar-SA" sz="3200" b="1">
                <a:solidFill>
                  <a:srgbClr val="FFFF00"/>
                </a:solidFill>
              </a:rPr>
              <a:t>حكم مرتكب الكبيرة </a:t>
            </a:r>
            <a:endParaRPr lang="ar-SA" sz="4400" b="1">
              <a:solidFill>
                <a:srgbClr val="FFFF00"/>
              </a:solidFill>
              <a:ea typeface="Majalla UI"/>
              <a:cs typeface="Majalla UI"/>
            </a:endParaRPr>
          </a:p>
        </p:txBody>
      </p:sp>
      <p:sp>
        <p:nvSpPr>
          <p:cNvPr id="16" name="عنصر نائب للنص 2">
            <a:hlinkClick r:id="rId14" action="ppaction://hlinksldjump"/>
          </p:cNvPr>
          <p:cNvSpPr txBox="1">
            <a:spLocks/>
          </p:cNvSpPr>
          <p:nvPr/>
        </p:nvSpPr>
        <p:spPr bwMode="auto">
          <a:xfrm>
            <a:off x="4279900" y="4941888"/>
            <a:ext cx="3460750" cy="503237"/>
          </a:xfrm>
          <a:prstGeom prst="rect">
            <a:avLst/>
          </a:prstGeom>
          <a:gradFill>
            <a:gsLst>
              <a:gs pos="0">
                <a:srgbClr val="FFFF00"/>
              </a:gs>
              <a:gs pos="50000">
                <a:srgbClr val="9CB86E"/>
              </a:gs>
              <a:gs pos="100000">
                <a:srgbClr val="156B13"/>
              </a:gs>
            </a:gsLst>
            <a:lin ang="5400000" scaled="0"/>
          </a:gradFill>
          <a:ln w="9525">
            <a:solidFill>
              <a:srgbClr val="00FF00"/>
            </a:solidFill>
            <a:miter lim="800000"/>
            <a:headEnd/>
            <a:tailEnd/>
          </a:ln>
        </p:spPr>
        <p:style>
          <a:lnRef idx="0">
            <a:scrgbClr r="0" g="0" b="0"/>
          </a:lnRef>
          <a:fillRef idx="1003">
            <a:schemeClr val="lt2"/>
          </a:fillRef>
          <a:effectRef idx="0">
            <a:scrgbClr r="0" g="0" b="0"/>
          </a:effectRef>
          <a:fontRef idx="major"/>
        </p:style>
        <p:txBody>
          <a:bodyPr/>
          <a:lstStyle/>
          <a:p>
            <a:pPr algn="ctr">
              <a:defRPr/>
            </a:pPr>
            <a:r>
              <a:rPr lang="ar-SA" sz="3200" b="1">
                <a:solidFill>
                  <a:srgbClr val="FFFF00"/>
                </a:solidFill>
              </a:rPr>
              <a:t>أثر المعصية في الإيمان</a:t>
            </a:r>
            <a:endParaRPr lang="ar-SA" sz="4400" b="1">
              <a:solidFill>
                <a:srgbClr val="FFFF00"/>
              </a:solidFill>
              <a:ea typeface="Majalla UI"/>
              <a:cs typeface="Majalla UI"/>
            </a:endParaRPr>
          </a:p>
        </p:txBody>
      </p:sp>
      <p:sp>
        <p:nvSpPr>
          <p:cNvPr id="17" name="عنصر نائب للنص 2">
            <a:hlinkClick r:id="rId15" action="ppaction://hlinksldjump"/>
          </p:cNvPr>
          <p:cNvSpPr txBox="1">
            <a:spLocks/>
          </p:cNvSpPr>
          <p:nvPr/>
        </p:nvSpPr>
        <p:spPr bwMode="auto">
          <a:xfrm>
            <a:off x="1228725" y="2060575"/>
            <a:ext cx="3584575" cy="504825"/>
          </a:xfrm>
          <a:prstGeom prst="rect">
            <a:avLst/>
          </a:prstGeom>
          <a:gradFill>
            <a:gsLst>
              <a:gs pos="0">
                <a:srgbClr val="FFFF00"/>
              </a:gs>
              <a:gs pos="50000">
                <a:srgbClr val="9CB86E"/>
              </a:gs>
              <a:gs pos="100000">
                <a:srgbClr val="156B13"/>
              </a:gs>
            </a:gsLst>
            <a:lin ang="5400000" scaled="0"/>
          </a:gradFill>
          <a:ln w="9525">
            <a:solidFill>
              <a:srgbClr val="FFFF00"/>
            </a:solidFill>
            <a:miter lim="800000"/>
            <a:headEnd/>
            <a:tailEnd/>
          </a:ln>
        </p:spPr>
        <p:style>
          <a:lnRef idx="0">
            <a:scrgbClr r="0" g="0" b="0"/>
          </a:lnRef>
          <a:fillRef idx="1003">
            <a:schemeClr val="lt2"/>
          </a:fillRef>
          <a:effectRef idx="0">
            <a:scrgbClr r="0" g="0" b="0"/>
          </a:effectRef>
          <a:fontRef idx="major"/>
        </p:style>
        <p:txBody>
          <a:bodyPr/>
          <a:lstStyle/>
          <a:p>
            <a:pPr algn="ctr">
              <a:defRPr/>
            </a:pPr>
            <a:r>
              <a:rPr lang="ar-SA" sz="3200" b="1">
                <a:solidFill>
                  <a:srgbClr val="FFFF00"/>
                </a:solidFill>
              </a:rPr>
              <a:t>الإيمان بالغيب</a:t>
            </a:r>
            <a:endParaRPr lang="ar-SA" sz="4400" b="1">
              <a:solidFill>
                <a:srgbClr val="FFFF00"/>
              </a:solidFill>
              <a:ea typeface="Majalla UI"/>
              <a:cs typeface="Majalla UI"/>
            </a:endParaRPr>
          </a:p>
          <a:p>
            <a:pPr marL="342900" indent="-342900">
              <a:spcBef>
                <a:spcPct val="20000"/>
              </a:spcBef>
              <a:buFont typeface="Arial" pitchFamily="34" charset="0"/>
              <a:buChar char="•"/>
              <a:defRPr/>
            </a:pPr>
            <a:endParaRPr lang="ar-SA" sz="3200" b="1">
              <a:solidFill>
                <a:srgbClr val="FFFF00"/>
              </a:solidFill>
              <a:latin typeface="+mn-lt"/>
              <a:ea typeface="+mn-ea"/>
              <a:cs typeface="+mn-cs"/>
            </a:endParaRPr>
          </a:p>
          <a:p>
            <a:pPr marL="342900" indent="-342900">
              <a:spcBef>
                <a:spcPct val="20000"/>
              </a:spcBef>
              <a:buFont typeface="Arial" pitchFamily="34" charset="0"/>
              <a:buChar char="•"/>
              <a:defRPr/>
            </a:pPr>
            <a:endParaRPr lang="ar-SA" sz="3200">
              <a:solidFill>
                <a:srgbClr val="FFFF00"/>
              </a:solidFill>
              <a:latin typeface="+mn-lt"/>
              <a:ea typeface="+mn-ea"/>
              <a:cs typeface="+mn-cs"/>
            </a:endParaRPr>
          </a:p>
        </p:txBody>
      </p:sp>
      <p:sp>
        <p:nvSpPr>
          <p:cNvPr id="18" name="عنصر نائب للنص 2">
            <a:hlinkClick r:id="rId16" action="ppaction://hlinksldjump"/>
          </p:cNvPr>
          <p:cNvSpPr txBox="1">
            <a:spLocks/>
          </p:cNvSpPr>
          <p:nvPr/>
        </p:nvSpPr>
        <p:spPr bwMode="auto">
          <a:xfrm>
            <a:off x="1035050" y="2809875"/>
            <a:ext cx="3536950" cy="504825"/>
          </a:xfrm>
          <a:prstGeom prst="rect">
            <a:avLst/>
          </a:prstGeom>
          <a:gradFill>
            <a:gsLst>
              <a:gs pos="0">
                <a:srgbClr val="FFFF00"/>
              </a:gs>
              <a:gs pos="50000">
                <a:srgbClr val="9CB86E"/>
              </a:gs>
              <a:gs pos="100000">
                <a:srgbClr val="156B13"/>
              </a:gs>
            </a:gsLst>
            <a:lin ang="5400000" scaled="0"/>
          </a:gradFill>
          <a:ln w="9525">
            <a:solidFill>
              <a:srgbClr val="FFFF00"/>
            </a:solidFill>
            <a:miter lim="800000"/>
            <a:headEnd/>
            <a:tailEnd/>
          </a:ln>
        </p:spPr>
        <p:style>
          <a:lnRef idx="0">
            <a:scrgbClr r="0" g="0" b="0"/>
          </a:lnRef>
          <a:fillRef idx="1003">
            <a:schemeClr val="lt2"/>
          </a:fillRef>
          <a:effectRef idx="0">
            <a:scrgbClr r="0" g="0" b="0"/>
          </a:effectRef>
          <a:fontRef idx="major"/>
        </p:style>
        <p:txBody>
          <a:bodyPr/>
          <a:lstStyle/>
          <a:p>
            <a:pPr algn="ctr">
              <a:defRPr/>
            </a:pPr>
            <a:r>
              <a:rPr lang="ar-SA" sz="3200" b="1">
                <a:solidFill>
                  <a:srgbClr val="FFFF00"/>
                </a:solidFill>
              </a:rPr>
              <a:t> الإيمان بالله تعالى</a:t>
            </a:r>
            <a:endParaRPr lang="en-US" sz="3200" b="1">
              <a:solidFill>
                <a:srgbClr val="FFFF00"/>
              </a:solidFill>
            </a:endParaRPr>
          </a:p>
          <a:p>
            <a:pPr>
              <a:lnSpc>
                <a:spcPct val="200000"/>
              </a:lnSpc>
              <a:spcBef>
                <a:spcPct val="20000"/>
              </a:spcBef>
              <a:buClr>
                <a:srgbClr val="0BD0D9"/>
              </a:buClr>
              <a:buSzPct val="95000"/>
              <a:buFont typeface="Wingdings 2" pitchFamily="18" charset="2"/>
              <a:buNone/>
              <a:defRPr/>
            </a:pPr>
            <a:endParaRPr lang="ar-SA" sz="4400" b="1">
              <a:solidFill>
                <a:srgbClr val="FFFF00"/>
              </a:solidFill>
              <a:ea typeface="Majalla UI"/>
              <a:cs typeface="Majalla UI"/>
            </a:endParaRPr>
          </a:p>
          <a:p>
            <a:pPr marL="342900" indent="-342900">
              <a:spcBef>
                <a:spcPct val="20000"/>
              </a:spcBef>
              <a:buFont typeface="Arial" pitchFamily="34" charset="0"/>
              <a:buChar char="•"/>
              <a:defRPr/>
            </a:pPr>
            <a:endParaRPr lang="ar-SA" sz="3200" b="1">
              <a:solidFill>
                <a:srgbClr val="FFFF00"/>
              </a:solidFill>
              <a:latin typeface="+mn-lt"/>
              <a:ea typeface="+mn-ea"/>
              <a:cs typeface="+mn-cs"/>
            </a:endParaRPr>
          </a:p>
          <a:p>
            <a:pPr marL="342900" indent="-342900">
              <a:spcBef>
                <a:spcPct val="20000"/>
              </a:spcBef>
              <a:buFont typeface="Arial" pitchFamily="34" charset="0"/>
              <a:buChar char="•"/>
              <a:defRPr/>
            </a:pPr>
            <a:endParaRPr lang="ar-SA" sz="3200">
              <a:solidFill>
                <a:srgbClr val="FFFF00"/>
              </a:solidFill>
              <a:latin typeface="+mn-lt"/>
              <a:ea typeface="+mn-ea"/>
              <a:cs typeface="+mn-cs"/>
            </a:endParaRPr>
          </a:p>
        </p:txBody>
      </p:sp>
      <p:sp>
        <p:nvSpPr>
          <p:cNvPr id="19" name="عنصر نائب للنص 2">
            <a:hlinkClick r:id="rId17" action="ppaction://hlinksldjump"/>
          </p:cNvPr>
          <p:cNvSpPr txBox="1">
            <a:spLocks/>
          </p:cNvSpPr>
          <p:nvPr/>
        </p:nvSpPr>
        <p:spPr bwMode="auto">
          <a:xfrm>
            <a:off x="755650" y="3500438"/>
            <a:ext cx="3600450" cy="504825"/>
          </a:xfrm>
          <a:prstGeom prst="rect">
            <a:avLst/>
          </a:prstGeom>
          <a:gradFill>
            <a:gsLst>
              <a:gs pos="0">
                <a:srgbClr val="FFFF00"/>
              </a:gs>
              <a:gs pos="50000">
                <a:srgbClr val="9CB86E"/>
              </a:gs>
              <a:gs pos="100000">
                <a:srgbClr val="156B13"/>
              </a:gs>
            </a:gsLst>
            <a:lin ang="5400000" scaled="0"/>
          </a:gradFill>
          <a:ln w="9525">
            <a:solidFill>
              <a:srgbClr val="FFFF00"/>
            </a:solidFill>
            <a:miter lim="800000"/>
            <a:headEnd/>
            <a:tailEnd/>
          </a:ln>
        </p:spPr>
        <p:style>
          <a:lnRef idx="0">
            <a:scrgbClr r="0" g="0" b="0"/>
          </a:lnRef>
          <a:fillRef idx="1003">
            <a:schemeClr val="lt2"/>
          </a:fillRef>
          <a:effectRef idx="0">
            <a:scrgbClr r="0" g="0" b="0"/>
          </a:effectRef>
          <a:fontRef idx="major"/>
        </p:style>
        <p:txBody>
          <a:bodyPr/>
          <a:lstStyle/>
          <a:p>
            <a:pPr algn="ctr">
              <a:defRPr/>
            </a:pPr>
            <a:r>
              <a:rPr lang="ar-SA" sz="3200" b="1">
                <a:solidFill>
                  <a:srgbClr val="FFFF00"/>
                </a:solidFill>
              </a:rPr>
              <a:t> الإيمان بالملائكة  </a:t>
            </a:r>
            <a:endParaRPr lang="en-US" sz="3200" b="1">
              <a:solidFill>
                <a:srgbClr val="FFFF00"/>
              </a:solidFill>
            </a:endParaRPr>
          </a:p>
          <a:p>
            <a:pPr>
              <a:lnSpc>
                <a:spcPct val="200000"/>
              </a:lnSpc>
              <a:spcBef>
                <a:spcPct val="20000"/>
              </a:spcBef>
              <a:buClr>
                <a:srgbClr val="0BD0D9"/>
              </a:buClr>
              <a:buSzPct val="95000"/>
              <a:buFont typeface="Wingdings 2" pitchFamily="18" charset="2"/>
              <a:buNone/>
              <a:defRPr/>
            </a:pPr>
            <a:endParaRPr lang="ar-SA" sz="4400" b="1">
              <a:solidFill>
                <a:srgbClr val="FFFF00"/>
              </a:solidFill>
              <a:ea typeface="Majalla UI"/>
              <a:cs typeface="Majalla UI"/>
            </a:endParaRPr>
          </a:p>
          <a:p>
            <a:pPr marL="342900" indent="-342900">
              <a:spcBef>
                <a:spcPct val="20000"/>
              </a:spcBef>
              <a:buFont typeface="Arial" pitchFamily="34" charset="0"/>
              <a:buChar char="•"/>
              <a:defRPr/>
            </a:pPr>
            <a:endParaRPr lang="ar-SA" sz="3200" b="1">
              <a:solidFill>
                <a:srgbClr val="FFFF00"/>
              </a:solidFill>
              <a:latin typeface="+mn-lt"/>
              <a:ea typeface="+mn-ea"/>
              <a:cs typeface="+mn-cs"/>
            </a:endParaRPr>
          </a:p>
          <a:p>
            <a:pPr marL="342900" indent="-342900">
              <a:spcBef>
                <a:spcPct val="20000"/>
              </a:spcBef>
              <a:buFont typeface="Arial" pitchFamily="34" charset="0"/>
              <a:buChar char="•"/>
              <a:defRPr/>
            </a:pPr>
            <a:endParaRPr lang="ar-SA" sz="3200">
              <a:solidFill>
                <a:srgbClr val="FFFF00"/>
              </a:solidFill>
              <a:latin typeface="+mn-lt"/>
              <a:ea typeface="+mn-ea"/>
              <a:cs typeface="+mn-cs"/>
            </a:endParaRPr>
          </a:p>
        </p:txBody>
      </p:sp>
      <p:sp>
        <p:nvSpPr>
          <p:cNvPr id="20" name="عنصر نائب للنص 2">
            <a:hlinkClick r:id="rId18" action="ppaction://hlinksldjump"/>
          </p:cNvPr>
          <p:cNvSpPr txBox="1">
            <a:spLocks/>
          </p:cNvSpPr>
          <p:nvPr/>
        </p:nvSpPr>
        <p:spPr bwMode="auto">
          <a:xfrm>
            <a:off x="611188" y="4221163"/>
            <a:ext cx="3529012" cy="503237"/>
          </a:xfrm>
          <a:prstGeom prst="rect">
            <a:avLst/>
          </a:prstGeom>
          <a:gradFill>
            <a:gsLst>
              <a:gs pos="0">
                <a:srgbClr val="FFFF00"/>
              </a:gs>
              <a:gs pos="50000">
                <a:srgbClr val="9CB86E"/>
              </a:gs>
              <a:gs pos="100000">
                <a:srgbClr val="156B13"/>
              </a:gs>
            </a:gsLst>
            <a:lin ang="5400000" scaled="0"/>
          </a:gradFill>
          <a:ln w="9525">
            <a:solidFill>
              <a:srgbClr val="FFFF00"/>
            </a:solidFill>
            <a:miter lim="800000"/>
            <a:headEnd/>
            <a:tailEnd/>
          </a:ln>
        </p:spPr>
        <p:style>
          <a:lnRef idx="0">
            <a:scrgbClr r="0" g="0" b="0"/>
          </a:lnRef>
          <a:fillRef idx="1003">
            <a:schemeClr val="lt2"/>
          </a:fillRef>
          <a:effectRef idx="0">
            <a:scrgbClr r="0" g="0" b="0"/>
          </a:effectRef>
          <a:fontRef idx="major"/>
        </p:style>
        <p:txBody>
          <a:bodyPr/>
          <a:lstStyle/>
          <a:p>
            <a:pPr algn="ctr">
              <a:defRPr/>
            </a:pPr>
            <a:r>
              <a:rPr lang="ar-SA" sz="3200" b="1">
                <a:solidFill>
                  <a:srgbClr val="FFFF00"/>
                </a:solidFill>
              </a:rPr>
              <a:t> الإيمان بالكتب  </a:t>
            </a:r>
          </a:p>
          <a:p>
            <a:pPr marL="342900" indent="-342900">
              <a:spcBef>
                <a:spcPct val="20000"/>
              </a:spcBef>
              <a:defRPr/>
            </a:pPr>
            <a:endParaRPr lang="ar-SA" sz="3200" b="1">
              <a:solidFill>
                <a:srgbClr val="FFFF00"/>
              </a:solidFill>
              <a:latin typeface="+mn-lt"/>
              <a:ea typeface="+mn-ea"/>
              <a:cs typeface="+mn-cs"/>
            </a:endParaRPr>
          </a:p>
          <a:p>
            <a:pPr marL="342900" indent="-342900">
              <a:spcBef>
                <a:spcPct val="20000"/>
              </a:spcBef>
              <a:defRPr/>
            </a:pPr>
            <a:endParaRPr lang="ar-SA" sz="3200">
              <a:solidFill>
                <a:srgbClr val="FFFF00"/>
              </a:solidFill>
              <a:latin typeface="+mn-lt"/>
              <a:ea typeface="+mn-ea"/>
              <a:cs typeface="+mn-cs"/>
            </a:endParaRPr>
          </a:p>
        </p:txBody>
      </p:sp>
      <p:sp>
        <p:nvSpPr>
          <p:cNvPr id="21" name="عنصر نائب للنص 2">
            <a:hlinkClick r:id="rId19" action="ppaction://hlinksldjump"/>
          </p:cNvPr>
          <p:cNvSpPr txBox="1">
            <a:spLocks/>
          </p:cNvSpPr>
          <p:nvPr/>
        </p:nvSpPr>
        <p:spPr bwMode="auto">
          <a:xfrm>
            <a:off x="468313" y="4941888"/>
            <a:ext cx="3460750" cy="503237"/>
          </a:xfrm>
          <a:prstGeom prst="rect">
            <a:avLst/>
          </a:prstGeom>
          <a:gradFill>
            <a:gsLst>
              <a:gs pos="0">
                <a:srgbClr val="FFFF00"/>
              </a:gs>
              <a:gs pos="50000">
                <a:srgbClr val="9CB86E"/>
              </a:gs>
              <a:gs pos="100000">
                <a:srgbClr val="156B13"/>
              </a:gs>
            </a:gsLst>
            <a:lin ang="5400000" scaled="0"/>
          </a:gradFill>
          <a:ln w="9525">
            <a:solidFill>
              <a:srgbClr val="00FF00"/>
            </a:solidFill>
            <a:miter lim="800000"/>
            <a:headEnd/>
            <a:tailEnd/>
          </a:ln>
        </p:spPr>
        <p:style>
          <a:lnRef idx="0">
            <a:scrgbClr r="0" g="0" b="0"/>
          </a:lnRef>
          <a:fillRef idx="1003">
            <a:schemeClr val="lt2"/>
          </a:fillRef>
          <a:effectRef idx="0">
            <a:scrgbClr r="0" g="0" b="0"/>
          </a:effectRef>
          <a:fontRef idx="major"/>
        </p:style>
        <p:txBody>
          <a:bodyPr/>
          <a:lstStyle/>
          <a:p>
            <a:pPr algn="ctr">
              <a:defRPr/>
            </a:pPr>
            <a:r>
              <a:rPr lang="ar-SA" sz="3200" b="1">
                <a:solidFill>
                  <a:srgbClr val="FFFF00"/>
                </a:solidFill>
              </a:rPr>
              <a:t>الإيمان بالرسل  </a:t>
            </a:r>
            <a:endParaRPr lang="ar-SA" sz="4400" b="1">
              <a:solidFill>
                <a:srgbClr val="FFFF00"/>
              </a:solidFill>
              <a:ea typeface="Majalla UI"/>
              <a:cs typeface="Majalla U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ox(in)">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box(in)">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box(in)">
                                      <p:cBhvr>
                                        <p:cTn id="17" dur="500"/>
                                        <p:tgtEl>
                                          <p:spTgt spid="4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box(in)">
                                      <p:cBhvr>
                                        <p:cTn id="22" dur="500"/>
                                        <p:tgtEl>
                                          <p:spTgt spid="4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box(in)">
                                      <p:cBhvr>
                                        <p:cTn id="27" dur="500"/>
                                        <p:tgtEl>
                                          <p:spTgt spid="4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ox(in)">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ox(in)">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ox(in)">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box(in)">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ox(in)">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ox(in)">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21507" name="مجموعة 8"/>
          <p:cNvGrpSpPr>
            <a:grpSpLocks/>
          </p:cNvGrpSpPr>
          <p:nvPr/>
        </p:nvGrpSpPr>
        <p:grpSpPr bwMode="auto">
          <a:xfrm>
            <a:off x="2051050" y="6234113"/>
            <a:ext cx="6305550" cy="579437"/>
            <a:chOff x="1919144" y="6248360"/>
            <a:chExt cx="6305832" cy="579160"/>
          </a:xfrm>
        </p:grpSpPr>
        <p:sp>
          <p:nvSpPr>
            <p:cNvPr id="32" name="مخطط انسيابي: تحضير 31">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7" y="6292789"/>
              <a:ext cx="3743492" cy="488716"/>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33" name="سهم مسنن إلى اليمين 32">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34" name="سهم مسنن إلى اليمين 33">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24197" y="900009"/>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س3: هل المؤمن أخ لمرتكب الكبيرة مع الاستدلال ؟</a:t>
            </a:r>
            <a:endParaRPr lang="en-US" sz="3200">
              <a:solidFill>
                <a:srgbClr val="FF0000"/>
              </a:solidFill>
            </a:endParaRPr>
          </a:p>
        </p:txBody>
      </p:sp>
      <p:sp>
        <p:nvSpPr>
          <p:cNvPr id="8" name="AutoShape 7"/>
          <p:cNvSpPr>
            <a:spLocks noChangeArrowheads="1"/>
          </p:cNvSpPr>
          <p:nvPr/>
        </p:nvSpPr>
        <p:spPr bwMode="auto">
          <a:xfrm>
            <a:off x="309563" y="1620838"/>
            <a:ext cx="8510587" cy="4522787"/>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ج3: نعم , هو أخ له , والدليل قول الله تعالى (وَإِنْ طَائِفَتَانِ مِنَ الْمُؤْمِنِينَ اقْتَتَلُوا فَأَصْلِحُوا بَيْنَهُمَا فَإِنْ بَغَتْ إِحْدَاهُمَا عَلَى الْأُخْرَى فَقَاتِلُوا الَّتِي تَبْغِي حَتَّى تَفِيءَ إِلَى أَمْرِ اللَّهِ فَإِنْ فَاءَتْ فَأَصْلِحُوا بَيْنَهُمَا بِالْعَدْلِ وَأَقْسِطُوا إِنَّ اللَّهَ يُحِبُّ الْمُقْسِطِينَ (9) إِنَّمَا الْمُؤْمِنُونَ إِخْوَةٌ فَأَصْلِحُوا بَيْنَ أَخَوَيْكُمْ وَاتَّقُوا اللَّهَ لَعَلَّكُمْ تُرْحَمُونَ (10)) الحجرات  </a:t>
            </a:r>
            <a:endParaRPr lang="en-US" sz="3200">
              <a:solidFill>
                <a:srgbClr val="0000FF"/>
              </a:solidFill>
            </a:endParaRPr>
          </a:p>
          <a:p>
            <a:pPr>
              <a:defRPr/>
            </a:pPr>
            <a:r>
              <a:rPr lang="ar-SA" sz="3200">
                <a:solidFill>
                  <a:srgbClr val="0000FF"/>
                </a:solidFill>
              </a:rPr>
              <a:t>وجه الاستدلال : اثبت الله تعالى الإيمان لمرتكبي معصية القتال من المؤمنين والباغي من بعض الطوائف على بعض وجعلهم إخوة وأمر تعالى المؤمنين بالإصلاح بين إخوتهم في الإيمان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22531" name="مجموعة 8"/>
          <p:cNvGrpSpPr>
            <a:grpSpLocks/>
          </p:cNvGrpSpPr>
          <p:nvPr/>
        </p:nvGrpSpPr>
        <p:grpSpPr bwMode="auto">
          <a:xfrm>
            <a:off x="1795463" y="6242050"/>
            <a:ext cx="6305550" cy="579438"/>
            <a:chOff x="1919144" y="6248360"/>
            <a:chExt cx="6305832" cy="579160"/>
          </a:xfrm>
        </p:grpSpPr>
        <p:sp>
          <p:nvSpPr>
            <p:cNvPr id="21" name="مخطط انسيابي: تحضير 20">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2" name="سهم مسنن إلى اليمين 2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23" name="سهم مسنن إلى اليمين 22">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24197" y="900009"/>
            <a:ext cx="8568283" cy="1754326"/>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600">
                <a:solidFill>
                  <a:srgbClr val="FF0000"/>
                </a:solidFill>
              </a:rPr>
              <a:t>س4: ما وجه الاستدلال على مذهب أهل السنة في مرتكب الكبيرة من قوله صلى الله عليه وسلم (يخرج من النار من كان في قلبه مثقال ذرة من إيمان )؟</a:t>
            </a:r>
            <a:endParaRPr lang="en-US" sz="3600">
              <a:solidFill>
                <a:srgbClr val="FF0000"/>
              </a:solidFill>
            </a:endParaRPr>
          </a:p>
        </p:txBody>
      </p:sp>
      <p:sp>
        <p:nvSpPr>
          <p:cNvPr id="10" name="AutoShape 7"/>
          <p:cNvSpPr>
            <a:spLocks noChangeArrowheads="1"/>
          </p:cNvSpPr>
          <p:nvPr/>
        </p:nvSpPr>
        <p:spPr bwMode="auto">
          <a:xfrm>
            <a:off x="236538" y="2924175"/>
            <a:ext cx="8512175" cy="2863850"/>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600">
                <a:solidFill>
                  <a:srgbClr val="0000FF"/>
                </a:solidFill>
              </a:rPr>
              <a:t>ج4: </a:t>
            </a:r>
          </a:p>
          <a:p>
            <a:pPr>
              <a:defRPr/>
            </a:pPr>
            <a:r>
              <a:rPr lang="ar-SA" sz="3600">
                <a:solidFill>
                  <a:srgbClr val="0000FF"/>
                </a:solidFill>
              </a:rPr>
              <a:t>وجه الاستدلال في الحديث : عدم تخليد اصحاب الذنوب في النار حيث يخرج منها من كان في قلبه أدنى الإيمان , ولا يكون الإيمان بهذا القدر إلا بالمعاصي فعلاً لمنهيات أو تركاً لواجبات . </a:t>
            </a:r>
            <a:endParaRPr lang="en-US" sz="36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3"/>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23555" name="مجموعة 8"/>
          <p:cNvGrpSpPr>
            <a:grpSpLocks/>
          </p:cNvGrpSpPr>
          <p:nvPr/>
        </p:nvGrpSpPr>
        <p:grpSpPr bwMode="auto">
          <a:xfrm>
            <a:off x="1795463" y="6242050"/>
            <a:ext cx="6305550" cy="579438"/>
            <a:chOff x="1919144" y="6248360"/>
            <a:chExt cx="6305832" cy="579160"/>
          </a:xfrm>
        </p:grpSpPr>
        <p:sp>
          <p:nvSpPr>
            <p:cNvPr id="22" name="مخطط انسيابي: تحضير 21">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3" name="سهم مسنن إلى اليمين 22">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24" name="سهم مسنن إلى اليمين 23">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24197" y="692696"/>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س5: ما الأضرار المترتبة على انتشار الذنوب في المجتمع؟</a:t>
            </a:r>
            <a:endParaRPr lang="en-US" sz="3200">
              <a:solidFill>
                <a:srgbClr val="FF0000"/>
              </a:solidFill>
            </a:endParaRPr>
          </a:p>
        </p:txBody>
      </p:sp>
      <p:sp>
        <p:nvSpPr>
          <p:cNvPr id="8" name="AutoShape 7"/>
          <p:cNvSpPr>
            <a:spLocks noChangeArrowheads="1"/>
          </p:cNvSpPr>
          <p:nvPr/>
        </p:nvSpPr>
        <p:spPr bwMode="auto">
          <a:xfrm>
            <a:off x="309563" y="1341438"/>
            <a:ext cx="8510587" cy="2554287"/>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ج5: </a:t>
            </a:r>
          </a:p>
          <a:p>
            <a:pPr>
              <a:buFont typeface="Arial" pitchFamily="34" charset="0"/>
              <a:buChar char="•"/>
              <a:defRPr/>
            </a:pPr>
            <a:r>
              <a:rPr lang="ar-SA" sz="3200">
                <a:solidFill>
                  <a:srgbClr val="0000FF"/>
                </a:solidFill>
              </a:rPr>
              <a:t>انتشار العداوة والبغضاء بين أفراد المجتمع.</a:t>
            </a:r>
            <a:endParaRPr lang="en-US" sz="3200">
              <a:solidFill>
                <a:srgbClr val="0000FF"/>
              </a:solidFill>
            </a:endParaRPr>
          </a:p>
          <a:p>
            <a:pPr>
              <a:buFont typeface="Arial" pitchFamily="34" charset="0"/>
              <a:buChar char="•"/>
              <a:defRPr/>
            </a:pPr>
            <a:r>
              <a:rPr lang="ar-SA" sz="3200">
                <a:solidFill>
                  <a:srgbClr val="0000FF"/>
                </a:solidFill>
              </a:rPr>
              <a:t>انتشار الأمراض القاتلة </a:t>
            </a:r>
            <a:endParaRPr lang="en-US" sz="3200">
              <a:solidFill>
                <a:srgbClr val="0000FF"/>
              </a:solidFill>
            </a:endParaRPr>
          </a:p>
          <a:p>
            <a:pPr>
              <a:buFont typeface="Arial" pitchFamily="34" charset="0"/>
              <a:buChar char="•"/>
              <a:defRPr/>
            </a:pPr>
            <a:r>
              <a:rPr lang="ar-SA" sz="3200">
                <a:solidFill>
                  <a:srgbClr val="0000FF"/>
                </a:solidFill>
              </a:rPr>
              <a:t>غضب الله سبحانه وتعالى وحلول عقابه فيهم </a:t>
            </a:r>
            <a:endParaRPr lang="en-US" sz="3200">
              <a:solidFill>
                <a:srgbClr val="0000FF"/>
              </a:solidFill>
            </a:endParaRPr>
          </a:p>
          <a:p>
            <a:pPr>
              <a:buFont typeface="Arial" pitchFamily="34" charset="0"/>
              <a:buChar char="•"/>
              <a:defRPr/>
            </a:pPr>
            <a:r>
              <a:rPr lang="ar-SA" sz="3200">
                <a:solidFill>
                  <a:srgbClr val="0000FF"/>
                </a:solidFill>
              </a:rPr>
              <a:t>يعم الخوف وينتشر البلاء وتسود الرذيلة . </a:t>
            </a:r>
            <a:endParaRPr lang="en-US" sz="3200">
              <a:solidFill>
                <a:srgbClr val="0000FF"/>
              </a:solidFill>
            </a:endParaRPr>
          </a:p>
        </p:txBody>
      </p:sp>
      <p:sp>
        <p:nvSpPr>
          <p:cNvPr id="9" name="Rectangle 2"/>
          <p:cNvSpPr>
            <a:spLocks noChangeArrowheads="1"/>
          </p:cNvSpPr>
          <p:nvPr/>
        </p:nvSpPr>
        <p:spPr bwMode="auto">
          <a:xfrm>
            <a:off x="323528" y="3924345"/>
            <a:ext cx="8496275"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س6: ما السبع الموبقات؟</a:t>
            </a:r>
            <a:endParaRPr lang="en-US" sz="3200">
              <a:solidFill>
                <a:srgbClr val="FF0000"/>
              </a:solidFill>
            </a:endParaRPr>
          </a:p>
        </p:txBody>
      </p:sp>
      <p:sp>
        <p:nvSpPr>
          <p:cNvPr id="10" name="AutoShape 7"/>
          <p:cNvSpPr>
            <a:spLocks noChangeArrowheads="1"/>
          </p:cNvSpPr>
          <p:nvPr/>
        </p:nvSpPr>
        <p:spPr bwMode="auto">
          <a:xfrm>
            <a:off x="250825" y="4595813"/>
            <a:ext cx="8512175" cy="1570037"/>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ج6: الشرك بالله , السحر , قتل النفس التي حرم الله إلا بالحق , أكل الربا , أكل مال اليتيم , التولي يوم الزحف , وقذف المحصنات المؤمنات الغافلات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strVal val="#ppt_w+.3"/>
                                          </p:val>
                                        </p:tav>
                                        <p:tav tm="100000">
                                          <p:val>
                                            <p:strVal val="#ppt_w"/>
                                          </p:val>
                                        </p:tav>
                                      </p:tavLst>
                                    </p:anim>
                                    <p:anim calcmode="lin" valueType="num">
                                      <p:cBhvr>
                                        <p:cTn id="29" dur="1000" fill="hold"/>
                                        <p:tgtEl>
                                          <p:spTgt spid="10"/>
                                        </p:tgtEl>
                                        <p:attrNameLst>
                                          <p:attrName>ppt_h</p:attrName>
                                        </p:attrNameLst>
                                      </p:cBhvr>
                                      <p:tavLst>
                                        <p:tav tm="0">
                                          <p:val>
                                            <p:strVal val="#ppt_h"/>
                                          </p:val>
                                        </p:tav>
                                        <p:tav tm="100000">
                                          <p:val>
                                            <p:strVal val="#ppt_h"/>
                                          </p:val>
                                        </p:tav>
                                      </p:tavLst>
                                    </p:anim>
                                    <p:animEffect transition="in" filter="fade">
                                      <p:cBhvr>
                                        <p:cTn id="3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24579" name="مجموعة 8"/>
          <p:cNvGrpSpPr>
            <a:grpSpLocks/>
          </p:cNvGrpSpPr>
          <p:nvPr/>
        </p:nvGrpSpPr>
        <p:grpSpPr bwMode="auto">
          <a:xfrm>
            <a:off x="1795463" y="6242050"/>
            <a:ext cx="6305550" cy="579438"/>
            <a:chOff x="1919144" y="6248360"/>
            <a:chExt cx="6305832" cy="579160"/>
          </a:xfrm>
        </p:grpSpPr>
        <p:sp>
          <p:nvSpPr>
            <p:cNvPr id="22" name="مخطط انسيابي: تحضير 21">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3" name="سهم مسنن إلى اليمين 22">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24" name="سهم مسنن إلى اليمين 23">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24197" y="755993"/>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س7:  ما الدليل على تقسيم الذنوب إلى كبائر وصغائر ؟</a:t>
            </a:r>
            <a:endParaRPr lang="en-US" sz="3200">
              <a:solidFill>
                <a:srgbClr val="FF0000"/>
              </a:solidFill>
            </a:endParaRPr>
          </a:p>
        </p:txBody>
      </p:sp>
      <p:sp>
        <p:nvSpPr>
          <p:cNvPr id="8" name="AutoShape 7"/>
          <p:cNvSpPr>
            <a:spLocks noChangeArrowheads="1"/>
          </p:cNvSpPr>
          <p:nvPr/>
        </p:nvSpPr>
        <p:spPr bwMode="auto">
          <a:xfrm>
            <a:off x="309563" y="1490663"/>
            <a:ext cx="8510587" cy="1077912"/>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ج7:  قول الله تعالى : (إِنْ تَجْتَنِبُوا كَبَائِرَ مَا تُنْهَوْنَ عَنْهُ نُكَفِّرْ عَنْكُمْ سَيِّئَاتِكُمْ وَنُدْخِلْكُمْ مُدْخَلًا كَرِيمًا (31))النساء</a:t>
            </a:r>
            <a:endParaRPr lang="en-US" sz="3200">
              <a:solidFill>
                <a:srgbClr val="0000FF"/>
              </a:solidFill>
            </a:endParaRPr>
          </a:p>
        </p:txBody>
      </p:sp>
      <p:sp>
        <p:nvSpPr>
          <p:cNvPr id="9" name="Rectangle 2"/>
          <p:cNvSpPr>
            <a:spLocks noChangeArrowheads="1"/>
          </p:cNvSpPr>
          <p:nvPr/>
        </p:nvSpPr>
        <p:spPr bwMode="auto">
          <a:xfrm>
            <a:off x="323528" y="2780928"/>
            <a:ext cx="8496275" cy="1077218"/>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س8: اذكري بعض فرق غلاة الضلال , وما مذهبهم في مرتكب الكبيرة ؟</a:t>
            </a:r>
            <a:endParaRPr lang="en-US" sz="3200">
              <a:solidFill>
                <a:srgbClr val="FF0000"/>
              </a:solidFill>
            </a:endParaRPr>
          </a:p>
        </p:txBody>
      </p:sp>
      <p:sp>
        <p:nvSpPr>
          <p:cNvPr id="10" name="AutoShape 7"/>
          <p:cNvSpPr>
            <a:spLocks noChangeArrowheads="1"/>
          </p:cNvSpPr>
          <p:nvPr/>
        </p:nvSpPr>
        <p:spPr bwMode="auto">
          <a:xfrm>
            <a:off x="323850" y="692150"/>
            <a:ext cx="8510588" cy="5510213"/>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ج8: </a:t>
            </a:r>
            <a:endParaRPr lang="en-US" sz="3200">
              <a:solidFill>
                <a:srgbClr val="0000FF"/>
              </a:solidFill>
            </a:endParaRPr>
          </a:p>
          <a:p>
            <a:pPr>
              <a:defRPr/>
            </a:pPr>
            <a:r>
              <a:rPr lang="ar-SA" sz="3200" u="sng">
                <a:solidFill>
                  <a:srgbClr val="0000FF"/>
                </a:solidFill>
              </a:rPr>
              <a:t>المرجئة : </a:t>
            </a:r>
            <a:r>
              <a:rPr lang="ar-SA" sz="3200">
                <a:solidFill>
                  <a:srgbClr val="0000FF"/>
                </a:solidFill>
              </a:rPr>
              <a:t>وهم القائلون بأنه لا يضر مع الإيمان معصية كما لا ينفع مع الكفر طاعة .</a:t>
            </a:r>
          </a:p>
          <a:p>
            <a:pPr>
              <a:defRPr/>
            </a:pPr>
            <a:endParaRPr lang="en-US" sz="3200">
              <a:solidFill>
                <a:srgbClr val="0000FF"/>
              </a:solidFill>
            </a:endParaRPr>
          </a:p>
          <a:p>
            <a:pPr>
              <a:defRPr/>
            </a:pPr>
            <a:r>
              <a:rPr lang="ar-SA" sz="3200" u="sng">
                <a:solidFill>
                  <a:srgbClr val="0000FF"/>
                </a:solidFill>
              </a:rPr>
              <a:t>المعتزلة : </a:t>
            </a:r>
            <a:r>
              <a:rPr lang="ar-SA" sz="3200">
                <a:solidFill>
                  <a:srgbClr val="0000FF"/>
                </a:solidFill>
              </a:rPr>
              <a:t>وهو الذين يقولون بأن مرتكب الكبيرة لا مؤمن ولا كافر , بل هو في منزلة بين المنزلتين , وإذا خرج من الدنيا من غير توبة فهو من المخلدين في النار .</a:t>
            </a:r>
          </a:p>
          <a:p>
            <a:pPr>
              <a:defRPr/>
            </a:pPr>
            <a:endParaRPr lang="en-US" sz="3200">
              <a:solidFill>
                <a:srgbClr val="0000FF"/>
              </a:solidFill>
            </a:endParaRPr>
          </a:p>
          <a:p>
            <a:pPr>
              <a:defRPr/>
            </a:pPr>
            <a:r>
              <a:rPr lang="ar-SA" sz="3200" u="sng">
                <a:solidFill>
                  <a:srgbClr val="0000FF"/>
                </a:solidFill>
              </a:rPr>
              <a:t>الخوارج :  </a:t>
            </a:r>
            <a:r>
              <a:rPr lang="ar-SA" sz="3200">
                <a:solidFill>
                  <a:srgbClr val="0000FF"/>
                </a:solidFill>
              </a:rPr>
              <a:t>وهم القائلون بأن مرتكب الكبيرة كافر مخلد في النار .</a:t>
            </a:r>
          </a:p>
          <a:p>
            <a:pPr>
              <a:defRPr/>
            </a:pPr>
            <a:endParaRPr lang="ar-SA" sz="3200">
              <a:solidFill>
                <a:srgbClr val="0000FF"/>
              </a:solidFill>
            </a:endParaRPr>
          </a:p>
          <a:p>
            <a:pPr>
              <a:defRPr/>
            </a:pPr>
            <a:r>
              <a:rPr lang="ar-SA" sz="3200">
                <a:solidFill>
                  <a:srgbClr val="0000FF"/>
                </a:solidFill>
              </a:rPr>
              <a:t>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strVal val="#ppt_w+.3"/>
                                          </p:val>
                                        </p:tav>
                                        <p:tav tm="100000">
                                          <p:val>
                                            <p:strVal val="#ppt_w"/>
                                          </p:val>
                                        </p:tav>
                                      </p:tavLst>
                                    </p:anim>
                                    <p:anim calcmode="lin" valueType="num">
                                      <p:cBhvr>
                                        <p:cTn id="29" dur="1000" fill="hold"/>
                                        <p:tgtEl>
                                          <p:spTgt spid="10"/>
                                        </p:tgtEl>
                                        <p:attrNameLst>
                                          <p:attrName>ppt_h</p:attrName>
                                        </p:attrNameLst>
                                      </p:cBhvr>
                                      <p:tavLst>
                                        <p:tav tm="0">
                                          <p:val>
                                            <p:strVal val="#ppt_h"/>
                                          </p:val>
                                        </p:tav>
                                        <p:tav tm="100000">
                                          <p:val>
                                            <p:strVal val="#ppt_h"/>
                                          </p:val>
                                        </p:tav>
                                      </p:tavLst>
                                    </p:anim>
                                    <p:animEffect transition="in" filter="fade">
                                      <p:cBhvr>
                                        <p:cTn id="3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25603" name="مجموعة 8"/>
          <p:cNvGrpSpPr>
            <a:grpSpLocks/>
          </p:cNvGrpSpPr>
          <p:nvPr/>
        </p:nvGrpSpPr>
        <p:grpSpPr bwMode="auto">
          <a:xfrm>
            <a:off x="1795463" y="6242050"/>
            <a:ext cx="6305550" cy="579438"/>
            <a:chOff x="1919144" y="6248360"/>
            <a:chExt cx="6305832" cy="579160"/>
          </a:xfrm>
        </p:grpSpPr>
        <p:sp>
          <p:nvSpPr>
            <p:cNvPr id="15" name="مخطط انسيابي: تحضير 14">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16" name="سهم مسنن إلى اليمين 15">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17" name="سهم مسنن إلى اليمين 16">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24197" y="900009"/>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س1: ما المعصية ومتى تكون مخرجة من الدين ؟</a:t>
            </a:r>
            <a:endParaRPr lang="en-US" sz="3200">
              <a:solidFill>
                <a:srgbClr val="FF0000"/>
              </a:solidFill>
            </a:endParaRPr>
          </a:p>
        </p:txBody>
      </p:sp>
      <p:sp>
        <p:nvSpPr>
          <p:cNvPr id="8" name="AutoShape 7"/>
          <p:cNvSpPr>
            <a:spLocks noChangeArrowheads="1"/>
          </p:cNvSpPr>
          <p:nvPr/>
        </p:nvSpPr>
        <p:spPr bwMode="auto">
          <a:xfrm>
            <a:off x="309563" y="1620838"/>
            <a:ext cx="8510587" cy="1076325"/>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ج1: المعصية خلاف الطاعة سواء كانت تركاً لأمر أو ارتكاباً لنهي . وتخرج من الدين إّذا كانت جحوداً أو  تكذيباً . </a:t>
            </a:r>
            <a:endParaRPr lang="en-US" sz="3200">
              <a:solidFill>
                <a:srgbClr val="0000FF"/>
              </a:solidFill>
            </a:endParaRPr>
          </a:p>
        </p:txBody>
      </p:sp>
      <p:sp>
        <p:nvSpPr>
          <p:cNvPr id="9" name="Rectangle 2"/>
          <p:cNvSpPr>
            <a:spLocks noChangeArrowheads="1"/>
          </p:cNvSpPr>
          <p:nvPr/>
        </p:nvSpPr>
        <p:spPr bwMode="auto">
          <a:xfrm>
            <a:off x="324197" y="2852936"/>
            <a:ext cx="8496275"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س2: ما أثر المعصية على الإيمان ؟</a:t>
            </a:r>
            <a:endParaRPr lang="en-US" sz="3200">
              <a:solidFill>
                <a:srgbClr val="FF0000"/>
              </a:solidFill>
            </a:endParaRPr>
          </a:p>
        </p:txBody>
      </p:sp>
      <p:sp>
        <p:nvSpPr>
          <p:cNvPr id="10" name="AutoShape 7"/>
          <p:cNvSpPr>
            <a:spLocks noChangeArrowheads="1"/>
          </p:cNvSpPr>
          <p:nvPr/>
        </p:nvSpPr>
        <p:spPr bwMode="auto">
          <a:xfrm>
            <a:off x="309563" y="3573463"/>
            <a:ext cx="8510587" cy="1568450"/>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ج2: تقدح في كماله بالنقص والتشويه فمن أتى الكبائر كالزنا والسرقة وسرب الخمر ونحو ذلك غير معتقد حلها ذهب ما في قلبه من الخشية والخشوع والنور .</a:t>
            </a:r>
            <a:endParaRPr lang="en-US" sz="3200">
              <a:solidFill>
                <a:srgbClr val="0000FF"/>
              </a:solidFill>
            </a:endParaRPr>
          </a:p>
        </p:txBody>
      </p:sp>
      <p:sp>
        <p:nvSpPr>
          <p:cNvPr id="11" name="مستطيل مستدير الزوايا 10"/>
          <p:cNvSpPr/>
          <p:nvPr/>
        </p:nvSpPr>
        <p:spPr>
          <a:xfrm>
            <a:off x="1187450" y="44450"/>
            <a:ext cx="6697663" cy="576263"/>
          </a:xfrm>
          <a:prstGeom prst="roundRect">
            <a:avLst/>
          </a:prstGeom>
          <a:gradFill flip="none" rotWithShape="1">
            <a:gsLst>
              <a:gs pos="0">
                <a:srgbClr val="FFFF00"/>
              </a:gs>
              <a:gs pos="50000">
                <a:srgbClr val="9CB86E"/>
              </a:gs>
              <a:gs pos="100000">
                <a:srgbClr val="156B13"/>
              </a:gs>
            </a:gsLst>
            <a:lin ang="5400000" scaled="0"/>
            <a:tileRect/>
          </a:gradFill>
        </p:spPr>
        <p:style>
          <a:lnRef idx="1">
            <a:schemeClr val="accent3"/>
          </a:lnRef>
          <a:fillRef idx="2">
            <a:schemeClr val="accent3"/>
          </a:fillRef>
          <a:effectRef idx="1">
            <a:schemeClr val="accent3"/>
          </a:effectRef>
          <a:fontRef idx="minor">
            <a:schemeClr val="dk1"/>
          </a:fontRef>
        </p:style>
        <p:txBody>
          <a:bodyPr rtlCol="1" anchor="ctr"/>
          <a:lstStyle/>
          <a:p>
            <a:pPr algn="ctr" fontAlgn="auto">
              <a:spcBef>
                <a:spcPts val="0"/>
              </a:spcBef>
              <a:spcAft>
                <a:spcPts val="0"/>
              </a:spcAft>
              <a:defRPr/>
            </a:pPr>
            <a:r>
              <a:rPr lang="ar-SA" sz="4000" b="1">
                <a:solidFill>
                  <a:schemeClr val="bg1"/>
                </a:solidFill>
                <a:cs typeface="AdvertisingExtraBold" pitchFamily="2" charset="-78"/>
              </a:rPr>
              <a:t>أثر المعصية على الإيمان</a:t>
            </a:r>
            <a:endParaRPr lang="ar-SA" sz="4000" b="1" dirty="0">
              <a:solidFill>
                <a:schemeClr val="bg1"/>
              </a:solidFill>
              <a:effectLst>
                <a:outerShdw blurRad="38100" dist="38100" dir="2700000" algn="tl">
                  <a:srgbClr val="000000">
                    <a:alpha val="43137"/>
                  </a:srgbClr>
                </a:outerShdw>
              </a:effectLst>
              <a:cs typeface="AdvertisingExtraBold"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strVal val="#ppt_w+.3"/>
                                          </p:val>
                                        </p:tav>
                                        <p:tav tm="100000">
                                          <p:val>
                                            <p:strVal val="#ppt_w"/>
                                          </p:val>
                                        </p:tav>
                                      </p:tavLst>
                                    </p:anim>
                                    <p:anim calcmode="lin" valueType="num">
                                      <p:cBhvr>
                                        <p:cTn id="29" dur="1000" fill="hold"/>
                                        <p:tgtEl>
                                          <p:spTgt spid="10"/>
                                        </p:tgtEl>
                                        <p:attrNameLst>
                                          <p:attrName>ppt_h</p:attrName>
                                        </p:attrNameLst>
                                      </p:cBhvr>
                                      <p:tavLst>
                                        <p:tav tm="0">
                                          <p:val>
                                            <p:strVal val="#ppt_h"/>
                                          </p:val>
                                        </p:tav>
                                        <p:tav tm="100000">
                                          <p:val>
                                            <p:strVal val="#ppt_h"/>
                                          </p:val>
                                        </p:tav>
                                      </p:tavLst>
                                    </p:anim>
                                    <p:animEffect transition="in" filter="fade">
                                      <p:cBhvr>
                                        <p:cTn id="3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26627" name="مجموعة 8"/>
          <p:cNvGrpSpPr>
            <a:grpSpLocks/>
          </p:cNvGrpSpPr>
          <p:nvPr/>
        </p:nvGrpSpPr>
        <p:grpSpPr bwMode="auto">
          <a:xfrm>
            <a:off x="1947863" y="6237288"/>
            <a:ext cx="6305550" cy="579437"/>
            <a:chOff x="1919144" y="6248360"/>
            <a:chExt cx="6305832" cy="579160"/>
          </a:xfrm>
        </p:grpSpPr>
        <p:sp>
          <p:nvSpPr>
            <p:cNvPr id="25" name="مخطط انسيابي: تحضير 24">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6"/>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6" name="سهم مسنن إلى اليمين 25">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27" name="سهم مسنن إلى اليمين 26">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24197" y="900009"/>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س3: إذا الإيمان بشجرة فما صورة الشبه ؟</a:t>
            </a:r>
            <a:endParaRPr lang="en-US" sz="3200">
              <a:solidFill>
                <a:srgbClr val="FF0000"/>
              </a:solidFill>
            </a:endParaRPr>
          </a:p>
        </p:txBody>
      </p:sp>
      <p:sp>
        <p:nvSpPr>
          <p:cNvPr id="8" name="AutoShape 7"/>
          <p:cNvSpPr>
            <a:spLocks noChangeArrowheads="1"/>
          </p:cNvSpPr>
          <p:nvPr/>
        </p:nvSpPr>
        <p:spPr bwMode="auto">
          <a:xfrm>
            <a:off x="309563" y="1620838"/>
            <a:ext cx="8510587" cy="1568450"/>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ج3: تكون جذورها التصديق و به حياتها وفروعها الأعمال و بها بقاؤها وحياتها أيضاً  . فكلما زادت الفروع ازدادت وكملت وإذا نقصت تشوهت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27651" name="مجموعة 8"/>
          <p:cNvGrpSpPr>
            <a:grpSpLocks/>
          </p:cNvGrpSpPr>
          <p:nvPr/>
        </p:nvGrpSpPr>
        <p:grpSpPr bwMode="auto">
          <a:xfrm>
            <a:off x="1795463" y="6242050"/>
            <a:ext cx="6305550" cy="579438"/>
            <a:chOff x="1919144" y="6248360"/>
            <a:chExt cx="6305832" cy="579160"/>
          </a:xfrm>
        </p:grpSpPr>
        <p:sp>
          <p:nvSpPr>
            <p:cNvPr id="15" name="مخطط انسيابي: تحضير 14">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16" name="سهم مسنن إلى اليمين 15">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17" name="سهم مسنن إلى اليمين 16">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24197" y="692696"/>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س1: ما معنى الإيمان بالغيب ؟</a:t>
            </a:r>
            <a:endParaRPr lang="en-US" sz="3200">
              <a:solidFill>
                <a:srgbClr val="FF0000"/>
              </a:solidFill>
            </a:endParaRPr>
          </a:p>
        </p:txBody>
      </p:sp>
      <p:sp>
        <p:nvSpPr>
          <p:cNvPr id="8" name="AutoShape 7"/>
          <p:cNvSpPr>
            <a:spLocks noChangeArrowheads="1"/>
          </p:cNvSpPr>
          <p:nvPr/>
        </p:nvSpPr>
        <p:spPr bwMode="auto">
          <a:xfrm>
            <a:off x="309563" y="1317625"/>
            <a:ext cx="8510587" cy="1077913"/>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ج1: أي الإيمان بما لا يقع تحت الحواس ولا يدرك ببداهة العقول , إنما يُعلم بخبر الأنبياء عليهم الصلاة والسلام .</a:t>
            </a:r>
            <a:endParaRPr lang="en-US" sz="3200">
              <a:solidFill>
                <a:srgbClr val="0000FF"/>
              </a:solidFill>
            </a:endParaRPr>
          </a:p>
        </p:txBody>
      </p:sp>
      <p:sp>
        <p:nvSpPr>
          <p:cNvPr id="9" name="Rectangle 2"/>
          <p:cNvSpPr>
            <a:spLocks noChangeArrowheads="1"/>
          </p:cNvSpPr>
          <p:nvPr/>
        </p:nvSpPr>
        <p:spPr bwMode="auto">
          <a:xfrm>
            <a:off x="323528" y="2461533"/>
            <a:ext cx="8496275"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س2: ما تفسير قول الله تعالى (يؤمنون بالغيب )؟</a:t>
            </a:r>
            <a:endParaRPr lang="en-US" sz="3200">
              <a:solidFill>
                <a:srgbClr val="FF0000"/>
              </a:solidFill>
            </a:endParaRPr>
          </a:p>
        </p:txBody>
      </p:sp>
      <p:sp>
        <p:nvSpPr>
          <p:cNvPr id="10" name="AutoShape 7"/>
          <p:cNvSpPr>
            <a:spLocks noChangeArrowheads="1"/>
          </p:cNvSpPr>
          <p:nvPr/>
        </p:nvSpPr>
        <p:spPr bwMode="auto">
          <a:xfrm>
            <a:off x="309563" y="3117850"/>
            <a:ext cx="8510587" cy="3048000"/>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ج2: أي الإيمان بالغيب من صفات المؤمن , وقيل في معنى إيمانهم رأيان : </a:t>
            </a:r>
            <a:endParaRPr lang="en-US" sz="3200">
              <a:solidFill>
                <a:srgbClr val="0000FF"/>
              </a:solidFill>
            </a:endParaRPr>
          </a:p>
          <a:p>
            <a:pPr marL="514350" indent="-514350">
              <a:buFont typeface="+mj-lt"/>
              <a:buAutoNum type="arabicPeriod"/>
              <a:defRPr/>
            </a:pPr>
            <a:r>
              <a:rPr lang="ar-SA" sz="3200">
                <a:solidFill>
                  <a:srgbClr val="0000FF"/>
                </a:solidFill>
              </a:rPr>
              <a:t>أنهم يؤمنون بما كان غائبا عن الحاسة مما جاء الخبر به عن الله تعالى وعن رسله عليهم الصلاة والسلام </a:t>
            </a:r>
            <a:endParaRPr lang="en-US" sz="3200">
              <a:solidFill>
                <a:srgbClr val="0000FF"/>
              </a:solidFill>
            </a:endParaRPr>
          </a:p>
          <a:p>
            <a:pPr marL="514350" indent="-514350">
              <a:buFont typeface="+mj-lt"/>
              <a:buAutoNum type="arabicPeriod"/>
              <a:defRPr/>
            </a:pPr>
            <a:r>
              <a:rPr lang="ar-SA" sz="3200">
                <a:solidFill>
                  <a:srgbClr val="0000FF"/>
                </a:solidFill>
              </a:rPr>
              <a:t>أنهم يؤمنون بالله تعالى حال الغيب كما يؤمنون به حال الحضور بخلاف المنافقين .</a:t>
            </a:r>
            <a:endParaRPr lang="en-US" sz="3200">
              <a:solidFill>
                <a:srgbClr val="0000FF"/>
              </a:solidFill>
            </a:endParaRPr>
          </a:p>
        </p:txBody>
      </p:sp>
      <p:sp>
        <p:nvSpPr>
          <p:cNvPr id="11" name="مستطيل مستدير الزوايا 10"/>
          <p:cNvSpPr/>
          <p:nvPr/>
        </p:nvSpPr>
        <p:spPr>
          <a:xfrm>
            <a:off x="1187450" y="44450"/>
            <a:ext cx="6697663" cy="576263"/>
          </a:xfrm>
          <a:prstGeom prst="roundRect">
            <a:avLst/>
          </a:prstGeom>
          <a:gradFill flip="none" rotWithShape="1">
            <a:gsLst>
              <a:gs pos="0">
                <a:srgbClr val="FFFF00"/>
              </a:gs>
              <a:gs pos="50000">
                <a:srgbClr val="9CB86E"/>
              </a:gs>
              <a:gs pos="100000">
                <a:srgbClr val="156B13"/>
              </a:gs>
            </a:gsLst>
            <a:lin ang="5400000" scaled="0"/>
            <a:tileRect/>
          </a:gradFill>
        </p:spPr>
        <p:style>
          <a:lnRef idx="1">
            <a:schemeClr val="accent3"/>
          </a:lnRef>
          <a:fillRef idx="2">
            <a:schemeClr val="accent3"/>
          </a:fillRef>
          <a:effectRef idx="1">
            <a:schemeClr val="accent3"/>
          </a:effectRef>
          <a:fontRef idx="minor">
            <a:schemeClr val="dk1"/>
          </a:fontRef>
        </p:style>
        <p:txBody>
          <a:bodyPr rtlCol="1" anchor="ctr"/>
          <a:lstStyle/>
          <a:p>
            <a:pPr algn="ctr" fontAlgn="auto">
              <a:spcBef>
                <a:spcPts val="0"/>
              </a:spcBef>
              <a:spcAft>
                <a:spcPts val="0"/>
              </a:spcAft>
              <a:defRPr/>
            </a:pPr>
            <a:r>
              <a:rPr lang="ar-SA" sz="4000" b="1">
                <a:solidFill>
                  <a:schemeClr val="bg1"/>
                </a:solidFill>
                <a:cs typeface="AdvertisingExtraBold" pitchFamily="2" charset="-78"/>
              </a:rPr>
              <a:t>الإيمان بالغيب</a:t>
            </a:r>
            <a:endParaRPr lang="ar-SA" sz="4000" b="1" dirty="0">
              <a:solidFill>
                <a:schemeClr val="bg1"/>
              </a:solidFill>
              <a:effectLst>
                <a:outerShdw blurRad="38100" dist="38100" dir="2700000" algn="tl">
                  <a:srgbClr val="000000">
                    <a:alpha val="43137"/>
                  </a:srgbClr>
                </a:outerShdw>
              </a:effectLst>
              <a:cs typeface="AdvertisingExtraBold"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strVal val="#ppt_w+.3"/>
                                          </p:val>
                                        </p:tav>
                                        <p:tav tm="100000">
                                          <p:val>
                                            <p:strVal val="#ppt_w"/>
                                          </p:val>
                                        </p:tav>
                                      </p:tavLst>
                                    </p:anim>
                                    <p:anim calcmode="lin" valueType="num">
                                      <p:cBhvr>
                                        <p:cTn id="29" dur="1000" fill="hold"/>
                                        <p:tgtEl>
                                          <p:spTgt spid="10"/>
                                        </p:tgtEl>
                                        <p:attrNameLst>
                                          <p:attrName>ppt_h</p:attrName>
                                        </p:attrNameLst>
                                      </p:cBhvr>
                                      <p:tavLst>
                                        <p:tav tm="0">
                                          <p:val>
                                            <p:strVal val="#ppt_h"/>
                                          </p:val>
                                        </p:tav>
                                        <p:tav tm="100000">
                                          <p:val>
                                            <p:strVal val="#ppt_h"/>
                                          </p:val>
                                        </p:tav>
                                      </p:tavLst>
                                    </p:anim>
                                    <p:animEffect transition="in" filter="fade">
                                      <p:cBhvr>
                                        <p:cTn id="3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28675" name="مجموعة 8"/>
          <p:cNvGrpSpPr>
            <a:grpSpLocks/>
          </p:cNvGrpSpPr>
          <p:nvPr/>
        </p:nvGrpSpPr>
        <p:grpSpPr bwMode="auto">
          <a:xfrm>
            <a:off x="1795463" y="6242050"/>
            <a:ext cx="6305550" cy="579438"/>
            <a:chOff x="1919144" y="6248360"/>
            <a:chExt cx="6305832" cy="579160"/>
          </a:xfrm>
        </p:grpSpPr>
        <p:sp>
          <p:nvSpPr>
            <p:cNvPr id="19" name="مخطط انسيابي: تحضير 18">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0" name="سهم مسنن إلى اليمين 19">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21" name="سهم مسنن إلى اليمين 20">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24197" y="900009"/>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س3: لماذا لا يكون المؤمن جباناً؟</a:t>
            </a:r>
            <a:endParaRPr lang="en-US" sz="3200">
              <a:solidFill>
                <a:srgbClr val="FF0000"/>
              </a:solidFill>
            </a:endParaRPr>
          </a:p>
        </p:txBody>
      </p:sp>
      <p:sp>
        <p:nvSpPr>
          <p:cNvPr id="8" name="AutoShape 7"/>
          <p:cNvSpPr>
            <a:spLocks noChangeArrowheads="1"/>
          </p:cNvSpPr>
          <p:nvPr/>
        </p:nvSpPr>
        <p:spPr bwMode="auto">
          <a:xfrm>
            <a:off x="309563" y="1557338"/>
            <a:ext cx="8510587" cy="1076325"/>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ج3: لأنه يكون قوياً بالله تعالى تهون عليه الحياة الدنيا وعذابها بجانب الحياة الآخرة .</a:t>
            </a:r>
            <a:endParaRPr lang="en-US" sz="3200">
              <a:solidFill>
                <a:srgbClr val="0000FF"/>
              </a:solidFill>
            </a:endParaRPr>
          </a:p>
        </p:txBody>
      </p:sp>
      <p:sp>
        <p:nvSpPr>
          <p:cNvPr id="9" name="Rectangle 2"/>
          <p:cNvSpPr>
            <a:spLocks noChangeArrowheads="1"/>
          </p:cNvSpPr>
          <p:nvPr/>
        </p:nvSpPr>
        <p:spPr bwMode="auto">
          <a:xfrm>
            <a:off x="323528" y="2927846"/>
            <a:ext cx="8496275" cy="1077218"/>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س4: لماذا رغبت امرأة فرعون عن ما بين يديها من متع الحياة وطلبت النجاة من فرعون وعمله ؟</a:t>
            </a:r>
            <a:endParaRPr lang="en-US" sz="3200">
              <a:solidFill>
                <a:srgbClr val="FF0000"/>
              </a:solidFill>
            </a:endParaRPr>
          </a:p>
        </p:txBody>
      </p:sp>
      <p:sp>
        <p:nvSpPr>
          <p:cNvPr id="10" name="AutoShape 7"/>
          <p:cNvSpPr>
            <a:spLocks noChangeArrowheads="1"/>
          </p:cNvSpPr>
          <p:nvPr/>
        </p:nvSpPr>
        <p:spPr bwMode="auto">
          <a:xfrm>
            <a:off x="236538" y="4079875"/>
            <a:ext cx="8512175" cy="1077913"/>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ج4: ابتغاء الدار الآخرة لما استنار قلبها بنور الإيمان بالله تعالى والدار الآخرة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strVal val="#ppt_w+.3"/>
                                          </p:val>
                                        </p:tav>
                                        <p:tav tm="100000">
                                          <p:val>
                                            <p:strVal val="#ppt_w"/>
                                          </p:val>
                                        </p:tav>
                                      </p:tavLst>
                                    </p:anim>
                                    <p:anim calcmode="lin" valueType="num">
                                      <p:cBhvr>
                                        <p:cTn id="29" dur="1000" fill="hold"/>
                                        <p:tgtEl>
                                          <p:spTgt spid="10"/>
                                        </p:tgtEl>
                                        <p:attrNameLst>
                                          <p:attrName>ppt_h</p:attrName>
                                        </p:attrNameLst>
                                      </p:cBhvr>
                                      <p:tavLst>
                                        <p:tav tm="0">
                                          <p:val>
                                            <p:strVal val="#ppt_h"/>
                                          </p:val>
                                        </p:tav>
                                        <p:tav tm="100000">
                                          <p:val>
                                            <p:strVal val="#ppt_h"/>
                                          </p:val>
                                        </p:tav>
                                      </p:tavLst>
                                    </p:anim>
                                    <p:animEffect transition="in" filter="fade">
                                      <p:cBhvr>
                                        <p:cTn id="3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29699" name="مجموعة 8"/>
          <p:cNvGrpSpPr>
            <a:grpSpLocks/>
          </p:cNvGrpSpPr>
          <p:nvPr/>
        </p:nvGrpSpPr>
        <p:grpSpPr bwMode="auto">
          <a:xfrm>
            <a:off x="1795463" y="6242050"/>
            <a:ext cx="6305550" cy="579438"/>
            <a:chOff x="1919144" y="6248360"/>
            <a:chExt cx="6305832" cy="579160"/>
          </a:xfrm>
        </p:grpSpPr>
        <p:sp>
          <p:nvSpPr>
            <p:cNvPr id="21" name="مخطط انسيابي: تحضير 20">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2" name="سهم مسنن إلى اليمين 2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23" name="سهم مسنن إلى اليمين 22">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24197" y="692696"/>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س5:كيف يكون الإيمان بالغيب سبباً لانتشار المحبة في المجتمع ؟ </a:t>
            </a:r>
            <a:endParaRPr lang="en-US" sz="3200">
              <a:solidFill>
                <a:srgbClr val="FF0000"/>
              </a:solidFill>
            </a:endParaRPr>
          </a:p>
        </p:txBody>
      </p:sp>
      <p:sp>
        <p:nvSpPr>
          <p:cNvPr id="8" name="AutoShape 7"/>
          <p:cNvSpPr>
            <a:spLocks noChangeArrowheads="1"/>
          </p:cNvSpPr>
          <p:nvPr/>
        </p:nvSpPr>
        <p:spPr bwMode="auto">
          <a:xfrm>
            <a:off x="309563" y="1349375"/>
            <a:ext cx="8510587" cy="2554288"/>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ج5: لأن الإيمان بالغيب من وعد الله تعالى ووعيده يجعل المرء محاسباً لنفسه في جميع تصرفاته طمعاً في الثواب وخوفاً من العقاب , والإيمان الصادق بتحقق الثواب يجعل النفس المؤمنة مندفعة إلى الإحسان والإيثار طمعاً في الثواب الباقي , والأمر الذي تصفو معه النفوس وتسود المحبة بين الأفراد والجماعات . </a:t>
            </a:r>
            <a:endParaRPr lang="en-US" sz="3200">
              <a:solidFill>
                <a:srgbClr val="0000FF"/>
              </a:solidFill>
            </a:endParaRPr>
          </a:p>
        </p:txBody>
      </p:sp>
      <p:sp>
        <p:nvSpPr>
          <p:cNvPr id="11" name="Rectangle 2"/>
          <p:cNvSpPr>
            <a:spLocks noChangeArrowheads="1"/>
          </p:cNvSpPr>
          <p:nvPr/>
        </p:nvSpPr>
        <p:spPr bwMode="auto">
          <a:xfrm>
            <a:off x="323528" y="3933056"/>
            <a:ext cx="8496275"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س6: عددي آثار الإيمان بالغيب في عقيدة المسلم </a:t>
            </a:r>
            <a:endParaRPr lang="en-US" sz="3200">
              <a:solidFill>
                <a:srgbClr val="FF0000"/>
              </a:solidFill>
            </a:endParaRPr>
          </a:p>
        </p:txBody>
      </p:sp>
      <p:sp>
        <p:nvSpPr>
          <p:cNvPr id="12" name="AutoShape 7"/>
          <p:cNvSpPr>
            <a:spLocks noChangeArrowheads="1"/>
          </p:cNvSpPr>
          <p:nvPr/>
        </p:nvSpPr>
        <p:spPr bwMode="auto">
          <a:xfrm>
            <a:off x="309563" y="4581525"/>
            <a:ext cx="8510587" cy="1570038"/>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ج6: </a:t>
            </a:r>
            <a:endParaRPr lang="en-US" sz="3200">
              <a:solidFill>
                <a:srgbClr val="0000FF"/>
              </a:solidFill>
            </a:endParaRPr>
          </a:p>
          <a:p>
            <a:pPr>
              <a:defRPr/>
            </a:pPr>
            <a:r>
              <a:rPr lang="ar-SA" sz="3200">
                <a:solidFill>
                  <a:srgbClr val="0000FF"/>
                </a:solidFill>
              </a:rPr>
              <a:t>1- الإخلاص في العمل 2- القوة في الحق</a:t>
            </a:r>
            <a:endParaRPr lang="en-US" sz="3200">
              <a:solidFill>
                <a:srgbClr val="0000FF"/>
              </a:solidFill>
            </a:endParaRPr>
          </a:p>
          <a:p>
            <a:pPr>
              <a:defRPr/>
            </a:pPr>
            <a:r>
              <a:rPr lang="ar-SA" sz="3200">
                <a:solidFill>
                  <a:srgbClr val="0000FF"/>
                </a:solidFill>
              </a:rPr>
              <a:t>3- احتقار المظاهر الدنيوية  4- ذهاب الغل والأحقاد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ppt_w</p:attrName>
                                        </p:attrNameLst>
                                      </p:cBhvr>
                                      <p:tavLst>
                                        <p:tav tm="0">
                                          <p:val>
                                            <p:strVal val="#ppt_w+.3"/>
                                          </p:val>
                                        </p:tav>
                                        <p:tav tm="100000">
                                          <p:val>
                                            <p:strVal val="#ppt_w"/>
                                          </p:val>
                                        </p:tav>
                                      </p:tavLst>
                                    </p:anim>
                                    <p:anim calcmode="lin" valueType="num">
                                      <p:cBhvr>
                                        <p:cTn id="29" dur="1000" fill="hold"/>
                                        <p:tgtEl>
                                          <p:spTgt spid="12"/>
                                        </p:tgtEl>
                                        <p:attrNameLst>
                                          <p:attrName>ppt_h</p:attrName>
                                        </p:attrNameLst>
                                      </p:cBhvr>
                                      <p:tavLst>
                                        <p:tav tm="0">
                                          <p:val>
                                            <p:strVal val="#ppt_h"/>
                                          </p:val>
                                        </p:tav>
                                        <p:tav tm="100000">
                                          <p:val>
                                            <p:strVal val="#ppt_h"/>
                                          </p:val>
                                        </p:tav>
                                      </p:tavLst>
                                    </p:anim>
                                    <p:animEffect transition="in" filter="fade">
                                      <p:cBhvr>
                                        <p:cTn id="3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30723" name="مجموعة 8"/>
          <p:cNvGrpSpPr>
            <a:grpSpLocks/>
          </p:cNvGrpSpPr>
          <p:nvPr/>
        </p:nvGrpSpPr>
        <p:grpSpPr bwMode="auto">
          <a:xfrm>
            <a:off x="1795463" y="6242050"/>
            <a:ext cx="6305550" cy="579438"/>
            <a:chOff x="1919144" y="6248360"/>
            <a:chExt cx="6305832" cy="579160"/>
          </a:xfrm>
        </p:grpSpPr>
        <p:sp>
          <p:nvSpPr>
            <p:cNvPr id="22" name="مخطط انسيابي: تحضير 21">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3" name="سهم مسنن إلى اليمين 22">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24" name="سهم مسنن إلى اليمين 23">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24197" y="1162487"/>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س1: هل الاعتراف بالربوبية داخل في الإيمان ولماذا ؟</a:t>
            </a:r>
            <a:endParaRPr lang="en-US" sz="3200">
              <a:solidFill>
                <a:srgbClr val="FF0000"/>
              </a:solidFill>
            </a:endParaRPr>
          </a:p>
        </p:txBody>
      </p:sp>
      <p:sp>
        <p:nvSpPr>
          <p:cNvPr id="8" name="AutoShape 7"/>
          <p:cNvSpPr>
            <a:spLocks noChangeArrowheads="1"/>
          </p:cNvSpPr>
          <p:nvPr/>
        </p:nvSpPr>
        <p:spPr bwMode="auto">
          <a:xfrm>
            <a:off x="309563" y="1882775"/>
            <a:ext cx="8510587" cy="3046413"/>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t> ج1: </a:t>
            </a:r>
          </a:p>
          <a:p>
            <a:pPr>
              <a:defRPr/>
            </a:pPr>
            <a:r>
              <a:rPr lang="ar-SA" sz="3200"/>
              <a:t>نعم , لأن من شروط الإيمان الإعتقاد الجازم بالله تعالى واحد أحد فرد صمد لم يتخذ صاحبةً ولا ولداً ,وهو رب كل شيء ومليكه ليس له شريك في الملك هو الخالق الرَّزَاق المعطي المانع المحيي المتصرف في جميع شؤون الخلق .</a:t>
            </a:r>
            <a:endParaRPr lang="en-US" sz="3200"/>
          </a:p>
          <a:p>
            <a:pPr>
              <a:defRPr/>
            </a:pPr>
            <a:endParaRPr lang="en-US" sz="3200">
              <a:solidFill>
                <a:srgbClr val="0000FF"/>
              </a:solidFill>
            </a:endParaRPr>
          </a:p>
        </p:txBody>
      </p:sp>
      <p:sp>
        <p:nvSpPr>
          <p:cNvPr id="12" name="مستطيل مستدير الزوايا 11"/>
          <p:cNvSpPr/>
          <p:nvPr/>
        </p:nvSpPr>
        <p:spPr>
          <a:xfrm>
            <a:off x="1187450" y="44450"/>
            <a:ext cx="6697663" cy="576263"/>
          </a:xfrm>
          <a:prstGeom prst="roundRect">
            <a:avLst/>
          </a:prstGeom>
          <a:gradFill flip="none" rotWithShape="1">
            <a:gsLst>
              <a:gs pos="0">
                <a:srgbClr val="FFFF00"/>
              </a:gs>
              <a:gs pos="50000">
                <a:srgbClr val="9CB86E"/>
              </a:gs>
              <a:gs pos="100000">
                <a:srgbClr val="156B13"/>
              </a:gs>
            </a:gsLst>
            <a:lin ang="5400000" scaled="0"/>
            <a:tileRect/>
          </a:gradFill>
        </p:spPr>
        <p:style>
          <a:lnRef idx="1">
            <a:schemeClr val="accent3"/>
          </a:lnRef>
          <a:fillRef idx="2">
            <a:schemeClr val="accent3"/>
          </a:fillRef>
          <a:effectRef idx="1">
            <a:schemeClr val="accent3"/>
          </a:effectRef>
          <a:fontRef idx="minor">
            <a:schemeClr val="dk1"/>
          </a:fontRef>
        </p:style>
        <p:txBody>
          <a:bodyPr rtlCol="1" anchor="ctr"/>
          <a:lstStyle/>
          <a:p>
            <a:pPr algn="ctr" fontAlgn="auto">
              <a:spcBef>
                <a:spcPts val="0"/>
              </a:spcBef>
              <a:spcAft>
                <a:spcPts val="0"/>
              </a:spcAft>
              <a:defRPr/>
            </a:pPr>
            <a:r>
              <a:rPr lang="ar-SA" sz="4000" b="1">
                <a:solidFill>
                  <a:schemeClr val="bg1"/>
                </a:solidFill>
                <a:cs typeface="AdvertisingExtraBold" pitchFamily="2" charset="-78"/>
              </a:rPr>
              <a:t>الإيمان بالله تعالى</a:t>
            </a:r>
            <a:endParaRPr lang="ar-SA" sz="4000" b="1" dirty="0">
              <a:solidFill>
                <a:schemeClr val="bg1"/>
              </a:solidFill>
              <a:effectLst>
                <a:outerShdw blurRad="38100" dist="38100" dir="2700000" algn="tl">
                  <a:srgbClr val="000000">
                    <a:alpha val="43137"/>
                  </a:srgbClr>
                </a:outerShdw>
              </a:effectLst>
              <a:cs typeface="AdvertisingExtraBold"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مجموعة 8"/>
          <p:cNvGrpSpPr>
            <a:grpSpLocks/>
          </p:cNvGrpSpPr>
          <p:nvPr/>
        </p:nvGrpSpPr>
        <p:grpSpPr bwMode="auto">
          <a:xfrm>
            <a:off x="1795463" y="6242050"/>
            <a:ext cx="6305550" cy="579438"/>
            <a:chOff x="1919144" y="6248360"/>
            <a:chExt cx="6305832" cy="579160"/>
          </a:xfrm>
        </p:grpSpPr>
        <p:sp>
          <p:nvSpPr>
            <p:cNvPr id="8" name="مخطط انسيابي: تحضير 7">
              <a:hlinkClick r:id="" action="ppaction://hlinkshowjump?jump=firstslide" highlightClick="1">
                <a:snd r:embed="rId2" name="الترجمة من Google#en-ar-ط§ظ„طھظ„_3.wav"/>
              </a:hlinkClick>
              <a:hlinkHover r:id="" action="ppaction://noaction">
                <a:snd r:embed="rId2"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a:hlinkClick r:id="rId3" action="ppaction://hlinksldjump"/>
                </a:rPr>
                <a:t>الصفحة الرئيسية</a:t>
              </a:r>
              <a:endParaRPr lang="ar-SA" sz="2800" b="1"/>
            </a:p>
          </p:txBody>
        </p:sp>
        <p:sp>
          <p:nvSpPr>
            <p:cNvPr id="9" name="سهم مسنن إلى اليمين 8">
              <a:hlinkClick r:id="" action="ppaction://hlinkshowjump?jump=previousslide" highlightClick="1">
                <a:snd r:embed="rId4" name="الترجمة من Google#en-ar-ط§ظ„طھظ„_2.wav"/>
              </a:hlinkClick>
              <a:hlinkHover r:id="" action="ppaction://noaction" highlightClick="1">
                <a:snd r:embed="rId4"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3" action="ppaction://hlinksldjump"/>
                </a:rPr>
                <a:t>السابق</a:t>
              </a:r>
              <a:endParaRPr lang="ar-SA" sz="2800"/>
            </a:p>
          </p:txBody>
        </p:sp>
        <p:sp>
          <p:nvSpPr>
            <p:cNvPr id="10" name="سهم مسنن إلى اليمين 9">
              <a:hlinkClick r:id="" action="ppaction://hlinkshowjump?jump=nextslide" highlightClick="1">
                <a:snd r:embed="rId5" name="الترجمة من Google#en-ar-ط§ظ„طھظ„.wav"/>
              </a:hlinkClick>
              <a:hlinkHover r:id="" action="ppaction://noaction">
                <a:snd r:embed="rId5"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6" action="ppaction://hlinksldjump"/>
                </a:rPr>
                <a:t>التالي</a:t>
              </a:r>
              <a:endParaRPr lang="ar-SA" sz="2800"/>
            </a:p>
          </p:txBody>
        </p:sp>
      </p:grpSp>
      <p:pic>
        <p:nvPicPr>
          <p:cNvPr id="11" name="Picture 2" descr="C:\Documents and Settings\نور المعلم\My Documents\My Pictures\exit[1].png">
            <a:hlinkClick r:id="" action="ppaction://hlinkshowjump?jump=endshow" highlightClick="1"/>
            <a:hlinkHover r:id="" action="ppaction://noaction" highlightClick="1">
              <a:snd r:embed="rId7" name="الترجمة من Google#en-ar-ط§ظ„طھظ„_4.wav"/>
            </a:hlinkHover>
          </p:cNvPr>
          <p:cNvPicPr>
            <a:picLocks noChangeAspect="1" noChangeArrowheads="1"/>
          </p:cNvPicPr>
          <p:nvPr/>
        </p:nvPicPr>
        <p:blipFill>
          <a:blip r:embed="rId8"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sp>
        <p:nvSpPr>
          <p:cNvPr id="12" name="مستطيل مستدير الزوايا 11"/>
          <p:cNvSpPr/>
          <p:nvPr/>
        </p:nvSpPr>
        <p:spPr>
          <a:xfrm>
            <a:off x="1187450" y="44450"/>
            <a:ext cx="6697663" cy="576263"/>
          </a:xfrm>
          <a:prstGeom prst="roundRect">
            <a:avLst/>
          </a:prstGeom>
          <a:gradFill flip="none" rotWithShape="1">
            <a:gsLst>
              <a:gs pos="0">
                <a:srgbClr val="FFFF00"/>
              </a:gs>
              <a:gs pos="50000">
                <a:srgbClr val="9CB86E"/>
              </a:gs>
              <a:gs pos="100000">
                <a:srgbClr val="156B13"/>
              </a:gs>
            </a:gsLst>
            <a:lin ang="5400000" scaled="0"/>
            <a:tileRect/>
          </a:gradFill>
        </p:spPr>
        <p:style>
          <a:lnRef idx="1">
            <a:schemeClr val="accent3"/>
          </a:lnRef>
          <a:fillRef idx="2">
            <a:schemeClr val="accent3"/>
          </a:fillRef>
          <a:effectRef idx="1">
            <a:schemeClr val="accent3"/>
          </a:effectRef>
          <a:fontRef idx="minor">
            <a:schemeClr val="dk1"/>
          </a:fontRef>
        </p:style>
        <p:txBody>
          <a:bodyPr rtlCol="1" anchor="ctr"/>
          <a:lstStyle/>
          <a:p>
            <a:pPr algn="ctr" fontAlgn="auto">
              <a:spcBef>
                <a:spcPts val="0"/>
              </a:spcBef>
              <a:spcAft>
                <a:spcPts val="0"/>
              </a:spcAft>
              <a:defRPr/>
            </a:pPr>
            <a:r>
              <a:rPr lang="ar-SA" sz="4000" b="1">
                <a:solidFill>
                  <a:schemeClr val="bg1"/>
                </a:solidFill>
                <a:cs typeface="AdvertisingExtraBold" pitchFamily="2" charset="-78"/>
              </a:rPr>
              <a:t>الإيـمــــان </a:t>
            </a:r>
            <a:endParaRPr lang="ar-SA" sz="4000" b="1" dirty="0">
              <a:solidFill>
                <a:schemeClr val="bg1"/>
              </a:solidFill>
              <a:effectLst>
                <a:outerShdw blurRad="38100" dist="38100" dir="2700000" algn="tl">
                  <a:srgbClr val="000000">
                    <a:alpha val="43137"/>
                  </a:srgbClr>
                </a:outerShdw>
              </a:effectLst>
              <a:cs typeface="AdvertisingExtraBold" pitchFamily="2" charset="-78"/>
            </a:endParaRPr>
          </a:p>
        </p:txBody>
      </p:sp>
      <p:sp>
        <p:nvSpPr>
          <p:cNvPr id="14" name="Rectangle 2"/>
          <p:cNvSpPr>
            <a:spLocks noChangeArrowheads="1"/>
          </p:cNvSpPr>
          <p:nvPr/>
        </p:nvSpPr>
        <p:spPr bwMode="auto">
          <a:xfrm>
            <a:off x="324197" y="764704"/>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t>س1: ما معنى الإيمان لغةً ؟</a:t>
            </a:r>
            <a:endParaRPr lang="en-US" sz="3200"/>
          </a:p>
        </p:txBody>
      </p:sp>
      <p:sp>
        <p:nvSpPr>
          <p:cNvPr id="18" name="AutoShape 7"/>
          <p:cNvSpPr>
            <a:spLocks noChangeArrowheads="1"/>
          </p:cNvSpPr>
          <p:nvPr/>
        </p:nvSpPr>
        <p:spPr bwMode="auto">
          <a:xfrm>
            <a:off x="309563" y="1484313"/>
            <a:ext cx="8510587" cy="585787"/>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ج1 : تصديق القلب. </a:t>
            </a:r>
            <a:endParaRPr lang="en-US" sz="3200">
              <a:solidFill>
                <a:srgbClr val="0000FF"/>
              </a:solidFill>
            </a:endParaRPr>
          </a:p>
        </p:txBody>
      </p:sp>
      <p:sp>
        <p:nvSpPr>
          <p:cNvPr id="19" name="Rectangle 2"/>
          <p:cNvSpPr>
            <a:spLocks noChangeArrowheads="1"/>
          </p:cNvSpPr>
          <p:nvPr/>
        </p:nvSpPr>
        <p:spPr bwMode="auto">
          <a:xfrm>
            <a:off x="323528" y="2204864"/>
            <a:ext cx="8496275"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t>س2: ما تعريف الجمهور للإيمان اصطلاحاً ؟</a:t>
            </a:r>
            <a:endParaRPr lang="en-US" sz="3200"/>
          </a:p>
        </p:txBody>
      </p:sp>
      <p:sp>
        <p:nvSpPr>
          <p:cNvPr id="20" name="AutoShape 7"/>
          <p:cNvSpPr>
            <a:spLocks noChangeArrowheads="1"/>
          </p:cNvSpPr>
          <p:nvPr/>
        </p:nvSpPr>
        <p:spPr bwMode="auto">
          <a:xfrm>
            <a:off x="309563" y="2924175"/>
            <a:ext cx="8510587" cy="585788"/>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ج2: تصديق القلب , وإقرار باللسان , وعمل بالأركان .</a:t>
            </a:r>
            <a:endParaRPr lang="en-US" sz="3200">
              <a:solidFill>
                <a:srgbClr val="0000FF"/>
              </a:solidFill>
            </a:endParaRPr>
          </a:p>
        </p:txBody>
      </p:sp>
      <p:sp>
        <p:nvSpPr>
          <p:cNvPr id="21" name="Rectangle 2"/>
          <p:cNvSpPr>
            <a:spLocks noChangeArrowheads="1"/>
          </p:cNvSpPr>
          <p:nvPr/>
        </p:nvSpPr>
        <p:spPr bwMode="auto">
          <a:xfrm>
            <a:off x="338584" y="3645024"/>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t>س3 : أذكري بعض أدلة السلف على زيادة الإيمان ونقصه .</a:t>
            </a:r>
            <a:endParaRPr lang="en-US" sz="3200"/>
          </a:p>
        </p:txBody>
      </p:sp>
      <p:sp>
        <p:nvSpPr>
          <p:cNvPr id="22" name="AutoShape 7"/>
          <p:cNvSpPr>
            <a:spLocks noChangeArrowheads="1"/>
          </p:cNvSpPr>
          <p:nvPr/>
        </p:nvSpPr>
        <p:spPr bwMode="auto">
          <a:xfrm>
            <a:off x="323850" y="692150"/>
            <a:ext cx="8510588" cy="5018088"/>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ج3 : </a:t>
            </a:r>
            <a:endParaRPr lang="en-US" sz="3200">
              <a:solidFill>
                <a:srgbClr val="0000FF"/>
              </a:solidFill>
            </a:endParaRPr>
          </a:p>
          <a:p>
            <a:pPr>
              <a:defRPr/>
            </a:pPr>
            <a:r>
              <a:rPr lang="ar-SA" sz="3200">
                <a:solidFill>
                  <a:srgbClr val="0000FF"/>
                </a:solidFill>
              </a:rPr>
              <a:t>1- قول الله تعالى: ( وَمَا جَعَلْنَا أَصْحَابَ النَّارِ إِلَّا مَلَائِكَةً وَمَا جَعَلْنَا عِدَّتَهُمْ إِلَّا فِتْنَةً لِلَّذِينَ كَفَرُوا لِيَسْتَيْقِنَ الَّذِينَ أُوتُوا الْكِتَابَ وَيَزْدَادَ الَّذِينَ آَمَنُوا إِيمَانًا .... (31) ) المدثر</a:t>
            </a:r>
            <a:endParaRPr lang="en-US" sz="3200">
              <a:solidFill>
                <a:srgbClr val="0000FF"/>
              </a:solidFill>
            </a:endParaRPr>
          </a:p>
          <a:p>
            <a:pPr>
              <a:defRPr/>
            </a:pPr>
            <a:r>
              <a:rPr lang="ar-SA" sz="3200">
                <a:solidFill>
                  <a:srgbClr val="0000FF"/>
                </a:solidFill>
              </a:rPr>
              <a:t>2- قول الله تعالى : (إِنَّمَا الْمُؤْمِنُونَ الَّذِينَ إِذَا ذُكِرَ اللَّهُ وَجِلَتْ قُلُوبُهُمْ وَإِذَا تُلِيَتْ عَلَيْهِمْ آَيَاتُهُ زَادَتْهُمْ إِيمَانًا وَعَلَى رَبِّهِمْ يَتَوَكَّلُونَ (2))الأنفال</a:t>
            </a:r>
            <a:endParaRPr lang="en-US" sz="3200">
              <a:solidFill>
                <a:srgbClr val="0000FF"/>
              </a:solidFill>
            </a:endParaRPr>
          </a:p>
          <a:p>
            <a:pPr>
              <a:defRPr/>
            </a:pPr>
            <a:r>
              <a:rPr lang="ar-SA" sz="3200">
                <a:solidFill>
                  <a:srgbClr val="0000FF"/>
                </a:solidFill>
              </a:rPr>
              <a:t>3- قال رسول الله صلى الله عليه وسلم (من رأى منكم منكراً فليغيره بيده فإن لم يستطع فبلسانه فإن لم يستطع فبقلبه وذلك أضعف الإيمان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1000" fill="hold"/>
                                        <p:tgtEl>
                                          <p:spTgt spid="18"/>
                                        </p:tgtEl>
                                        <p:attrNameLst>
                                          <p:attrName>ppt_w</p:attrName>
                                        </p:attrNameLst>
                                      </p:cBhvr>
                                      <p:tavLst>
                                        <p:tav tm="0">
                                          <p:val>
                                            <p:strVal val="#ppt_w+.3"/>
                                          </p:val>
                                        </p:tav>
                                        <p:tav tm="100000">
                                          <p:val>
                                            <p:strVal val="#ppt_w"/>
                                          </p:val>
                                        </p:tav>
                                      </p:tavLst>
                                    </p:anim>
                                    <p:anim calcmode="lin" valueType="num">
                                      <p:cBhvr>
                                        <p:cTn id="15" dur="1000" fill="hold"/>
                                        <p:tgtEl>
                                          <p:spTgt spid="18"/>
                                        </p:tgtEl>
                                        <p:attrNameLst>
                                          <p:attrName>ppt_h</p:attrName>
                                        </p:attrNameLst>
                                      </p:cBhvr>
                                      <p:tavLst>
                                        <p:tav tm="0">
                                          <p:val>
                                            <p:strVal val="#ppt_h"/>
                                          </p:val>
                                        </p:tav>
                                        <p:tav tm="100000">
                                          <p:val>
                                            <p:strVal val="#ppt_h"/>
                                          </p:val>
                                        </p:tav>
                                      </p:tavLst>
                                    </p:anim>
                                    <p:animEffect transition="in" filter="fade">
                                      <p:cBhvr>
                                        <p:cTn id="16" dur="10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strVal val="#ppt_w+.3"/>
                                          </p:val>
                                        </p:tav>
                                        <p:tav tm="100000">
                                          <p:val>
                                            <p:strVal val="#ppt_w"/>
                                          </p:val>
                                        </p:tav>
                                      </p:tavLst>
                                    </p:anim>
                                    <p:anim calcmode="lin" valueType="num">
                                      <p:cBhvr>
                                        <p:cTn id="29" dur="1000" fill="hold"/>
                                        <p:tgtEl>
                                          <p:spTgt spid="20"/>
                                        </p:tgtEl>
                                        <p:attrNameLst>
                                          <p:attrName>ppt_h</p:attrName>
                                        </p:attrNameLst>
                                      </p:cBhvr>
                                      <p:tavLst>
                                        <p:tav tm="0">
                                          <p:val>
                                            <p:strVal val="#ppt_h"/>
                                          </p:val>
                                        </p:tav>
                                        <p:tav tm="100000">
                                          <p:val>
                                            <p:strVal val="#ppt_h"/>
                                          </p:val>
                                        </p:tav>
                                      </p:tavLst>
                                    </p:anim>
                                    <p:animEffect transition="in" filter="fade">
                                      <p:cBhvr>
                                        <p:cTn id="30" dur="10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1000" fill="hold"/>
                                        <p:tgtEl>
                                          <p:spTgt spid="22"/>
                                        </p:tgtEl>
                                        <p:attrNameLst>
                                          <p:attrName>ppt_w</p:attrName>
                                        </p:attrNameLst>
                                      </p:cBhvr>
                                      <p:tavLst>
                                        <p:tav tm="0">
                                          <p:val>
                                            <p:strVal val="#ppt_w+.3"/>
                                          </p:val>
                                        </p:tav>
                                        <p:tav tm="100000">
                                          <p:val>
                                            <p:strVal val="#ppt_w"/>
                                          </p:val>
                                        </p:tav>
                                      </p:tavLst>
                                    </p:anim>
                                    <p:anim calcmode="lin" valueType="num">
                                      <p:cBhvr>
                                        <p:cTn id="43" dur="1000" fill="hold"/>
                                        <p:tgtEl>
                                          <p:spTgt spid="22"/>
                                        </p:tgtEl>
                                        <p:attrNameLst>
                                          <p:attrName>ppt_h</p:attrName>
                                        </p:attrNameLst>
                                      </p:cBhvr>
                                      <p:tavLst>
                                        <p:tav tm="0">
                                          <p:val>
                                            <p:strVal val="#ppt_h"/>
                                          </p:val>
                                        </p:tav>
                                        <p:tav tm="100000">
                                          <p:val>
                                            <p:strVal val="#ppt_h"/>
                                          </p:val>
                                        </p:tav>
                                      </p:tavLst>
                                    </p:anim>
                                    <p:animEffect transition="in" filter="fade">
                                      <p:cBhvr>
                                        <p:cTn id="44"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31747" name="مجموعة 8"/>
          <p:cNvGrpSpPr>
            <a:grpSpLocks/>
          </p:cNvGrpSpPr>
          <p:nvPr/>
        </p:nvGrpSpPr>
        <p:grpSpPr bwMode="auto">
          <a:xfrm>
            <a:off x="1795463" y="6242050"/>
            <a:ext cx="6305550" cy="579438"/>
            <a:chOff x="1919144" y="6248360"/>
            <a:chExt cx="6305832" cy="579160"/>
          </a:xfrm>
        </p:grpSpPr>
        <p:sp>
          <p:nvSpPr>
            <p:cNvPr id="27" name="مخطط انسيابي: تحضير 26">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8" name="سهم مسنن إلى اليمين 27">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29" name="سهم مسنن إلى اليمين 28">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11" name="Rectangle 2"/>
          <p:cNvSpPr>
            <a:spLocks noChangeArrowheads="1"/>
          </p:cNvSpPr>
          <p:nvPr/>
        </p:nvSpPr>
        <p:spPr bwMode="auto">
          <a:xfrm>
            <a:off x="323528" y="692696"/>
            <a:ext cx="8496275" cy="1077218"/>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س2: هل ينافي الإيمان إخراج شئون الحياة عن حكم الله سبانه وتعالى . مع الاستدلال على ما تقولين ؟</a:t>
            </a:r>
            <a:endParaRPr lang="en-US" sz="3200">
              <a:solidFill>
                <a:srgbClr val="FF0000"/>
              </a:solidFill>
            </a:endParaRPr>
          </a:p>
        </p:txBody>
      </p:sp>
      <p:sp>
        <p:nvSpPr>
          <p:cNvPr id="12" name="AutoShape 7"/>
          <p:cNvSpPr>
            <a:spLocks noChangeArrowheads="1"/>
          </p:cNvSpPr>
          <p:nvPr/>
        </p:nvSpPr>
        <p:spPr bwMode="auto">
          <a:xfrm>
            <a:off x="323850" y="1847850"/>
            <a:ext cx="8496300" cy="1570038"/>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ج2: </a:t>
            </a:r>
          </a:p>
          <a:p>
            <a:pPr>
              <a:defRPr/>
            </a:pPr>
            <a:r>
              <a:rPr lang="ar-SA" sz="3200">
                <a:solidFill>
                  <a:srgbClr val="0000FF"/>
                </a:solidFill>
              </a:rPr>
              <a:t>نعم , لانه من الحكم بغير ما أنزل الله يقول الله تعالى (وَمَنْ لَمْ يَحْكُمْ بِمَا أَنْزَلَ اللَّهُ فَأُولَئِكَ هُمُ الْكَافِرُونَ (44))</a:t>
            </a:r>
            <a:endParaRPr lang="en-US" sz="3200">
              <a:solidFill>
                <a:srgbClr val="0000FF"/>
              </a:solidFill>
            </a:endParaRPr>
          </a:p>
        </p:txBody>
      </p:sp>
      <p:sp>
        <p:nvSpPr>
          <p:cNvPr id="13" name="Rectangle 2"/>
          <p:cNvSpPr>
            <a:spLocks noChangeArrowheads="1"/>
          </p:cNvSpPr>
          <p:nvPr/>
        </p:nvSpPr>
        <p:spPr bwMode="auto">
          <a:xfrm>
            <a:off x="323528" y="3636313"/>
            <a:ext cx="8496275"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س3:ما معنى العبادة ؟</a:t>
            </a:r>
            <a:endParaRPr lang="en-US" sz="3200">
              <a:solidFill>
                <a:srgbClr val="FF0000"/>
              </a:solidFill>
            </a:endParaRPr>
          </a:p>
        </p:txBody>
      </p:sp>
      <p:sp>
        <p:nvSpPr>
          <p:cNvPr id="14" name="AutoShape 7"/>
          <p:cNvSpPr>
            <a:spLocks noChangeArrowheads="1"/>
          </p:cNvSpPr>
          <p:nvPr/>
        </p:nvSpPr>
        <p:spPr bwMode="auto">
          <a:xfrm>
            <a:off x="309563" y="4306888"/>
            <a:ext cx="8510587" cy="1570037"/>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ج3:</a:t>
            </a:r>
          </a:p>
          <a:p>
            <a:pPr>
              <a:defRPr/>
            </a:pPr>
            <a:r>
              <a:rPr lang="ar-SA" sz="3200">
                <a:solidFill>
                  <a:srgbClr val="0000FF"/>
                </a:solidFill>
              </a:rPr>
              <a:t> العبادة : اسم جامع كل ما يحبه الله ويضاه من الأقوال والأعمال الظاهرة و الباطنة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3"/>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ppt_w</p:attrName>
                                        </p:attrNameLst>
                                      </p:cBhvr>
                                      <p:tavLst>
                                        <p:tav tm="0">
                                          <p:val>
                                            <p:strVal val="#ppt_w+.3"/>
                                          </p:val>
                                        </p:tav>
                                        <p:tav tm="100000">
                                          <p:val>
                                            <p:strVal val="#ppt_w"/>
                                          </p:val>
                                        </p:tav>
                                      </p:tavLst>
                                    </p:anim>
                                    <p:anim calcmode="lin" valueType="num">
                                      <p:cBhvr>
                                        <p:cTn id="29" dur="1000" fill="hold"/>
                                        <p:tgtEl>
                                          <p:spTgt spid="14"/>
                                        </p:tgtEl>
                                        <p:attrNameLst>
                                          <p:attrName>ppt_h</p:attrName>
                                        </p:attrNameLst>
                                      </p:cBhvr>
                                      <p:tavLst>
                                        <p:tav tm="0">
                                          <p:val>
                                            <p:strVal val="#ppt_h"/>
                                          </p:val>
                                        </p:tav>
                                        <p:tav tm="100000">
                                          <p:val>
                                            <p:strVal val="#ppt_h"/>
                                          </p:val>
                                        </p:tav>
                                      </p:tavLst>
                                    </p:anim>
                                    <p:animEffect transition="in" filter="fade">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32771" name="مجموعة 8"/>
          <p:cNvGrpSpPr>
            <a:grpSpLocks/>
          </p:cNvGrpSpPr>
          <p:nvPr/>
        </p:nvGrpSpPr>
        <p:grpSpPr bwMode="auto">
          <a:xfrm>
            <a:off x="1795463" y="6242050"/>
            <a:ext cx="6305550" cy="579438"/>
            <a:chOff x="1919144" y="6248360"/>
            <a:chExt cx="6305832" cy="579160"/>
          </a:xfrm>
        </p:grpSpPr>
        <p:sp>
          <p:nvSpPr>
            <p:cNvPr id="23" name="مخطط انسيابي: تحضير 22">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4" name="سهم مسنن إلى اليمين 23">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25" name="سهم مسنن إلى اليمين 24">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24197" y="900009"/>
            <a:ext cx="8568283" cy="1077218"/>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س4: هل طلب النفع من أحد سوى الله تعالى يخالف الإيمان بالله تعالى ولماذا ؟ </a:t>
            </a:r>
            <a:endParaRPr lang="en-US" sz="3200">
              <a:solidFill>
                <a:srgbClr val="FF0000"/>
              </a:solidFill>
            </a:endParaRPr>
          </a:p>
        </p:txBody>
      </p:sp>
      <p:sp>
        <p:nvSpPr>
          <p:cNvPr id="8" name="AutoShape 7"/>
          <p:cNvSpPr>
            <a:spLocks noChangeArrowheads="1"/>
          </p:cNvSpPr>
          <p:nvPr/>
        </p:nvSpPr>
        <p:spPr bwMode="auto">
          <a:xfrm>
            <a:off x="309563" y="2052638"/>
            <a:ext cx="8510587" cy="1076325"/>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ج4:</a:t>
            </a:r>
          </a:p>
          <a:p>
            <a:pPr>
              <a:defRPr/>
            </a:pPr>
            <a:r>
              <a:rPr lang="ar-SA" sz="3200">
                <a:solidFill>
                  <a:srgbClr val="0000FF"/>
                </a:solidFill>
              </a:rPr>
              <a:t> نعم , لأن ذلك شرك ينافي التوحيد .</a:t>
            </a:r>
            <a:endParaRPr lang="en-US" sz="3200">
              <a:solidFill>
                <a:srgbClr val="0000FF"/>
              </a:solidFill>
            </a:endParaRPr>
          </a:p>
        </p:txBody>
      </p:sp>
      <p:sp>
        <p:nvSpPr>
          <p:cNvPr id="9" name="Rectangle 2"/>
          <p:cNvSpPr>
            <a:spLocks noChangeArrowheads="1"/>
          </p:cNvSpPr>
          <p:nvPr/>
        </p:nvSpPr>
        <p:spPr bwMode="auto">
          <a:xfrm>
            <a:off x="323528" y="3348281"/>
            <a:ext cx="8496275"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س5: ما معنى الإيمان بأسماء الله وصفاته ؟</a:t>
            </a:r>
            <a:endParaRPr lang="en-US" sz="3200">
              <a:solidFill>
                <a:srgbClr val="FF0000"/>
              </a:solidFill>
            </a:endParaRPr>
          </a:p>
        </p:txBody>
      </p:sp>
      <p:sp>
        <p:nvSpPr>
          <p:cNvPr id="10" name="AutoShape 7"/>
          <p:cNvSpPr>
            <a:spLocks noChangeArrowheads="1"/>
          </p:cNvSpPr>
          <p:nvPr/>
        </p:nvSpPr>
        <p:spPr bwMode="auto">
          <a:xfrm>
            <a:off x="323850" y="4019550"/>
            <a:ext cx="8510588" cy="1570038"/>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ج5: </a:t>
            </a:r>
          </a:p>
          <a:p>
            <a:pPr>
              <a:defRPr/>
            </a:pPr>
            <a:r>
              <a:rPr lang="ar-SA" sz="3200">
                <a:solidFill>
                  <a:srgbClr val="0000FF"/>
                </a:solidFill>
              </a:rPr>
              <a:t>هو الإيمان بما أخبر به عن نفسه في كتابه الكريم أو أخبر به عنه رسوله صلى الله عليه وسلم من الأسماء والصفات كما وردت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strVal val="#ppt_w+.3"/>
                                          </p:val>
                                        </p:tav>
                                        <p:tav tm="100000">
                                          <p:val>
                                            <p:strVal val="#ppt_w"/>
                                          </p:val>
                                        </p:tav>
                                      </p:tavLst>
                                    </p:anim>
                                    <p:anim calcmode="lin" valueType="num">
                                      <p:cBhvr>
                                        <p:cTn id="29" dur="1000" fill="hold"/>
                                        <p:tgtEl>
                                          <p:spTgt spid="10"/>
                                        </p:tgtEl>
                                        <p:attrNameLst>
                                          <p:attrName>ppt_h</p:attrName>
                                        </p:attrNameLst>
                                      </p:cBhvr>
                                      <p:tavLst>
                                        <p:tav tm="0">
                                          <p:val>
                                            <p:strVal val="#ppt_h"/>
                                          </p:val>
                                        </p:tav>
                                        <p:tav tm="100000">
                                          <p:val>
                                            <p:strVal val="#ppt_h"/>
                                          </p:val>
                                        </p:tav>
                                      </p:tavLst>
                                    </p:anim>
                                    <p:animEffect transition="in" filter="fade">
                                      <p:cBhvr>
                                        <p:cTn id="3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33795" name="مجموعة 8"/>
          <p:cNvGrpSpPr>
            <a:grpSpLocks/>
          </p:cNvGrpSpPr>
          <p:nvPr/>
        </p:nvGrpSpPr>
        <p:grpSpPr bwMode="auto">
          <a:xfrm>
            <a:off x="1795463" y="6242050"/>
            <a:ext cx="6305550" cy="579438"/>
            <a:chOff x="1919144" y="6248360"/>
            <a:chExt cx="6305832" cy="579160"/>
          </a:xfrm>
        </p:grpSpPr>
        <p:sp>
          <p:nvSpPr>
            <p:cNvPr id="17" name="مخطط انسيابي: تحضير 16">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18" name="سهم مسنن إلى اليمين 17">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19" name="سهم مسنن إلى اليمين 18">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24197" y="900009"/>
            <a:ext cx="8568283" cy="1077218"/>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س6: هل اعتقاد مساواة أحد لله تعالى في شيء من أسمائه أو صفاته مُخِل بالإيمان مع التعليل </a:t>
            </a:r>
            <a:endParaRPr lang="en-US" sz="3200">
              <a:solidFill>
                <a:srgbClr val="FF0000"/>
              </a:solidFill>
            </a:endParaRPr>
          </a:p>
        </p:txBody>
      </p:sp>
      <p:sp>
        <p:nvSpPr>
          <p:cNvPr id="8" name="AutoShape 7"/>
          <p:cNvSpPr>
            <a:spLocks noChangeArrowheads="1"/>
          </p:cNvSpPr>
          <p:nvPr/>
        </p:nvSpPr>
        <p:spPr bwMode="auto">
          <a:xfrm>
            <a:off x="309563" y="2133600"/>
            <a:ext cx="8510587" cy="2060575"/>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ج6: </a:t>
            </a:r>
          </a:p>
          <a:p>
            <a:pPr>
              <a:defRPr/>
            </a:pPr>
            <a:r>
              <a:rPr lang="ar-SA" sz="3200">
                <a:solidFill>
                  <a:srgbClr val="0000FF"/>
                </a:solidFill>
              </a:rPr>
              <a:t>نعم  , لأن الإيمان بأسماء الله وصفاته يستوجب الإيمان بأنه متفرد بهذا عن جميع المخلوقات وأن له الكمال المطلق في ذلك كله , إثباتاً بلا تمثيل وبلا تعطيل .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34819" name="مجموعة 8"/>
          <p:cNvGrpSpPr>
            <a:grpSpLocks/>
          </p:cNvGrpSpPr>
          <p:nvPr/>
        </p:nvGrpSpPr>
        <p:grpSpPr bwMode="auto">
          <a:xfrm>
            <a:off x="1795463" y="6242050"/>
            <a:ext cx="6305550" cy="579438"/>
            <a:chOff x="1919144" y="6248360"/>
            <a:chExt cx="6305832" cy="579160"/>
          </a:xfrm>
        </p:grpSpPr>
        <p:sp>
          <p:nvSpPr>
            <p:cNvPr id="19" name="مخطط انسيابي: تحضير 18">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0" name="سهم مسنن إلى اليمين 19">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21" name="سهم مسنن إلى اليمين 20">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24197" y="900009"/>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a:t>
            </a:r>
            <a:endParaRPr lang="en-US" sz="3200">
              <a:solidFill>
                <a:srgbClr val="FF0000"/>
              </a:solidFill>
            </a:endParaRPr>
          </a:p>
        </p:txBody>
      </p:sp>
      <p:sp>
        <p:nvSpPr>
          <p:cNvPr id="8" name="AutoShape 7"/>
          <p:cNvSpPr>
            <a:spLocks noChangeArrowheads="1"/>
          </p:cNvSpPr>
          <p:nvPr/>
        </p:nvSpPr>
        <p:spPr bwMode="auto">
          <a:xfrm>
            <a:off x="381000" y="1620838"/>
            <a:ext cx="8512175" cy="584200"/>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a:t>
            </a:r>
            <a:endParaRPr lang="en-US" sz="3200">
              <a:solidFill>
                <a:srgbClr val="0000FF"/>
              </a:solidFill>
            </a:endParaRPr>
          </a:p>
        </p:txBody>
      </p:sp>
      <p:sp>
        <p:nvSpPr>
          <p:cNvPr id="10" name="AutoShape 7"/>
          <p:cNvSpPr>
            <a:spLocks noChangeArrowheads="1"/>
          </p:cNvSpPr>
          <p:nvPr/>
        </p:nvSpPr>
        <p:spPr bwMode="auto">
          <a:xfrm>
            <a:off x="309563" y="4787900"/>
            <a:ext cx="8510587" cy="585788"/>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a:t>
            </a:r>
            <a:endParaRPr lang="en-US" sz="3200">
              <a:solidFill>
                <a:srgbClr val="0000FF"/>
              </a:solidFill>
            </a:endParaRPr>
          </a:p>
        </p:txBody>
      </p:sp>
      <p:sp>
        <p:nvSpPr>
          <p:cNvPr id="12" name="مستطيل مستدير الزوايا 11"/>
          <p:cNvSpPr/>
          <p:nvPr/>
        </p:nvSpPr>
        <p:spPr>
          <a:xfrm>
            <a:off x="1187450" y="44450"/>
            <a:ext cx="6697663" cy="576263"/>
          </a:xfrm>
          <a:prstGeom prst="roundRect">
            <a:avLst/>
          </a:prstGeom>
          <a:gradFill flip="none" rotWithShape="1">
            <a:gsLst>
              <a:gs pos="0">
                <a:srgbClr val="FFFF00"/>
              </a:gs>
              <a:gs pos="50000">
                <a:srgbClr val="9CB86E"/>
              </a:gs>
              <a:gs pos="100000">
                <a:srgbClr val="156B13"/>
              </a:gs>
            </a:gsLst>
            <a:lin ang="5400000" scaled="0"/>
            <a:tileRect/>
          </a:gradFill>
        </p:spPr>
        <p:style>
          <a:lnRef idx="1">
            <a:schemeClr val="accent3"/>
          </a:lnRef>
          <a:fillRef idx="2">
            <a:schemeClr val="accent3"/>
          </a:fillRef>
          <a:effectRef idx="1">
            <a:schemeClr val="accent3"/>
          </a:effectRef>
          <a:fontRef idx="minor">
            <a:schemeClr val="dk1"/>
          </a:fontRef>
        </p:style>
        <p:txBody>
          <a:bodyPr rtlCol="1" anchor="ctr"/>
          <a:lstStyle/>
          <a:p>
            <a:pPr algn="ctr" fontAlgn="auto">
              <a:spcBef>
                <a:spcPts val="0"/>
              </a:spcBef>
              <a:spcAft>
                <a:spcPts val="0"/>
              </a:spcAft>
              <a:defRPr/>
            </a:pPr>
            <a:r>
              <a:rPr lang="ar-SA" sz="4000" b="1">
                <a:solidFill>
                  <a:schemeClr val="bg1"/>
                </a:solidFill>
                <a:cs typeface="AdvertisingExtraBold" pitchFamily="2" charset="-78"/>
              </a:rPr>
              <a:t>الإيمان بالملائكة</a:t>
            </a:r>
            <a:endParaRPr lang="ar-SA" sz="4000" b="1" dirty="0">
              <a:solidFill>
                <a:schemeClr val="bg1"/>
              </a:solidFill>
              <a:effectLst>
                <a:outerShdw blurRad="38100" dist="38100" dir="2700000" algn="tl">
                  <a:srgbClr val="000000">
                    <a:alpha val="43137"/>
                  </a:srgbClr>
                </a:outerShdw>
              </a:effectLst>
              <a:cs typeface="AdvertisingExtraBold" pitchFamily="2" charset="-78"/>
            </a:endParaRPr>
          </a:p>
        </p:txBody>
      </p:sp>
      <p:sp>
        <p:nvSpPr>
          <p:cNvPr id="13" name="Rectangle 2"/>
          <p:cNvSpPr>
            <a:spLocks noChangeArrowheads="1"/>
          </p:cNvSpPr>
          <p:nvPr/>
        </p:nvSpPr>
        <p:spPr bwMode="auto">
          <a:xfrm>
            <a:off x="338584" y="908720"/>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س1: ما معنى الملائكة لغةً , اصطلاحاً ؟</a:t>
            </a:r>
            <a:endParaRPr lang="en-US" sz="3200">
              <a:solidFill>
                <a:srgbClr val="FF0000"/>
              </a:solidFill>
            </a:endParaRPr>
          </a:p>
        </p:txBody>
      </p:sp>
      <p:sp>
        <p:nvSpPr>
          <p:cNvPr id="14" name="AutoShape 7"/>
          <p:cNvSpPr>
            <a:spLocks noChangeArrowheads="1"/>
          </p:cNvSpPr>
          <p:nvPr/>
        </p:nvSpPr>
        <p:spPr bwMode="auto">
          <a:xfrm>
            <a:off x="395288" y="1628775"/>
            <a:ext cx="8512175" cy="2062163"/>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ج1: لغةً : الملائكة جمع ملك بفتح اللام , قيل إنه مشتق من الألوكة وهي الرسالة و قيل من لأك إذا أرسل وقيل غير ذلك .</a:t>
            </a:r>
          </a:p>
          <a:p>
            <a:pPr>
              <a:defRPr/>
            </a:pPr>
            <a:r>
              <a:rPr lang="ar-SA" sz="3200">
                <a:solidFill>
                  <a:srgbClr val="0000FF"/>
                </a:solidFill>
              </a:rPr>
              <a:t>اصطلاحاً : هم نوع من مخلوقات الهه عز وجل خلقهم مجبولين على طاعته وعبادته قائمون بوظائفهم.  </a:t>
            </a:r>
            <a:endParaRPr lang="en-US" sz="3200">
              <a:solidFill>
                <a:srgbClr val="0000FF"/>
              </a:solidFill>
            </a:endParaRPr>
          </a:p>
        </p:txBody>
      </p:sp>
      <p:sp>
        <p:nvSpPr>
          <p:cNvPr id="15" name="Rectangle 2"/>
          <p:cNvSpPr>
            <a:spLocks noChangeArrowheads="1"/>
          </p:cNvSpPr>
          <p:nvPr/>
        </p:nvSpPr>
        <p:spPr bwMode="auto">
          <a:xfrm>
            <a:off x="337915" y="3861048"/>
            <a:ext cx="8496275"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س2: ما اعتقاد المشركون في الملائكة وما حكم هذا الاعتقاد ؟</a:t>
            </a:r>
            <a:endParaRPr lang="en-US" sz="3200">
              <a:solidFill>
                <a:srgbClr val="FF0000"/>
              </a:solidFill>
            </a:endParaRPr>
          </a:p>
        </p:txBody>
      </p:sp>
      <p:sp>
        <p:nvSpPr>
          <p:cNvPr id="16" name="AutoShape 7"/>
          <p:cNvSpPr>
            <a:spLocks noChangeArrowheads="1"/>
          </p:cNvSpPr>
          <p:nvPr/>
        </p:nvSpPr>
        <p:spPr bwMode="auto">
          <a:xfrm>
            <a:off x="323850" y="4584700"/>
            <a:ext cx="8510588" cy="1076325"/>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ج2: كان المشركون يزعمون أنهم بنات الله تبارك وتقدس وهو اعتقاد باطل ينافي التوحيد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strVal val="#ppt_w+.3"/>
                                          </p:val>
                                        </p:tav>
                                        <p:tav tm="100000">
                                          <p:val>
                                            <p:strVal val="#ppt_w"/>
                                          </p:val>
                                        </p:tav>
                                      </p:tavLst>
                                    </p:anim>
                                    <p:anim calcmode="lin" valueType="num">
                                      <p:cBhvr>
                                        <p:cTn id="22" dur="1000" fill="hold"/>
                                        <p:tgtEl>
                                          <p:spTgt spid="10"/>
                                        </p:tgtEl>
                                        <p:attrNameLst>
                                          <p:attrName>ppt_h</p:attrName>
                                        </p:attrNameLst>
                                      </p:cBhvr>
                                      <p:tavLst>
                                        <p:tav tm="0">
                                          <p:val>
                                            <p:strVal val="#ppt_h"/>
                                          </p:val>
                                        </p:tav>
                                        <p:tav tm="100000">
                                          <p:val>
                                            <p:strVal val="#ppt_h"/>
                                          </p:val>
                                        </p:tav>
                                      </p:tavLst>
                                    </p:anim>
                                    <p:animEffect transition="in" filter="fade">
                                      <p:cBhvr>
                                        <p:cTn id="23" dur="1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ppt_w</p:attrName>
                                        </p:attrNameLst>
                                      </p:cBhvr>
                                      <p:tavLst>
                                        <p:tav tm="0">
                                          <p:val>
                                            <p:strVal val="#ppt_w+.3"/>
                                          </p:val>
                                        </p:tav>
                                        <p:tav tm="100000">
                                          <p:val>
                                            <p:strVal val="#ppt_w"/>
                                          </p:val>
                                        </p:tav>
                                      </p:tavLst>
                                    </p:anim>
                                    <p:anim calcmode="lin" valueType="num">
                                      <p:cBhvr>
                                        <p:cTn id="36" dur="1000" fill="hold"/>
                                        <p:tgtEl>
                                          <p:spTgt spid="14"/>
                                        </p:tgtEl>
                                        <p:attrNameLst>
                                          <p:attrName>ppt_h</p:attrName>
                                        </p:attrNameLst>
                                      </p:cBhvr>
                                      <p:tavLst>
                                        <p:tav tm="0">
                                          <p:val>
                                            <p:strVal val="#ppt_h"/>
                                          </p:val>
                                        </p:tav>
                                        <p:tav tm="100000">
                                          <p:val>
                                            <p:strVal val="#ppt_h"/>
                                          </p:val>
                                        </p:tav>
                                      </p:tavLst>
                                    </p:anim>
                                    <p:animEffect transition="in" filter="fade">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50" presetClass="entr" presetSubtype="0" decel="10000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1000" fill="hold"/>
                                        <p:tgtEl>
                                          <p:spTgt spid="16"/>
                                        </p:tgtEl>
                                        <p:attrNameLst>
                                          <p:attrName>ppt_w</p:attrName>
                                        </p:attrNameLst>
                                      </p:cBhvr>
                                      <p:tavLst>
                                        <p:tav tm="0">
                                          <p:val>
                                            <p:strVal val="#ppt_w+.3"/>
                                          </p:val>
                                        </p:tav>
                                        <p:tav tm="100000">
                                          <p:val>
                                            <p:strVal val="#ppt_w"/>
                                          </p:val>
                                        </p:tav>
                                      </p:tavLst>
                                    </p:anim>
                                    <p:anim calcmode="lin" valueType="num">
                                      <p:cBhvr>
                                        <p:cTn id="50" dur="1000" fill="hold"/>
                                        <p:tgtEl>
                                          <p:spTgt spid="16"/>
                                        </p:tgtEl>
                                        <p:attrNameLst>
                                          <p:attrName>ppt_h</p:attrName>
                                        </p:attrNameLst>
                                      </p:cBhvr>
                                      <p:tavLst>
                                        <p:tav tm="0">
                                          <p:val>
                                            <p:strVal val="#ppt_h"/>
                                          </p:val>
                                        </p:tav>
                                        <p:tav tm="100000">
                                          <p:val>
                                            <p:strVal val="#ppt_h"/>
                                          </p:val>
                                        </p:tav>
                                      </p:tavLst>
                                    </p:anim>
                                    <p:animEffect transition="in" filter="fade">
                                      <p:cBhvr>
                                        <p:cTn id="5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4" grpId="0" animBg="1"/>
      <p:bldP spid="1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35843" name="مجموعة 8"/>
          <p:cNvGrpSpPr>
            <a:grpSpLocks/>
          </p:cNvGrpSpPr>
          <p:nvPr/>
        </p:nvGrpSpPr>
        <p:grpSpPr bwMode="auto">
          <a:xfrm>
            <a:off x="1795463" y="6242050"/>
            <a:ext cx="6305550" cy="579438"/>
            <a:chOff x="1919144" y="6248360"/>
            <a:chExt cx="6305832" cy="579160"/>
          </a:xfrm>
        </p:grpSpPr>
        <p:sp>
          <p:nvSpPr>
            <p:cNvPr id="18" name="مخطط انسيابي: تحضير 17">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19" name="سهم مسنن إلى اليمين 18">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20" name="سهم مسنن إلى اليمين 19">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11" name="Rectangle 2"/>
          <p:cNvSpPr>
            <a:spLocks noChangeArrowheads="1"/>
          </p:cNvSpPr>
          <p:nvPr/>
        </p:nvSpPr>
        <p:spPr bwMode="auto">
          <a:xfrm>
            <a:off x="338584" y="692696"/>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س3: ما حكم الإيمان بالملائكة مع الاستدلال على ما تقولين ؟ </a:t>
            </a:r>
            <a:endParaRPr lang="en-US" sz="3200">
              <a:solidFill>
                <a:srgbClr val="FF0000"/>
              </a:solidFill>
            </a:endParaRPr>
          </a:p>
        </p:txBody>
      </p:sp>
      <p:sp>
        <p:nvSpPr>
          <p:cNvPr id="12" name="AutoShape 7"/>
          <p:cNvSpPr>
            <a:spLocks noChangeArrowheads="1"/>
          </p:cNvSpPr>
          <p:nvPr/>
        </p:nvSpPr>
        <p:spPr bwMode="auto">
          <a:xfrm>
            <a:off x="395288" y="1341438"/>
            <a:ext cx="8512175" cy="2554287"/>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ج3: الإيمان بالملائكة هو الركن الثاني من أركان الإيمان والدليل قول الله تعالى : (</a:t>
            </a:r>
            <a:r>
              <a:rPr lang="ar-SA" sz="3200"/>
              <a:t>آَمَنَ الرَّسُولُ بِمَا أُنْزِلَ إِلَيْهِ مِنْ رَبِّهِ وَالْمُؤْمِنُونَ كُلٌّ آَمَنَ بِاللَّهِ وَمَلَائِكَتِهِ وَكُتُبِهِ وَرُسُلِهِ لَا نُفَرِّقُ بَيْنَ أَحَدٍ مِنْ رُسُلِهِ وَقَالُوا سَمِعْنَا وَأَطَعْنَا غُفْرَانَكَ رَبَّنَا وَإِلَيْكَ الْمَصِيرُ (285)</a:t>
            </a:r>
            <a:r>
              <a:rPr lang="ar-SA" sz="3200">
                <a:solidFill>
                  <a:srgbClr val="0000FF"/>
                </a:solidFill>
              </a:rPr>
              <a:t>.  ) فجعل الله تبارك وتعالى هذا الإيمان من عقيدة المؤمن .</a:t>
            </a:r>
            <a:endParaRPr lang="en-US" sz="3200">
              <a:solidFill>
                <a:srgbClr val="0000FF"/>
              </a:solidFill>
            </a:endParaRPr>
          </a:p>
        </p:txBody>
      </p:sp>
      <p:sp>
        <p:nvSpPr>
          <p:cNvPr id="13" name="Rectangle 2"/>
          <p:cNvSpPr>
            <a:spLocks noChangeArrowheads="1"/>
          </p:cNvSpPr>
          <p:nvPr/>
        </p:nvSpPr>
        <p:spPr bwMode="auto">
          <a:xfrm>
            <a:off x="323528" y="3924345"/>
            <a:ext cx="8496275"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س4: </a:t>
            </a:r>
            <a:r>
              <a:rPr lang="ar-SA" sz="2800">
                <a:solidFill>
                  <a:srgbClr val="FF0000"/>
                </a:solidFill>
              </a:rPr>
              <a:t>من الموكل بالوحي من الملائكة مع الاستدلال على ما تقولين؟</a:t>
            </a:r>
            <a:endParaRPr lang="en-US" sz="3200">
              <a:solidFill>
                <a:srgbClr val="FF0000"/>
              </a:solidFill>
            </a:endParaRPr>
          </a:p>
        </p:txBody>
      </p:sp>
      <p:sp>
        <p:nvSpPr>
          <p:cNvPr id="14" name="AutoShape 7"/>
          <p:cNvSpPr>
            <a:spLocks noChangeArrowheads="1"/>
          </p:cNvSpPr>
          <p:nvPr/>
        </p:nvSpPr>
        <p:spPr bwMode="auto">
          <a:xfrm>
            <a:off x="323850" y="4581525"/>
            <a:ext cx="8510588" cy="1570038"/>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ج4: هو الروح الأمين جبريل عليه السلام قال تعالى : (</a:t>
            </a:r>
            <a:r>
              <a:rPr lang="ar-SA" sz="3200"/>
              <a:t>نَزَلَ بِهِ الرُّوحُ الْأَمِينُ (193) عَلَى قَلْبِكَ لِتَكُونَ مِنَ الْمُنْذِرِينَ (194) بِلِسَانٍ عَرَبِيٍّ مُبِينٍ (195)</a:t>
            </a:r>
            <a:r>
              <a:rPr lang="ar-SA" sz="3200">
                <a:solidFill>
                  <a:srgbClr val="0000FF"/>
                </a:solidFill>
              </a:rPr>
              <a:t>)</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3"/>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ppt_w</p:attrName>
                                        </p:attrNameLst>
                                      </p:cBhvr>
                                      <p:tavLst>
                                        <p:tav tm="0">
                                          <p:val>
                                            <p:strVal val="#ppt_w+.3"/>
                                          </p:val>
                                        </p:tav>
                                        <p:tav tm="100000">
                                          <p:val>
                                            <p:strVal val="#ppt_w"/>
                                          </p:val>
                                        </p:tav>
                                      </p:tavLst>
                                    </p:anim>
                                    <p:anim calcmode="lin" valueType="num">
                                      <p:cBhvr>
                                        <p:cTn id="29" dur="1000" fill="hold"/>
                                        <p:tgtEl>
                                          <p:spTgt spid="14"/>
                                        </p:tgtEl>
                                        <p:attrNameLst>
                                          <p:attrName>ppt_h</p:attrName>
                                        </p:attrNameLst>
                                      </p:cBhvr>
                                      <p:tavLst>
                                        <p:tav tm="0">
                                          <p:val>
                                            <p:strVal val="#ppt_h"/>
                                          </p:val>
                                        </p:tav>
                                        <p:tav tm="100000">
                                          <p:val>
                                            <p:strVal val="#ppt_h"/>
                                          </p:val>
                                        </p:tav>
                                      </p:tavLst>
                                    </p:anim>
                                    <p:animEffect transition="in" filter="fade">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36867" name="مجموعة 8"/>
          <p:cNvGrpSpPr>
            <a:grpSpLocks/>
          </p:cNvGrpSpPr>
          <p:nvPr/>
        </p:nvGrpSpPr>
        <p:grpSpPr bwMode="auto">
          <a:xfrm>
            <a:off x="1795463" y="6242050"/>
            <a:ext cx="6305550" cy="579438"/>
            <a:chOff x="1919144" y="6248360"/>
            <a:chExt cx="6305832" cy="579160"/>
          </a:xfrm>
        </p:grpSpPr>
        <p:sp>
          <p:nvSpPr>
            <p:cNvPr id="28" name="مخطط انسيابي: تحضير 27">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30" name="سهم مسنن إلى اليمين 29">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31" name="سهم مسنن إلى اليمين 30">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11" name="Rectangle 2"/>
          <p:cNvSpPr>
            <a:spLocks noChangeArrowheads="1"/>
          </p:cNvSpPr>
          <p:nvPr/>
        </p:nvSpPr>
        <p:spPr bwMode="auto">
          <a:xfrm>
            <a:off x="338584" y="764704"/>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س5: ما الصور , ومن الموكل به , وماذا يعني النفخ فيه ؟</a:t>
            </a:r>
            <a:endParaRPr lang="en-US" sz="3200">
              <a:solidFill>
                <a:srgbClr val="FF0000"/>
              </a:solidFill>
            </a:endParaRPr>
          </a:p>
        </p:txBody>
      </p:sp>
      <p:sp>
        <p:nvSpPr>
          <p:cNvPr id="12" name="AutoShape 7"/>
          <p:cNvSpPr>
            <a:spLocks noChangeArrowheads="1"/>
          </p:cNvSpPr>
          <p:nvPr/>
        </p:nvSpPr>
        <p:spPr bwMode="auto">
          <a:xfrm>
            <a:off x="323850" y="1484313"/>
            <a:ext cx="8510588" cy="1570037"/>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ج5: الصور كما فسره الرسول</a:t>
            </a:r>
            <a:r>
              <a:rPr lang="ar-SA" sz="3200">
                <a:solidFill>
                  <a:srgbClr val="FF0000"/>
                </a:solidFill>
              </a:rPr>
              <a:t> </a:t>
            </a:r>
            <a:r>
              <a:rPr lang="ar-SA" sz="2000">
                <a:solidFill>
                  <a:srgbClr val="FF0000"/>
                </a:solidFill>
              </a:rPr>
              <a:t>صلى الله عليه وسلم</a:t>
            </a:r>
            <a:r>
              <a:rPr lang="ar-SA" sz="2000">
                <a:solidFill>
                  <a:srgbClr val="0000FF"/>
                </a:solidFill>
              </a:rPr>
              <a:t>  </a:t>
            </a:r>
            <a:r>
              <a:rPr lang="ar-SA" sz="3200">
                <a:solidFill>
                  <a:srgbClr val="0000FF"/>
                </a:solidFill>
              </a:rPr>
              <a:t>قرن ينفخ فيه و والموكل به هو إسرافيل عليه السلام وهو الذي ينفخ فيه بأمر الله تعالى ثلاثة نفخات نفخة الفزع ونفخة الصعق ونفخة البعث</a:t>
            </a:r>
            <a:endParaRPr lang="en-US" sz="3200">
              <a:solidFill>
                <a:srgbClr val="FF0000"/>
              </a:solidFill>
            </a:endParaRPr>
          </a:p>
        </p:txBody>
      </p:sp>
      <p:sp>
        <p:nvSpPr>
          <p:cNvPr id="13" name="Rectangle 2"/>
          <p:cNvSpPr>
            <a:spLocks noChangeArrowheads="1"/>
          </p:cNvSpPr>
          <p:nvPr/>
        </p:nvSpPr>
        <p:spPr bwMode="auto">
          <a:xfrm>
            <a:off x="337915" y="3212976"/>
            <a:ext cx="8496275"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س6: من الحفظة , وما معنى حفظهم للإنسان ؟</a:t>
            </a:r>
            <a:endParaRPr lang="en-US" sz="3200">
              <a:solidFill>
                <a:srgbClr val="FF0000"/>
              </a:solidFill>
            </a:endParaRPr>
          </a:p>
        </p:txBody>
      </p:sp>
      <p:sp>
        <p:nvSpPr>
          <p:cNvPr id="14" name="AutoShape 7"/>
          <p:cNvSpPr>
            <a:spLocks noChangeArrowheads="1"/>
          </p:cNvSpPr>
          <p:nvPr/>
        </p:nvSpPr>
        <p:spPr bwMode="auto">
          <a:xfrm>
            <a:off x="323850" y="3933825"/>
            <a:ext cx="8510588" cy="1568450"/>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ج6: هم الموكلون بحفظ العبد في جميع أحواله وهم : (المعقبات) وهم الموكلون بحفظ عمل العبد من خير وشر وهم المكرمون الكاتبون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3"/>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ppt_w</p:attrName>
                                        </p:attrNameLst>
                                      </p:cBhvr>
                                      <p:tavLst>
                                        <p:tav tm="0">
                                          <p:val>
                                            <p:strVal val="#ppt_w+.3"/>
                                          </p:val>
                                        </p:tav>
                                        <p:tav tm="100000">
                                          <p:val>
                                            <p:strVal val="#ppt_w"/>
                                          </p:val>
                                        </p:tav>
                                      </p:tavLst>
                                    </p:anim>
                                    <p:anim calcmode="lin" valueType="num">
                                      <p:cBhvr>
                                        <p:cTn id="29" dur="1000" fill="hold"/>
                                        <p:tgtEl>
                                          <p:spTgt spid="14"/>
                                        </p:tgtEl>
                                        <p:attrNameLst>
                                          <p:attrName>ppt_h</p:attrName>
                                        </p:attrNameLst>
                                      </p:cBhvr>
                                      <p:tavLst>
                                        <p:tav tm="0">
                                          <p:val>
                                            <p:strVal val="#ppt_h"/>
                                          </p:val>
                                        </p:tav>
                                        <p:tav tm="100000">
                                          <p:val>
                                            <p:strVal val="#ppt_h"/>
                                          </p:val>
                                        </p:tav>
                                      </p:tavLst>
                                    </p:anim>
                                    <p:animEffect transition="in" filter="fade">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37891" name="مجموعة 8"/>
          <p:cNvGrpSpPr>
            <a:grpSpLocks/>
          </p:cNvGrpSpPr>
          <p:nvPr/>
        </p:nvGrpSpPr>
        <p:grpSpPr bwMode="auto">
          <a:xfrm>
            <a:off x="1795463" y="6165850"/>
            <a:ext cx="6305550" cy="579438"/>
            <a:chOff x="1919144" y="6248360"/>
            <a:chExt cx="6305832" cy="579160"/>
          </a:xfrm>
        </p:grpSpPr>
        <p:sp>
          <p:nvSpPr>
            <p:cNvPr id="16" name="مخطط انسيابي: تحضير 15">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17" name="سهم مسنن إلى اليمين 16">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18" name="سهم مسنن إلى اليمين 17">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11" name="Rectangle 2"/>
          <p:cNvSpPr>
            <a:spLocks noChangeArrowheads="1"/>
          </p:cNvSpPr>
          <p:nvPr/>
        </p:nvSpPr>
        <p:spPr bwMode="auto">
          <a:xfrm>
            <a:off x="338584" y="548680"/>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س7: ما علاقة الملائكة بالبشر ؟</a:t>
            </a:r>
            <a:endParaRPr lang="en-US" sz="3200">
              <a:solidFill>
                <a:srgbClr val="FF0000"/>
              </a:solidFill>
            </a:endParaRPr>
          </a:p>
        </p:txBody>
      </p:sp>
      <p:sp>
        <p:nvSpPr>
          <p:cNvPr id="12" name="AutoShape 7"/>
          <p:cNvSpPr>
            <a:spLocks noChangeArrowheads="1"/>
          </p:cNvSpPr>
          <p:nvPr/>
        </p:nvSpPr>
        <p:spPr bwMode="auto">
          <a:xfrm>
            <a:off x="395288" y="1125538"/>
            <a:ext cx="8512175" cy="5016500"/>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ج7: وكل الله سبحانه وتعالى الملائكة بأصناف المخلوقات ومنها الانسان فلهم علاقة وثيقة به من حين كونه نطفة ومن ذلك :</a:t>
            </a:r>
          </a:p>
          <a:p>
            <a:pPr>
              <a:defRPr/>
            </a:pPr>
            <a:r>
              <a:rPr lang="ar-SA" sz="3200">
                <a:solidFill>
                  <a:srgbClr val="0000FF"/>
                </a:solidFill>
              </a:rPr>
              <a:t>1- أنهم موكولون بتخليقة أى إنسان ونقله من طور إلى طور وتصويره وحفظه فياطباق الظلمات الثلاث .</a:t>
            </a:r>
          </a:p>
          <a:p>
            <a:pPr>
              <a:defRPr/>
            </a:pPr>
            <a:r>
              <a:rPr lang="ar-SA" sz="3200">
                <a:solidFill>
                  <a:srgbClr val="0000FF"/>
                </a:solidFill>
              </a:rPr>
              <a:t>2- كتابة رزقه وعمله واجله وشقاوته وسعاته .</a:t>
            </a:r>
          </a:p>
          <a:p>
            <a:pPr>
              <a:defRPr/>
            </a:pPr>
            <a:r>
              <a:rPr lang="ar-SA" sz="3200">
                <a:solidFill>
                  <a:srgbClr val="0000FF"/>
                </a:solidFill>
              </a:rPr>
              <a:t>3- ملازمته في جميع أحوله وإحصاء أقواله وأفعاله وحفظه في حياته , وقبض روحه عند وفاته , وعرضها على خالقه وفاطره .</a:t>
            </a:r>
          </a:p>
          <a:p>
            <a:pPr>
              <a:defRPr/>
            </a:pPr>
            <a:r>
              <a:rPr lang="ar-SA" sz="3200">
                <a:solidFill>
                  <a:srgbClr val="0000FF"/>
                </a:solidFill>
              </a:rPr>
              <a:t>4- هم موكولون بعذابه ونعيمه في البرزخ وبعد البعث .</a:t>
            </a:r>
          </a:p>
          <a:p>
            <a:pPr>
              <a:defRPr/>
            </a:pPr>
            <a:r>
              <a:rPr lang="ar-SA" sz="3200">
                <a:solidFill>
                  <a:srgbClr val="0000FF"/>
                </a:solidFill>
              </a:rPr>
              <a:t> 5- هم المثبتون للعبد المؤمن بإذن الله والمعلمون له ما ينفعه والمقاتلون عنه وهم الذين يزهدونه في الدنيا ويرغبونه في الآخرة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3"/>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38915" name="مجموعة 8"/>
          <p:cNvGrpSpPr>
            <a:grpSpLocks/>
          </p:cNvGrpSpPr>
          <p:nvPr/>
        </p:nvGrpSpPr>
        <p:grpSpPr bwMode="auto">
          <a:xfrm>
            <a:off x="1947863" y="6237288"/>
            <a:ext cx="6305550" cy="579437"/>
            <a:chOff x="1919144" y="6248360"/>
            <a:chExt cx="6305832" cy="579160"/>
          </a:xfrm>
        </p:grpSpPr>
        <p:sp>
          <p:nvSpPr>
            <p:cNvPr id="35" name="مخطط انسيابي: تحضير 34">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6"/>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36" name="سهم مسنن إلى اليمين 35">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37" name="سهم مسنن إلى اليمين 36">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11" name="Rectangle 2"/>
          <p:cNvSpPr>
            <a:spLocks noChangeArrowheads="1"/>
          </p:cNvSpPr>
          <p:nvPr/>
        </p:nvSpPr>
        <p:spPr bwMode="auto">
          <a:xfrm>
            <a:off x="338584" y="836712"/>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س1: ما معنى الكتب لغة , واصطلاحاً ؟</a:t>
            </a:r>
            <a:endParaRPr lang="en-US" sz="3200">
              <a:solidFill>
                <a:srgbClr val="FF0000"/>
              </a:solidFill>
            </a:endParaRPr>
          </a:p>
        </p:txBody>
      </p:sp>
      <p:sp>
        <p:nvSpPr>
          <p:cNvPr id="12" name="AutoShape 7"/>
          <p:cNvSpPr>
            <a:spLocks noChangeArrowheads="1"/>
          </p:cNvSpPr>
          <p:nvPr/>
        </p:nvSpPr>
        <p:spPr bwMode="auto">
          <a:xfrm>
            <a:off x="395288" y="1557338"/>
            <a:ext cx="8512175" cy="2062162"/>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ج1: الكتب لغة : جمع كتاب والكتاب مصدر سُمي به المكتوب فيه وهو في الأصل اسم للصحيفة مع المكتوب فيها .</a:t>
            </a:r>
          </a:p>
          <a:p>
            <a:pPr>
              <a:defRPr/>
            </a:pPr>
            <a:r>
              <a:rPr lang="ar-SA" sz="3200">
                <a:solidFill>
                  <a:srgbClr val="0000FF"/>
                </a:solidFill>
              </a:rPr>
              <a:t>واصطلاحاً : كلام الله تعالى الموحى إلى رسله عليهم الصلاة والسلام ليبلغوه للناس التعبد بتلاوته.</a:t>
            </a:r>
            <a:endParaRPr lang="en-US" sz="3200">
              <a:solidFill>
                <a:srgbClr val="0000FF"/>
              </a:solidFill>
            </a:endParaRPr>
          </a:p>
        </p:txBody>
      </p:sp>
      <p:sp>
        <p:nvSpPr>
          <p:cNvPr id="13" name="Rectangle 2"/>
          <p:cNvSpPr>
            <a:spLocks noChangeArrowheads="1"/>
          </p:cNvSpPr>
          <p:nvPr/>
        </p:nvSpPr>
        <p:spPr bwMode="auto">
          <a:xfrm>
            <a:off x="337915" y="3780329"/>
            <a:ext cx="8496275"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س2: ما حكم الإيمان بالكتب ؟ مع ذكر الدليل على ما تقولين ؟</a:t>
            </a:r>
            <a:endParaRPr lang="en-US" sz="3200">
              <a:solidFill>
                <a:srgbClr val="FF0000"/>
              </a:solidFill>
            </a:endParaRPr>
          </a:p>
        </p:txBody>
      </p:sp>
      <p:sp>
        <p:nvSpPr>
          <p:cNvPr id="15" name="مستطيل مستدير الزوايا 14"/>
          <p:cNvSpPr/>
          <p:nvPr/>
        </p:nvSpPr>
        <p:spPr>
          <a:xfrm>
            <a:off x="1187450" y="44450"/>
            <a:ext cx="6697663" cy="576263"/>
          </a:xfrm>
          <a:prstGeom prst="roundRect">
            <a:avLst/>
          </a:prstGeom>
          <a:gradFill flip="none" rotWithShape="1">
            <a:gsLst>
              <a:gs pos="0">
                <a:srgbClr val="FFFF00"/>
              </a:gs>
              <a:gs pos="50000">
                <a:srgbClr val="9CB86E"/>
              </a:gs>
              <a:gs pos="100000">
                <a:srgbClr val="156B13"/>
              </a:gs>
            </a:gsLst>
            <a:lin ang="5400000" scaled="0"/>
            <a:tileRect/>
          </a:gradFill>
        </p:spPr>
        <p:style>
          <a:lnRef idx="1">
            <a:schemeClr val="accent3"/>
          </a:lnRef>
          <a:fillRef idx="2">
            <a:schemeClr val="accent3"/>
          </a:fillRef>
          <a:effectRef idx="1">
            <a:schemeClr val="accent3"/>
          </a:effectRef>
          <a:fontRef idx="minor">
            <a:schemeClr val="dk1"/>
          </a:fontRef>
        </p:style>
        <p:txBody>
          <a:bodyPr rtlCol="1" anchor="ctr"/>
          <a:lstStyle/>
          <a:p>
            <a:pPr algn="ctr" fontAlgn="auto">
              <a:spcBef>
                <a:spcPts val="0"/>
              </a:spcBef>
              <a:spcAft>
                <a:spcPts val="0"/>
              </a:spcAft>
              <a:defRPr/>
            </a:pPr>
            <a:r>
              <a:rPr lang="ar-SA" sz="4000" b="1">
                <a:solidFill>
                  <a:schemeClr val="bg1"/>
                </a:solidFill>
                <a:cs typeface="AdvertisingExtraBold" pitchFamily="2" charset="-78"/>
              </a:rPr>
              <a:t>الإيمان بالكتب</a:t>
            </a:r>
            <a:endParaRPr lang="ar-SA" sz="4000" b="1" dirty="0">
              <a:solidFill>
                <a:schemeClr val="bg1"/>
              </a:solidFill>
              <a:effectLst>
                <a:outerShdw blurRad="38100" dist="38100" dir="2700000" algn="tl">
                  <a:srgbClr val="000000">
                    <a:alpha val="43137"/>
                  </a:srgbClr>
                </a:outerShdw>
              </a:effectLst>
              <a:cs typeface="AdvertisingExtraBold" pitchFamily="2" charset="-78"/>
            </a:endParaRPr>
          </a:p>
        </p:txBody>
      </p:sp>
      <p:sp>
        <p:nvSpPr>
          <p:cNvPr id="18" name="AutoShape 7"/>
          <p:cNvSpPr>
            <a:spLocks noChangeArrowheads="1"/>
          </p:cNvSpPr>
          <p:nvPr/>
        </p:nvSpPr>
        <p:spPr bwMode="auto">
          <a:xfrm>
            <a:off x="323850" y="836613"/>
            <a:ext cx="8510588" cy="4524375"/>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ج2: </a:t>
            </a:r>
          </a:p>
          <a:p>
            <a:pPr>
              <a:defRPr/>
            </a:pPr>
            <a:r>
              <a:rPr lang="ar-SA" sz="3200">
                <a:solidFill>
                  <a:srgbClr val="0000FF"/>
                </a:solidFill>
              </a:rPr>
              <a:t>أي التصديق الجازم بأن الله تعالى أنزلها على رسله إلى عباده بالحق المبين والهدى المستبين . وأنها كلام الله عز وجل تكلم بها حقيقة كما شاء على الوده الذي أراد . والدليل قول الله تعالى : (</a:t>
            </a:r>
            <a:r>
              <a:rPr lang="ar-SA" sz="3200"/>
              <a:t>قُولُوا آَمَنَّا بِاللَّهِ وَمَا أُنْزِلَ إِلَيْنَا وَمَا أُنْزِلَ إِلَى إِبْرَاهِيمَ وَإِسْمَاعِيلَ وَإِسْحَاقَ وَيَعْقُوبَ وَالْأَسْبَاطِ وَمَا أُوتِيَ مُوسَى وَعِيسَى وَمَا أُوتِيَ النَّبِيُّونَ مِنْ رَبِّهِمْ لَا نُفَرِّقُ بَيْنَ أَحَدٍ مِنْهُمْ وَنَحْنُ لَهُ مُسْلِمُونَ (136)</a:t>
            </a:r>
            <a:r>
              <a:rPr lang="ar-SA" sz="3200">
                <a:solidFill>
                  <a:srgbClr val="0000FF"/>
                </a:solidFill>
              </a:rPr>
              <a:t>)</a:t>
            </a:r>
          </a:p>
          <a:p>
            <a:pPr>
              <a:defRPr/>
            </a:pP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3"/>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1000" fill="hold"/>
                                        <p:tgtEl>
                                          <p:spTgt spid="18"/>
                                        </p:tgtEl>
                                        <p:attrNameLst>
                                          <p:attrName>ppt_w</p:attrName>
                                        </p:attrNameLst>
                                      </p:cBhvr>
                                      <p:tavLst>
                                        <p:tav tm="0">
                                          <p:val>
                                            <p:strVal val="#ppt_w+.3"/>
                                          </p:val>
                                        </p:tav>
                                        <p:tav tm="100000">
                                          <p:val>
                                            <p:strVal val="#ppt_w"/>
                                          </p:val>
                                        </p:tav>
                                      </p:tavLst>
                                    </p:anim>
                                    <p:anim calcmode="lin" valueType="num">
                                      <p:cBhvr>
                                        <p:cTn id="29" dur="1000" fill="hold"/>
                                        <p:tgtEl>
                                          <p:spTgt spid="18"/>
                                        </p:tgtEl>
                                        <p:attrNameLst>
                                          <p:attrName>ppt_h</p:attrName>
                                        </p:attrNameLst>
                                      </p:cBhvr>
                                      <p:tavLst>
                                        <p:tav tm="0">
                                          <p:val>
                                            <p:strVal val="#ppt_h"/>
                                          </p:val>
                                        </p:tav>
                                        <p:tav tm="100000">
                                          <p:val>
                                            <p:strVal val="#ppt_h"/>
                                          </p:val>
                                        </p:tav>
                                      </p:tavLst>
                                    </p:anim>
                                    <p:animEffect transition="in" filter="fade">
                                      <p:cBhvr>
                                        <p:cTn id="3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39939" name="مجموعة 8"/>
          <p:cNvGrpSpPr>
            <a:grpSpLocks/>
          </p:cNvGrpSpPr>
          <p:nvPr/>
        </p:nvGrpSpPr>
        <p:grpSpPr bwMode="auto">
          <a:xfrm>
            <a:off x="1795463" y="6242050"/>
            <a:ext cx="6305550" cy="579438"/>
            <a:chOff x="1919144" y="6248360"/>
            <a:chExt cx="6305832" cy="579160"/>
          </a:xfrm>
        </p:grpSpPr>
        <p:sp>
          <p:nvSpPr>
            <p:cNvPr id="27" name="مخطط انسيابي: تحضير 26">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8" name="سهم مسنن إلى اليمين 27">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29" name="سهم مسنن إلى اليمين 28">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11" name="Rectangle 2"/>
          <p:cNvSpPr>
            <a:spLocks noChangeArrowheads="1"/>
          </p:cNvSpPr>
          <p:nvPr/>
        </p:nvSpPr>
        <p:spPr bwMode="auto">
          <a:xfrm>
            <a:off x="338584" y="828001"/>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س3: ما معنى الإيمان بالكتب على وجه التفصيل ؟</a:t>
            </a:r>
            <a:endParaRPr lang="en-US" sz="3200">
              <a:solidFill>
                <a:srgbClr val="FF0000"/>
              </a:solidFill>
            </a:endParaRPr>
          </a:p>
        </p:txBody>
      </p:sp>
      <p:sp>
        <p:nvSpPr>
          <p:cNvPr id="12" name="AutoShape 7"/>
          <p:cNvSpPr>
            <a:spLocks noChangeArrowheads="1"/>
          </p:cNvSpPr>
          <p:nvPr/>
        </p:nvSpPr>
        <p:spPr bwMode="auto">
          <a:xfrm>
            <a:off x="323850" y="1484313"/>
            <a:ext cx="8510588" cy="4524375"/>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ج3: </a:t>
            </a:r>
          </a:p>
          <a:p>
            <a:pPr>
              <a:defRPr/>
            </a:pPr>
            <a:r>
              <a:rPr lang="ar-SA" sz="3200">
                <a:solidFill>
                  <a:srgbClr val="0000FF"/>
                </a:solidFill>
              </a:rPr>
              <a:t>يجب الإيمان على وجه التفصيل بما سمى الله تعالى لنا من كتبه : القرآن الكريم وما سبقه وهي : </a:t>
            </a:r>
          </a:p>
          <a:p>
            <a:pPr>
              <a:defRPr/>
            </a:pPr>
            <a:r>
              <a:rPr lang="ar-SA" sz="3200">
                <a:solidFill>
                  <a:srgbClr val="0000FF"/>
                </a:solidFill>
              </a:rPr>
              <a:t>1- صحف ابراهيم وموسى عليهما السلام .</a:t>
            </a:r>
          </a:p>
          <a:p>
            <a:pPr>
              <a:defRPr/>
            </a:pPr>
            <a:r>
              <a:rPr lang="ar-SA" sz="3200">
                <a:solidFill>
                  <a:srgbClr val="0000FF"/>
                </a:solidFill>
              </a:rPr>
              <a:t>2- التوراة وهي كتاب الله تعالى الذي أنزل على موسى عليه السلام </a:t>
            </a:r>
          </a:p>
          <a:p>
            <a:pPr>
              <a:defRPr/>
            </a:pPr>
            <a:r>
              <a:rPr lang="ar-SA" sz="3200">
                <a:solidFill>
                  <a:srgbClr val="0000FF"/>
                </a:solidFill>
              </a:rPr>
              <a:t>3- الزبور وهو كتاب الله المنزل على داوود عليه السلام .</a:t>
            </a:r>
          </a:p>
          <a:p>
            <a:pPr>
              <a:defRPr/>
            </a:pPr>
            <a:r>
              <a:rPr lang="ar-SA" sz="3200">
                <a:solidFill>
                  <a:srgbClr val="0000FF"/>
                </a:solidFill>
              </a:rPr>
              <a:t>4- الإنجيل وهو كتاب الله تعالى المنزل على عيسى عليه السلام .</a:t>
            </a:r>
          </a:p>
          <a:p>
            <a:pPr>
              <a:defRPr/>
            </a:pP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3"/>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40963" name="مجموعة 8"/>
          <p:cNvGrpSpPr>
            <a:grpSpLocks/>
          </p:cNvGrpSpPr>
          <p:nvPr/>
        </p:nvGrpSpPr>
        <p:grpSpPr bwMode="auto">
          <a:xfrm>
            <a:off x="1795463" y="6242050"/>
            <a:ext cx="6305550" cy="579438"/>
            <a:chOff x="1919144" y="6248360"/>
            <a:chExt cx="6305832" cy="579160"/>
          </a:xfrm>
        </p:grpSpPr>
        <p:sp>
          <p:nvSpPr>
            <p:cNvPr id="27" name="مخطط انسيابي: تحضير 26">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8" name="سهم مسنن إلى اليمين 27">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30" name="سهم مسنن إلى اليمين 29">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15" name="Rectangle 2"/>
          <p:cNvSpPr>
            <a:spLocks noChangeArrowheads="1"/>
          </p:cNvSpPr>
          <p:nvPr/>
        </p:nvSpPr>
        <p:spPr bwMode="auto">
          <a:xfrm>
            <a:off x="338584" y="692696"/>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س4: </a:t>
            </a:r>
            <a:r>
              <a:rPr lang="ar-SA" sz="2800">
                <a:solidFill>
                  <a:srgbClr val="FF0000"/>
                </a:solidFill>
              </a:rPr>
              <a:t>بأي شيء تتفق كتب الله تعالى , وبأي شيء اختلفت مع الاستدلال ؟</a:t>
            </a:r>
            <a:endParaRPr lang="en-US" sz="3200">
              <a:solidFill>
                <a:srgbClr val="FF0000"/>
              </a:solidFill>
            </a:endParaRPr>
          </a:p>
        </p:txBody>
      </p:sp>
      <p:sp>
        <p:nvSpPr>
          <p:cNvPr id="16" name="AutoShape 7"/>
          <p:cNvSpPr>
            <a:spLocks noChangeArrowheads="1"/>
          </p:cNvSpPr>
          <p:nvPr/>
        </p:nvSpPr>
        <p:spPr bwMode="auto">
          <a:xfrm>
            <a:off x="395288" y="1479550"/>
            <a:ext cx="8512175" cy="1878013"/>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ج4: </a:t>
            </a:r>
          </a:p>
          <a:p>
            <a:pPr>
              <a:defRPr/>
            </a:pPr>
            <a:r>
              <a:rPr lang="ar-SA" sz="2800">
                <a:solidFill>
                  <a:srgbClr val="0000FF"/>
                </a:solidFill>
              </a:rPr>
              <a:t>متفقه في الأصول وتختلف في الشرائع يقول </a:t>
            </a:r>
            <a:r>
              <a:rPr lang="ar-SA">
                <a:solidFill>
                  <a:srgbClr val="FF0000"/>
                </a:solidFill>
              </a:rPr>
              <a:t>صلى الله عليه وسلم</a:t>
            </a:r>
            <a:r>
              <a:rPr lang="ar-SA">
                <a:solidFill>
                  <a:srgbClr val="0000FF"/>
                </a:solidFill>
              </a:rPr>
              <a:t>  </a:t>
            </a:r>
            <a:r>
              <a:rPr lang="ar-SA" sz="2800">
                <a:solidFill>
                  <a:srgbClr val="0000FF"/>
                </a:solidFill>
              </a:rPr>
              <a:t>(الأنبياء أخوة لعلات , امهاتهم شتىء ودينهم واحد ) ومعنى الحديث أن أصل دينهم واحد وهو التوحيد , وإن اختلفت فروع الشرائع . </a:t>
            </a:r>
            <a:endParaRPr lang="en-US" sz="2800">
              <a:solidFill>
                <a:srgbClr val="0000FF"/>
              </a:solidFill>
            </a:endParaRPr>
          </a:p>
        </p:txBody>
      </p:sp>
      <p:sp>
        <p:nvSpPr>
          <p:cNvPr id="17" name="Rectangle 2"/>
          <p:cNvSpPr>
            <a:spLocks noChangeArrowheads="1"/>
          </p:cNvSpPr>
          <p:nvPr/>
        </p:nvSpPr>
        <p:spPr bwMode="auto">
          <a:xfrm>
            <a:off x="323529" y="3699029"/>
            <a:ext cx="8496944" cy="954107"/>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2800">
                <a:solidFill>
                  <a:srgbClr val="FF0000"/>
                </a:solidFill>
              </a:rPr>
              <a:t>س5: ما الكتب الموجودة عند أهل الكتاب الآن وهل تصح نسبتها إلى الأنبياء ؟</a:t>
            </a:r>
            <a:endParaRPr lang="en-US" sz="2800">
              <a:solidFill>
                <a:srgbClr val="FF0000"/>
              </a:solidFill>
            </a:endParaRPr>
          </a:p>
        </p:txBody>
      </p:sp>
      <p:sp>
        <p:nvSpPr>
          <p:cNvPr id="19" name="AutoShape 7"/>
          <p:cNvSpPr>
            <a:spLocks noChangeArrowheads="1"/>
          </p:cNvSpPr>
          <p:nvPr/>
        </p:nvSpPr>
        <p:spPr bwMode="auto">
          <a:xfrm>
            <a:off x="381000" y="692150"/>
            <a:ext cx="8512175" cy="5018088"/>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endParaRPr lang="ar-SA" sz="3200">
              <a:solidFill>
                <a:srgbClr val="0000FF"/>
              </a:solidFill>
            </a:endParaRPr>
          </a:p>
          <a:p>
            <a:pPr>
              <a:defRPr/>
            </a:pPr>
            <a:r>
              <a:rPr lang="ar-SA" sz="3200">
                <a:solidFill>
                  <a:srgbClr val="0000FF"/>
                </a:solidFill>
              </a:rPr>
              <a:t>ج5:</a:t>
            </a:r>
          </a:p>
          <a:p>
            <a:pPr>
              <a:defRPr/>
            </a:pPr>
            <a:r>
              <a:rPr lang="ar-SA" sz="3200">
                <a:solidFill>
                  <a:srgbClr val="0000FF"/>
                </a:solidFill>
              </a:rPr>
              <a:t>التوراة والانجيل وهي بلا شك مما لا تصح نسبتهم إلى أنبياء الله تعالى فلا يقال : إن التوراة الموجودة هي التي أنزلت على موسى عليه السلام ولا أن الأناجيل الموجودة هي الإنجيل المنزل على عيسى عليه السلام  فليسا هما الذان أمرنا بالإيمان بهما على وجه التفصيل ولا يصح الإيمان بشيء مما فيهما على أنه كلام الله تعالى ولا ما جاء في القرآن منسوباً إليهما .  </a:t>
            </a:r>
          </a:p>
          <a:p>
            <a:pPr>
              <a:defRPr/>
            </a:pPr>
            <a:endParaRPr lang="ar-SA" sz="3200">
              <a:solidFill>
                <a:srgbClr val="0000FF"/>
              </a:solidFill>
            </a:endParaRPr>
          </a:p>
          <a:p>
            <a:pPr>
              <a:defRPr/>
            </a:pP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1000" fill="hold"/>
                                        <p:tgtEl>
                                          <p:spTgt spid="16"/>
                                        </p:tgtEl>
                                        <p:attrNameLst>
                                          <p:attrName>ppt_w</p:attrName>
                                        </p:attrNameLst>
                                      </p:cBhvr>
                                      <p:tavLst>
                                        <p:tav tm="0">
                                          <p:val>
                                            <p:strVal val="#ppt_w+.3"/>
                                          </p:val>
                                        </p:tav>
                                        <p:tav tm="100000">
                                          <p:val>
                                            <p:strVal val="#ppt_w"/>
                                          </p:val>
                                        </p:tav>
                                      </p:tavLst>
                                    </p:anim>
                                    <p:anim calcmode="lin" valueType="num">
                                      <p:cBhvr>
                                        <p:cTn id="15" dur="1000" fill="hold"/>
                                        <p:tgtEl>
                                          <p:spTgt spid="16"/>
                                        </p:tgtEl>
                                        <p:attrNameLst>
                                          <p:attrName>ppt_h</p:attrName>
                                        </p:attrNameLst>
                                      </p:cBhvr>
                                      <p:tavLst>
                                        <p:tav tm="0">
                                          <p:val>
                                            <p:strVal val="#ppt_h"/>
                                          </p:val>
                                        </p:tav>
                                        <p:tav tm="100000">
                                          <p:val>
                                            <p:strVal val="#ppt_h"/>
                                          </p:val>
                                        </p:tav>
                                      </p:tavLst>
                                    </p:anim>
                                    <p:animEffect transition="in" filter="fade">
                                      <p:cBhvr>
                                        <p:cTn id="16" dur="10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1000" fill="hold"/>
                                        <p:tgtEl>
                                          <p:spTgt spid="19"/>
                                        </p:tgtEl>
                                        <p:attrNameLst>
                                          <p:attrName>ppt_w</p:attrName>
                                        </p:attrNameLst>
                                      </p:cBhvr>
                                      <p:tavLst>
                                        <p:tav tm="0">
                                          <p:val>
                                            <p:strVal val="#ppt_w+.3"/>
                                          </p:val>
                                        </p:tav>
                                        <p:tav tm="100000">
                                          <p:val>
                                            <p:strVal val="#ppt_w"/>
                                          </p:val>
                                        </p:tav>
                                      </p:tavLst>
                                    </p:anim>
                                    <p:anim calcmode="lin" valueType="num">
                                      <p:cBhvr>
                                        <p:cTn id="29" dur="1000" fill="hold"/>
                                        <p:tgtEl>
                                          <p:spTgt spid="19"/>
                                        </p:tgtEl>
                                        <p:attrNameLst>
                                          <p:attrName>ppt_h</p:attrName>
                                        </p:attrNameLst>
                                      </p:cBhvr>
                                      <p:tavLst>
                                        <p:tav tm="0">
                                          <p:val>
                                            <p:strVal val="#ppt_h"/>
                                          </p:val>
                                        </p:tav>
                                        <p:tav tm="100000">
                                          <p:val>
                                            <p:strVal val="#ppt_h"/>
                                          </p:val>
                                        </p:tav>
                                      </p:tavLst>
                                    </p:anim>
                                    <p:animEffect transition="in" filter="fade">
                                      <p:cBhvr>
                                        <p:cTn id="30"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5123" name="مجموعة 8"/>
          <p:cNvGrpSpPr>
            <a:grpSpLocks/>
          </p:cNvGrpSpPr>
          <p:nvPr/>
        </p:nvGrpSpPr>
        <p:grpSpPr bwMode="auto">
          <a:xfrm>
            <a:off x="2051050" y="6234113"/>
            <a:ext cx="6305550" cy="579437"/>
            <a:chOff x="1919144" y="6248360"/>
            <a:chExt cx="6305832" cy="579160"/>
          </a:xfrm>
        </p:grpSpPr>
        <p:sp>
          <p:nvSpPr>
            <p:cNvPr id="32" name="مخطط انسيابي: تحضير 31">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7" y="6292789"/>
              <a:ext cx="3743492" cy="488716"/>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33" name="سهم مسنن إلى اليمين 32">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34" name="سهم مسنن إلى اليمين 33">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10" name="Rectangle 2"/>
          <p:cNvSpPr>
            <a:spLocks noChangeArrowheads="1"/>
          </p:cNvSpPr>
          <p:nvPr/>
        </p:nvSpPr>
        <p:spPr bwMode="auto">
          <a:xfrm>
            <a:off x="324197" y="695598"/>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س4 : </a:t>
            </a:r>
            <a:r>
              <a:rPr lang="ar-SA" sz="2400" b="1">
                <a:solidFill>
                  <a:srgbClr val="FF0000"/>
                </a:solidFill>
              </a:rPr>
              <a:t>ما وجه الاستدلال من حديث شُعب الإيمان على زيادة الإيمان ونقصه ؟</a:t>
            </a:r>
            <a:endParaRPr lang="en-US" sz="3200" b="1">
              <a:solidFill>
                <a:srgbClr val="FF0000"/>
              </a:solidFill>
            </a:endParaRPr>
          </a:p>
        </p:txBody>
      </p:sp>
      <p:sp>
        <p:nvSpPr>
          <p:cNvPr id="11" name="AutoShape 7"/>
          <p:cNvSpPr>
            <a:spLocks noChangeArrowheads="1"/>
          </p:cNvSpPr>
          <p:nvPr/>
        </p:nvSpPr>
        <p:spPr bwMode="auto">
          <a:xfrm>
            <a:off x="309563" y="1312863"/>
            <a:ext cx="8510587" cy="2554287"/>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ج4 : في الحديث أن الإيمان شُعب متعددة أعلاه منزلةً وفضلاً قول (لا إله إلا الله) وأدناها إماطة الأذى عن الطريق , وهذه الشعب منها ما يزول الإيمان بزوالها إجماعاً كالشهادتين , ومنها ما لا يزول بزوالها إجماعاً كترك إماطة الأذى عن الطريق , وبحسب القيام بها كثرة وتمثلاً تأتي زيادة الإيمان ونقصانه .</a:t>
            </a:r>
            <a:endParaRPr lang="en-US" sz="3200">
              <a:solidFill>
                <a:srgbClr val="0000FF"/>
              </a:solidFill>
            </a:endParaRPr>
          </a:p>
        </p:txBody>
      </p:sp>
      <p:sp>
        <p:nvSpPr>
          <p:cNvPr id="12" name="Rectangle 2"/>
          <p:cNvSpPr>
            <a:spLocks noChangeArrowheads="1"/>
          </p:cNvSpPr>
          <p:nvPr/>
        </p:nvSpPr>
        <p:spPr bwMode="auto">
          <a:xfrm>
            <a:off x="337915" y="4005064"/>
            <a:ext cx="8496275" cy="1077218"/>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س5 :اذكري وجه استدلال السلف بحديث (من رأى منكم منكرا . الحديث )على كونها من الإيمان , على زيادته ونقصه .</a:t>
            </a:r>
            <a:endParaRPr lang="en-US" sz="3200">
              <a:solidFill>
                <a:srgbClr val="FF0000"/>
              </a:solidFill>
            </a:endParaRPr>
          </a:p>
        </p:txBody>
      </p:sp>
      <p:sp>
        <p:nvSpPr>
          <p:cNvPr id="13" name="AutoShape 7"/>
          <p:cNvSpPr>
            <a:spLocks noChangeArrowheads="1"/>
          </p:cNvSpPr>
          <p:nvPr/>
        </p:nvSpPr>
        <p:spPr bwMode="auto">
          <a:xfrm>
            <a:off x="309563" y="5084763"/>
            <a:ext cx="8510587" cy="1077912"/>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ج5 : في الحديث بيان مراتب تغيير المنكر و أدنى مرتبة تغيير المنكر بالقلب . وعلى هذا فما سبقها من المراتب أقوى إيماناً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strVal val="#ppt_w+.3"/>
                                          </p:val>
                                        </p:tav>
                                        <p:tav tm="100000">
                                          <p:val>
                                            <p:strVal val="#ppt_w"/>
                                          </p:val>
                                        </p:tav>
                                      </p:tavLst>
                                    </p:anim>
                                    <p:anim calcmode="lin" valueType="num">
                                      <p:cBhvr>
                                        <p:cTn id="15" dur="1000" fill="hold"/>
                                        <p:tgtEl>
                                          <p:spTgt spid="11"/>
                                        </p:tgtEl>
                                        <p:attrNameLst>
                                          <p:attrName>ppt_h</p:attrName>
                                        </p:attrNameLst>
                                      </p:cBhvr>
                                      <p:tavLst>
                                        <p:tav tm="0">
                                          <p:val>
                                            <p:strVal val="#ppt_h"/>
                                          </p:val>
                                        </p:tav>
                                        <p:tav tm="100000">
                                          <p:val>
                                            <p:strVal val="#ppt_h"/>
                                          </p:val>
                                        </p:tav>
                                      </p:tavLst>
                                    </p:anim>
                                    <p:animEffect transition="in" filter="fade">
                                      <p:cBhvr>
                                        <p:cTn id="16" dur="10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strVal val="#ppt_w+.3"/>
                                          </p:val>
                                        </p:tav>
                                        <p:tav tm="100000">
                                          <p:val>
                                            <p:strVal val="#ppt_w"/>
                                          </p:val>
                                        </p:tav>
                                      </p:tavLst>
                                    </p:anim>
                                    <p:anim calcmode="lin" valueType="num">
                                      <p:cBhvr>
                                        <p:cTn id="29" dur="1000" fill="hold"/>
                                        <p:tgtEl>
                                          <p:spTgt spid="13"/>
                                        </p:tgtEl>
                                        <p:attrNameLst>
                                          <p:attrName>ppt_h</p:attrName>
                                        </p:attrNameLst>
                                      </p:cBhvr>
                                      <p:tavLst>
                                        <p:tav tm="0">
                                          <p:val>
                                            <p:strVal val="#ppt_h"/>
                                          </p:val>
                                        </p:tav>
                                        <p:tav tm="100000">
                                          <p:val>
                                            <p:strVal val="#ppt_h"/>
                                          </p:val>
                                        </p:tav>
                                      </p:tavLst>
                                    </p:anim>
                                    <p:animEffect transition="in" filter="fade">
                                      <p:cBhvr>
                                        <p:cTn id="3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41987" name="مجموعة 8"/>
          <p:cNvGrpSpPr>
            <a:grpSpLocks/>
          </p:cNvGrpSpPr>
          <p:nvPr/>
        </p:nvGrpSpPr>
        <p:grpSpPr bwMode="auto">
          <a:xfrm>
            <a:off x="1795463" y="6242050"/>
            <a:ext cx="6305550" cy="579438"/>
            <a:chOff x="1919144" y="6248360"/>
            <a:chExt cx="6305832" cy="579160"/>
          </a:xfrm>
        </p:grpSpPr>
        <p:sp>
          <p:nvSpPr>
            <p:cNvPr id="28" name="مخطط انسيابي: تحضير 27">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9" name="سهم مسنن إلى اليمين 28">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31" name="سهم مسنن إلى اليمين 30">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11" name="Rectangle 2"/>
          <p:cNvSpPr>
            <a:spLocks noChangeArrowheads="1"/>
          </p:cNvSpPr>
          <p:nvPr/>
        </p:nvSpPr>
        <p:spPr bwMode="auto">
          <a:xfrm>
            <a:off x="338584" y="620688"/>
            <a:ext cx="8568283" cy="1077218"/>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س6 : اذكري بعض الأدلة على وقوع التحريف في التوراة والإنجيل .</a:t>
            </a:r>
            <a:endParaRPr lang="en-US" sz="3200">
              <a:solidFill>
                <a:srgbClr val="FF0000"/>
              </a:solidFill>
            </a:endParaRPr>
          </a:p>
        </p:txBody>
      </p:sp>
      <p:sp>
        <p:nvSpPr>
          <p:cNvPr id="12" name="AutoShape 7"/>
          <p:cNvSpPr>
            <a:spLocks noChangeArrowheads="1"/>
          </p:cNvSpPr>
          <p:nvPr/>
        </p:nvSpPr>
        <p:spPr bwMode="auto">
          <a:xfrm>
            <a:off x="360363" y="1700213"/>
            <a:ext cx="8512175" cy="4524375"/>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ج6: </a:t>
            </a:r>
          </a:p>
          <a:p>
            <a:pPr>
              <a:defRPr/>
            </a:pPr>
            <a:r>
              <a:rPr lang="ar-SA" sz="3200">
                <a:solidFill>
                  <a:srgbClr val="0000FF"/>
                </a:solidFill>
              </a:rPr>
              <a:t>1- نسبتهم الولد لله تعالى وتقدس قال الله تعالى مكذباً مقولتهم :</a:t>
            </a:r>
          </a:p>
          <a:p>
            <a:pPr>
              <a:defRPr/>
            </a:pPr>
            <a:r>
              <a:rPr lang="ar-SA" sz="3200">
                <a:solidFill>
                  <a:srgbClr val="0000FF"/>
                </a:solidFill>
              </a:rPr>
              <a:t>(</a:t>
            </a:r>
            <a:r>
              <a:rPr lang="ar-SA" sz="3200"/>
              <a:t>وَقَالَتِ الْيَهُودُ عُزَيْرٌ ابْنُ اللَّهِ وَقَالَتِ النَّصَارَى الْمَسِيحُ ابْنُ اللَّهِ ذَلِكَ قَوْلُهُمْ بِأَفْوَاهِهِمْ يُضَاهِئُونَ قَوْلَ الَّذِينَ كَفَرُوا مِنْ قَبْلُ قَاتَلَهُمُ اللَّهُ أَنَّى يُؤْفَكُونَ (30) </a:t>
            </a:r>
            <a:r>
              <a:rPr lang="ar-SA" sz="3200">
                <a:solidFill>
                  <a:srgbClr val="0000FF"/>
                </a:solidFill>
              </a:rPr>
              <a:t>)</a:t>
            </a:r>
          </a:p>
          <a:p>
            <a:pPr>
              <a:defRPr/>
            </a:pPr>
            <a:r>
              <a:rPr lang="ar-SA" sz="3200">
                <a:solidFill>
                  <a:srgbClr val="0000FF"/>
                </a:solidFill>
              </a:rPr>
              <a:t>2-تأليه النصاري لعيسى ابن مريم عليه السلام وقولهم أن الله ثالث ثلاثة . يقول الله تعالى </a:t>
            </a:r>
          </a:p>
          <a:p>
            <a:pPr>
              <a:defRPr/>
            </a:pPr>
            <a:r>
              <a:rPr lang="ar-SA" sz="3200">
                <a:solidFill>
                  <a:srgbClr val="0000FF"/>
                </a:solidFill>
              </a:rPr>
              <a:t>(</a:t>
            </a:r>
            <a:r>
              <a:rPr lang="ar-SA" sz="3200"/>
              <a:t>لَقَدْ كَفَرَ الَّذِينَ قَالُوا إِنَّ اللَّهَ هُوَ الْمَسِيحُ ابْنُ مَرْيَمَ</a:t>
            </a:r>
            <a:r>
              <a:rPr lang="ar-SA" sz="3200">
                <a:solidFill>
                  <a:srgbClr val="0000FF"/>
                </a:solidFill>
              </a:rPr>
              <a:t>)</a:t>
            </a:r>
          </a:p>
          <a:p>
            <a:pPr>
              <a:defRPr/>
            </a:pPr>
            <a:r>
              <a:rPr lang="ar-SA" sz="3200">
                <a:solidFill>
                  <a:srgbClr val="0000FF"/>
                </a:solidFill>
              </a:rPr>
              <a:t>(</a:t>
            </a:r>
            <a:r>
              <a:rPr lang="ar-SA" sz="3200"/>
              <a:t>لَقَدْ كَفَرَ الَّذِينَ قَالُوا إِنَّ اللَّهَ ثَالِثُ ثَلَاثَةٍ وَمَا مِنْ إِلَهٍ إِلَّا إِلَهٌ وَاحِدٌ</a:t>
            </a:r>
            <a:r>
              <a:rPr lang="ar-SA" sz="3200">
                <a:solidFill>
                  <a:srgbClr val="0000FF"/>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3"/>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43011" name="مجموعة 8"/>
          <p:cNvGrpSpPr>
            <a:grpSpLocks/>
          </p:cNvGrpSpPr>
          <p:nvPr/>
        </p:nvGrpSpPr>
        <p:grpSpPr bwMode="auto">
          <a:xfrm>
            <a:off x="1795463" y="6242050"/>
            <a:ext cx="6305550" cy="579438"/>
            <a:chOff x="1919144" y="6248360"/>
            <a:chExt cx="6305832" cy="579160"/>
          </a:xfrm>
        </p:grpSpPr>
        <p:sp>
          <p:nvSpPr>
            <p:cNvPr id="26" name="مخطط انسيابي: تحضير 25">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7" name="سهم مسنن إلى اليمين 26">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28" name="سهم مسنن إلى اليمين 27">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21331" y="683985"/>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س7: ما معنى القرآن لغةً  و اصطلاحاً ؟</a:t>
            </a:r>
            <a:endParaRPr lang="en-US" sz="3200">
              <a:solidFill>
                <a:srgbClr val="FF0000"/>
              </a:solidFill>
            </a:endParaRPr>
          </a:p>
        </p:txBody>
      </p:sp>
      <p:sp>
        <p:nvSpPr>
          <p:cNvPr id="8" name="AutoShape 7"/>
          <p:cNvSpPr>
            <a:spLocks noChangeArrowheads="1"/>
          </p:cNvSpPr>
          <p:nvPr/>
        </p:nvSpPr>
        <p:spPr bwMode="auto">
          <a:xfrm>
            <a:off x="323850" y="1425575"/>
            <a:ext cx="8510588" cy="4524375"/>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ج7:</a:t>
            </a:r>
          </a:p>
          <a:p>
            <a:pPr>
              <a:defRPr/>
            </a:pPr>
            <a:r>
              <a:rPr lang="ar-SA" sz="3200">
                <a:solidFill>
                  <a:srgbClr val="0000FF"/>
                </a:solidFill>
              </a:rPr>
              <a:t> </a:t>
            </a:r>
            <a:r>
              <a:rPr lang="ar-SA" sz="3200" u="sng">
                <a:solidFill>
                  <a:srgbClr val="0000FF"/>
                </a:solidFill>
              </a:rPr>
              <a:t>القرآن لغةً : </a:t>
            </a:r>
            <a:r>
              <a:rPr lang="ar-SA" sz="3200">
                <a:solidFill>
                  <a:srgbClr val="0000FF"/>
                </a:solidFill>
              </a:rPr>
              <a:t>مصدر كالقراءة – تقول قرأت الكتاب قراءة وقرآناً ثم نقل هذا المصدر وجعل اسماً للكتاب المنزل على محمد صلى الله عليه وسلم فأصبح علماً  دون غيره وسمى قرآناً جامعا لثمرة كتب الله كلها .</a:t>
            </a:r>
          </a:p>
          <a:p>
            <a:pPr>
              <a:defRPr/>
            </a:pPr>
            <a:r>
              <a:rPr lang="ar-SA" sz="3200" u="sng">
                <a:solidFill>
                  <a:srgbClr val="0000FF"/>
                </a:solidFill>
              </a:rPr>
              <a:t>وفي الاصطلاح : </a:t>
            </a:r>
            <a:r>
              <a:rPr lang="ar-SA" sz="3200">
                <a:solidFill>
                  <a:srgbClr val="0000FF"/>
                </a:solidFill>
              </a:rPr>
              <a:t>هو كلام الله تعالى المعجز المنزل على رسوله محمد صلى الله عليه وسلم وحياً , المكتوب في الصاحف والمحفوظ في الصدور والمقروء بالألسن والمسموع بالأذن والمنقول إلينا نقلاً متواتراً بلا شبهه المتعبد بتلاوته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44035" name="مجموعة 8"/>
          <p:cNvGrpSpPr>
            <a:grpSpLocks/>
          </p:cNvGrpSpPr>
          <p:nvPr/>
        </p:nvGrpSpPr>
        <p:grpSpPr bwMode="auto">
          <a:xfrm>
            <a:off x="1795463" y="6242050"/>
            <a:ext cx="6305550" cy="579438"/>
            <a:chOff x="1919144" y="6248360"/>
            <a:chExt cx="6305832" cy="579160"/>
          </a:xfrm>
        </p:grpSpPr>
        <p:sp>
          <p:nvSpPr>
            <p:cNvPr id="19" name="مخطط انسيابي: تحضير 18">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0" name="سهم مسنن إلى اليمين 19">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21" name="سهم مسنن إلى اليمين 20">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38584" y="692696"/>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س8: ما معنى كون القرآن الكريم كلام الله تعالى مع ذكر الأدلة ؟</a:t>
            </a:r>
            <a:endParaRPr lang="en-US" sz="3200">
              <a:solidFill>
                <a:srgbClr val="FF0000"/>
              </a:solidFill>
            </a:endParaRPr>
          </a:p>
        </p:txBody>
      </p:sp>
      <p:sp>
        <p:nvSpPr>
          <p:cNvPr id="8" name="AutoShape 7"/>
          <p:cNvSpPr>
            <a:spLocks noChangeArrowheads="1"/>
          </p:cNvSpPr>
          <p:nvPr/>
        </p:nvSpPr>
        <p:spPr bwMode="auto">
          <a:xfrm>
            <a:off x="7885113" y="1341438"/>
            <a:ext cx="1022350" cy="584200"/>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ج8: </a:t>
            </a:r>
            <a:endParaRPr lang="en-US" sz="3200">
              <a:solidFill>
                <a:srgbClr val="0000FF"/>
              </a:solidFill>
            </a:endParaRPr>
          </a:p>
        </p:txBody>
      </p:sp>
      <p:pic>
        <p:nvPicPr>
          <p:cNvPr id="44043" name="Picture 11"/>
          <p:cNvPicPr>
            <a:picLocks noChangeAspect="1" noChangeArrowheads="1"/>
          </p:cNvPicPr>
          <p:nvPr/>
        </p:nvPicPr>
        <p:blipFill>
          <a:blip r:embed="rId10" cstate="print"/>
          <a:srcRect/>
          <a:stretch>
            <a:fillRect/>
          </a:stretch>
        </p:blipFill>
        <p:spPr bwMode="auto">
          <a:xfrm>
            <a:off x="395288" y="1989138"/>
            <a:ext cx="8497887" cy="41036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44043"/>
                                        </p:tgtEl>
                                        <p:attrNameLst>
                                          <p:attrName>style.visibility</p:attrName>
                                        </p:attrNameLst>
                                      </p:cBhvr>
                                      <p:to>
                                        <p:strVal val="visible"/>
                                      </p:to>
                                    </p:set>
                                    <p:animEffect transition="in" filter="fade">
                                      <p:cBhvr>
                                        <p:cTn id="21" dur="1000"/>
                                        <p:tgtEl>
                                          <p:spTgt spid="44043"/>
                                        </p:tgtEl>
                                      </p:cBhvr>
                                    </p:animEffect>
                                    <p:anim calcmode="lin" valueType="num">
                                      <p:cBhvr>
                                        <p:cTn id="22" dur="1000" fill="hold"/>
                                        <p:tgtEl>
                                          <p:spTgt spid="44043"/>
                                        </p:tgtEl>
                                        <p:attrNameLst>
                                          <p:attrName>ppt_x</p:attrName>
                                        </p:attrNameLst>
                                      </p:cBhvr>
                                      <p:tavLst>
                                        <p:tav tm="0">
                                          <p:val>
                                            <p:strVal val="#ppt_x"/>
                                          </p:val>
                                        </p:tav>
                                        <p:tav tm="100000">
                                          <p:val>
                                            <p:strVal val="#ppt_x"/>
                                          </p:val>
                                        </p:tav>
                                      </p:tavLst>
                                    </p:anim>
                                    <p:anim calcmode="lin" valueType="num">
                                      <p:cBhvr>
                                        <p:cTn id="23" dur="1000" fill="hold"/>
                                        <p:tgtEl>
                                          <p:spTgt spid="440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45059" name="مجموعة 8"/>
          <p:cNvGrpSpPr>
            <a:grpSpLocks/>
          </p:cNvGrpSpPr>
          <p:nvPr/>
        </p:nvGrpSpPr>
        <p:grpSpPr bwMode="auto">
          <a:xfrm>
            <a:off x="1795463" y="6242050"/>
            <a:ext cx="6305550" cy="579438"/>
            <a:chOff x="1919144" y="6248360"/>
            <a:chExt cx="6305832" cy="579160"/>
          </a:xfrm>
        </p:grpSpPr>
        <p:sp>
          <p:nvSpPr>
            <p:cNvPr id="24" name="مخطط انسيابي: تحضير 23">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5" name="سهم مسنن إلى اليمين 24">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30" name="سهم مسنن إلى اليمين 29">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9" action="ppaction://hlinksldjump"/>
                </a:rPr>
                <a:t>التالي</a:t>
              </a:r>
              <a:endParaRPr lang="ar-SA" sz="2800" dirty="0"/>
            </a:p>
          </p:txBody>
        </p:sp>
      </p:grpSp>
      <p:sp>
        <p:nvSpPr>
          <p:cNvPr id="7" name="Rectangle 2"/>
          <p:cNvSpPr>
            <a:spLocks noChangeArrowheads="1"/>
          </p:cNvSpPr>
          <p:nvPr/>
        </p:nvSpPr>
        <p:spPr bwMode="auto">
          <a:xfrm>
            <a:off x="381149" y="836712"/>
            <a:ext cx="8439323" cy="646331"/>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600">
                <a:solidFill>
                  <a:srgbClr val="FF0000"/>
                </a:solidFill>
              </a:rPr>
              <a:t>س9 : ما المراد بالإيمان بالقرآن الكريم ؟</a:t>
            </a:r>
            <a:endParaRPr lang="en-US" sz="3600">
              <a:solidFill>
                <a:srgbClr val="FF0000"/>
              </a:solidFill>
            </a:endParaRPr>
          </a:p>
        </p:txBody>
      </p:sp>
      <p:sp>
        <p:nvSpPr>
          <p:cNvPr id="8" name="AutoShape 7"/>
          <p:cNvSpPr>
            <a:spLocks noChangeArrowheads="1"/>
          </p:cNvSpPr>
          <p:nvPr/>
        </p:nvSpPr>
        <p:spPr bwMode="auto">
          <a:xfrm>
            <a:off x="323850" y="1628775"/>
            <a:ext cx="8510588" cy="3908425"/>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ج9: </a:t>
            </a:r>
          </a:p>
          <a:p>
            <a:pPr>
              <a:defRPr/>
            </a:pPr>
            <a:r>
              <a:rPr lang="ar-SA" sz="3600">
                <a:solidFill>
                  <a:srgbClr val="0000FF"/>
                </a:solidFill>
              </a:rPr>
              <a:t>1- أنه آخر كتاب منزل من عند الله تعالى جاء مصدقا ومؤيدا ً لما جاء في كُتب الله تعالى السابقة من الحق ومبيناً ما أدخل عليها .</a:t>
            </a:r>
          </a:p>
          <a:p>
            <a:pPr>
              <a:defRPr/>
            </a:pPr>
            <a:r>
              <a:rPr lang="ar-SA" sz="3600">
                <a:solidFill>
                  <a:srgbClr val="0000FF"/>
                </a:solidFill>
              </a:rPr>
              <a:t>2- أنه جاء بشريعة عامة صالحة لكل زمان ومكان ناسخة لما سبقها من الشرائع واجبة على من بلغته إلى قيام الساعة لا يقبل الله تعالى من أحد ديناً وسواها بعد نزولها .</a:t>
            </a:r>
            <a:endParaRPr lang="en-US" sz="36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46083" name="مجموعة 8"/>
          <p:cNvGrpSpPr>
            <a:grpSpLocks/>
          </p:cNvGrpSpPr>
          <p:nvPr/>
        </p:nvGrpSpPr>
        <p:grpSpPr bwMode="auto">
          <a:xfrm>
            <a:off x="1795463" y="6242050"/>
            <a:ext cx="6305550" cy="579438"/>
            <a:chOff x="1919144" y="6248360"/>
            <a:chExt cx="6305832" cy="579160"/>
          </a:xfrm>
        </p:grpSpPr>
        <p:sp>
          <p:nvSpPr>
            <p:cNvPr id="17" name="مخطط انسيابي: تحضير 16">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18" name="سهم مسنن إلى اليمين 17">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19" name="سهم مسنن إلى اليمين 18">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10" name="Rectangle 2"/>
          <p:cNvSpPr>
            <a:spLocks noChangeArrowheads="1"/>
          </p:cNvSpPr>
          <p:nvPr/>
        </p:nvSpPr>
        <p:spPr bwMode="auto">
          <a:xfrm>
            <a:off x="338584" y="908720"/>
            <a:ext cx="8568283" cy="1077218"/>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س10 : لماذا حفظ الله تعالى القرآن الكريم  دون بقية  كتبه وما معنى حفظه ؟</a:t>
            </a:r>
            <a:endParaRPr lang="en-US" sz="3200">
              <a:solidFill>
                <a:srgbClr val="FF0000"/>
              </a:solidFill>
            </a:endParaRPr>
          </a:p>
        </p:txBody>
      </p:sp>
      <p:sp>
        <p:nvSpPr>
          <p:cNvPr id="13" name="AutoShape 7"/>
          <p:cNvSpPr>
            <a:spLocks noChangeArrowheads="1"/>
          </p:cNvSpPr>
          <p:nvPr/>
        </p:nvSpPr>
        <p:spPr bwMode="auto">
          <a:xfrm>
            <a:off x="323850" y="2205038"/>
            <a:ext cx="8510588" cy="4032250"/>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ج10 :</a:t>
            </a:r>
          </a:p>
          <a:p>
            <a:pPr>
              <a:defRPr/>
            </a:pPr>
            <a:r>
              <a:rPr lang="ar-SA" sz="3200">
                <a:solidFill>
                  <a:srgbClr val="0000FF"/>
                </a:solidFill>
              </a:rPr>
              <a:t>       تكفل الله تعالى بحفظه لتقوم الحجة على الناس ولأنه آخر كتب الله تعالى نزولا إلى البشر وهو ناسخ لما سبقه من الشرائع وهذا جاء مشتملاً على كل ما يلزمهم في الحياة الدنيا إلى قيام الساعة .</a:t>
            </a:r>
          </a:p>
          <a:p>
            <a:pPr>
              <a:defRPr/>
            </a:pPr>
            <a:r>
              <a:rPr lang="ar-SA" sz="3200">
                <a:solidFill>
                  <a:srgbClr val="0000FF"/>
                </a:solidFill>
              </a:rPr>
              <a:t>ومعنى حفظه حماينه بجماته وتفصيله لا تمتد إليه يد عابث ولن تمتد إليه سيبقى كما نزل إلى أن يرفع في آخر الزمان فيه دلالة على الهدى والنور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strVal val="#ppt_w+.3"/>
                                          </p:val>
                                        </p:tav>
                                        <p:tav tm="100000">
                                          <p:val>
                                            <p:strVal val="#ppt_w"/>
                                          </p:val>
                                        </p:tav>
                                      </p:tavLst>
                                    </p:anim>
                                    <p:anim calcmode="lin" valueType="num">
                                      <p:cBhvr>
                                        <p:cTn id="15" dur="1000" fill="hold"/>
                                        <p:tgtEl>
                                          <p:spTgt spid="13"/>
                                        </p:tgtEl>
                                        <p:attrNameLst>
                                          <p:attrName>ppt_h</p:attrName>
                                        </p:attrNameLst>
                                      </p:cBhvr>
                                      <p:tavLst>
                                        <p:tav tm="0">
                                          <p:val>
                                            <p:strVal val="#ppt_h"/>
                                          </p:val>
                                        </p:tav>
                                        <p:tav tm="100000">
                                          <p:val>
                                            <p:strVal val="#ppt_h"/>
                                          </p:val>
                                        </p:tav>
                                      </p:tavLst>
                                    </p:anim>
                                    <p:animEffect transition="in" filter="fade">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47107" name="مجموعة 8"/>
          <p:cNvGrpSpPr>
            <a:grpSpLocks/>
          </p:cNvGrpSpPr>
          <p:nvPr/>
        </p:nvGrpSpPr>
        <p:grpSpPr bwMode="auto">
          <a:xfrm>
            <a:off x="1795463" y="6242050"/>
            <a:ext cx="6305550" cy="579438"/>
            <a:chOff x="1919144" y="6248360"/>
            <a:chExt cx="6305832" cy="579160"/>
          </a:xfrm>
        </p:grpSpPr>
        <p:sp>
          <p:nvSpPr>
            <p:cNvPr id="25" name="مخطط انسيابي: تحضير 24">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6" name="سهم مسنن إلى اليمين 25">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27" name="سهم مسنن إلى اليمين 26">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38584" y="692696"/>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س11: لماذا وقع التحدي بالقرآن الكريم ؟  </a:t>
            </a:r>
            <a:endParaRPr lang="en-US" sz="3200">
              <a:solidFill>
                <a:srgbClr val="FF0000"/>
              </a:solidFill>
            </a:endParaRPr>
          </a:p>
        </p:txBody>
      </p:sp>
      <p:sp>
        <p:nvSpPr>
          <p:cNvPr id="8" name="AutoShape 7"/>
          <p:cNvSpPr>
            <a:spLocks noChangeArrowheads="1"/>
          </p:cNvSpPr>
          <p:nvPr/>
        </p:nvSpPr>
        <p:spPr bwMode="auto">
          <a:xfrm>
            <a:off x="395288" y="1268413"/>
            <a:ext cx="8512175" cy="2554287"/>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ج11: لتدليل على صدق خاتم الأنبياء محمد صلى الله عليه وسلم في وسط كثُر اهتمام أهلهبصناعة اللسان فناسب إتيانهم هذا الكتاب المبين الذي هو من جنس ما برعوا فيه فهو كلام عربي مبين لكنه القمة في الفصاحة وبلاغة فوق مستوى جميعهم فأيقنوا أنه ليس في مقدور البشر وكان له تأثر قوي إذا سمعوه . </a:t>
            </a:r>
            <a:endParaRPr lang="en-US" sz="3200">
              <a:solidFill>
                <a:srgbClr val="0000FF"/>
              </a:solidFill>
            </a:endParaRPr>
          </a:p>
        </p:txBody>
      </p:sp>
      <p:sp>
        <p:nvSpPr>
          <p:cNvPr id="9" name="Rectangle 2"/>
          <p:cNvSpPr>
            <a:spLocks noChangeArrowheads="1"/>
          </p:cNvSpPr>
          <p:nvPr/>
        </p:nvSpPr>
        <p:spPr bwMode="auto">
          <a:xfrm>
            <a:off x="337915" y="3961522"/>
            <a:ext cx="8496275"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س12: ما درجة التحي بالقرآن مع الاستدلال ؟</a:t>
            </a:r>
            <a:endParaRPr lang="en-US" sz="3200">
              <a:solidFill>
                <a:srgbClr val="FF0000"/>
              </a:solidFill>
            </a:endParaRPr>
          </a:p>
        </p:txBody>
      </p:sp>
      <p:sp>
        <p:nvSpPr>
          <p:cNvPr id="10" name="AutoShape 7"/>
          <p:cNvSpPr>
            <a:spLocks noChangeArrowheads="1"/>
          </p:cNvSpPr>
          <p:nvPr/>
        </p:nvSpPr>
        <p:spPr bwMode="auto">
          <a:xfrm>
            <a:off x="7812088" y="4581525"/>
            <a:ext cx="1022350" cy="584200"/>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ج12</a:t>
            </a:r>
            <a:endParaRPr lang="en-US" sz="3200">
              <a:solidFill>
                <a:srgbClr val="0000FF"/>
              </a:solidFill>
            </a:endParaRPr>
          </a:p>
        </p:txBody>
      </p:sp>
      <p:pic>
        <p:nvPicPr>
          <p:cNvPr id="47115" name="Picture 11"/>
          <p:cNvPicPr>
            <a:picLocks noChangeAspect="1" noChangeArrowheads="1"/>
          </p:cNvPicPr>
          <p:nvPr/>
        </p:nvPicPr>
        <p:blipFill>
          <a:blip r:embed="rId10" cstate="print"/>
          <a:srcRect/>
          <a:stretch>
            <a:fillRect/>
          </a:stretch>
        </p:blipFill>
        <p:spPr bwMode="auto">
          <a:xfrm>
            <a:off x="179388" y="4581525"/>
            <a:ext cx="8569325" cy="1511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strVal val="#ppt_w+.3"/>
                                          </p:val>
                                        </p:tav>
                                        <p:tav tm="100000">
                                          <p:val>
                                            <p:strVal val="#ppt_w"/>
                                          </p:val>
                                        </p:tav>
                                      </p:tavLst>
                                    </p:anim>
                                    <p:anim calcmode="lin" valueType="num">
                                      <p:cBhvr>
                                        <p:cTn id="29" dur="1000" fill="hold"/>
                                        <p:tgtEl>
                                          <p:spTgt spid="10"/>
                                        </p:tgtEl>
                                        <p:attrNameLst>
                                          <p:attrName>ppt_h</p:attrName>
                                        </p:attrNameLst>
                                      </p:cBhvr>
                                      <p:tavLst>
                                        <p:tav tm="0">
                                          <p:val>
                                            <p:strVal val="#ppt_h"/>
                                          </p:val>
                                        </p:tav>
                                        <p:tav tm="100000">
                                          <p:val>
                                            <p:strVal val="#ppt_h"/>
                                          </p:val>
                                        </p:tav>
                                      </p:tavLst>
                                    </p:anim>
                                    <p:animEffect transition="in" filter="fade">
                                      <p:cBhvr>
                                        <p:cTn id="30" dur="10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47115"/>
                                        </p:tgtEl>
                                        <p:attrNameLst>
                                          <p:attrName>style.visibility</p:attrName>
                                        </p:attrNameLst>
                                      </p:cBhvr>
                                      <p:to>
                                        <p:strVal val="visible"/>
                                      </p:to>
                                    </p:set>
                                    <p:animEffect transition="in" filter="fade">
                                      <p:cBhvr>
                                        <p:cTn id="35" dur="1000"/>
                                        <p:tgtEl>
                                          <p:spTgt spid="47115"/>
                                        </p:tgtEl>
                                      </p:cBhvr>
                                    </p:animEffect>
                                    <p:anim calcmode="lin" valueType="num">
                                      <p:cBhvr>
                                        <p:cTn id="36" dur="1000" fill="hold"/>
                                        <p:tgtEl>
                                          <p:spTgt spid="47115"/>
                                        </p:tgtEl>
                                        <p:attrNameLst>
                                          <p:attrName>ppt_x</p:attrName>
                                        </p:attrNameLst>
                                      </p:cBhvr>
                                      <p:tavLst>
                                        <p:tav tm="0">
                                          <p:val>
                                            <p:strVal val="#ppt_x"/>
                                          </p:val>
                                        </p:tav>
                                        <p:tav tm="100000">
                                          <p:val>
                                            <p:strVal val="#ppt_x"/>
                                          </p:val>
                                        </p:tav>
                                      </p:tavLst>
                                    </p:anim>
                                    <p:anim calcmode="lin" valueType="num">
                                      <p:cBhvr>
                                        <p:cTn id="37" dur="1000" fill="hold"/>
                                        <p:tgtEl>
                                          <p:spTgt spid="471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48131" name="مجموعة 8"/>
          <p:cNvGrpSpPr>
            <a:grpSpLocks/>
          </p:cNvGrpSpPr>
          <p:nvPr/>
        </p:nvGrpSpPr>
        <p:grpSpPr bwMode="auto">
          <a:xfrm>
            <a:off x="1795463" y="6242050"/>
            <a:ext cx="6305550" cy="579438"/>
            <a:chOff x="1919144" y="6248360"/>
            <a:chExt cx="6305832" cy="579160"/>
          </a:xfrm>
        </p:grpSpPr>
        <p:sp>
          <p:nvSpPr>
            <p:cNvPr id="25" name="مخطط انسيابي: تحضير 24">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6" name="سهم مسنن إلى اليمين 25">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27" name="سهم مسنن إلى اليمين 26">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38584" y="908720"/>
            <a:ext cx="8568283" cy="1077218"/>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س13:اذكري بعض ما يؤيد عدم صحة نسبة كتب أهل الكتاب إلى الله تعالى ؟</a:t>
            </a:r>
            <a:endParaRPr lang="en-US" sz="3200">
              <a:solidFill>
                <a:srgbClr val="FF0000"/>
              </a:solidFill>
            </a:endParaRPr>
          </a:p>
        </p:txBody>
      </p:sp>
      <p:sp>
        <p:nvSpPr>
          <p:cNvPr id="8" name="AutoShape 7"/>
          <p:cNvSpPr>
            <a:spLocks noChangeArrowheads="1"/>
          </p:cNvSpPr>
          <p:nvPr/>
        </p:nvSpPr>
        <p:spPr bwMode="auto">
          <a:xfrm>
            <a:off x="7740650" y="1979613"/>
            <a:ext cx="1166813" cy="585787"/>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ج13</a:t>
            </a:r>
            <a:endParaRPr lang="en-US" sz="3200">
              <a:solidFill>
                <a:srgbClr val="0000FF"/>
              </a:solidFill>
            </a:endParaRPr>
          </a:p>
        </p:txBody>
      </p:sp>
      <p:pic>
        <p:nvPicPr>
          <p:cNvPr id="48139" name="Picture 11"/>
          <p:cNvPicPr>
            <a:picLocks noChangeAspect="1" noChangeArrowheads="1"/>
          </p:cNvPicPr>
          <p:nvPr/>
        </p:nvPicPr>
        <p:blipFill>
          <a:blip r:embed="rId10" cstate="print"/>
          <a:srcRect/>
          <a:stretch>
            <a:fillRect/>
          </a:stretch>
        </p:blipFill>
        <p:spPr bwMode="auto">
          <a:xfrm>
            <a:off x="250825" y="1989138"/>
            <a:ext cx="8569325" cy="40322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48139"/>
                                        </p:tgtEl>
                                        <p:attrNameLst>
                                          <p:attrName>style.visibility</p:attrName>
                                        </p:attrNameLst>
                                      </p:cBhvr>
                                      <p:to>
                                        <p:strVal val="visible"/>
                                      </p:to>
                                    </p:set>
                                    <p:animEffect transition="in" filter="fade">
                                      <p:cBhvr>
                                        <p:cTn id="21" dur="1000"/>
                                        <p:tgtEl>
                                          <p:spTgt spid="48139"/>
                                        </p:tgtEl>
                                      </p:cBhvr>
                                    </p:animEffect>
                                    <p:anim calcmode="lin" valueType="num">
                                      <p:cBhvr>
                                        <p:cTn id="22" dur="1000" fill="hold"/>
                                        <p:tgtEl>
                                          <p:spTgt spid="48139"/>
                                        </p:tgtEl>
                                        <p:attrNameLst>
                                          <p:attrName>ppt_x</p:attrName>
                                        </p:attrNameLst>
                                      </p:cBhvr>
                                      <p:tavLst>
                                        <p:tav tm="0">
                                          <p:val>
                                            <p:strVal val="#ppt_x"/>
                                          </p:val>
                                        </p:tav>
                                        <p:tav tm="100000">
                                          <p:val>
                                            <p:strVal val="#ppt_x"/>
                                          </p:val>
                                        </p:tav>
                                      </p:tavLst>
                                    </p:anim>
                                    <p:anim calcmode="lin" valueType="num">
                                      <p:cBhvr>
                                        <p:cTn id="23" dur="1000" fill="hold"/>
                                        <p:tgtEl>
                                          <p:spTgt spid="481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49155" name="مجموعة 8"/>
          <p:cNvGrpSpPr>
            <a:grpSpLocks/>
          </p:cNvGrpSpPr>
          <p:nvPr/>
        </p:nvGrpSpPr>
        <p:grpSpPr bwMode="auto">
          <a:xfrm>
            <a:off x="1795463" y="6242050"/>
            <a:ext cx="6305550" cy="579438"/>
            <a:chOff x="1919144" y="6248360"/>
            <a:chExt cx="6305832" cy="579160"/>
          </a:xfrm>
        </p:grpSpPr>
        <p:sp>
          <p:nvSpPr>
            <p:cNvPr id="25" name="مخطط انسيابي: تحضير 24">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6" name="سهم مسنن إلى اليمين 25">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27" name="سهم مسنن إلى اليمين 26">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38584" y="908720"/>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س1: ما معنى النبي لغة واصطلاحاً ؟</a:t>
            </a:r>
            <a:endParaRPr lang="en-US" sz="3200">
              <a:solidFill>
                <a:srgbClr val="FF0000"/>
              </a:solidFill>
            </a:endParaRPr>
          </a:p>
        </p:txBody>
      </p:sp>
      <p:sp>
        <p:nvSpPr>
          <p:cNvPr id="8" name="AutoShape 7"/>
          <p:cNvSpPr>
            <a:spLocks noChangeArrowheads="1"/>
          </p:cNvSpPr>
          <p:nvPr/>
        </p:nvSpPr>
        <p:spPr bwMode="auto">
          <a:xfrm>
            <a:off x="323850" y="1811338"/>
            <a:ext cx="8510588" cy="4030662"/>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ج1:</a:t>
            </a:r>
          </a:p>
          <a:p>
            <a:pPr>
              <a:defRPr/>
            </a:pPr>
            <a:r>
              <a:rPr lang="ar-SA" sz="3200" u="sng">
                <a:solidFill>
                  <a:srgbClr val="0000FF"/>
                </a:solidFill>
              </a:rPr>
              <a:t> النبي لغةً : </a:t>
            </a:r>
          </a:p>
          <a:p>
            <a:pPr>
              <a:defRPr/>
            </a:pPr>
            <a:r>
              <a:rPr lang="ar-SA" sz="3200">
                <a:solidFill>
                  <a:srgbClr val="0000FF"/>
                </a:solidFill>
              </a:rPr>
              <a:t>مشتق إما من نبأ بالهمز بمعنى أخبر فهو مخبر عن الله تعالى ومخبر من قبله تعالى أو مشتق من نبا بترك الهمز بمعنى علا وارتفع فهم أشرف الخلق  واعلاهم منزلة ومكانة .</a:t>
            </a:r>
          </a:p>
          <a:p>
            <a:pPr>
              <a:defRPr/>
            </a:pPr>
            <a:r>
              <a:rPr lang="ar-SA" sz="3200" u="sng">
                <a:solidFill>
                  <a:srgbClr val="0000FF"/>
                </a:solidFill>
              </a:rPr>
              <a:t>وفي الاصطلاح :</a:t>
            </a:r>
          </a:p>
          <a:p>
            <a:pPr>
              <a:defRPr/>
            </a:pPr>
            <a:r>
              <a:rPr lang="ar-SA" sz="3200">
                <a:solidFill>
                  <a:srgbClr val="0000FF"/>
                </a:solidFill>
              </a:rPr>
              <a:t> إنسان حر ذكر نبأه الله تعالى بشرع سابق يعلمه من حوله من أصحاب هذا الشرع .</a:t>
            </a:r>
            <a:endParaRPr lang="en-US" sz="3200">
              <a:solidFill>
                <a:srgbClr val="0000FF"/>
              </a:solidFill>
            </a:endParaRPr>
          </a:p>
        </p:txBody>
      </p:sp>
      <p:sp>
        <p:nvSpPr>
          <p:cNvPr id="12" name="مستطيل مستدير الزوايا 11"/>
          <p:cNvSpPr/>
          <p:nvPr/>
        </p:nvSpPr>
        <p:spPr>
          <a:xfrm>
            <a:off x="1187450" y="44450"/>
            <a:ext cx="6697663" cy="576263"/>
          </a:xfrm>
          <a:prstGeom prst="roundRect">
            <a:avLst/>
          </a:prstGeom>
          <a:gradFill flip="none" rotWithShape="1">
            <a:gsLst>
              <a:gs pos="0">
                <a:srgbClr val="FFFF00"/>
              </a:gs>
              <a:gs pos="50000">
                <a:srgbClr val="9CB86E"/>
              </a:gs>
              <a:gs pos="100000">
                <a:srgbClr val="156B13"/>
              </a:gs>
            </a:gsLst>
            <a:lin ang="5400000" scaled="0"/>
            <a:tileRect/>
          </a:gradFill>
        </p:spPr>
        <p:style>
          <a:lnRef idx="1">
            <a:schemeClr val="accent3"/>
          </a:lnRef>
          <a:fillRef idx="2">
            <a:schemeClr val="accent3"/>
          </a:fillRef>
          <a:effectRef idx="1">
            <a:schemeClr val="accent3"/>
          </a:effectRef>
          <a:fontRef idx="minor">
            <a:schemeClr val="dk1"/>
          </a:fontRef>
        </p:style>
        <p:txBody>
          <a:bodyPr rtlCol="1" anchor="ctr"/>
          <a:lstStyle/>
          <a:p>
            <a:pPr algn="ctr" fontAlgn="auto">
              <a:spcBef>
                <a:spcPts val="0"/>
              </a:spcBef>
              <a:spcAft>
                <a:spcPts val="0"/>
              </a:spcAft>
              <a:defRPr/>
            </a:pPr>
            <a:r>
              <a:rPr lang="ar-SA" sz="4000" b="1">
                <a:solidFill>
                  <a:schemeClr val="bg1"/>
                </a:solidFill>
                <a:cs typeface="AdvertisingExtraBold" pitchFamily="2" charset="-78"/>
              </a:rPr>
              <a:t>الإيمان بالرسل</a:t>
            </a:r>
            <a:endParaRPr lang="ar-SA" sz="4000" b="1" dirty="0">
              <a:solidFill>
                <a:schemeClr val="bg1"/>
              </a:solidFill>
              <a:effectLst>
                <a:outerShdw blurRad="38100" dist="38100" dir="2700000" algn="tl">
                  <a:srgbClr val="000000">
                    <a:alpha val="43137"/>
                  </a:srgbClr>
                </a:outerShdw>
              </a:effectLst>
              <a:cs typeface="AdvertisingExtraBold"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50179" name="مجموعة 8"/>
          <p:cNvGrpSpPr>
            <a:grpSpLocks/>
          </p:cNvGrpSpPr>
          <p:nvPr/>
        </p:nvGrpSpPr>
        <p:grpSpPr bwMode="auto">
          <a:xfrm>
            <a:off x="1795463" y="6242050"/>
            <a:ext cx="6305550" cy="579438"/>
            <a:chOff x="1919144" y="6248360"/>
            <a:chExt cx="6305832" cy="579160"/>
          </a:xfrm>
        </p:grpSpPr>
        <p:sp>
          <p:nvSpPr>
            <p:cNvPr id="23" name="مخطط انسيابي: تحضير 22">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5" name="سهم مسنن إلى اليمين 24">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26" name="سهم مسنن إلى اليمين 25">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11" name="Rectangle 2"/>
          <p:cNvSpPr>
            <a:spLocks noChangeArrowheads="1"/>
          </p:cNvSpPr>
          <p:nvPr/>
        </p:nvSpPr>
        <p:spPr bwMode="auto">
          <a:xfrm>
            <a:off x="337915" y="764704"/>
            <a:ext cx="8496275"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س2: ما معنى الرسول لغة واصطلاحاً ؟</a:t>
            </a:r>
            <a:endParaRPr lang="en-US" sz="3200">
              <a:solidFill>
                <a:srgbClr val="FF0000"/>
              </a:solidFill>
            </a:endParaRPr>
          </a:p>
        </p:txBody>
      </p:sp>
      <p:sp>
        <p:nvSpPr>
          <p:cNvPr id="12" name="AutoShape 7"/>
          <p:cNvSpPr>
            <a:spLocks noChangeArrowheads="1"/>
          </p:cNvSpPr>
          <p:nvPr/>
        </p:nvSpPr>
        <p:spPr bwMode="auto">
          <a:xfrm>
            <a:off x="323850" y="1450975"/>
            <a:ext cx="8510588" cy="4524375"/>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ج2:</a:t>
            </a:r>
          </a:p>
          <a:p>
            <a:pPr>
              <a:defRPr/>
            </a:pPr>
            <a:r>
              <a:rPr lang="ar-SA" sz="3200">
                <a:solidFill>
                  <a:srgbClr val="0000FF"/>
                </a:solidFill>
              </a:rPr>
              <a:t> 1- </a:t>
            </a:r>
            <a:r>
              <a:rPr lang="ar-SA" sz="3200" u="sng">
                <a:solidFill>
                  <a:srgbClr val="0000FF"/>
                </a:solidFill>
              </a:rPr>
              <a:t>الرسول لغة </a:t>
            </a:r>
            <a:r>
              <a:rPr lang="ar-SA" sz="3200">
                <a:solidFill>
                  <a:srgbClr val="0000FF"/>
                </a:solidFill>
              </a:rPr>
              <a:t>: </a:t>
            </a:r>
          </a:p>
          <a:p>
            <a:pPr>
              <a:defRPr/>
            </a:pPr>
            <a:r>
              <a:rPr lang="ar-SA" sz="3200">
                <a:solidFill>
                  <a:srgbClr val="0000FF"/>
                </a:solidFill>
              </a:rPr>
              <a:t>المتابع لأخبار من أرسله من قولهم , يقال:  جاءت الإبل رسلا أي متتابعة .</a:t>
            </a:r>
          </a:p>
          <a:p>
            <a:pPr>
              <a:defRPr/>
            </a:pPr>
            <a:r>
              <a:rPr lang="ar-SA" sz="3200">
                <a:solidFill>
                  <a:srgbClr val="0000FF"/>
                </a:solidFill>
              </a:rPr>
              <a:t>2- الرسول : اسم للرسالة واامرسل والارسال : هو التوجيه.</a:t>
            </a:r>
          </a:p>
          <a:p>
            <a:pPr>
              <a:defRPr/>
            </a:pPr>
            <a:r>
              <a:rPr lang="ar-SA" sz="3200" u="sng">
                <a:solidFill>
                  <a:srgbClr val="0000FF"/>
                </a:solidFill>
              </a:rPr>
              <a:t>واصطلاحاً :</a:t>
            </a:r>
          </a:p>
          <a:p>
            <a:pPr>
              <a:defRPr/>
            </a:pPr>
            <a:r>
              <a:rPr lang="ar-SA" sz="3200">
                <a:solidFill>
                  <a:srgbClr val="0000FF"/>
                </a:solidFill>
              </a:rPr>
              <a:t> إنسان حر ذكر نبأه الله تعالى بشرع وأمره بتبليغه إلى من يعلمه ومن لا يعلمه أو خالفه ممن أرسل إليهم .</a:t>
            </a:r>
          </a:p>
          <a:p>
            <a:pPr>
              <a:defRPr/>
            </a:pP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3"/>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51203" name="مجموعة 8"/>
          <p:cNvGrpSpPr>
            <a:grpSpLocks/>
          </p:cNvGrpSpPr>
          <p:nvPr/>
        </p:nvGrpSpPr>
        <p:grpSpPr bwMode="auto">
          <a:xfrm>
            <a:off x="1795463" y="6242050"/>
            <a:ext cx="6305550" cy="579438"/>
            <a:chOff x="1919144" y="6248360"/>
            <a:chExt cx="6305832" cy="579160"/>
          </a:xfrm>
        </p:grpSpPr>
        <p:sp>
          <p:nvSpPr>
            <p:cNvPr id="25" name="مخطط انسيابي: تحضير 24">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6" name="سهم مسنن إلى اليمين 25">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27" name="سهم مسنن إلى اليمين 26">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12" name="Rectangle 2"/>
          <p:cNvSpPr>
            <a:spLocks noChangeArrowheads="1"/>
          </p:cNvSpPr>
          <p:nvPr/>
        </p:nvSpPr>
        <p:spPr bwMode="auto">
          <a:xfrm>
            <a:off x="337915" y="836712"/>
            <a:ext cx="8496275"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س3: ما الفرق بين الرسول وبين النبي ؟</a:t>
            </a:r>
            <a:endParaRPr lang="en-US" sz="3200">
              <a:solidFill>
                <a:srgbClr val="FF0000"/>
              </a:solidFill>
            </a:endParaRPr>
          </a:p>
        </p:txBody>
      </p:sp>
      <p:sp>
        <p:nvSpPr>
          <p:cNvPr id="13" name="AutoShape 7"/>
          <p:cNvSpPr>
            <a:spLocks noChangeArrowheads="1"/>
          </p:cNvSpPr>
          <p:nvPr/>
        </p:nvSpPr>
        <p:spPr bwMode="auto">
          <a:xfrm>
            <a:off x="323850" y="1522413"/>
            <a:ext cx="8510588" cy="4278312"/>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ج2: </a:t>
            </a:r>
          </a:p>
          <a:p>
            <a:pPr>
              <a:lnSpc>
                <a:spcPct val="150000"/>
              </a:lnSpc>
              <a:defRPr/>
            </a:pPr>
            <a:r>
              <a:rPr lang="ar-SA" sz="3200">
                <a:solidFill>
                  <a:srgbClr val="0000FF"/>
                </a:solidFill>
              </a:rPr>
              <a:t>1- النبوة شرط في الرسالة فلا يكون رسولا من ل يكن نبياً فالنبوة أعم فكل رسول نبي وليس كل نبي رسول .</a:t>
            </a:r>
          </a:p>
          <a:p>
            <a:pPr>
              <a:lnSpc>
                <a:spcPct val="150000"/>
              </a:lnSpc>
              <a:defRPr/>
            </a:pPr>
            <a:r>
              <a:rPr lang="ar-SA" sz="3200">
                <a:solidFill>
                  <a:srgbClr val="0000FF"/>
                </a:solidFill>
              </a:rPr>
              <a:t>2- الرسول حمل رسالة إلى من لا يعلم دين الله وشرعة أو إلى من غير الشرائع والأديان لتعليمهم وإعاداتهم إليها وهو الحاكم فيهم والنبي يُبعث بالدعوة لشرع من قبله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strVal val="#ppt_w+.3"/>
                                          </p:val>
                                        </p:tav>
                                        <p:tav tm="100000">
                                          <p:val>
                                            <p:strVal val="#ppt_w"/>
                                          </p:val>
                                        </p:tav>
                                      </p:tavLst>
                                    </p:anim>
                                    <p:anim calcmode="lin" valueType="num">
                                      <p:cBhvr>
                                        <p:cTn id="15" dur="1000" fill="hold"/>
                                        <p:tgtEl>
                                          <p:spTgt spid="13"/>
                                        </p:tgtEl>
                                        <p:attrNameLst>
                                          <p:attrName>ppt_h</p:attrName>
                                        </p:attrNameLst>
                                      </p:cBhvr>
                                      <p:tavLst>
                                        <p:tav tm="0">
                                          <p:val>
                                            <p:strVal val="#ppt_h"/>
                                          </p:val>
                                        </p:tav>
                                        <p:tav tm="100000">
                                          <p:val>
                                            <p:strVal val="#ppt_h"/>
                                          </p:val>
                                        </p:tav>
                                      </p:tavLst>
                                    </p:anim>
                                    <p:animEffect transition="in" filter="fade">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مجموعة 8"/>
          <p:cNvGrpSpPr>
            <a:grpSpLocks/>
          </p:cNvGrpSpPr>
          <p:nvPr/>
        </p:nvGrpSpPr>
        <p:grpSpPr bwMode="auto">
          <a:xfrm>
            <a:off x="1795463" y="6242050"/>
            <a:ext cx="6305550" cy="579438"/>
            <a:chOff x="1919144" y="6248360"/>
            <a:chExt cx="6305832" cy="579160"/>
          </a:xfrm>
        </p:grpSpPr>
        <p:sp>
          <p:nvSpPr>
            <p:cNvPr id="8" name="مخطط انسيابي: تحضير 7">
              <a:hlinkClick r:id="" action="ppaction://hlinkshowjump?jump=firstslide" highlightClick="1">
                <a:snd r:embed="rId2" name="الترجمة من Google#en-ar-ط§ظ„طھظ„_3.wav"/>
              </a:hlinkClick>
              <a:hlinkHover r:id="" action="ppaction://noaction">
                <a:snd r:embed="rId2"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a:hlinkClick r:id="rId3" action="ppaction://hlinksldjump"/>
                </a:rPr>
                <a:t>الصفحة الرئيسية</a:t>
              </a:r>
              <a:endParaRPr lang="ar-SA" sz="2800" b="1"/>
            </a:p>
          </p:txBody>
        </p:sp>
        <p:sp>
          <p:nvSpPr>
            <p:cNvPr id="9" name="سهم مسنن إلى اليمين 8">
              <a:hlinkClick r:id="" action="ppaction://hlinkshowjump?jump=previousslide" highlightClick="1">
                <a:snd r:embed="rId4" name="الترجمة من Google#en-ar-ط§ظ„طھظ„_2.wav"/>
              </a:hlinkClick>
              <a:hlinkHover r:id="" action="ppaction://noaction" highlightClick="1">
                <a:snd r:embed="rId4"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5" action="ppaction://hlinksldjump"/>
                </a:rPr>
                <a:t>السابق</a:t>
              </a:r>
              <a:endParaRPr lang="ar-SA" sz="2800"/>
            </a:p>
          </p:txBody>
        </p:sp>
        <p:sp>
          <p:nvSpPr>
            <p:cNvPr id="10" name="سهم مسنن إلى اليمين 9">
              <a:hlinkClick r:id="" action="ppaction://hlinkshowjump?jump=nextslide" highlightClick="1">
                <a:snd r:embed="rId6" name="الترجمة من Google#en-ar-ط§ظ„طھظ„.wav"/>
              </a:hlinkClick>
              <a:hlinkHover r:id="" action="ppaction://noaction">
                <a:snd r:embed="rId6"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7" action="ppaction://hlinksldjump"/>
                </a:rPr>
                <a:t>التالي</a:t>
              </a:r>
              <a:endParaRPr lang="ar-SA" sz="2800"/>
            </a:p>
          </p:txBody>
        </p:sp>
      </p:grpSp>
      <p:pic>
        <p:nvPicPr>
          <p:cNvPr id="11" name="Picture 2" descr="C:\Documents and Settings\نور المعلم\My Documents\My Pictures\exit[1].png">
            <a:hlinkClick r:id="" action="ppaction://hlinkshowjump?jump=endshow" highlightClick="1"/>
            <a:hlinkHover r:id="" action="ppaction://noaction" highlightClick="1">
              <a:snd r:embed="rId8" name="الترجمة من Google#en-ar-ط§ظ„طھظ„_4.wav"/>
            </a:hlinkHover>
          </p:cNvPr>
          <p:cNvPicPr>
            <a:picLocks noChangeAspect="1" noChangeArrowheads="1"/>
          </p:cNvPicPr>
          <p:nvPr/>
        </p:nvPicPr>
        <p:blipFill>
          <a:blip r:embed="rId9"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sp>
        <p:nvSpPr>
          <p:cNvPr id="7" name="Rectangle 2"/>
          <p:cNvSpPr>
            <a:spLocks noChangeArrowheads="1"/>
          </p:cNvSpPr>
          <p:nvPr/>
        </p:nvSpPr>
        <p:spPr bwMode="auto">
          <a:xfrm>
            <a:off x="324197" y="620688"/>
            <a:ext cx="8568283" cy="1077218"/>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س6 : ما معنى (تصديق بالقلب , وإقرار باللسان , وعمل بالأركان)؟</a:t>
            </a:r>
            <a:endParaRPr lang="en-US" sz="3200">
              <a:solidFill>
                <a:srgbClr val="FF0000"/>
              </a:solidFill>
            </a:endParaRPr>
          </a:p>
        </p:txBody>
      </p:sp>
      <p:sp>
        <p:nvSpPr>
          <p:cNvPr id="12" name="AutoShape 7"/>
          <p:cNvSpPr>
            <a:spLocks noChangeArrowheads="1"/>
          </p:cNvSpPr>
          <p:nvPr/>
        </p:nvSpPr>
        <p:spPr bwMode="auto">
          <a:xfrm>
            <a:off x="309563" y="1773238"/>
            <a:ext cx="8510587" cy="3046412"/>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ج6 : - (تصديق القلب) : قبوله كل ما جاء به الرسول صلى الله عليه وسلم </a:t>
            </a:r>
            <a:endParaRPr lang="en-US" sz="3200">
              <a:solidFill>
                <a:srgbClr val="0000FF"/>
              </a:solidFill>
            </a:endParaRPr>
          </a:p>
          <a:p>
            <a:pPr>
              <a:defRPr/>
            </a:pPr>
            <a:r>
              <a:rPr lang="ar-SA" sz="3200">
                <a:solidFill>
                  <a:srgbClr val="0000FF"/>
                </a:solidFill>
              </a:rPr>
              <a:t>- (إقرار اللسان): النطق بالشهادتين : شهادة أن لا إله إلا الله وأن محمد رسول الله </a:t>
            </a:r>
            <a:endParaRPr lang="en-US" sz="3200">
              <a:solidFill>
                <a:srgbClr val="0000FF"/>
              </a:solidFill>
            </a:endParaRPr>
          </a:p>
          <a:p>
            <a:pPr>
              <a:defRPr/>
            </a:pPr>
            <a:r>
              <a:rPr lang="ar-SA" sz="3200">
                <a:solidFill>
                  <a:srgbClr val="0000FF"/>
                </a:solidFill>
              </a:rPr>
              <a:t>- (العمل بالأركان) : عمل الفلب اعتقاداً , أو عمل الجوارح بالعبادات بحسبها .</a:t>
            </a:r>
            <a:endParaRPr lang="en-US" sz="3200">
              <a:solidFill>
                <a:srgbClr val="0000FF"/>
              </a:solidFill>
            </a:endParaRPr>
          </a:p>
        </p:txBody>
      </p:sp>
      <p:sp>
        <p:nvSpPr>
          <p:cNvPr id="13" name="Rectangle 2"/>
          <p:cNvSpPr>
            <a:spLocks noChangeArrowheads="1"/>
          </p:cNvSpPr>
          <p:nvPr/>
        </p:nvSpPr>
        <p:spPr bwMode="auto">
          <a:xfrm>
            <a:off x="323528" y="4932457"/>
            <a:ext cx="8496275"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س7 : هل يزيد الإيمان وينقص ؟</a:t>
            </a:r>
            <a:endParaRPr lang="en-US" sz="3200">
              <a:solidFill>
                <a:srgbClr val="FF0000"/>
              </a:solidFill>
            </a:endParaRPr>
          </a:p>
        </p:txBody>
      </p:sp>
      <p:sp>
        <p:nvSpPr>
          <p:cNvPr id="14" name="AutoShape 7"/>
          <p:cNvSpPr>
            <a:spLocks noChangeArrowheads="1"/>
          </p:cNvSpPr>
          <p:nvPr/>
        </p:nvSpPr>
        <p:spPr bwMode="auto">
          <a:xfrm>
            <a:off x="309563" y="5580063"/>
            <a:ext cx="8510587" cy="585787"/>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ج7 : نعم , الإيمان يزيد وينقص تبعاً لزيادة الأعمال و نقصها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3"/>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ppt_w</p:attrName>
                                        </p:attrNameLst>
                                      </p:cBhvr>
                                      <p:tavLst>
                                        <p:tav tm="0">
                                          <p:val>
                                            <p:strVal val="#ppt_w+.3"/>
                                          </p:val>
                                        </p:tav>
                                        <p:tav tm="100000">
                                          <p:val>
                                            <p:strVal val="#ppt_w"/>
                                          </p:val>
                                        </p:tav>
                                      </p:tavLst>
                                    </p:anim>
                                    <p:anim calcmode="lin" valueType="num">
                                      <p:cBhvr>
                                        <p:cTn id="29" dur="1000" fill="hold"/>
                                        <p:tgtEl>
                                          <p:spTgt spid="14"/>
                                        </p:tgtEl>
                                        <p:attrNameLst>
                                          <p:attrName>ppt_h</p:attrName>
                                        </p:attrNameLst>
                                      </p:cBhvr>
                                      <p:tavLst>
                                        <p:tav tm="0">
                                          <p:val>
                                            <p:strVal val="#ppt_h"/>
                                          </p:val>
                                        </p:tav>
                                        <p:tav tm="100000">
                                          <p:val>
                                            <p:strVal val="#ppt_h"/>
                                          </p:val>
                                        </p:tav>
                                      </p:tavLst>
                                    </p:anim>
                                    <p:animEffect transition="in" filter="fade">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52227" name="مجموعة 8"/>
          <p:cNvGrpSpPr>
            <a:grpSpLocks/>
          </p:cNvGrpSpPr>
          <p:nvPr/>
        </p:nvGrpSpPr>
        <p:grpSpPr bwMode="auto">
          <a:xfrm>
            <a:off x="1795463" y="6242050"/>
            <a:ext cx="6305550" cy="579438"/>
            <a:chOff x="1919144" y="6248360"/>
            <a:chExt cx="6305832" cy="579160"/>
          </a:xfrm>
        </p:grpSpPr>
        <p:sp>
          <p:nvSpPr>
            <p:cNvPr id="19" name="مخطط انسيابي: تحضير 18">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20" name="سهم مسنن إلى اليمين 19">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21" name="سهم مسنن إلى اليمين 20">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38584" y="908720"/>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س4: هل يمك ن الحصول على النبو من طريق العمل , أم ماذاً ؟</a:t>
            </a:r>
            <a:endParaRPr lang="en-US" sz="3200">
              <a:solidFill>
                <a:srgbClr val="FF0000"/>
              </a:solidFill>
            </a:endParaRPr>
          </a:p>
        </p:txBody>
      </p:sp>
      <p:sp>
        <p:nvSpPr>
          <p:cNvPr id="8" name="AutoShape 7"/>
          <p:cNvSpPr>
            <a:spLocks noChangeArrowheads="1"/>
          </p:cNvSpPr>
          <p:nvPr/>
        </p:nvSpPr>
        <p:spPr bwMode="auto">
          <a:xfrm>
            <a:off x="395288" y="1628775"/>
            <a:ext cx="8512175" cy="4524375"/>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lnSpc>
                <a:spcPct val="150000"/>
              </a:lnSpc>
              <a:defRPr/>
            </a:pPr>
            <a:r>
              <a:rPr lang="ar-SA" sz="3200">
                <a:solidFill>
                  <a:srgbClr val="0000FF"/>
                </a:solidFill>
              </a:rPr>
              <a:t>ج4: </a:t>
            </a:r>
          </a:p>
          <a:p>
            <a:pPr>
              <a:lnSpc>
                <a:spcPct val="150000"/>
              </a:lnSpc>
              <a:defRPr/>
            </a:pPr>
            <a:r>
              <a:rPr lang="ar-SA" sz="3200">
                <a:solidFill>
                  <a:srgbClr val="0000FF"/>
                </a:solidFill>
              </a:rPr>
              <a:t>لا , النبوة ليست غاية توصل إليها الطرق فيبلغها البشر بجهدهم ولا رتبة تنال بالكسب , إنما هي منزلة عالية ورتبة خاصة يختار لها الله تعالى بمحض فضله من يشاء من خلقه فيعدهم ويهيئهم لتحميلها فيحفظهم من تأثير الشياطين ويصونهم عن الشرك فضلاً منه ورحة من غير جهد بذلوه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50" name="مجموعة 8"/>
          <p:cNvGrpSpPr>
            <a:grpSpLocks/>
          </p:cNvGrpSpPr>
          <p:nvPr/>
        </p:nvGrpSpPr>
        <p:grpSpPr bwMode="auto">
          <a:xfrm>
            <a:off x="1795463" y="6242050"/>
            <a:ext cx="6305550" cy="579438"/>
            <a:chOff x="1919144" y="6248360"/>
            <a:chExt cx="6305832" cy="579160"/>
          </a:xfrm>
        </p:grpSpPr>
        <p:sp>
          <p:nvSpPr>
            <p:cNvPr id="3" name="مخطط انسيابي: تحضير 2">
              <a:hlinkClick r:id="" action="ppaction://hlinkshowjump?jump=firstslide" highlightClick="1">
                <a:snd r:embed="rId2" name="الترجمة من Google#en-ar-ط§ظ„طھظ„_3.wav"/>
              </a:hlinkClick>
              <a:hlinkHover r:id="" action="ppaction://noaction">
                <a:snd r:embed="rId2"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3" action="ppaction://hlinksldjump"/>
                </a:rPr>
                <a:t>الصفحة الرئيسية</a:t>
              </a:r>
              <a:endParaRPr lang="ar-SA" sz="2800" b="1" dirty="0"/>
            </a:p>
          </p:txBody>
        </p:sp>
        <p:sp>
          <p:nvSpPr>
            <p:cNvPr id="4" name="سهم مسنن إلى اليمين 3">
              <a:hlinkClick r:id="" action="ppaction://hlinkshowjump?jump=previousslide" highlightClick="1">
                <a:snd r:embed="rId4" name="الترجمة من Google#en-ar-ط§ظ„طھظ„_2.wav"/>
              </a:hlinkClick>
              <a:hlinkHover r:id="" action="ppaction://noaction" highlightClick="1">
                <a:snd r:embed="rId4"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5" action="ppaction://hlinksldjump"/>
                </a:rPr>
                <a:t>السابق</a:t>
              </a:r>
              <a:endParaRPr lang="ar-SA" sz="2800" dirty="0"/>
            </a:p>
          </p:txBody>
        </p:sp>
        <p:sp>
          <p:nvSpPr>
            <p:cNvPr id="5" name="سهم مسنن إلى اليمين 4">
              <a:hlinkClick r:id="" action="ppaction://hlinkshowjump?jump=nextslide" highlightClick="1">
                <a:snd r:embed="rId6" name="الترجمة من Google#en-ar-ط§ظ„طھظ„.wav"/>
              </a:hlinkClick>
              <a:hlinkHover r:id="" action="ppaction://noaction">
                <a:snd r:embed="rId6"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التالي</a:t>
              </a:r>
              <a:endParaRPr lang="ar-SA" sz="2800" dirty="0"/>
            </a:p>
          </p:txBody>
        </p:sp>
      </p:grpSp>
      <p:pic>
        <p:nvPicPr>
          <p:cNvPr id="6" name="Picture 2" descr="C:\Documents and Settings\نور المعلم\My Documents\My Pictures\exit[1].png">
            <a:hlinkClick r:id="" action="ppaction://hlinkshowjump?jump=endshow" highlightClick="1"/>
            <a:hlinkHover r:id="" action="ppaction://noaction" highlightClick="1">
              <a:snd r:embed="rId8" name="الترجمة من Google#en-ar-ط§ظ„طھظ„_4.wav"/>
            </a:hlinkHover>
          </p:cNvPr>
          <p:cNvPicPr>
            <a:picLocks noChangeAspect="1" noChangeArrowheads="1"/>
          </p:cNvPicPr>
          <p:nvPr/>
        </p:nvPicPr>
        <p:blipFill>
          <a:blip r:embed="rId9" cstate="print"/>
          <a:srcRect/>
          <a:stretch>
            <a:fillRect/>
          </a:stretch>
        </p:blipFill>
        <p:spPr bwMode="auto">
          <a:xfrm>
            <a:off x="251520"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sp>
        <p:nvSpPr>
          <p:cNvPr id="7" name="مربع نص 6"/>
          <p:cNvSpPr txBox="1"/>
          <p:nvPr/>
        </p:nvSpPr>
        <p:spPr>
          <a:xfrm>
            <a:off x="683568" y="1340768"/>
            <a:ext cx="7920880" cy="2800767"/>
          </a:xfrm>
          <a:prstGeom prst="rect">
            <a:avLst/>
          </a:prstGeom>
          <a:effectLst>
            <a:glow rad="101600">
              <a:schemeClr val="accent3">
                <a:satMod val="175000"/>
                <a:alpha val="40000"/>
              </a:schemeClr>
            </a:glow>
            <a:innerShdw blurRad="63500" dist="50800" dir="5400000">
              <a:prstClr val="black">
                <a:alpha val="50000"/>
              </a:prstClr>
            </a:innerShdw>
          </a:effectLst>
          <a:scene3d>
            <a:camera prst="perspectiveRelaxed"/>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1">
            <a:spAutoFit/>
          </a:bodyPr>
          <a:lstStyle/>
          <a:p>
            <a:pPr algn="ctr">
              <a:defRPr/>
            </a:pPr>
            <a:r>
              <a:rPr lang="ar-SA" sz="8800" dirty="0"/>
              <a:t>مع أرق الأمنيات بالتوفيق والنجاح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fltVal val="0"/>
                                          </p:val>
                                        </p:tav>
                                        <p:tav tm="100000">
                                          <p:val>
                                            <p:strVal val="#ppt_w"/>
                                          </p:val>
                                        </p:tav>
                                      </p:tavLst>
                                    </p:anim>
                                    <p:anim calcmode="lin" valueType="num">
                                      <p:cBhvr>
                                        <p:cTn id="8" dur="2000" fill="hold"/>
                                        <p:tgtEl>
                                          <p:spTgt spid="7"/>
                                        </p:tgtEl>
                                        <p:attrNameLst>
                                          <p:attrName>ppt_h</p:attrName>
                                        </p:attrNameLst>
                                      </p:cBhvr>
                                      <p:tavLst>
                                        <p:tav tm="0">
                                          <p:val>
                                            <p:fltVal val="0"/>
                                          </p:val>
                                        </p:tav>
                                        <p:tav tm="100000">
                                          <p:val>
                                            <p:strVal val="#ppt_h"/>
                                          </p:val>
                                        </p:tav>
                                      </p:tavLst>
                                    </p:anim>
                                    <p:anim calcmode="lin" valueType="num">
                                      <p:cBhvr>
                                        <p:cTn id="9" dur="2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مجموعة 8"/>
          <p:cNvGrpSpPr>
            <a:grpSpLocks/>
          </p:cNvGrpSpPr>
          <p:nvPr/>
        </p:nvGrpSpPr>
        <p:grpSpPr bwMode="auto">
          <a:xfrm>
            <a:off x="1795463" y="6242050"/>
            <a:ext cx="6305550" cy="579438"/>
            <a:chOff x="1919144" y="6248360"/>
            <a:chExt cx="6305832" cy="579160"/>
          </a:xfrm>
        </p:grpSpPr>
        <p:sp>
          <p:nvSpPr>
            <p:cNvPr id="8" name="مخطط انسيابي: تحضير 7">
              <a:hlinkClick r:id="" action="ppaction://hlinkshowjump?jump=firstslide" highlightClick="1">
                <a:snd r:embed="rId2" name="الترجمة من Google#en-ar-ط§ظ„طھظ„_3.wav"/>
              </a:hlinkClick>
              <a:hlinkHover r:id="" action="ppaction://noaction">
                <a:snd r:embed="rId2"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a:hlinkClick r:id="rId3" action="ppaction://hlinksldjump"/>
                </a:rPr>
                <a:t>الصفحة الرئيسية</a:t>
              </a:r>
              <a:endParaRPr lang="ar-SA" sz="2800" b="1"/>
            </a:p>
          </p:txBody>
        </p:sp>
        <p:sp>
          <p:nvSpPr>
            <p:cNvPr id="9" name="سهم مسنن إلى اليمين 8">
              <a:hlinkClick r:id="" action="ppaction://hlinkshowjump?jump=previousslide" highlightClick="1">
                <a:snd r:embed="rId4" name="الترجمة من Google#en-ar-ط§ظ„طھظ„_2.wav"/>
              </a:hlinkClick>
              <a:hlinkHover r:id="" action="ppaction://noaction" highlightClick="1">
                <a:snd r:embed="rId4"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5" action="ppaction://hlinksldjump"/>
                </a:rPr>
                <a:t>السابق</a:t>
              </a:r>
              <a:endParaRPr lang="ar-SA" sz="2800"/>
            </a:p>
          </p:txBody>
        </p:sp>
        <p:sp>
          <p:nvSpPr>
            <p:cNvPr id="10" name="سهم مسنن إلى اليمين 9">
              <a:hlinkClick r:id="" action="ppaction://hlinkshowjump?jump=nextslide" highlightClick="1">
                <a:snd r:embed="rId6" name="الترجمة من Google#en-ar-ط§ظ„طھظ„.wav"/>
              </a:hlinkClick>
              <a:hlinkHover r:id="" action="ppaction://noaction">
                <a:snd r:embed="rId6"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7" action="ppaction://hlinksldjump"/>
                </a:rPr>
                <a:t>التالي</a:t>
              </a:r>
              <a:endParaRPr lang="ar-SA" sz="2800"/>
            </a:p>
          </p:txBody>
        </p:sp>
      </p:grpSp>
      <p:pic>
        <p:nvPicPr>
          <p:cNvPr id="11" name="Picture 2" descr="C:\Documents and Settings\نور المعلم\My Documents\My Pictures\exit[1].png">
            <a:hlinkClick r:id="" action="ppaction://hlinkshowjump?jump=endshow" highlightClick="1"/>
            <a:hlinkHover r:id="" action="ppaction://noaction" highlightClick="1">
              <a:snd r:embed="rId8" name="الترجمة من Google#en-ar-ط§ظ„طھظ„_4.wav"/>
            </a:hlinkHover>
          </p:cNvPr>
          <p:cNvPicPr>
            <a:picLocks noChangeAspect="1" noChangeArrowheads="1"/>
          </p:cNvPicPr>
          <p:nvPr/>
        </p:nvPicPr>
        <p:blipFill>
          <a:blip r:embed="rId9"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sp>
        <p:nvSpPr>
          <p:cNvPr id="7" name="مستطيل مستدير الزوايا 6"/>
          <p:cNvSpPr/>
          <p:nvPr/>
        </p:nvSpPr>
        <p:spPr>
          <a:xfrm>
            <a:off x="1187450" y="44450"/>
            <a:ext cx="6697663" cy="576263"/>
          </a:xfrm>
          <a:prstGeom prst="roundRect">
            <a:avLst/>
          </a:prstGeom>
          <a:gradFill flip="none" rotWithShape="1">
            <a:gsLst>
              <a:gs pos="0">
                <a:srgbClr val="FFFF00"/>
              </a:gs>
              <a:gs pos="50000">
                <a:srgbClr val="9CB86E"/>
              </a:gs>
              <a:gs pos="100000">
                <a:srgbClr val="156B13"/>
              </a:gs>
            </a:gsLst>
            <a:lin ang="5400000" scaled="0"/>
            <a:tileRect/>
          </a:gradFill>
        </p:spPr>
        <p:style>
          <a:lnRef idx="1">
            <a:schemeClr val="accent3"/>
          </a:lnRef>
          <a:fillRef idx="2">
            <a:schemeClr val="accent3"/>
          </a:fillRef>
          <a:effectRef idx="1">
            <a:schemeClr val="accent3"/>
          </a:effectRef>
          <a:fontRef idx="minor">
            <a:schemeClr val="dk1"/>
          </a:fontRef>
        </p:style>
        <p:txBody>
          <a:bodyPr rtlCol="1" anchor="ctr"/>
          <a:lstStyle/>
          <a:p>
            <a:pPr algn="ctr" fontAlgn="auto">
              <a:spcBef>
                <a:spcPts val="0"/>
              </a:spcBef>
              <a:spcAft>
                <a:spcPts val="0"/>
              </a:spcAft>
              <a:defRPr/>
            </a:pPr>
            <a:r>
              <a:rPr lang="ar-SA" sz="4000" b="1">
                <a:solidFill>
                  <a:schemeClr val="bg1"/>
                </a:solidFill>
                <a:cs typeface="AdvertisingExtraBold" pitchFamily="2" charset="-78"/>
              </a:rPr>
              <a:t>حقيقة الإيـمــــان </a:t>
            </a:r>
            <a:endParaRPr lang="ar-SA" sz="4000" b="1" dirty="0">
              <a:solidFill>
                <a:schemeClr val="bg1"/>
              </a:solidFill>
              <a:effectLst>
                <a:outerShdw blurRad="38100" dist="38100" dir="2700000" algn="tl">
                  <a:srgbClr val="000000">
                    <a:alpha val="43137"/>
                  </a:srgbClr>
                </a:outerShdw>
              </a:effectLst>
              <a:cs typeface="AdvertisingExtraBold" pitchFamily="2" charset="-78"/>
            </a:endParaRPr>
          </a:p>
        </p:txBody>
      </p:sp>
      <p:sp>
        <p:nvSpPr>
          <p:cNvPr id="12" name="Rectangle 2"/>
          <p:cNvSpPr>
            <a:spLocks noChangeArrowheads="1"/>
          </p:cNvSpPr>
          <p:nvPr/>
        </p:nvSpPr>
        <p:spPr bwMode="auto">
          <a:xfrm>
            <a:off x="324197" y="900009"/>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س1:ما صفات المؤمنين حق الإيمان ؟</a:t>
            </a:r>
            <a:endParaRPr lang="en-US" sz="3200">
              <a:solidFill>
                <a:srgbClr val="FF0000"/>
              </a:solidFill>
            </a:endParaRPr>
          </a:p>
        </p:txBody>
      </p:sp>
      <p:sp>
        <p:nvSpPr>
          <p:cNvPr id="13" name="AutoShape 7"/>
          <p:cNvSpPr>
            <a:spLocks noChangeArrowheads="1"/>
          </p:cNvSpPr>
          <p:nvPr/>
        </p:nvSpPr>
        <p:spPr bwMode="auto">
          <a:xfrm>
            <a:off x="309563" y="1773238"/>
            <a:ext cx="8510587" cy="3538537"/>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ج1:</a:t>
            </a:r>
            <a:endParaRPr lang="en-US" sz="3200">
              <a:solidFill>
                <a:srgbClr val="0000FF"/>
              </a:solidFill>
            </a:endParaRPr>
          </a:p>
          <a:p>
            <a:pPr>
              <a:defRPr/>
            </a:pPr>
            <a:r>
              <a:rPr lang="ar-SA" sz="3200">
                <a:solidFill>
                  <a:srgbClr val="0000FF"/>
                </a:solidFill>
              </a:rPr>
              <a:t>1- ترق قلوبهم وتخاف الله عند ذكره .</a:t>
            </a:r>
            <a:endParaRPr lang="en-US" sz="3200">
              <a:solidFill>
                <a:srgbClr val="0000FF"/>
              </a:solidFill>
            </a:endParaRPr>
          </a:p>
          <a:p>
            <a:pPr>
              <a:defRPr/>
            </a:pPr>
            <a:r>
              <a:rPr lang="ar-SA" sz="3200">
                <a:solidFill>
                  <a:srgbClr val="0000FF"/>
                </a:solidFill>
              </a:rPr>
              <a:t>2- يزداد تصديقهم بسماع آيات الله تبارك وتعالى .</a:t>
            </a:r>
            <a:endParaRPr lang="en-US" sz="3200">
              <a:solidFill>
                <a:srgbClr val="0000FF"/>
              </a:solidFill>
            </a:endParaRPr>
          </a:p>
          <a:p>
            <a:pPr>
              <a:defRPr/>
            </a:pPr>
            <a:r>
              <a:rPr lang="ar-SA" sz="3200">
                <a:solidFill>
                  <a:srgbClr val="0000FF"/>
                </a:solidFill>
              </a:rPr>
              <a:t>3- لا يرجون سوى الله , ولا يقصدون غيره , ولا يطلبون الحوائج إلا منه .</a:t>
            </a:r>
            <a:endParaRPr lang="en-US" sz="3200">
              <a:solidFill>
                <a:srgbClr val="0000FF"/>
              </a:solidFill>
            </a:endParaRPr>
          </a:p>
          <a:p>
            <a:pPr>
              <a:defRPr/>
            </a:pPr>
            <a:r>
              <a:rPr lang="ar-SA" sz="3200">
                <a:solidFill>
                  <a:srgbClr val="0000FF"/>
                </a:solidFill>
              </a:rPr>
              <a:t>4- يعلمون أنه المتصرف في الملك وحده لا شريك له .</a:t>
            </a:r>
            <a:endParaRPr lang="en-US" sz="3200">
              <a:solidFill>
                <a:srgbClr val="0000FF"/>
              </a:solidFill>
            </a:endParaRPr>
          </a:p>
          <a:p>
            <a:pPr>
              <a:defRPr/>
            </a:pPr>
            <a:r>
              <a:rPr lang="ar-SA" sz="3200">
                <a:solidFill>
                  <a:srgbClr val="0000FF"/>
                </a:solidFill>
              </a:rPr>
              <a:t>5- يحافظون على أداء الفرائض كلها بشروطها وسننها .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strVal val="#ppt_w+.3"/>
                                          </p:val>
                                        </p:tav>
                                        <p:tav tm="100000">
                                          <p:val>
                                            <p:strVal val="#ppt_w"/>
                                          </p:val>
                                        </p:tav>
                                      </p:tavLst>
                                    </p:anim>
                                    <p:anim calcmode="lin" valueType="num">
                                      <p:cBhvr>
                                        <p:cTn id="15" dur="1000" fill="hold"/>
                                        <p:tgtEl>
                                          <p:spTgt spid="13"/>
                                        </p:tgtEl>
                                        <p:attrNameLst>
                                          <p:attrName>ppt_h</p:attrName>
                                        </p:attrNameLst>
                                      </p:cBhvr>
                                      <p:tavLst>
                                        <p:tav tm="0">
                                          <p:val>
                                            <p:strVal val="#ppt_h"/>
                                          </p:val>
                                        </p:tav>
                                        <p:tav tm="100000">
                                          <p:val>
                                            <p:strVal val="#ppt_h"/>
                                          </p:val>
                                        </p:tav>
                                      </p:tavLst>
                                    </p:anim>
                                    <p:animEffect transition="in" filter="fade">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8195" name="مجموعة 8"/>
          <p:cNvGrpSpPr>
            <a:grpSpLocks/>
          </p:cNvGrpSpPr>
          <p:nvPr/>
        </p:nvGrpSpPr>
        <p:grpSpPr bwMode="auto">
          <a:xfrm>
            <a:off x="2051050" y="6234113"/>
            <a:ext cx="6305550" cy="579437"/>
            <a:chOff x="1919144" y="6248360"/>
            <a:chExt cx="6305832" cy="579160"/>
          </a:xfrm>
        </p:grpSpPr>
        <p:sp>
          <p:nvSpPr>
            <p:cNvPr id="32" name="مخطط انسيابي: تحضير 31">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7" y="6292789"/>
              <a:ext cx="3743492" cy="488716"/>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33" name="سهم مسنن إلى اليمين 32">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34" name="سهم مسنن إلى اليمين 33">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24197" y="692696"/>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س2: في أي شيء يجتمع الدين , وما الدليل ؟ </a:t>
            </a:r>
            <a:endParaRPr lang="en-US" sz="3200">
              <a:solidFill>
                <a:srgbClr val="FF0000"/>
              </a:solidFill>
            </a:endParaRPr>
          </a:p>
        </p:txBody>
      </p:sp>
      <p:sp>
        <p:nvSpPr>
          <p:cNvPr id="8" name="AutoShape 7"/>
          <p:cNvSpPr>
            <a:spLocks noChangeArrowheads="1"/>
          </p:cNvSpPr>
          <p:nvPr/>
        </p:nvSpPr>
        <p:spPr bwMode="auto">
          <a:xfrm>
            <a:off x="309563" y="1311275"/>
            <a:ext cx="8510587" cy="1570038"/>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ج2: في الإسلام و الإيمان يجتمع الدين كله . والدليل قول النبي صلى الله عليه وسلم بعد أن سأله جبريل عن معنى الإسلام والإيمان و الإحسان (وهذا جبريل جاء يعلم الناس دينهم )</a:t>
            </a:r>
            <a:endParaRPr lang="en-US" sz="3200">
              <a:solidFill>
                <a:srgbClr val="0000FF"/>
              </a:solidFill>
            </a:endParaRPr>
          </a:p>
        </p:txBody>
      </p:sp>
      <p:sp>
        <p:nvSpPr>
          <p:cNvPr id="9" name="Rectangle 2"/>
          <p:cNvSpPr>
            <a:spLocks noChangeArrowheads="1"/>
          </p:cNvSpPr>
          <p:nvPr/>
        </p:nvSpPr>
        <p:spPr bwMode="auto">
          <a:xfrm>
            <a:off x="338584" y="2953410"/>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س3: ما معنى الإسلام مع ذكر الأدلة ؟ </a:t>
            </a:r>
            <a:endParaRPr lang="en-US" sz="3200">
              <a:solidFill>
                <a:srgbClr val="FF0000"/>
              </a:solidFill>
            </a:endParaRPr>
          </a:p>
        </p:txBody>
      </p:sp>
      <p:sp>
        <p:nvSpPr>
          <p:cNvPr id="10" name="AutoShape 7"/>
          <p:cNvSpPr>
            <a:spLocks noChangeArrowheads="1"/>
          </p:cNvSpPr>
          <p:nvPr/>
        </p:nvSpPr>
        <p:spPr bwMode="auto">
          <a:xfrm>
            <a:off x="323850" y="3609975"/>
            <a:ext cx="8510588" cy="2555875"/>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ج3: هو الاستسلام لله بالتوحيد والانقياد له بالطاعة البراءة من الشرك وأهله , والدليل على هذا جواب الرسول صلى الله عليه وسلم حين سأل جبريل عليه السلام عن الإسلام قال (الإسلام أن تعبدا الله ولا تشرك به , وتقيم الصلاة , وتؤتي الزكاة المفروضة , وتصوم رمضان وحج البيت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strVal val="#ppt_w+.3"/>
                                          </p:val>
                                        </p:tav>
                                        <p:tav tm="100000">
                                          <p:val>
                                            <p:strVal val="#ppt_w"/>
                                          </p:val>
                                        </p:tav>
                                      </p:tavLst>
                                    </p:anim>
                                    <p:anim calcmode="lin" valueType="num">
                                      <p:cBhvr>
                                        <p:cTn id="29" dur="1000" fill="hold"/>
                                        <p:tgtEl>
                                          <p:spTgt spid="10"/>
                                        </p:tgtEl>
                                        <p:attrNameLst>
                                          <p:attrName>ppt_h</p:attrName>
                                        </p:attrNameLst>
                                      </p:cBhvr>
                                      <p:tavLst>
                                        <p:tav tm="0">
                                          <p:val>
                                            <p:strVal val="#ppt_h"/>
                                          </p:val>
                                        </p:tav>
                                        <p:tav tm="100000">
                                          <p:val>
                                            <p:strVal val="#ppt_h"/>
                                          </p:val>
                                        </p:tav>
                                      </p:tavLst>
                                    </p:anim>
                                    <p:animEffect transition="in" filter="fade">
                                      <p:cBhvr>
                                        <p:cTn id="3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مجموعة 8"/>
          <p:cNvGrpSpPr>
            <a:grpSpLocks/>
          </p:cNvGrpSpPr>
          <p:nvPr/>
        </p:nvGrpSpPr>
        <p:grpSpPr bwMode="auto">
          <a:xfrm>
            <a:off x="1795463" y="6242050"/>
            <a:ext cx="6305550" cy="579438"/>
            <a:chOff x="1919144" y="6248360"/>
            <a:chExt cx="6305832" cy="579160"/>
          </a:xfrm>
        </p:grpSpPr>
        <p:sp>
          <p:nvSpPr>
            <p:cNvPr id="8" name="مخطط انسيابي: تحضير 7">
              <a:hlinkClick r:id="" action="ppaction://hlinkshowjump?jump=firstslide" highlightClick="1">
                <a:snd r:embed="rId2" name="الترجمة من Google#en-ar-ط§ظ„طھظ„_3.wav"/>
              </a:hlinkClick>
              <a:hlinkHover r:id="" action="ppaction://noaction">
                <a:snd r:embed="rId2" name="الترجمة من Google#en-ar-ط§ظ„طھظ„_3.wav"/>
              </a:hlinkHover>
            </p:cNvPr>
            <p:cNvSpPr/>
            <p:nvPr/>
          </p:nvSpPr>
          <p:spPr>
            <a:xfrm>
              <a:off x="3263816" y="6292789"/>
              <a:ext cx="3743492" cy="488715"/>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a:hlinkClick r:id="rId3" action="ppaction://hlinksldjump"/>
                </a:rPr>
                <a:t>الصفحة الرئيسية</a:t>
              </a:r>
              <a:endParaRPr lang="ar-SA" sz="2800" b="1"/>
            </a:p>
          </p:txBody>
        </p:sp>
        <p:sp>
          <p:nvSpPr>
            <p:cNvPr id="9" name="سهم مسنن إلى اليمين 8">
              <a:hlinkClick r:id="" action="ppaction://hlinkshowjump?jump=previousslide" highlightClick="1">
                <a:snd r:embed="rId4" name="الترجمة من Google#en-ar-ط§ظ„طھظ„_2.wav"/>
              </a:hlinkClick>
              <a:hlinkHover r:id="" action="ppaction://noaction" highlightClick="1">
                <a:snd r:embed="rId4"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5" action="ppaction://hlinksldjump"/>
                </a:rPr>
                <a:t>السابق</a:t>
              </a:r>
              <a:endParaRPr lang="ar-SA" sz="2800"/>
            </a:p>
          </p:txBody>
        </p:sp>
        <p:sp>
          <p:nvSpPr>
            <p:cNvPr id="10" name="سهم مسنن إلى اليمين 9">
              <a:hlinkClick r:id="" action="ppaction://hlinkshowjump?jump=nextslide" highlightClick="1">
                <a:snd r:embed="rId6" name="الترجمة من Google#en-ar-ط§ظ„طھظ„.wav"/>
              </a:hlinkClick>
              <a:hlinkHover r:id="" action="ppaction://noaction">
                <a:snd r:embed="rId6"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a:hlinkClick r:id="rId7" action="ppaction://hlinksldjump"/>
                </a:rPr>
                <a:t>التالي</a:t>
              </a:r>
              <a:endParaRPr lang="ar-SA" sz="2800"/>
            </a:p>
          </p:txBody>
        </p:sp>
      </p:grpSp>
      <p:pic>
        <p:nvPicPr>
          <p:cNvPr id="11" name="Picture 2" descr="C:\Documents and Settings\نور المعلم\My Documents\My Pictures\exit[1].png">
            <a:hlinkClick r:id="" action="ppaction://hlinkshowjump?jump=endshow" highlightClick="1"/>
            <a:hlinkHover r:id="" action="ppaction://noaction" highlightClick="1">
              <a:snd r:embed="rId8" name="الترجمة من Google#en-ar-ط§ظ„طھظ„_4.wav"/>
            </a:hlinkHover>
          </p:cNvPr>
          <p:cNvPicPr>
            <a:picLocks noChangeAspect="1" noChangeArrowheads="1"/>
          </p:cNvPicPr>
          <p:nvPr/>
        </p:nvPicPr>
        <p:blipFill>
          <a:blip r:embed="rId9" cstate="print"/>
          <a:srcRect/>
          <a:stretch>
            <a:fillRect/>
          </a:stretch>
        </p:blipFill>
        <p:spPr bwMode="auto">
          <a:xfrm>
            <a:off x="-78606"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sp>
        <p:nvSpPr>
          <p:cNvPr id="7" name="Rectangle 2"/>
          <p:cNvSpPr>
            <a:spLocks noChangeArrowheads="1"/>
          </p:cNvSpPr>
          <p:nvPr/>
        </p:nvSpPr>
        <p:spPr bwMode="auto">
          <a:xfrm>
            <a:off x="338584" y="764704"/>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س4: ما معنى الإيمان مع الاستدلال على ما تقولين ؟</a:t>
            </a:r>
            <a:endParaRPr lang="en-US" sz="3200">
              <a:solidFill>
                <a:srgbClr val="FF0000"/>
              </a:solidFill>
            </a:endParaRPr>
          </a:p>
        </p:txBody>
      </p:sp>
      <p:sp>
        <p:nvSpPr>
          <p:cNvPr id="12" name="AutoShape 7"/>
          <p:cNvSpPr>
            <a:spLocks noChangeArrowheads="1"/>
          </p:cNvSpPr>
          <p:nvPr/>
        </p:nvSpPr>
        <p:spPr bwMode="auto">
          <a:xfrm>
            <a:off x="323850" y="1422400"/>
            <a:ext cx="8510588" cy="2062163"/>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ج4: تصديق بالقلب , وإقرار باللسان , وعمل بالأركان والدليل على هذا جواب الرسول صلى الله عليه وسلم حين سأله جبريل عليه السلام على  الإيمان قال (أن تؤمن بالله وملائكته وكتبه ورسله واليوم الآخر وتؤمن بالقدر خيره وشره )</a:t>
            </a:r>
            <a:endParaRPr lang="en-US" sz="3200">
              <a:solidFill>
                <a:srgbClr val="0000FF"/>
              </a:solidFill>
            </a:endParaRPr>
          </a:p>
        </p:txBody>
      </p:sp>
      <p:sp>
        <p:nvSpPr>
          <p:cNvPr id="13" name="Rectangle 2"/>
          <p:cNvSpPr>
            <a:spLocks noChangeArrowheads="1"/>
          </p:cNvSpPr>
          <p:nvPr/>
        </p:nvSpPr>
        <p:spPr bwMode="auto">
          <a:xfrm>
            <a:off x="338584" y="3670874"/>
            <a:ext cx="8568283" cy="622222"/>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bodyPr>
          <a:lstStyle/>
          <a:p>
            <a:pPr>
              <a:lnSpc>
                <a:spcPct val="115000"/>
              </a:lnSpc>
              <a:defRPr/>
            </a:pPr>
            <a:r>
              <a:rPr lang="ar-SA" sz="3200">
                <a:solidFill>
                  <a:srgbClr val="FF0000"/>
                </a:solidFill>
                <a:latin typeface="Calibri" pitchFamily="34" charset="0"/>
                <a:cs typeface="Calibri" pitchFamily="34" charset="0"/>
              </a:rPr>
              <a:t>س5: هل يطلق على الأعمال الظاهرة إيماناً وكيف ذلك ؟ </a:t>
            </a:r>
            <a:endParaRPr lang="en-US" sz="1200">
              <a:solidFill>
                <a:srgbClr val="FF0000"/>
              </a:solidFill>
              <a:latin typeface="Calibri" pitchFamily="34" charset="0"/>
              <a:cs typeface="Calibri" pitchFamily="34" charset="0"/>
            </a:endParaRPr>
          </a:p>
        </p:txBody>
      </p:sp>
      <p:sp>
        <p:nvSpPr>
          <p:cNvPr id="14" name="AutoShape 7"/>
          <p:cNvSpPr>
            <a:spLocks noChangeArrowheads="1"/>
          </p:cNvSpPr>
          <p:nvPr/>
        </p:nvSpPr>
        <p:spPr bwMode="auto">
          <a:xfrm>
            <a:off x="323850" y="4451350"/>
            <a:ext cx="8510588" cy="1570038"/>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ج5: نعم , الأعمال الظاهرة تسمى إيماناً لأنها لا يمكن أن تفيد بدون تصديق القلب , فالشعائر الظاهرة مع تصديق القلب هو الإيمان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3"/>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ppt_w</p:attrName>
                                        </p:attrNameLst>
                                      </p:cBhvr>
                                      <p:tavLst>
                                        <p:tav tm="0">
                                          <p:val>
                                            <p:strVal val="#ppt_w+.3"/>
                                          </p:val>
                                        </p:tav>
                                        <p:tav tm="100000">
                                          <p:val>
                                            <p:strVal val="#ppt_w"/>
                                          </p:val>
                                        </p:tav>
                                      </p:tavLst>
                                    </p:anim>
                                    <p:anim calcmode="lin" valueType="num">
                                      <p:cBhvr>
                                        <p:cTn id="29" dur="1000" fill="hold"/>
                                        <p:tgtEl>
                                          <p:spTgt spid="14"/>
                                        </p:tgtEl>
                                        <p:attrNameLst>
                                          <p:attrName>ppt_h</p:attrName>
                                        </p:attrNameLst>
                                      </p:cBhvr>
                                      <p:tavLst>
                                        <p:tav tm="0">
                                          <p:val>
                                            <p:strVal val="#ppt_h"/>
                                          </p:val>
                                        </p:tav>
                                        <p:tav tm="100000">
                                          <p:val>
                                            <p:strVal val="#ppt_h"/>
                                          </p:val>
                                        </p:tav>
                                      </p:tavLst>
                                    </p:anim>
                                    <p:animEffect transition="in" filter="fade">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نور المعلم\My Documents\My Pictures\exit[1].png">
            <a:hlinkClick r:id="" action="ppaction://hlinkshowjump?jump=endshow" highlightClick="1"/>
            <a:hlinkHover r:id="" action="ppaction://noaction" highlightClick="1">
              <a:snd r:embed="rId2" name="الترجمة من Google#en-ar-ط§ظ„طھظ„_4.wav"/>
            </a:hlinkHover>
          </p:cNvPr>
          <p:cNvPicPr>
            <a:picLocks noChangeAspect="1" noChangeArrowheads="1"/>
          </p:cNvPicPr>
          <p:nvPr/>
        </p:nvPicPr>
        <p:blipFill>
          <a:blip r:embed="rId3" cstate="print"/>
          <a:srcRect/>
          <a:stretch>
            <a:fillRect/>
          </a:stretch>
        </p:blipFill>
        <p:spPr bwMode="auto">
          <a:xfrm>
            <a:off x="321471" y="6058258"/>
            <a:ext cx="1008112" cy="899134"/>
          </a:xfrm>
          <a:prstGeom prst="rect">
            <a:avLst/>
          </a:prstGeom>
          <a:noFill/>
          <a:effectLst>
            <a:glow rad="101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p:spPr>
        <p:style>
          <a:lnRef idx="0">
            <a:schemeClr val="accent2"/>
          </a:lnRef>
          <a:fillRef idx="3">
            <a:schemeClr val="accent2"/>
          </a:fillRef>
          <a:effectRef idx="3">
            <a:schemeClr val="accent2"/>
          </a:effectRef>
          <a:fontRef idx="minor">
            <a:schemeClr val="lt1"/>
          </a:fontRef>
        </p:style>
      </p:pic>
      <p:grpSp>
        <p:nvGrpSpPr>
          <p:cNvPr id="10243" name="مجموعة 8"/>
          <p:cNvGrpSpPr>
            <a:grpSpLocks/>
          </p:cNvGrpSpPr>
          <p:nvPr/>
        </p:nvGrpSpPr>
        <p:grpSpPr bwMode="auto">
          <a:xfrm>
            <a:off x="2051050" y="6234113"/>
            <a:ext cx="6305550" cy="579437"/>
            <a:chOff x="1919144" y="6248360"/>
            <a:chExt cx="6305832" cy="579160"/>
          </a:xfrm>
        </p:grpSpPr>
        <p:sp>
          <p:nvSpPr>
            <p:cNvPr id="32" name="مخطط انسيابي: تحضير 31">
              <a:hlinkClick r:id="" action="ppaction://hlinkshowjump?jump=firstslide" highlightClick="1">
                <a:snd r:embed="rId4" name="الترجمة من Google#en-ar-ط§ظ„طھظ„_3.wav"/>
              </a:hlinkClick>
              <a:hlinkHover r:id="" action="ppaction://noaction">
                <a:snd r:embed="rId4" name="الترجمة من Google#en-ar-ط§ظ„طھظ„_3.wav"/>
              </a:hlinkHover>
            </p:cNvPr>
            <p:cNvSpPr/>
            <p:nvPr/>
          </p:nvSpPr>
          <p:spPr>
            <a:xfrm>
              <a:off x="3263817" y="6292789"/>
              <a:ext cx="3743492" cy="488716"/>
            </a:xfrm>
            <a:prstGeom prst="flowChartPreparation">
              <a:avLst/>
            </a:prstGeom>
          </p:spPr>
          <p:style>
            <a:lnRef idx="2">
              <a:schemeClr val="accent2"/>
            </a:lnRef>
            <a:fillRef idx="1">
              <a:schemeClr val="lt1"/>
            </a:fillRef>
            <a:effectRef idx="0">
              <a:schemeClr val="accent2"/>
            </a:effectRef>
            <a:fontRef idx="minor">
              <a:schemeClr val="dk1"/>
            </a:fontRef>
          </p:style>
          <p:txBody>
            <a:bodyPr rtlCol="1" anchor="ctr"/>
            <a:lstStyle/>
            <a:p>
              <a:pPr algn="ctr" fontAlgn="auto">
                <a:spcBef>
                  <a:spcPts val="0"/>
                </a:spcBef>
                <a:spcAft>
                  <a:spcPts val="0"/>
                </a:spcAft>
                <a:defRPr/>
              </a:pPr>
              <a:r>
                <a:rPr lang="ar-SA" sz="2800" b="1" dirty="0">
                  <a:hlinkClick r:id="rId5" action="ppaction://hlinksldjump"/>
                </a:rPr>
                <a:t>الصفحة الرئيسية</a:t>
              </a:r>
              <a:endParaRPr lang="ar-SA" sz="2800" b="1" dirty="0"/>
            </a:p>
          </p:txBody>
        </p:sp>
        <p:sp>
          <p:nvSpPr>
            <p:cNvPr id="33" name="سهم مسنن إلى اليمين 32">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7" action="ppaction://hlinksldjump"/>
                </a:rPr>
                <a:t>السابق</a:t>
              </a:r>
              <a:endParaRPr lang="ar-SA" sz="2800" dirty="0"/>
            </a:p>
          </p:txBody>
        </p:sp>
        <p:sp>
          <p:nvSpPr>
            <p:cNvPr id="34" name="سهم مسنن إلى اليمين 33">
              <a:hlinkClick r:id="" action="ppaction://hlinkshowjump?jump=nextslide" highlightClick="1">
                <a:snd r:embed="rId8" name="الترجمة من Google#en-ar-ط§ظ„طھظ„.wav"/>
              </a:hlinkClick>
              <a:hlinkHover r:id="" action="ppaction://noaction">
                <a:snd r:embed="rId8"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2"/>
            </a:lnRef>
            <a:fillRef idx="3">
              <a:schemeClr val="accent2"/>
            </a:fillRef>
            <a:effectRef idx="3">
              <a:schemeClr val="accent2"/>
            </a:effectRef>
            <a:fontRef idx="minor">
              <a:schemeClr val="lt1"/>
            </a:fontRef>
          </p:style>
          <p:txBody>
            <a:bodyPr rtlCol="1" anchor="ctr"/>
            <a:lstStyle/>
            <a:p>
              <a:pPr algn="ctr" fontAlgn="auto">
                <a:spcBef>
                  <a:spcPts val="0"/>
                </a:spcBef>
                <a:spcAft>
                  <a:spcPts val="0"/>
                </a:spcAft>
                <a:defRPr/>
              </a:pPr>
              <a:r>
                <a:rPr lang="ar-SA" sz="2800" dirty="0">
                  <a:hlinkClick r:id="rId9" action="ppaction://hlinksldjump"/>
                </a:rPr>
                <a:t>التالي</a:t>
              </a:r>
              <a:endParaRPr lang="ar-SA" sz="2800" dirty="0"/>
            </a:p>
          </p:txBody>
        </p:sp>
      </p:grpSp>
      <p:sp>
        <p:nvSpPr>
          <p:cNvPr id="7" name="Rectangle 2"/>
          <p:cNvSpPr>
            <a:spLocks noChangeArrowheads="1"/>
          </p:cNvSpPr>
          <p:nvPr/>
        </p:nvSpPr>
        <p:spPr bwMode="auto">
          <a:xfrm>
            <a:off x="338584" y="764704"/>
            <a:ext cx="8568283" cy="584775"/>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flatTx/>
          </a:bodyPr>
          <a:lstStyle/>
          <a:p>
            <a:pPr>
              <a:defRPr/>
            </a:pPr>
            <a:r>
              <a:rPr lang="ar-SA" sz="3200">
                <a:solidFill>
                  <a:srgbClr val="FF0000"/>
                </a:solidFill>
              </a:rPr>
              <a:t>س6: متى يكون معنى الإسلام و الإيمان واحداً , ومتى يختلف ؟</a:t>
            </a:r>
            <a:endParaRPr lang="en-US" sz="3200">
              <a:solidFill>
                <a:srgbClr val="FF0000"/>
              </a:solidFill>
            </a:endParaRPr>
          </a:p>
        </p:txBody>
      </p:sp>
      <p:sp>
        <p:nvSpPr>
          <p:cNvPr id="8" name="AutoShape 7"/>
          <p:cNvSpPr>
            <a:spLocks noChangeArrowheads="1"/>
          </p:cNvSpPr>
          <p:nvPr/>
        </p:nvSpPr>
        <p:spPr bwMode="auto">
          <a:xfrm>
            <a:off x="323850" y="1422400"/>
            <a:ext cx="8510588" cy="1570038"/>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ج6: يكون معنى الإسلام والإيمان واحداً إذا افترقا (ذكر أحدهما دون الآخر) , وأما إذا اجتمعا فيفسر الإسلام بالأمور الظاهرة من الأعمال , ويفسر الإيمان بالأمور الباطنة من الاعتقاد. </a:t>
            </a:r>
            <a:endParaRPr lang="en-US" sz="3200">
              <a:solidFill>
                <a:srgbClr val="0000FF"/>
              </a:solidFill>
            </a:endParaRPr>
          </a:p>
        </p:txBody>
      </p:sp>
      <p:sp>
        <p:nvSpPr>
          <p:cNvPr id="9" name="Rectangle 2"/>
          <p:cNvSpPr>
            <a:spLocks noChangeArrowheads="1"/>
          </p:cNvSpPr>
          <p:nvPr/>
        </p:nvSpPr>
        <p:spPr bwMode="auto">
          <a:xfrm>
            <a:off x="338584" y="3670874"/>
            <a:ext cx="8568283" cy="622222"/>
          </a:xfrm>
          <a:prstGeom prst="rect">
            <a:avLst/>
          </a:prstGeom>
          <a:gradFill rotWithShape="1">
            <a:gsLst>
              <a:gs pos="0">
                <a:schemeClr val="bg1"/>
              </a:gs>
              <a:gs pos="100000">
                <a:srgbClr val="CC99FF"/>
              </a:gs>
            </a:gsLst>
            <a:lin ang="5400000" scaled="1"/>
          </a:gradFill>
          <a:ln w="28575">
            <a:solidFill>
              <a:schemeClr val="tx2">
                <a:lumMod val="20000"/>
                <a:lumOff val="80000"/>
              </a:schemeClr>
            </a:solidFill>
            <a:miter lim="800000"/>
            <a:headEnd/>
            <a:tailEnd/>
          </a:ln>
          <a:effectLst/>
          <a:scene3d>
            <a:camera prst="orthographicFront"/>
            <a:lightRig rig="legacyFlat3" dir="b"/>
          </a:scene3d>
          <a:sp3d extrusionH="430200" prstMaterial="legacyMatte">
            <a:bevelT w="13500" h="13500" prst="angle"/>
            <a:bevelB w="13500" h="13500" prst="angle"/>
            <a:extrusionClr>
              <a:srgbClr val="CC99FF"/>
            </a:extrusionClr>
          </a:sp3d>
        </p:spPr>
        <p:txBody>
          <a:bodyPr>
            <a:spAutoFit/>
          </a:bodyPr>
          <a:lstStyle/>
          <a:p>
            <a:pPr>
              <a:lnSpc>
                <a:spcPct val="115000"/>
              </a:lnSpc>
              <a:defRPr/>
            </a:pPr>
            <a:r>
              <a:rPr lang="ar-SA" sz="3200">
                <a:solidFill>
                  <a:srgbClr val="FF0000"/>
                </a:solidFill>
                <a:latin typeface="Calibri" pitchFamily="34" charset="0"/>
                <a:cs typeface="Calibri" pitchFamily="34" charset="0"/>
              </a:rPr>
              <a:t>س5: هل يطلق على الأعمال الظاهرة إيماناً وكيف ذلك ؟ </a:t>
            </a:r>
            <a:endParaRPr lang="en-US" sz="1200">
              <a:solidFill>
                <a:srgbClr val="FF0000"/>
              </a:solidFill>
              <a:latin typeface="Calibri" pitchFamily="34" charset="0"/>
              <a:cs typeface="Calibri" pitchFamily="34" charset="0"/>
            </a:endParaRPr>
          </a:p>
        </p:txBody>
      </p:sp>
      <p:sp>
        <p:nvSpPr>
          <p:cNvPr id="10" name="AutoShape 7"/>
          <p:cNvSpPr>
            <a:spLocks noChangeArrowheads="1"/>
          </p:cNvSpPr>
          <p:nvPr/>
        </p:nvSpPr>
        <p:spPr bwMode="auto">
          <a:xfrm>
            <a:off x="323850" y="4451350"/>
            <a:ext cx="8510588" cy="1570038"/>
          </a:xfrm>
          <a:prstGeom prst="rect">
            <a:avLst/>
          </a:prstGeom>
          <a:gradFill rotWithShape="1">
            <a:gsLst>
              <a:gs pos="0">
                <a:srgbClr val="FC68F1"/>
              </a:gs>
              <a:gs pos="50000">
                <a:schemeClr val="bg1"/>
              </a:gs>
              <a:gs pos="100000">
                <a:srgbClr val="FC68F1"/>
              </a:gs>
            </a:gsLst>
            <a:lin ang="18900000" scaled="1"/>
          </a:gradFill>
          <a:ln w="28575">
            <a:solidFill>
              <a:schemeClr val="tx2">
                <a:lumMod val="20000"/>
                <a:lumOff val="80000"/>
              </a:schemeClr>
            </a:solidFill>
            <a:miter lim="800000"/>
            <a:headEnd/>
            <a:tailEnd/>
          </a:ln>
          <a:effectLst/>
        </p:spPr>
        <p:txBody>
          <a:bodyPr>
            <a:spAutoFit/>
          </a:bodyPr>
          <a:lstStyle/>
          <a:p>
            <a:pPr>
              <a:defRPr/>
            </a:pPr>
            <a:r>
              <a:rPr lang="ar-SA" sz="3200">
                <a:solidFill>
                  <a:srgbClr val="0000FF"/>
                </a:solidFill>
              </a:rPr>
              <a:t>ج5: نعم , الأعمال الظاهرة تسمى إيماناً لأنها لا يمكن أن تفيد بدون تصديق القلب , فالشعائر الظاهرة مع تصديق القلب هو الإيمان .</a:t>
            </a:r>
            <a:endParaRPr 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strVal val="#ppt_w+.3"/>
                                          </p:val>
                                        </p:tav>
                                        <p:tav tm="100000">
                                          <p:val>
                                            <p:strVal val="#ppt_w"/>
                                          </p:val>
                                        </p:tav>
                                      </p:tavLst>
                                    </p:anim>
                                    <p:anim calcmode="lin" valueType="num">
                                      <p:cBhvr>
                                        <p:cTn id="29" dur="1000" fill="hold"/>
                                        <p:tgtEl>
                                          <p:spTgt spid="10"/>
                                        </p:tgtEl>
                                        <p:attrNameLst>
                                          <p:attrName>ppt_h</p:attrName>
                                        </p:attrNameLst>
                                      </p:cBhvr>
                                      <p:tavLst>
                                        <p:tav tm="0">
                                          <p:val>
                                            <p:strVal val="#ppt_h"/>
                                          </p:val>
                                        </p:tav>
                                        <p:tav tm="100000">
                                          <p:val>
                                            <p:strVal val="#ppt_h"/>
                                          </p:val>
                                        </p:tav>
                                      </p:tavLst>
                                    </p:anim>
                                    <p:animEffect transition="in" filter="fade">
                                      <p:cBhvr>
                                        <p:cTn id="3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270&quot;&gt;&lt;object type=&quot;3&quot; unique_id=&quot;10331&quot;&gt;&lt;property id=&quot;20148&quot; value=&quot;5&quot;/&gt;&lt;property id=&quot;20300&quot; value=&quot;Slide 1&quot;/&gt;&lt;property id=&quot;20307&quot; value=&quot;535&quot;/&gt;&lt;/object&gt;&lt;object type=&quot;3&quot; unique_id=&quot;10332&quot;&gt;&lt;property id=&quot;20148&quot; value=&quot;5&quot;/&gt;&lt;property id=&quot;20300&quot; value=&quot;Slide 2&quot;/&gt;&lt;property id=&quot;20307&quot; value=&quot;536&quot;/&gt;&lt;/object&gt;&lt;object type=&quot;3&quot; unique_id=&quot;10333&quot;&gt;&lt;property id=&quot;20148&quot; value=&quot;5&quot;/&gt;&lt;property id=&quot;20300&quot; value=&quot;Slide 3&quot;/&gt;&lt;property id=&quot;20307&quot; value=&quot;537&quot;/&gt;&lt;/object&gt;&lt;object type=&quot;3&quot; unique_id=&quot;10334&quot;&gt;&lt;property id=&quot;20148&quot; value=&quot;5&quot;/&gt;&lt;property id=&quot;20300&quot; value=&quot;Slide 4&quot;/&gt;&lt;property id=&quot;20307&quot; value=&quot;538&quot;/&gt;&lt;/object&gt;&lt;object type=&quot;3&quot; unique_id=&quot;10335&quot;&gt;&lt;property id=&quot;20148&quot; value=&quot;5&quot;/&gt;&lt;property id=&quot;20300&quot; value=&quot;Slide 5&quot;/&gt;&lt;property id=&quot;20307&quot; value=&quot;540&quot;/&gt;&lt;/object&gt;&lt;object type=&quot;3&quot; unique_id=&quot;10336&quot;&gt;&lt;property id=&quot;20148&quot; value=&quot;5&quot;/&gt;&lt;property id=&quot;20300&quot; value=&quot;Slide 6&quot;/&gt;&lt;property id=&quot;20307&quot; value=&quot;542&quot;/&gt;&lt;/object&gt;&lt;object type=&quot;3&quot; unique_id=&quot;10337&quot;&gt;&lt;property id=&quot;20148&quot; value=&quot;5&quot;/&gt;&lt;property id=&quot;20300&quot; value=&quot;Slide 7&quot;/&gt;&lt;property id=&quot;20307&quot; value=&quot;543&quot;/&gt;&lt;/object&gt;&lt;object type=&quot;3&quot; unique_id=&quot;10338&quot;&gt;&lt;property id=&quot;20148&quot; value=&quot;5&quot;/&gt;&lt;property id=&quot;20300&quot; value=&quot;Slide 8&quot;/&gt;&lt;property id=&quot;20307&quot; value=&quot;544&quot;/&gt;&lt;/object&gt;&lt;object type=&quot;3&quot; unique_id=&quot;10339&quot;&gt;&lt;property id=&quot;20148&quot; value=&quot;5&quot;/&gt;&lt;property id=&quot;20300&quot; value=&quot;Slide 9&quot;/&gt;&lt;property id=&quot;20307&quot; value=&quot;545&quot;/&gt;&lt;/object&gt;&lt;object type=&quot;3&quot; unique_id=&quot;10340&quot;&gt;&lt;property id=&quot;20148&quot; value=&quot;5&quot;/&gt;&lt;property id=&quot;20300&quot; value=&quot;Slide 10&quot;/&gt;&lt;property id=&quot;20307&quot; value=&quot;546&quot;/&gt;&lt;/object&gt;&lt;object type=&quot;3&quot; unique_id=&quot;10341&quot;&gt;&lt;property id=&quot;20148&quot; value=&quot;5&quot;/&gt;&lt;property id=&quot;20300&quot; value=&quot;Slide 11&quot;/&gt;&lt;property id=&quot;20307&quot; value=&quot;548&quot;/&gt;&lt;/object&gt;&lt;object type=&quot;3&quot; unique_id=&quot;10342&quot;&gt;&lt;property id=&quot;20148&quot; value=&quot;5&quot;/&gt;&lt;property id=&quot;20300&quot; value=&quot;Slide 12&quot;/&gt;&lt;property id=&quot;20307&quot; value=&quot;549&quot;/&gt;&lt;/object&gt;&lt;object type=&quot;3&quot; unique_id=&quot;10343&quot;&gt;&lt;property id=&quot;20148&quot; value=&quot;5&quot;/&gt;&lt;property id=&quot;20300&quot; value=&quot;Slide 13&quot;/&gt;&lt;property id=&quot;20307&quot; value=&quot;550&quot;/&gt;&lt;/object&gt;&lt;object type=&quot;3&quot; unique_id=&quot;10344&quot;&gt;&lt;property id=&quot;20148&quot; value=&quot;5&quot;/&gt;&lt;property id=&quot;20300&quot; value=&quot;Slide 14&quot;/&gt;&lt;property id=&quot;20307&quot; value=&quot;551&quot;/&gt;&lt;/object&gt;&lt;object type=&quot;3&quot; unique_id=&quot;10345&quot;&gt;&lt;property id=&quot;20148&quot; value=&quot;5&quot;/&gt;&lt;property id=&quot;20300&quot; value=&quot;Slide 15&quot;/&gt;&lt;property id=&quot;20307&quot; value=&quot;552&quot;/&gt;&lt;/object&gt;&lt;object type=&quot;3&quot; unique_id=&quot;10346&quot;&gt;&lt;property id=&quot;20148&quot; value=&quot;5&quot;/&gt;&lt;property id=&quot;20300&quot; value=&quot;Slide 16&quot;/&gt;&lt;property id=&quot;20307&quot; value=&quot;553&quot;/&gt;&lt;/object&gt;&lt;object type=&quot;3&quot; unique_id=&quot;10347&quot;&gt;&lt;property id=&quot;20148&quot; value=&quot;5&quot;/&gt;&lt;property id=&quot;20300&quot; value=&quot;Slide 17&quot;/&gt;&lt;property id=&quot;20307&quot; value=&quot;554&quot;/&gt;&lt;/object&gt;&lt;object type=&quot;3&quot; unique_id=&quot;10348&quot;&gt;&lt;property id=&quot;20148&quot; value=&quot;5&quot;/&gt;&lt;property id=&quot;20300&quot; value=&quot;Slide 18&quot;/&gt;&lt;property id=&quot;20307&quot; value=&quot;555&quot;/&gt;&lt;/object&gt;&lt;object type=&quot;3&quot; unique_id=&quot;10349&quot;&gt;&lt;property id=&quot;20148&quot; value=&quot;5&quot;/&gt;&lt;property id=&quot;20300&quot; value=&quot;Slide 19&quot;/&gt;&lt;property id=&quot;20307&quot; value=&quot;556&quot;/&gt;&lt;/object&gt;&lt;object type=&quot;3&quot; unique_id=&quot;10350&quot;&gt;&lt;property id=&quot;20148&quot; value=&quot;5&quot;/&gt;&lt;property id=&quot;20300&quot; value=&quot;Slide 20&quot;/&gt;&lt;property id=&quot;20307&quot; value=&quot;557&quot;/&gt;&lt;/object&gt;&lt;object type=&quot;3&quot; unique_id=&quot;10351&quot;&gt;&lt;property id=&quot;20148&quot; value=&quot;5&quot;/&gt;&lt;property id=&quot;20300&quot; value=&quot;Slide 21&quot;/&gt;&lt;property id=&quot;20307&quot; value=&quot;558&quot;/&gt;&lt;/object&gt;&lt;object type=&quot;3&quot; unique_id=&quot;10352&quot;&gt;&lt;property id=&quot;20148&quot; value=&quot;5&quot;/&gt;&lt;property id=&quot;20300&quot; value=&quot;Slide 22&quot;/&gt;&lt;property id=&quot;20307&quot; value=&quot;559&quot;/&gt;&lt;/object&gt;&lt;object type=&quot;3&quot; unique_id=&quot;10353&quot;&gt;&lt;property id=&quot;20148&quot; value=&quot;5&quot;/&gt;&lt;property id=&quot;20300&quot; value=&quot;Slide 23&quot;/&gt;&lt;property id=&quot;20307&quot; value=&quot;577&quot;/&gt;&lt;/object&gt;&lt;object type=&quot;3&quot; unique_id=&quot;10354&quot;&gt;&lt;property id=&quot;20148&quot; value=&quot;5&quot;/&gt;&lt;property id=&quot;20300&quot; value=&quot;Slide 24&quot;/&gt;&lt;property id=&quot;20307&quot; value=&quot;578&quot;/&gt;&lt;/object&gt;&lt;object type=&quot;3&quot; unique_id=&quot;10355&quot;&gt;&lt;property id=&quot;20148&quot; value=&quot;5&quot;/&gt;&lt;property id=&quot;20300&quot; value=&quot;Slide 25&quot;/&gt;&lt;property id=&quot;20307&quot; value=&quot;579&quot;/&gt;&lt;/object&gt;&lt;object type=&quot;3&quot; unique_id=&quot;10356&quot;&gt;&lt;property id=&quot;20148&quot; value=&quot;5&quot;/&gt;&lt;property id=&quot;20300&quot; value=&quot;Slide 26&quot;/&gt;&lt;property id=&quot;20307&quot; value=&quot;580&quot;/&gt;&lt;/object&gt;&lt;object type=&quot;3&quot; unique_id=&quot;10357&quot;&gt;&lt;property id=&quot;20148&quot; value=&quot;5&quot;/&gt;&lt;property id=&quot;20300&quot; value=&quot;Slide 27&quot;/&gt;&lt;property id=&quot;20307&quot; value=&quot;609&quot;/&gt;&lt;/object&gt;&lt;object type=&quot;3&quot; unique_id=&quot;10358&quot;&gt;&lt;property id=&quot;20148&quot; value=&quot;5&quot;/&gt;&lt;property id=&quot;20300&quot; value=&quot;Slide 28&quot;/&gt;&lt;property id=&quot;20307&quot; value=&quot;610&quot;/&gt;&lt;/object&gt;&lt;object type=&quot;3&quot; unique_id=&quot;10359&quot;&gt;&lt;property id=&quot;20148&quot; value=&quot;5&quot;/&gt;&lt;property id=&quot;20300&quot; value=&quot;Slide 29&quot;/&gt;&lt;property id=&quot;20307&quot; value=&quot;581&quot;/&gt;&lt;/object&gt;&lt;object type=&quot;3&quot; unique_id=&quot;10360&quot;&gt;&lt;property id=&quot;20148&quot; value=&quot;5&quot;/&gt;&lt;property id=&quot;20300&quot; value=&quot;Slide 30&quot;/&gt;&lt;property id=&quot;20307&quot; value=&quot;582&quot;/&gt;&lt;/object&gt;&lt;object type=&quot;3&quot; unique_id=&quot;10361&quot;&gt;&lt;property id=&quot;20148&quot; value=&quot;5&quot;/&gt;&lt;property id=&quot;20300&quot; value=&quot;Slide 31&quot;/&gt;&lt;property id=&quot;20307&quot; value=&quot;583&quot;/&gt;&lt;/object&gt;&lt;object type=&quot;3&quot; unique_id=&quot;10362&quot;&gt;&lt;property id=&quot;20148&quot; value=&quot;5&quot;/&gt;&lt;property id=&quot;20300&quot; value=&quot;Slide 32&quot;/&gt;&lt;property id=&quot;20307&quot; value=&quot;584&quot;/&gt;&lt;/object&gt;&lt;object type=&quot;3&quot; unique_id=&quot;10363&quot;&gt;&lt;property id=&quot;20148&quot; value=&quot;5&quot;/&gt;&lt;property id=&quot;20300&quot; value=&quot;Slide 33&quot;/&gt;&lt;property id=&quot;20307&quot; value=&quot;585&quot;/&gt;&lt;/object&gt;&lt;object type=&quot;3&quot; unique_id=&quot;10364&quot;&gt;&lt;property id=&quot;20148&quot; value=&quot;5&quot;/&gt;&lt;property id=&quot;20300&quot; value=&quot;Slide 34&quot;/&gt;&lt;property id=&quot;20307&quot; value=&quot;586&quot;/&gt;&lt;/object&gt;&lt;object type=&quot;3&quot; unique_id=&quot;10365&quot;&gt;&lt;property id=&quot;20148&quot; value=&quot;5&quot;/&gt;&lt;property id=&quot;20300&quot; value=&quot;Slide 35&quot;/&gt;&lt;property id=&quot;20307&quot; value=&quot;560&quot;/&gt;&lt;/object&gt;&lt;object type=&quot;3&quot; unique_id=&quot;10366&quot;&gt;&lt;property id=&quot;20148&quot; value=&quot;5&quot;/&gt;&lt;property id=&quot;20300&quot; value=&quot;Slide 36&quot;/&gt;&lt;property id=&quot;20307&quot; value=&quot;587&quot;/&gt;&lt;/object&gt;&lt;object type=&quot;3&quot; unique_id=&quot;10367&quot;&gt;&lt;property id=&quot;20148&quot; value=&quot;5&quot;/&gt;&lt;property id=&quot;20300&quot; value=&quot;Slide 37&quot;/&gt;&lt;property id=&quot;20307&quot; value=&quot;588&quot;/&gt;&lt;/object&gt;&lt;object type=&quot;3&quot; unique_id=&quot;10368&quot;&gt;&lt;property id=&quot;20148&quot; value=&quot;5&quot;/&gt;&lt;property id=&quot;20300&quot; value=&quot;Slide 38&quot;/&gt;&lt;property id=&quot;20307&quot; value=&quot;589&quot;/&gt;&lt;/object&gt;&lt;object type=&quot;3&quot; unique_id=&quot;10369&quot;&gt;&lt;property id=&quot;20148&quot; value=&quot;5&quot;/&gt;&lt;property id=&quot;20300&quot; value=&quot;Slide 39&quot;/&gt;&lt;property id=&quot;20307&quot; value=&quot;590&quot;/&gt;&lt;/object&gt;&lt;object type=&quot;3&quot; unique_id=&quot;10370&quot;&gt;&lt;property id=&quot;20148&quot; value=&quot;5&quot;/&gt;&lt;property id=&quot;20300&quot; value=&quot;Slide 40&quot;/&gt;&lt;property id=&quot;20307&quot; value=&quot;591&quot;/&gt;&lt;/object&gt;&lt;object type=&quot;3&quot; unique_id=&quot;10371&quot;&gt;&lt;property id=&quot;20148&quot; value=&quot;5&quot;/&gt;&lt;property id=&quot;20300&quot; value=&quot;Slide 41&quot;/&gt;&lt;property id=&quot;20307&quot; value=&quot;592&quot;/&gt;&lt;/object&gt;&lt;object type=&quot;3&quot; unique_id=&quot;10372&quot;&gt;&lt;property id=&quot;20148&quot; value=&quot;5&quot;/&gt;&lt;property id=&quot;20300&quot; value=&quot;Slide 42&quot;/&gt;&lt;property id=&quot;20307&quot; value=&quot;593&quot;/&gt;&lt;/object&gt;&lt;object type=&quot;3&quot; unique_id=&quot;10373&quot;&gt;&lt;property id=&quot;20148&quot; value=&quot;5&quot;/&gt;&lt;property id=&quot;20300&quot; value=&quot;Slide 43&quot;/&gt;&lt;property id=&quot;20307&quot; value=&quot;594&quot;/&gt;&lt;/object&gt;&lt;object type=&quot;3&quot; unique_id=&quot;10374&quot;&gt;&lt;property id=&quot;20148&quot; value=&quot;5&quot;/&gt;&lt;property id=&quot;20300&quot; value=&quot;Slide 44&quot;/&gt;&lt;property id=&quot;20307&quot; value=&quot;595&quot;/&gt;&lt;/object&gt;&lt;object type=&quot;3&quot; unique_id=&quot;10375&quot;&gt;&lt;property id=&quot;20148&quot; value=&quot;5&quot;/&gt;&lt;property id=&quot;20300&quot; value=&quot;Slide 45&quot;/&gt;&lt;property id=&quot;20307&quot; value=&quot;596&quot;/&gt;&lt;/object&gt;&lt;object type=&quot;3&quot; unique_id=&quot;10376&quot;&gt;&lt;property id=&quot;20148&quot; value=&quot;5&quot;/&gt;&lt;property id=&quot;20300&quot; value=&quot;Slide 46&quot;/&gt;&lt;property id=&quot;20307&quot; value=&quot;597&quot;/&gt;&lt;/object&gt;&lt;object type=&quot;3&quot; unique_id=&quot;10377&quot;&gt;&lt;property id=&quot;20148&quot; value=&quot;5&quot;/&gt;&lt;property id=&quot;20300&quot; value=&quot;Slide 47&quot;/&gt;&lt;property id=&quot;20307&quot; value=&quot;598&quot;/&gt;&lt;/object&gt;&lt;object type=&quot;3&quot; unique_id=&quot;10378&quot;&gt;&lt;property id=&quot;20148&quot; value=&quot;5&quot;/&gt;&lt;property id=&quot;20300&quot; value=&quot;Slide 48&quot;/&gt;&lt;property id=&quot;20307&quot; value=&quot;599&quot;/&gt;&lt;/object&gt;&lt;object type=&quot;3&quot; unique_id=&quot;10379&quot;&gt;&lt;property id=&quot;20148&quot; value=&quot;5&quot;/&gt;&lt;property id=&quot;20300&quot; value=&quot;Slide 49&quot;/&gt;&lt;property id=&quot;20307&quot; value=&quot;600&quot;/&gt;&lt;/object&gt;&lt;object type=&quot;3&quot; unique_id=&quot;10380&quot;&gt;&lt;property id=&quot;20148&quot; value=&quot;5&quot;/&gt;&lt;property id=&quot;20300&quot; value=&quot;Slide 50&quot;/&gt;&lt;property id=&quot;20307&quot; value=&quot;601&quot;/&gt;&lt;/object&gt;&lt;object type=&quot;3&quot; unique_id=&quot;10381&quot;&gt;&lt;property id=&quot;20148&quot; value=&quot;5&quot;/&gt;&lt;property id=&quot;20300&quot; value=&quot;Slide 51&quot;/&gt;&lt;property id=&quot;20307&quot; value=&quot;648&quot;/&gt;&lt;/object&gt;&lt;/object&gt;&lt;object type=&quot;8&quot; unique_id=&quot;10330&quot;&gt;&lt;/object&gt;&lt;/object&gt;&lt;/database&gt;"/>
  <p:tag name="SECTOMILLISECCONVERTED" val="1"/>
</p:tagLst>
</file>

<file path=ppt/theme/theme1.xml><?xml version="1.0" encoding="utf-8"?>
<a:theme xmlns:a="http://schemas.openxmlformats.org/drawingml/2006/main" name="t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tw</Template>
  <TotalTime>0</TotalTime>
  <Words>4129</Words>
  <Application>Microsoft Office PowerPoint</Application>
  <PresentationFormat>عرض على الشاشة (3:4)‏</PresentationFormat>
  <Paragraphs>426</Paragraphs>
  <Slides>51</Slides>
  <Notes>0</Notes>
  <HiddenSlides>0</HiddenSlides>
  <MMClips>0</MMClips>
  <ScaleCrop>false</ScaleCrop>
  <HeadingPairs>
    <vt:vector size="4" baseType="variant">
      <vt:variant>
        <vt:lpstr>سمة</vt:lpstr>
      </vt:variant>
      <vt:variant>
        <vt:i4>1</vt:i4>
      </vt:variant>
      <vt:variant>
        <vt:lpstr>عناوين الشرائح</vt:lpstr>
      </vt:variant>
      <vt:variant>
        <vt:i4>51</vt:i4>
      </vt:variant>
    </vt:vector>
  </HeadingPairs>
  <TitlesOfParts>
    <vt:vector size="52" baseType="lpstr">
      <vt:lpstr>tw</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الشريحة 42</vt:lpstr>
      <vt:lpstr>الشريحة 43</vt:lpstr>
      <vt:lpstr>الشريحة 44</vt:lpstr>
      <vt:lpstr>الشريحة 45</vt:lpstr>
      <vt:lpstr>الشريحة 46</vt:lpstr>
      <vt:lpstr>الشريحة 47</vt:lpstr>
      <vt:lpstr>الشريحة 48</vt:lpstr>
      <vt:lpstr>الشريحة 49</vt:lpstr>
      <vt:lpstr>الشريحة 50</vt:lpstr>
      <vt:lpstr>الشريحة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dream</dc:creator>
  <cp:lastModifiedBy>BHC</cp:lastModifiedBy>
  <cp:revision>2</cp:revision>
  <dcterms:created xsi:type="dcterms:W3CDTF">2014-06-24T07:17:54Z</dcterms:created>
  <dcterms:modified xsi:type="dcterms:W3CDTF">2015-12-14T09:04:05Z</dcterms:modified>
</cp:coreProperties>
</file>