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57" r:id="rId2"/>
    <p:sldId id="259" r:id="rId3"/>
    <p:sldId id="258" r:id="rId4"/>
    <p:sldId id="286" r:id="rId5"/>
    <p:sldId id="261" r:id="rId6"/>
    <p:sldId id="281" r:id="rId7"/>
    <p:sldId id="266" r:id="rId8"/>
    <p:sldId id="280" r:id="rId9"/>
    <p:sldId id="279" r:id="rId10"/>
    <p:sldId id="282" r:id="rId11"/>
    <p:sldId id="278" r:id="rId12"/>
    <p:sldId id="277" r:id="rId13"/>
    <p:sldId id="276" r:id="rId14"/>
    <p:sldId id="283" r:id="rId15"/>
    <p:sldId id="275" r:id="rId16"/>
    <p:sldId id="287" r:id="rId17"/>
    <p:sldId id="274" r:id="rId18"/>
    <p:sldId id="288" r:id="rId19"/>
    <p:sldId id="273" r:id="rId20"/>
    <p:sldId id="284" r:id="rId21"/>
    <p:sldId id="272" r:id="rId22"/>
    <p:sldId id="289" r:id="rId23"/>
    <p:sldId id="271" r:id="rId24"/>
    <p:sldId id="290" r:id="rId25"/>
    <p:sldId id="270" r:id="rId26"/>
    <p:sldId id="285" r:id="rId27"/>
    <p:sldId id="269" r:id="rId28"/>
    <p:sldId id="291" r:id="rId29"/>
    <p:sldId id="268" r:id="rId30"/>
    <p:sldId id="267" r:id="rId31"/>
    <p:sldId id="292" r:id="rId32"/>
    <p:sldId id="265" r:id="rId33"/>
    <p:sldId id="264" r:id="rId34"/>
    <p:sldId id="293" r:id="rId35"/>
    <p:sldId id="301" r:id="rId36"/>
    <p:sldId id="313" r:id="rId37"/>
    <p:sldId id="302" r:id="rId38"/>
    <p:sldId id="300" r:id="rId39"/>
    <p:sldId id="312" r:id="rId40"/>
    <p:sldId id="308" r:id="rId41"/>
    <p:sldId id="311" r:id="rId42"/>
    <p:sldId id="310" r:id="rId43"/>
    <p:sldId id="309" r:id="rId44"/>
    <p:sldId id="307" r:id="rId45"/>
    <p:sldId id="305" r:id="rId46"/>
    <p:sldId id="306" r:id="rId47"/>
    <p:sldId id="299" r:id="rId48"/>
    <p:sldId id="314" r:id="rId49"/>
    <p:sldId id="304" r:id="rId50"/>
    <p:sldId id="315" r:id="rId51"/>
    <p:sldId id="303" r:id="rId52"/>
    <p:sldId id="316" r:id="rId53"/>
    <p:sldId id="298" r:id="rId54"/>
    <p:sldId id="297" r:id="rId55"/>
    <p:sldId id="296" r:id="rId56"/>
    <p:sldId id="295" r:id="rId57"/>
    <p:sldId id="324" r:id="rId58"/>
    <p:sldId id="294" r:id="rId59"/>
    <p:sldId id="325" r:id="rId60"/>
    <p:sldId id="323" r:id="rId61"/>
    <p:sldId id="322" r:id="rId62"/>
    <p:sldId id="321" r:id="rId63"/>
    <p:sldId id="320" r:id="rId64"/>
    <p:sldId id="319" r:id="rId65"/>
    <p:sldId id="318" r:id="rId66"/>
    <p:sldId id="317" r:id="rId67"/>
    <p:sldId id="329" r:id="rId68"/>
    <p:sldId id="328" r:id="rId69"/>
    <p:sldId id="327" r:id="rId70"/>
    <p:sldId id="326" r:id="rId71"/>
    <p:sldId id="330" r:id="rId72"/>
    <p:sldId id="331" r:id="rId73"/>
    <p:sldId id="263" r:id="rId74"/>
    <p:sldId id="332" r:id="rId75"/>
    <p:sldId id="333" r:id="rId76"/>
    <p:sldId id="334" r:id="rId7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5AE0C18-F380-4B05-9EFF-C3F20536A549}" type="datetimeFigureOut">
              <a:rPr lang="ar-SA" smtClean="0"/>
              <a:pPr/>
              <a:t>28/02/38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5AE0C18-F380-4B05-9EFF-C3F20536A549}" type="datetimeFigureOut">
              <a:rPr lang="ar-SA" smtClean="0"/>
              <a:pPr/>
              <a:t>28/02/38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5AE0C18-F380-4B05-9EFF-C3F20536A549}" type="datetimeFigureOut">
              <a:rPr lang="ar-SA" smtClean="0"/>
              <a:pPr/>
              <a:t>28/02/38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5AE0C18-F380-4B05-9EFF-C3F20536A549}" type="datetimeFigureOut">
              <a:rPr lang="ar-SA" smtClean="0"/>
              <a:pPr/>
              <a:t>28/02/38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5AE0C18-F380-4B05-9EFF-C3F20536A549}" type="datetimeFigureOut">
              <a:rPr lang="ar-SA" smtClean="0"/>
              <a:pPr/>
              <a:t>28/02/38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5AE0C18-F380-4B05-9EFF-C3F20536A549}" type="datetimeFigureOut">
              <a:rPr lang="ar-SA" smtClean="0"/>
              <a:pPr/>
              <a:t>28/02/38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B5CA7-F781-4EE2-8616-890943CE8FB2}"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5AE0C18-F380-4B05-9EFF-C3F20536A549}" type="datetimeFigureOut">
              <a:rPr lang="ar-SA" smtClean="0"/>
              <a:pPr/>
              <a:t>28/02/38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EB5CA7-F781-4EE2-8616-890943CE8FB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WILYutjlsm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lideshare.net/MASTER26/ss-315784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jmbQTVeUME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6PD4HvnbC6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6POexvkdwY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ndX-7AuG62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_X_AfRk9F9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NQjuqRJexq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_RvkztkZ_k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vtk03Pkp9Y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786058"/>
            <a:ext cx="8062664" cy="1470025"/>
          </a:xfrm>
        </p:spPr>
        <p:txBody>
          <a:bodyPr>
            <a:noAutofit/>
          </a:bodyPr>
          <a:lstStyle/>
          <a:p>
            <a:r>
              <a:rPr lang="ar-SA" sz="4800" b="1" dirty="0" smtClean="0">
                <a:solidFill>
                  <a:schemeClr val="accent1">
                    <a:lumMod val="50000"/>
                  </a:schemeClr>
                </a:solidFill>
                <a:cs typeface="AL-Mohanad Bold" pitchFamily="2" charset="-78"/>
              </a:rPr>
              <a:t>الدليل المساعد لتطبيق البرنامج الوطني الوقائي فطن</a:t>
            </a:r>
            <a:br>
              <a:rPr lang="ar-SA" sz="4800" b="1" dirty="0" smtClean="0">
                <a:solidFill>
                  <a:schemeClr val="accent1">
                    <a:lumMod val="50000"/>
                  </a:schemeClr>
                </a:solidFill>
                <a:cs typeface="AL-Mohanad Bold" pitchFamily="2" charset="-78"/>
              </a:rPr>
            </a:br>
            <a:r>
              <a:rPr lang="ar-SA" sz="4800" b="1" dirty="0" smtClean="0">
                <a:solidFill>
                  <a:schemeClr val="accent1">
                    <a:lumMod val="50000"/>
                  </a:schemeClr>
                </a:solidFill>
                <a:cs typeface="AL-Mohanad Bold" pitchFamily="2" charset="-78"/>
              </a:rPr>
              <a:t> بمرحلة رياض الأطفال</a:t>
            </a:r>
            <a:endParaRPr lang="ar-SA" sz="4800" b="1" dirty="0">
              <a:solidFill>
                <a:schemeClr val="accent1">
                  <a:lumMod val="50000"/>
                </a:schemeClr>
              </a:solidFill>
              <a:cs typeface="AL-Mohanad Bold" pitchFamily="2" charset="-78"/>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16" y="188640"/>
            <a:ext cx="2221086" cy="115496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0"/>
            <a:ext cx="2794000" cy="1669574"/>
          </a:xfrm>
          <a:prstGeom prst="rect">
            <a:avLst/>
          </a:prstGeom>
        </p:spPr>
      </p:pic>
    </p:spTree>
    <p:extLst>
      <p:ext uri="{BB962C8B-B14F-4D97-AF65-F5344CB8AC3E}">
        <p14:creationId xmlns:p14="http://schemas.microsoft.com/office/powerpoint/2010/main" val="3594713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642910" y="571480"/>
            <a:ext cx="8229600" cy="5857916"/>
          </a:xfrm>
        </p:spPr>
        <p:txBody>
          <a:bodyPr>
            <a:normAutofit fontScale="55000" lnSpcReduction="20000"/>
          </a:bodyPr>
          <a:lstStyle/>
          <a:p>
            <a:pPr algn="ctr">
              <a:buNone/>
            </a:pPr>
            <a:r>
              <a:rPr lang="ar-SA" sz="4400" dirty="0"/>
              <a:t> </a:t>
            </a:r>
            <a:endParaRPr lang="en-US" sz="4400" dirty="0"/>
          </a:p>
          <a:p>
            <a:pPr algn="ctr">
              <a:buNone/>
            </a:pPr>
            <a:r>
              <a:rPr lang="ar-SA" sz="4400" b="1" dirty="0"/>
              <a:t> </a:t>
            </a:r>
            <a:endParaRPr lang="en-US" sz="4400" dirty="0"/>
          </a:p>
          <a:p>
            <a:pPr algn="ctr">
              <a:buNone/>
            </a:pPr>
            <a:r>
              <a:rPr lang="ar-EG" sz="4400" b="1" dirty="0"/>
              <a:t>" </a:t>
            </a:r>
            <a:r>
              <a:rPr lang="ar-EG" sz="4400" b="1" dirty="0" err="1"/>
              <a:t>انا</a:t>
            </a:r>
            <a:r>
              <a:rPr lang="ar-EG" sz="4400" b="1" dirty="0"/>
              <a:t> </a:t>
            </a:r>
            <a:r>
              <a:rPr lang="ar-EG" sz="4400" b="1" dirty="0" err="1"/>
              <a:t>انسان</a:t>
            </a:r>
            <a:r>
              <a:rPr lang="ar-EG" sz="4400" b="1" dirty="0"/>
              <a:t>"</a:t>
            </a:r>
            <a:endParaRPr lang="en-US" sz="4400" dirty="0"/>
          </a:p>
          <a:p>
            <a:pPr algn="ctr">
              <a:buNone/>
            </a:pPr>
            <a:r>
              <a:rPr lang="ar-EG" sz="4400" dirty="0"/>
              <a:t>أنا </a:t>
            </a:r>
            <a:r>
              <a:rPr lang="ar-EG" sz="4400" dirty="0" err="1"/>
              <a:t>انسان</a:t>
            </a:r>
            <a:r>
              <a:rPr lang="ar-EG" sz="4400" dirty="0"/>
              <a:t> أنا </a:t>
            </a:r>
            <a:r>
              <a:rPr lang="ar-EG" sz="4400" dirty="0" err="1"/>
              <a:t>انسان</a:t>
            </a:r>
            <a:r>
              <a:rPr lang="ar-EG" sz="4400" dirty="0"/>
              <a:t>                                          سواني </a:t>
            </a:r>
            <a:r>
              <a:rPr lang="ar-EG" sz="4400" dirty="0" smtClean="0"/>
              <a:t>رب</a:t>
            </a:r>
            <a:r>
              <a:rPr lang="ar-SA" sz="4400" dirty="0" smtClean="0"/>
              <a:t>ي</a:t>
            </a:r>
            <a:r>
              <a:rPr lang="ar-EG" sz="4400" dirty="0" smtClean="0"/>
              <a:t> </a:t>
            </a:r>
            <a:r>
              <a:rPr lang="ar-EG" sz="4400" dirty="0"/>
              <a:t>الرحمن</a:t>
            </a:r>
            <a:endParaRPr lang="en-US" sz="4400" dirty="0"/>
          </a:p>
          <a:p>
            <a:pPr algn="ctr">
              <a:buNone/>
            </a:pPr>
            <a:r>
              <a:rPr lang="ar-EG" sz="4400" dirty="0"/>
              <a:t>أعطاني عقلا ولسان                                            لي </a:t>
            </a:r>
            <a:r>
              <a:rPr lang="ar-EG" sz="4400" dirty="0" smtClean="0"/>
              <a:t>وجه</a:t>
            </a:r>
            <a:r>
              <a:rPr lang="ar-SA" sz="4400" dirty="0" err="1" smtClean="0"/>
              <a:t>اً</a:t>
            </a:r>
            <a:r>
              <a:rPr lang="ar-EG" sz="4400" dirty="0" smtClean="0"/>
              <a:t> </a:t>
            </a:r>
            <a:r>
              <a:rPr lang="ar-EG" sz="4400" dirty="0"/>
              <a:t>فيه العينان</a:t>
            </a:r>
            <a:endParaRPr lang="en-US" sz="4400" dirty="0"/>
          </a:p>
          <a:p>
            <a:pPr algn="ctr">
              <a:buNone/>
            </a:pPr>
            <a:r>
              <a:rPr lang="ar-EG" sz="4400" dirty="0" err="1"/>
              <a:t>وبه</a:t>
            </a:r>
            <a:r>
              <a:rPr lang="ar-EG" sz="4400" dirty="0"/>
              <a:t> انف وشفتان                                               خلف الشفتان الأسنان</a:t>
            </a:r>
            <a:endParaRPr lang="en-US" sz="4400" dirty="0"/>
          </a:p>
          <a:p>
            <a:pPr algn="ctr">
              <a:buNone/>
            </a:pPr>
            <a:r>
              <a:rPr lang="ar-EG" sz="4400" dirty="0"/>
              <a:t>والشعر جميل </a:t>
            </a:r>
            <a:r>
              <a:rPr lang="ar-EG" sz="4400" dirty="0" err="1"/>
              <a:t>الوان</a:t>
            </a:r>
            <a:endParaRPr lang="en-US" sz="4400" dirty="0"/>
          </a:p>
          <a:p>
            <a:pPr algn="ctr">
              <a:buNone/>
            </a:pPr>
            <a:r>
              <a:rPr lang="ar-EG" sz="4400" dirty="0"/>
              <a:t>لي كفان ولي قدمان</a:t>
            </a:r>
            <a:endParaRPr lang="en-US" sz="4400" dirty="0"/>
          </a:p>
          <a:p>
            <a:pPr algn="ctr">
              <a:buNone/>
            </a:pPr>
            <a:r>
              <a:rPr lang="ar-EG" sz="4400" dirty="0"/>
              <a:t>وكذلك عندي </a:t>
            </a:r>
            <a:r>
              <a:rPr lang="ar-EG" sz="4400" dirty="0" smtClean="0"/>
              <a:t>أذنان                                    </a:t>
            </a:r>
            <a:r>
              <a:rPr lang="ar-EG" sz="4400" dirty="0"/>
              <a:t>سبحان </a:t>
            </a:r>
            <a:r>
              <a:rPr lang="ar-SA" sz="4400" dirty="0" smtClean="0"/>
              <a:t>ا</a:t>
            </a:r>
            <a:r>
              <a:rPr lang="ar-EG" sz="4400" dirty="0" smtClean="0"/>
              <a:t>لله الرحمن</a:t>
            </a:r>
            <a:endParaRPr lang="ar-SA" sz="4400" dirty="0" smtClean="0"/>
          </a:p>
          <a:p>
            <a:pPr algn="ctr">
              <a:buNone/>
            </a:pPr>
            <a:endParaRPr lang="en-US" sz="4400" dirty="0"/>
          </a:p>
          <a:p>
            <a:pPr algn="ctr">
              <a:buNone/>
            </a:pPr>
            <a:r>
              <a:rPr lang="ar-EG" sz="4400" dirty="0"/>
              <a:t>وقد أحسن صنع </a:t>
            </a:r>
            <a:r>
              <a:rPr lang="ar-EG" sz="4400" dirty="0" smtClean="0"/>
              <a:t>الإنسان</a:t>
            </a:r>
            <a:endParaRPr lang="en-US" sz="4400" dirty="0"/>
          </a:p>
          <a:p>
            <a:pPr algn="ctr">
              <a:buNone/>
            </a:pPr>
            <a:r>
              <a:rPr lang="ar-EG" sz="4400" dirty="0"/>
              <a:t>	وهداه لحفظ القرآن	</a:t>
            </a:r>
            <a:endParaRPr lang="en-US" sz="4400" dirty="0"/>
          </a:p>
          <a:p>
            <a:pPr algn="ctr">
              <a:buNone/>
            </a:pPr>
            <a:r>
              <a:rPr lang="ar-EG" sz="4400" dirty="0"/>
              <a:t>كي يعبد رب </a:t>
            </a:r>
            <a:r>
              <a:rPr lang="ar-EG" sz="4400" dirty="0" smtClean="0"/>
              <a:t>الأكوان</a:t>
            </a: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تقدير الذات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5"/>
          <a:ext cx="8229600" cy="5582310"/>
        </p:xfrm>
        <a:graphic>
          <a:graphicData uri="http://schemas.openxmlformats.org/drawingml/2006/table">
            <a:tbl>
              <a:tblPr rtl="1" firstRow="1" bandRow="1">
                <a:tableStyleId>{5C22544A-7EE6-4342-B048-85BDC9FD1C3A}</a:tableStyleId>
              </a:tblPr>
              <a:tblGrid>
                <a:gridCol w="1645920"/>
                <a:gridCol w="6583680"/>
              </a:tblGrid>
              <a:tr h="34808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1</a:t>
                      </a:r>
                      <a:endParaRPr lang="en-US" sz="2000" b="1" dirty="0">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فطن وفطنة                                      </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44241">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تحدث الطفل عن نفسه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ان يعرف الطفل بذاته </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الأخير</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فردي  –   </a:t>
                      </a:r>
                      <a:endParaRPr lang="en-US" sz="2000" b="1">
                        <a:latin typeface="Calibri"/>
                        <a:ea typeface="Calibri"/>
                        <a:cs typeface="Arial"/>
                      </a:endParaRPr>
                    </a:p>
                  </a:txBody>
                  <a:tcPr marL="68580" marR="68580" marT="0" marB="0" anchor="ctr"/>
                </a:tc>
              </a:tr>
              <a:tr h="638973">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dirty="0">
                          <a:latin typeface="Calibri"/>
                          <a:ea typeface="Calibri"/>
                          <a:cs typeface="Arial"/>
                        </a:rPr>
                        <a:t>مقطع فيديو </a:t>
                      </a:r>
                      <a:endParaRPr lang="en-US" sz="2000" b="1" dirty="0">
                        <a:latin typeface="Calibri"/>
                        <a:ea typeface="Calibri"/>
                        <a:cs typeface="Arial"/>
                      </a:endParaRPr>
                    </a:p>
                    <a:p>
                      <a:pPr algn="r" rtl="1">
                        <a:lnSpc>
                          <a:spcPct val="115000"/>
                        </a:lnSpc>
                        <a:spcAft>
                          <a:spcPts val="0"/>
                        </a:spcAft>
                      </a:pPr>
                      <a:r>
                        <a:rPr lang="en-US" sz="2000" b="1" u="sng" dirty="0">
                          <a:solidFill>
                            <a:srgbClr val="0000FF"/>
                          </a:solidFill>
                          <a:latin typeface="Arial"/>
                          <a:ea typeface="Calibri"/>
                          <a:cs typeface="Arial"/>
                          <a:hlinkClick r:id="rId2"/>
                        </a:rPr>
                        <a:t>https://</a:t>
                      </a:r>
                      <a:r>
                        <a:rPr lang="en-US" sz="2000" b="1" u="sng" dirty="0" smtClean="0">
                          <a:solidFill>
                            <a:srgbClr val="0000FF"/>
                          </a:solidFill>
                          <a:latin typeface="Arial"/>
                          <a:ea typeface="Calibri"/>
                          <a:cs typeface="Arial"/>
                          <a:hlinkClick r:id="rId2"/>
                        </a:rPr>
                        <a:t>www.youtube.com/watch?v=WILYutjlsmw</a:t>
                      </a:r>
                      <a:r>
                        <a:rPr lang="en-US" sz="2000" b="1" u="sng" dirty="0" smtClean="0">
                          <a:solidFill>
                            <a:srgbClr val="0000FF"/>
                          </a:solidFill>
                          <a:latin typeface="Arial"/>
                          <a:ea typeface="Calibri"/>
                          <a:cs typeface="Arial"/>
                        </a:rPr>
                        <a:t> </a:t>
                      </a:r>
                    </a:p>
                  </a:txBody>
                  <a:tcPr marL="68580" marR="68580" marT="0" marB="0" anchor="ctr"/>
                </a:tc>
              </a:tr>
              <a:tr h="2077110">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تعرض المعلمة للأطفال قصة فطن وفطنه  مؤكدة على اعتزاز كلا منهم بشخصيته وقدراته </a:t>
                      </a:r>
                      <a:r>
                        <a:rPr lang="ar-SA" sz="2000" b="1" dirty="0" err="1" smtClean="0">
                          <a:latin typeface="Calibri"/>
                          <a:ea typeface="Calibri"/>
                          <a:cs typeface="Arial"/>
                        </a:rPr>
                        <a:t>و</a:t>
                      </a:r>
                      <a:r>
                        <a:rPr lang="ar-SA" sz="2000" b="1" dirty="0" smtClean="0">
                          <a:latin typeface="Calibri"/>
                          <a:ea typeface="Calibri"/>
                          <a:cs typeface="Arial"/>
                        </a:rPr>
                        <a:t> </a:t>
                      </a:r>
                      <a:r>
                        <a:rPr lang="ar-SA" sz="2000" b="1" dirty="0">
                          <a:latin typeface="Calibri"/>
                          <a:ea typeface="Calibri"/>
                          <a:cs typeface="Arial"/>
                        </a:rPr>
                        <a:t>مهاراته وتقديره لذاته من خلال أحداث القصة</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تقدير الذات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2 / 2</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B050"/>
                          </a:solidFill>
                          <a:latin typeface="Calibri"/>
                          <a:ea typeface="Calibri"/>
                          <a:cs typeface="Arial"/>
                        </a:rPr>
                        <a:t>الاحتفاء بالجميع                                            </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30 دقيقة</a:t>
                      </a:r>
                      <a:endParaRPr lang="en-US" sz="18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في نهاية النشاط يكون الطفل قادرا على أن  :</a:t>
                      </a:r>
                      <a:endParaRPr lang="en-US" sz="1800" b="1">
                        <a:latin typeface="Calibri"/>
                        <a:ea typeface="Calibri"/>
                        <a:cs typeface="Arial"/>
                      </a:endParaRPr>
                    </a:p>
                    <a:p>
                      <a:pPr algn="r" rtl="1">
                        <a:lnSpc>
                          <a:spcPct val="115000"/>
                        </a:lnSpc>
                        <a:spcAft>
                          <a:spcPts val="0"/>
                        </a:spcAft>
                      </a:pPr>
                      <a:r>
                        <a:rPr lang="ar-SA" sz="1800" b="1">
                          <a:solidFill>
                            <a:srgbClr val="000000"/>
                          </a:solidFill>
                          <a:latin typeface="Calibri"/>
                          <a:ea typeface="Calibri"/>
                          <a:cs typeface="Arial"/>
                        </a:rPr>
                        <a:t>أن يتحدث الطفل عن نفسه </a:t>
                      </a:r>
                      <a:endParaRPr lang="en-US" sz="1800" b="1">
                        <a:latin typeface="Calibri"/>
                        <a:ea typeface="Calibri"/>
                        <a:cs typeface="Arial"/>
                      </a:endParaRPr>
                    </a:p>
                    <a:p>
                      <a:pPr algn="r" rtl="1">
                        <a:lnSpc>
                          <a:spcPct val="115000"/>
                        </a:lnSpc>
                        <a:spcAft>
                          <a:spcPts val="0"/>
                        </a:spcAft>
                      </a:pPr>
                      <a:r>
                        <a:rPr lang="ar-SA" sz="1800" b="1">
                          <a:solidFill>
                            <a:srgbClr val="000000"/>
                          </a:solidFill>
                          <a:latin typeface="Calibri"/>
                          <a:ea typeface="Calibri"/>
                          <a:cs typeface="Arial"/>
                        </a:rPr>
                        <a:t>ان يذكر الطفل بعض صفاته المميزة </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فترة الحلقة او اللقاء الاخير</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تمرين ثنائي       </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latin typeface="Calibri"/>
                          <a:ea typeface="Calibri"/>
                          <a:cs typeface="Arial"/>
                        </a:rPr>
                        <a:t>مايكروفون</a:t>
                      </a:r>
                      <a:endParaRPr lang="en-US" sz="18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1800" b="1" dirty="0">
                          <a:latin typeface="Calibri"/>
                          <a:ea typeface="Calibri"/>
                          <a:cs typeface="Arial"/>
                        </a:rPr>
                        <a:t>توزّع المعلمة المجموعة إلى ثنائيات بحيث يكون على أحدهما إجراء مقابلة مع الآخر طارحاً عليه الأسئلة التالية: "ما الأمور التي تحب أن تفعلها؟ ماذا تجيد؟ ما هي نقاط قوتك؟بماذا تتميز ؟  ماذا يحب الناس فيك ؟ ماذا تحب </a:t>
                      </a:r>
                      <a:r>
                        <a:rPr lang="ar-SA" sz="1800" b="1" dirty="0" err="1">
                          <a:latin typeface="Calibri"/>
                          <a:ea typeface="Calibri"/>
                          <a:cs typeface="Arial"/>
                        </a:rPr>
                        <a:t>ان</a:t>
                      </a:r>
                      <a:r>
                        <a:rPr lang="ar-SA" sz="1800" b="1" dirty="0">
                          <a:latin typeface="Calibri"/>
                          <a:ea typeface="Calibri"/>
                          <a:cs typeface="Arial"/>
                        </a:rPr>
                        <a:t> تصبح عندما تكبر؟"</a:t>
                      </a:r>
                      <a:endParaRPr lang="en-US" sz="1800" b="1" dirty="0">
                        <a:latin typeface="Calibri"/>
                        <a:ea typeface="Calibri"/>
                        <a:cs typeface="Arial"/>
                      </a:endParaRPr>
                    </a:p>
                    <a:p>
                      <a:pPr marL="233680" algn="r" rtl="1">
                        <a:lnSpc>
                          <a:spcPct val="115000"/>
                        </a:lnSpc>
                        <a:spcAft>
                          <a:spcPts val="0"/>
                        </a:spcAft>
                      </a:pPr>
                      <a:r>
                        <a:rPr lang="ar-SA" sz="1800" b="1" dirty="0">
                          <a:latin typeface="Calibri"/>
                          <a:ea typeface="Calibri"/>
                          <a:cs typeface="Arial"/>
                        </a:rPr>
                        <a:t>تحدّد مدة المقابلة بدقيقتين أو ثلاث دقائق، ثم تطلب من الأطفال أن يبدّلوا أدوارهم.</a:t>
                      </a:r>
                      <a:br>
                        <a:rPr lang="ar-SA" sz="1800" b="1" dirty="0">
                          <a:latin typeface="Calibri"/>
                          <a:ea typeface="Calibri"/>
                          <a:cs typeface="Arial"/>
                        </a:rPr>
                      </a:br>
                      <a:r>
                        <a:rPr lang="ar-SA" sz="1800" b="1" dirty="0">
                          <a:latin typeface="Calibri"/>
                          <a:ea typeface="Calibri"/>
                          <a:cs typeface="Arial"/>
                        </a:rPr>
                        <a:t>نخبر المشاركين أن يعودوا للوقوف في دائرة عند الانتهاء وأن كل واحد منهم سيكون  مسئولا عن تقديم شريكه لبقية المجموعة.</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تقدير الذات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3</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انا مميز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تحدث الطفل عن نفسه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ان يعرف الطفل بذاته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أو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فردي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بلونات</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تشرح المعلمة للمجموعة أن لدى كل واحد منهم مهارات خاصة يفتخر ويعتز </a:t>
                      </a:r>
                      <a:r>
                        <a:rPr lang="ar-SA" sz="2000" b="1" dirty="0" err="1">
                          <a:latin typeface="Calibri"/>
                          <a:ea typeface="Calibri"/>
                          <a:cs typeface="Arial"/>
                        </a:rPr>
                        <a:t>بها</a:t>
                      </a:r>
                      <a:r>
                        <a:rPr lang="ar-SA" sz="2000" b="1" dirty="0">
                          <a:latin typeface="Calibri"/>
                          <a:ea typeface="Calibri"/>
                          <a:cs typeface="Arial"/>
                        </a:rPr>
                        <a:t>  و اليوم ستحتفلون بهذه المهارات المميزة.</a:t>
                      </a:r>
                      <a:br>
                        <a:rPr lang="ar-SA" sz="2000" b="1" dirty="0">
                          <a:latin typeface="Calibri"/>
                          <a:ea typeface="Calibri"/>
                          <a:cs typeface="Arial"/>
                        </a:rPr>
                      </a:br>
                      <a:r>
                        <a:rPr lang="ar-SA" sz="2000" b="1" dirty="0">
                          <a:latin typeface="Calibri"/>
                          <a:ea typeface="Calibri"/>
                          <a:cs typeface="Arial"/>
                        </a:rPr>
                        <a:t>بعد أن تنتهي من شرح التعليمات، تبدأ المعلمة </a:t>
                      </a:r>
                      <a:r>
                        <a:rPr lang="ar-SA" sz="2000" b="1" dirty="0" err="1">
                          <a:latin typeface="Calibri"/>
                          <a:ea typeface="Calibri"/>
                          <a:cs typeface="Arial"/>
                        </a:rPr>
                        <a:t>بذكرمهارة</a:t>
                      </a:r>
                      <a:r>
                        <a:rPr lang="ar-SA" sz="2000" b="1" dirty="0">
                          <a:latin typeface="Calibri"/>
                          <a:ea typeface="Calibri"/>
                          <a:cs typeface="Arial"/>
                        </a:rPr>
                        <a:t> بشخصيتها تحبها وتعتز </a:t>
                      </a:r>
                      <a:r>
                        <a:rPr lang="ar-SA" sz="2000" b="1" dirty="0" err="1">
                          <a:latin typeface="Calibri"/>
                          <a:ea typeface="Calibri"/>
                          <a:cs typeface="Arial"/>
                        </a:rPr>
                        <a:t>بها</a:t>
                      </a:r>
                      <a:r>
                        <a:rPr lang="ar-SA" sz="2000" b="1" dirty="0">
                          <a:latin typeface="Calibri"/>
                          <a:ea typeface="Calibri"/>
                          <a:cs typeface="Arial"/>
                        </a:rPr>
                        <a:t> ثم تطلب من الأطفال البدء بذكر مهاراتهم المميزة </a:t>
                      </a:r>
                      <a:r>
                        <a:rPr lang="ar-SA" sz="2000" b="1" dirty="0" err="1">
                          <a:latin typeface="Calibri"/>
                          <a:ea typeface="Calibri"/>
                          <a:cs typeface="Arial"/>
                        </a:rPr>
                        <a:t>و</a:t>
                      </a:r>
                      <a:r>
                        <a:rPr lang="ar-SA" sz="2000" b="1" dirty="0">
                          <a:latin typeface="Calibri"/>
                          <a:ea typeface="Calibri"/>
                          <a:cs typeface="Arial"/>
                        </a:rPr>
                        <a:t>  يجب أن يلي تقديم كل طفل لمهارته تصفيق حار ويستلم بالونه من المعلمة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تقدير الذات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5"/>
          <a:ext cx="8229600" cy="5582310"/>
        </p:xfrm>
        <a:graphic>
          <a:graphicData uri="http://schemas.openxmlformats.org/drawingml/2006/table">
            <a:tbl>
              <a:tblPr rtl="1" firstRow="1" bandRow="1">
                <a:tableStyleId>{5C22544A-7EE6-4342-B048-85BDC9FD1C3A}</a:tableStyleId>
              </a:tblPr>
              <a:tblGrid>
                <a:gridCol w="1645920"/>
                <a:gridCol w="6583680"/>
              </a:tblGrid>
              <a:tr h="34808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4</a:t>
                      </a:r>
                      <a:endParaRPr lang="en-US" sz="2000" b="1" dirty="0">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فطون في مدينة النط                                            </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44241">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يحدد الطفل الصفات المميزة في النط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يستنتج الطفل مفهوم تقدير الذات من أحداث القصة</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4808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   حوار ونقاش</a:t>
                      </a:r>
                      <a:endParaRPr lang="en-US" sz="2000" b="1">
                        <a:latin typeface="Calibri"/>
                        <a:ea typeface="Calibri"/>
                        <a:cs typeface="Arial"/>
                      </a:endParaRPr>
                    </a:p>
                  </a:txBody>
                  <a:tcPr marL="68580" marR="68580" marT="0" marB="0" anchor="ctr"/>
                </a:tc>
              </a:tr>
              <a:tr h="638973">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قصة مصوره  </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http://www.slideshare.net/MASTER26/ss-3157845</a:t>
                      </a:r>
                      <a:endParaRPr lang="en-US" sz="2000" b="1">
                        <a:latin typeface="Calibri"/>
                        <a:ea typeface="Calibri"/>
                        <a:cs typeface="Arial"/>
                      </a:endParaRPr>
                    </a:p>
                  </a:txBody>
                  <a:tcPr marL="68580" marR="68580" marT="0" marB="0" anchor="ctr"/>
                </a:tc>
              </a:tr>
              <a:tr h="2077110">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تعرض المعلمة القصة على </a:t>
                      </a:r>
                      <a:r>
                        <a:rPr lang="ar-SA" sz="2000" b="1" dirty="0" err="1">
                          <a:latin typeface="Calibri"/>
                          <a:ea typeface="Calibri"/>
                          <a:cs typeface="Arial"/>
                        </a:rPr>
                        <a:t>الاطفال</a:t>
                      </a:r>
                      <a:r>
                        <a:rPr lang="ar-SA" sz="2000" b="1" dirty="0">
                          <a:latin typeface="Calibri"/>
                          <a:ea typeface="Calibri"/>
                          <a:cs typeface="Arial"/>
                        </a:rPr>
                        <a:t> ثم تتحدث حول </a:t>
                      </a:r>
                      <a:r>
                        <a:rPr lang="ar-SA" sz="2000" b="1" dirty="0" err="1">
                          <a:latin typeface="Calibri"/>
                          <a:ea typeface="Calibri"/>
                          <a:cs typeface="Arial"/>
                        </a:rPr>
                        <a:t>احداث</a:t>
                      </a:r>
                      <a:r>
                        <a:rPr lang="ar-SA" sz="2000" b="1" dirty="0">
                          <a:latin typeface="Calibri"/>
                          <a:ea typeface="Calibri"/>
                          <a:cs typeface="Arial"/>
                        </a:rPr>
                        <a:t> القصة ثم تؤكد على </a:t>
                      </a:r>
                      <a:r>
                        <a:rPr lang="ar-SA" sz="2000" b="1" dirty="0" err="1">
                          <a:latin typeface="Calibri"/>
                          <a:ea typeface="Calibri"/>
                          <a:cs typeface="Arial"/>
                        </a:rPr>
                        <a:t>اهمية</a:t>
                      </a:r>
                      <a:r>
                        <a:rPr lang="ar-SA" sz="2000" b="1" dirty="0">
                          <a:latin typeface="Calibri"/>
                          <a:ea typeface="Calibri"/>
                          <a:cs typeface="Arial"/>
                        </a:rPr>
                        <a:t>  تقبل </a:t>
                      </a:r>
                      <a:r>
                        <a:rPr lang="ar-SA" sz="2000" b="1" dirty="0" err="1">
                          <a:latin typeface="Calibri"/>
                          <a:ea typeface="Calibri"/>
                          <a:cs typeface="Arial"/>
                        </a:rPr>
                        <a:t>الاخر</a:t>
                      </a:r>
                      <a:r>
                        <a:rPr lang="ar-SA" sz="2000" b="1" dirty="0">
                          <a:latin typeface="Calibri"/>
                          <a:ea typeface="Calibri"/>
                          <a:cs typeface="Arial"/>
                        </a:rPr>
                        <a:t> المختلف  وتناقش </a:t>
                      </a:r>
                      <a:r>
                        <a:rPr lang="ar-SA" sz="2000" b="1" dirty="0" err="1">
                          <a:latin typeface="Calibri"/>
                          <a:ea typeface="Calibri"/>
                          <a:cs typeface="Arial"/>
                        </a:rPr>
                        <a:t>الاطفال</a:t>
                      </a:r>
                      <a:r>
                        <a:rPr lang="ar-SA" sz="2000" b="1" dirty="0">
                          <a:latin typeface="Calibri"/>
                          <a:ea typeface="Calibri"/>
                          <a:cs typeface="Arial"/>
                        </a:rPr>
                        <a:t> حول قدرات </a:t>
                      </a:r>
                      <a:r>
                        <a:rPr lang="ar-SA" sz="2000" b="1" dirty="0" err="1">
                          <a:latin typeface="Calibri"/>
                          <a:ea typeface="Calibri"/>
                          <a:cs typeface="Arial"/>
                        </a:rPr>
                        <a:t>فطون</a:t>
                      </a:r>
                      <a:r>
                        <a:rPr lang="ar-SA" sz="2000" b="1" dirty="0">
                          <a:latin typeface="Calibri"/>
                          <a:ea typeface="Calibri"/>
                          <a:cs typeface="Arial"/>
                        </a:rPr>
                        <a:t> </a:t>
                      </a:r>
                      <a:r>
                        <a:rPr lang="ar-SA" sz="2000" b="1" dirty="0" err="1">
                          <a:latin typeface="Calibri"/>
                          <a:ea typeface="Calibri"/>
                          <a:cs typeface="Arial"/>
                        </a:rPr>
                        <a:t>المختلفه</a:t>
                      </a:r>
                      <a:r>
                        <a:rPr lang="ar-SA" sz="2000" b="1" dirty="0">
                          <a:latin typeface="Calibri"/>
                          <a:ea typeface="Calibri"/>
                          <a:cs typeface="Arial"/>
                        </a:rPr>
                        <a:t> عن غيره </a:t>
                      </a:r>
                      <a:r>
                        <a:rPr lang="ar-SA" sz="2000" b="1" dirty="0" err="1">
                          <a:latin typeface="Calibri"/>
                          <a:ea typeface="Calibri"/>
                          <a:cs typeface="Arial"/>
                        </a:rPr>
                        <a:t>وتأ</a:t>
                      </a:r>
                      <a:r>
                        <a:rPr lang="ar-SA" sz="2000" b="1" dirty="0">
                          <a:latin typeface="Calibri"/>
                          <a:ea typeface="Calibri"/>
                          <a:cs typeface="Arial"/>
                        </a:rPr>
                        <a:t> كد على أن لكل منا قدراته الخاصة المختلفة عن الآخرين ويجب </a:t>
                      </a:r>
                      <a:r>
                        <a:rPr lang="ar-SA" sz="2000" b="1" dirty="0" err="1">
                          <a:latin typeface="Calibri"/>
                          <a:ea typeface="Calibri"/>
                          <a:cs typeface="Arial"/>
                        </a:rPr>
                        <a:t>ان</a:t>
                      </a:r>
                      <a:r>
                        <a:rPr lang="ar-SA" sz="2000" b="1" dirty="0">
                          <a:latin typeface="Calibri"/>
                          <a:ea typeface="Calibri"/>
                          <a:cs typeface="Arial"/>
                        </a:rPr>
                        <a:t> يعتز </a:t>
                      </a:r>
                      <a:r>
                        <a:rPr lang="ar-SA" sz="2000" b="1" dirty="0" err="1">
                          <a:latin typeface="Calibri"/>
                          <a:ea typeface="Calibri"/>
                          <a:cs typeface="Arial"/>
                        </a:rPr>
                        <a:t>بها</a:t>
                      </a:r>
                      <a:r>
                        <a:rPr lang="ar-SA" sz="2000" b="1" dirty="0">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تقدير الذات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142844" y="1071544"/>
          <a:ext cx="8786874" cy="5734000"/>
        </p:xfrm>
        <a:graphic>
          <a:graphicData uri="http://schemas.openxmlformats.org/drawingml/2006/table">
            <a:tbl>
              <a:tblPr rtl="1" firstRow="1" bandRow="1">
                <a:tableStyleId>{5C22544A-7EE6-4342-B048-85BDC9FD1C3A}</a:tableStyleId>
              </a:tblPr>
              <a:tblGrid>
                <a:gridCol w="1438552"/>
                <a:gridCol w="7348322"/>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solidFill>
                            <a:srgbClr val="000000"/>
                          </a:solidFill>
                          <a:latin typeface="Calibri"/>
                          <a:ea typeface="Calibri"/>
                          <a:cs typeface="Arial"/>
                        </a:rPr>
                        <a:t>2 / 5</a:t>
                      </a:r>
                      <a:endParaRPr lang="en-US" sz="1800"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B050"/>
                          </a:solidFill>
                          <a:latin typeface="Calibri"/>
                          <a:ea typeface="Calibri"/>
                          <a:cs typeface="Arial"/>
                        </a:rPr>
                        <a:t>لعبة من أحتاج ؟                                        </a:t>
                      </a:r>
                      <a:endParaRPr lang="en-US" sz="1800"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solidFill>
                            <a:srgbClr val="000000"/>
                          </a:solidFill>
                          <a:latin typeface="Calibri"/>
                          <a:ea typeface="Calibri"/>
                          <a:cs typeface="Arial"/>
                        </a:rPr>
                        <a:t>30 دقيقة</a:t>
                      </a:r>
                      <a:endParaRPr lang="en-US" sz="1800" dirty="0">
                        <a:latin typeface="Calibri"/>
                        <a:ea typeface="Calibri"/>
                        <a:cs typeface="Arial"/>
                      </a:endParaRPr>
                    </a:p>
                  </a:txBody>
                  <a:tcPr marL="68580" marR="68580" marT="0" marB="0" anchor="ctr"/>
                </a:tc>
              </a:tr>
              <a:tr h="677116">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solidFill>
                            <a:srgbClr val="000000"/>
                          </a:solidFill>
                          <a:latin typeface="Calibri"/>
                          <a:ea typeface="Calibri"/>
                          <a:cs typeface="Arial"/>
                        </a:rPr>
                        <a:t>في نهاية النشاط يكون الطفل قادرا على أن  :</a:t>
                      </a:r>
                      <a:endParaRPr lang="en-US" sz="1800" dirty="0">
                        <a:latin typeface="Calibri"/>
                        <a:ea typeface="Calibri"/>
                        <a:cs typeface="Arial"/>
                      </a:endParaRPr>
                    </a:p>
                    <a:p>
                      <a:pPr algn="r" rtl="1">
                        <a:lnSpc>
                          <a:spcPct val="115000"/>
                        </a:lnSpc>
                        <a:spcAft>
                          <a:spcPts val="0"/>
                        </a:spcAft>
                      </a:pPr>
                      <a:r>
                        <a:rPr lang="ar-SA" sz="1800" dirty="0">
                          <a:solidFill>
                            <a:srgbClr val="000000"/>
                          </a:solidFill>
                          <a:latin typeface="Calibri"/>
                          <a:ea typeface="Calibri"/>
                          <a:cs typeface="Arial"/>
                        </a:rPr>
                        <a:t>يربط الطفل المهنة المناسبة بالموقف</a:t>
                      </a:r>
                      <a:endParaRPr lang="en-US" sz="1800"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r>
                        <a:rPr lang="ar-SA" sz="1800" dirty="0" smtClean="0"/>
                        <a:t>فترة الحلقة </a:t>
                      </a:r>
                      <a:endParaRPr lang="ar-SA" sz="1800" dirty="0"/>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solidFill>
                            <a:srgbClr val="000000"/>
                          </a:solidFill>
                          <a:latin typeface="Calibri"/>
                          <a:ea typeface="Calibri"/>
                          <a:cs typeface="Arial"/>
                        </a:rPr>
                        <a:t>تمثيل أدوار –  نقاش  </a:t>
                      </a:r>
                      <a:endParaRPr lang="en-US" sz="1800"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latin typeface="Calibri"/>
                          <a:ea typeface="Calibri"/>
                          <a:cs typeface="Arial"/>
                        </a:rPr>
                        <a:t>صندوق يحوي بطاقات مصوره لمهن مختلفة .  </a:t>
                      </a:r>
                      <a:endParaRPr lang="en-US" sz="1800" dirty="0">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dirty="0">
                          <a:latin typeface="Calibri"/>
                          <a:ea typeface="Calibri"/>
                          <a:cs typeface="Arial"/>
                        </a:rPr>
                        <a:t>تعرض المعلمة صندوق المهن على الأطفال وتتيح لهم حرية اختيار المهنة  ثم تسرد عليهم مواقف قصيرة  تحتاج إلى مساعدة مهنه محدده ثم تسال الأطفال من احتاج فيقوم الطفل صاحب المهنة المناسبة بقول أنا </a:t>
                      </a:r>
                      <a:endParaRPr lang="en-US" sz="1800" dirty="0">
                        <a:latin typeface="Calibri"/>
                        <a:ea typeface="Calibri"/>
                        <a:cs typeface="Arial"/>
                      </a:endParaRPr>
                    </a:p>
                    <a:p>
                      <a:pPr algn="r" rtl="1">
                        <a:lnSpc>
                          <a:spcPct val="115000"/>
                        </a:lnSpc>
                        <a:spcAft>
                          <a:spcPts val="0"/>
                        </a:spcAft>
                      </a:pPr>
                      <a:r>
                        <a:rPr lang="ar-SA" sz="1800" dirty="0">
                          <a:latin typeface="Calibri"/>
                          <a:ea typeface="Calibri"/>
                          <a:cs typeface="Arial"/>
                        </a:rPr>
                        <a:t>مثال : تقول المعلمة خرج الأطفال إلى المدرسة ليصعدوا الحافلة ولكنها كانت معطله ( من أحتاج ؟ ) فيقول الطفل حامل بطاقة ميكانيكي السيارات (أنا ) </a:t>
                      </a:r>
                      <a:endParaRPr lang="en-US" sz="1800" dirty="0">
                        <a:latin typeface="Calibri"/>
                        <a:ea typeface="Calibri"/>
                        <a:cs typeface="Arial"/>
                      </a:endParaRPr>
                    </a:p>
                    <a:p>
                      <a:pPr algn="r" rtl="1">
                        <a:lnSpc>
                          <a:spcPct val="115000"/>
                        </a:lnSpc>
                        <a:spcAft>
                          <a:spcPts val="0"/>
                        </a:spcAft>
                      </a:pPr>
                      <a:r>
                        <a:rPr lang="ar-SA" sz="1800" dirty="0">
                          <a:latin typeface="Calibri"/>
                          <a:ea typeface="Calibri"/>
                          <a:cs typeface="Arial"/>
                        </a:rPr>
                        <a:t>مثال : تقول المعلمة وقع احد الأطفال في الحديقة وأصيبت  قدمه بجروح  ( من أحتاج ؟ ) فيقول الطفل حامل بطاقة الطبيب  (أنا ) </a:t>
                      </a:r>
                      <a:endParaRPr lang="en-US" sz="1800" dirty="0">
                        <a:latin typeface="Calibri"/>
                        <a:ea typeface="Calibri"/>
                        <a:cs typeface="Arial"/>
                      </a:endParaRPr>
                    </a:p>
                    <a:p>
                      <a:pPr algn="r" rtl="1">
                        <a:lnSpc>
                          <a:spcPct val="115000"/>
                        </a:lnSpc>
                        <a:spcAft>
                          <a:spcPts val="0"/>
                        </a:spcAft>
                      </a:pPr>
                      <a:r>
                        <a:rPr lang="ar-SA" sz="1800" dirty="0">
                          <a:latin typeface="Calibri"/>
                          <a:ea typeface="Calibri"/>
                          <a:cs typeface="Arial"/>
                        </a:rPr>
                        <a:t>وهكذا مع جميع المهن . وبذلك يتم التأكيد على أن لكل منا مهنه يحتاج لها الآخرين وبالتالي ينمو تقدير الذات لديهم بالتخيل . </a:t>
                      </a:r>
                      <a:endParaRPr lang="en-US" sz="1800"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ttps://kg102teachers.files.wordpress.com/2014/02/9806community.jpg"/>
          <p:cNvPicPr/>
          <p:nvPr/>
        </p:nvPicPr>
        <p:blipFill>
          <a:blip r:embed="rId2" cstate="print"/>
          <a:srcRect/>
          <a:stretch>
            <a:fillRect/>
          </a:stretch>
        </p:blipFill>
        <p:spPr bwMode="auto">
          <a:xfrm>
            <a:off x="714348" y="571480"/>
            <a:ext cx="7858180" cy="557216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مصادر بناء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3 / 1</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70C0"/>
                          </a:solidFill>
                          <a:latin typeface="Calibri"/>
                          <a:ea typeface="Calibri"/>
                          <a:cs typeface="Arial"/>
                        </a:rPr>
                        <a:t>قصة الثعلب والجمل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444444"/>
                          </a:solidFill>
                          <a:latin typeface="Calibri"/>
                          <a:ea typeface="Times New Roman"/>
                          <a:cs typeface="Arial"/>
                        </a:rPr>
                        <a:t>يحدد الطفل الخطأ الذي وقع به الثعلب</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 حوار ونقاش – تمثيل أدوار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قصة مصوره  </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توضح المعلمة أن الخبرات الشخصية لها  دور في بناء الوعي الذاتي بالقدرات والإمكانيات</a:t>
                      </a:r>
                      <a:r>
                        <a:rPr lang="ar-SA" sz="2000" b="1" dirty="0">
                          <a:solidFill>
                            <a:srgbClr val="000000"/>
                          </a:solidFill>
                          <a:latin typeface="Calibri"/>
                          <a:ea typeface="Calibri"/>
                          <a:cs typeface="Arial"/>
                        </a:rPr>
                        <a:t> , فكل يوم نخوض تجارب جديدة تكسبنا معلومات أكثر فيصبح وعينا أفضل .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58204" cy="5554683"/>
          </a:xfrm>
        </p:spPr>
        <p:txBody>
          <a:bodyPr>
            <a:normAutofit fontScale="85000" lnSpcReduction="20000"/>
          </a:bodyPr>
          <a:lstStyle/>
          <a:p>
            <a:r>
              <a:rPr lang="ar-SA" dirty="0"/>
              <a:t> </a:t>
            </a:r>
            <a:r>
              <a:rPr lang="ar-SA" dirty="0" smtClean="0"/>
              <a:t>قصة </a:t>
            </a:r>
            <a:r>
              <a:rPr lang="ar-SA" dirty="0"/>
              <a:t>الثعلب والجمل</a:t>
            </a:r>
            <a:r>
              <a:rPr lang="en-US" dirty="0"/>
              <a:t/>
            </a:r>
            <a:br>
              <a:rPr lang="en-US" dirty="0"/>
            </a:br>
            <a:r>
              <a:rPr lang="en-US" dirty="0"/>
              <a:t/>
            </a:r>
            <a:br>
              <a:rPr lang="en-US" dirty="0"/>
            </a:br>
            <a:r>
              <a:rPr lang="ar-SA" dirty="0"/>
              <a:t>سأل الثعلب جَمَل واقفٍ على الضفة الأخرى من النهر، إلى أين يصل عمق ماء النهر ؟ فأجابه الجمل </a:t>
            </a:r>
            <a:r>
              <a:rPr lang="ar-SA" dirty="0" err="1"/>
              <a:t>الى</a:t>
            </a:r>
            <a:r>
              <a:rPr lang="ar-SA" dirty="0"/>
              <a:t> الركبة</a:t>
            </a:r>
            <a:r>
              <a:rPr lang="en-US" dirty="0"/>
              <a:t>.</a:t>
            </a:r>
            <a:br>
              <a:rPr lang="en-US" dirty="0"/>
            </a:br>
            <a:r>
              <a:rPr lang="en-US" dirty="0"/>
              <a:t/>
            </a:r>
            <a:br>
              <a:rPr lang="en-US" dirty="0"/>
            </a:br>
            <a:r>
              <a:rPr lang="ar-SA" dirty="0"/>
              <a:t>قفز الثعلب في النهر فإذا بالماء يغطيه وهو يسعى جاهداً أن يخرج رأسه من الماء بجهدٍ مضني</a:t>
            </a:r>
            <a:r>
              <a:rPr lang="en-US" dirty="0"/>
              <a:t>. </a:t>
            </a:r>
            <a:br>
              <a:rPr lang="en-US" dirty="0"/>
            </a:br>
            <a:r>
              <a:rPr lang="ar-SA" dirty="0"/>
              <a:t>وما إن استطاع أن يقف على صخرة في النهر صرخ في وجه الجمل قائلاً ألم تقل أنّ الماء يصل إلى الركبة؟</a:t>
            </a:r>
            <a:r>
              <a:rPr lang="en-US" dirty="0"/>
              <a:t/>
            </a:r>
            <a:br>
              <a:rPr lang="en-US" dirty="0"/>
            </a:br>
            <a:r>
              <a:rPr lang="en-US" dirty="0"/>
              <a:t/>
            </a:r>
            <a:br>
              <a:rPr lang="en-US" dirty="0"/>
            </a:br>
            <a:r>
              <a:rPr lang="ar-SA" dirty="0"/>
              <a:t>قال نعم يصل إلى ركبتي</a:t>
            </a:r>
            <a:r>
              <a:rPr lang="en-US" dirty="0"/>
              <a:t>!</a:t>
            </a:r>
            <a:br>
              <a:rPr lang="en-US" dirty="0"/>
            </a:br>
            <a:r>
              <a:rPr lang="en-US" dirty="0"/>
              <a:t/>
            </a:r>
            <a:br>
              <a:rPr lang="en-US" dirty="0"/>
            </a:br>
            <a:r>
              <a:rPr lang="ar-SA" dirty="0"/>
              <a:t>حين تستشير في أمور حياتك من أي شخص فهو يجيبك حسب تجاربه التي نفعته وكثيراً ما تكون حلوله مناسبة له فقط ولا تناسبك.. فلا تقدموا تجاربكم الخاصة كحلول قطعية لعامة الناس واحذروا في اختيار من تستشيرونه</a:t>
            </a:r>
            <a:endParaRPr lang="en-US" dirty="0"/>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المؤثرات في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3 / 2</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قصة ليلى و الذئب .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يستنتج الطفل الخطأ الذي وقعت به ليلى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يحدد الطفل نوع التأثير الذي وقع على ليلى من الذئب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  نقاش وحوار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قصة مصوره  </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endParaRPr lang="ar-SA" sz="2000" b="1" dirty="0">
                        <a:latin typeface="Calibri"/>
                        <a:ea typeface="Calibri"/>
                        <a:cs typeface="Arial"/>
                      </a:endParaRPr>
                    </a:p>
                    <a:p>
                      <a:pPr algn="r" rtl="1">
                        <a:lnSpc>
                          <a:spcPct val="115000"/>
                        </a:lnSpc>
                        <a:spcAft>
                          <a:spcPts val="0"/>
                        </a:spcAft>
                      </a:pPr>
                      <a:r>
                        <a:rPr lang="ar-SA" sz="2000" b="1" dirty="0">
                          <a:latin typeface="Calibri"/>
                          <a:ea typeface="Calibri"/>
                          <a:cs typeface="Arial"/>
                        </a:rPr>
                        <a:t>تسرد المعلمة القصة على </a:t>
                      </a:r>
                      <a:r>
                        <a:rPr lang="ar-SA" sz="2000" b="1" dirty="0" err="1">
                          <a:latin typeface="Calibri"/>
                          <a:ea typeface="Calibri"/>
                          <a:cs typeface="Arial"/>
                        </a:rPr>
                        <a:t>الاطفال</a:t>
                      </a:r>
                      <a:r>
                        <a:rPr lang="ar-SA" sz="2000" b="1" dirty="0">
                          <a:latin typeface="Calibri"/>
                          <a:ea typeface="Calibri"/>
                          <a:cs typeface="Arial"/>
                        </a:rPr>
                        <a:t> ثم تناقشهم حول أحداث القصة ,  وتدير الحوار عبر </a:t>
                      </a:r>
                      <a:r>
                        <a:rPr lang="ar-SA" sz="2000" b="1" dirty="0" err="1">
                          <a:latin typeface="Calibri"/>
                          <a:ea typeface="Calibri"/>
                          <a:cs typeface="Arial"/>
                        </a:rPr>
                        <a:t>الاسئلة</a:t>
                      </a:r>
                      <a:r>
                        <a:rPr lang="ar-SA" sz="2000" b="1" dirty="0">
                          <a:latin typeface="Calibri"/>
                          <a:ea typeface="Calibri"/>
                          <a:cs typeface="Arial"/>
                        </a:rPr>
                        <a:t> المثيرة للتفكير ليحدد الطفل الخطأ الذي وقعت </a:t>
                      </a:r>
                      <a:r>
                        <a:rPr lang="ar-SA" sz="2000" b="1" dirty="0" err="1">
                          <a:latin typeface="Calibri"/>
                          <a:ea typeface="Calibri"/>
                          <a:cs typeface="Arial"/>
                        </a:rPr>
                        <a:t>به</a:t>
                      </a:r>
                      <a:r>
                        <a:rPr lang="ar-SA" sz="2000" b="1" dirty="0">
                          <a:latin typeface="Calibri"/>
                          <a:ea typeface="Calibri"/>
                          <a:cs typeface="Arial"/>
                        </a:rPr>
                        <a:t> ليلى , وكيف تأثرت تأثيرا سلبيا عليها , مع التأكيد على أهمية </a:t>
                      </a:r>
                      <a:r>
                        <a:rPr lang="ar-SA" sz="2000" b="1" dirty="0" err="1">
                          <a:latin typeface="Calibri"/>
                          <a:ea typeface="Calibri"/>
                          <a:cs typeface="Arial"/>
                        </a:rPr>
                        <a:t>ادراك</a:t>
                      </a:r>
                      <a:r>
                        <a:rPr lang="ar-SA" sz="2000" b="1" dirty="0">
                          <a:latin typeface="Calibri"/>
                          <a:ea typeface="Calibri"/>
                          <a:cs typeface="Arial"/>
                        </a:rPr>
                        <a:t> الفرد </a:t>
                      </a:r>
                      <a:r>
                        <a:rPr lang="ar-SA" sz="2000" b="1" dirty="0" err="1">
                          <a:latin typeface="Calibri"/>
                          <a:ea typeface="Calibri"/>
                          <a:cs typeface="Arial"/>
                        </a:rPr>
                        <a:t>للموثرات</a:t>
                      </a:r>
                      <a:r>
                        <a:rPr lang="ar-SA" sz="2000" b="1" dirty="0">
                          <a:latin typeface="Calibri"/>
                          <a:ea typeface="Calibri"/>
                          <a:cs typeface="Arial"/>
                        </a:rPr>
                        <a:t> في حياته وكيف يمكن أن يكون التأثير سلبيا </a:t>
                      </a:r>
                      <a:r>
                        <a:rPr lang="ar-SA" sz="2000" b="1" dirty="0" err="1">
                          <a:latin typeface="Calibri"/>
                          <a:ea typeface="Calibri"/>
                          <a:cs typeface="Arial"/>
                        </a:rPr>
                        <a:t>او</a:t>
                      </a:r>
                      <a:r>
                        <a:rPr lang="ar-SA" sz="2000" b="1" dirty="0">
                          <a:latin typeface="Calibri"/>
                          <a:ea typeface="Calibri"/>
                          <a:cs typeface="Arial"/>
                        </a:rPr>
                        <a:t> ايجابيا حسب تعامل الفردي معها .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786058"/>
            <a:ext cx="8062664" cy="1470025"/>
          </a:xfrm>
        </p:spPr>
        <p:txBody>
          <a:bodyPr>
            <a:normAutofit/>
          </a:bodyPr>
          <a:lstStyle/>
          <a:p>
            <a:r>
              <a:rPr lang="ar-SA" sz="4000" b="1" dirty="0" smtClean="0">
                <a:solidFill>
                  <a:srgbClr val="00B050"/>
                </a:solidFill>
                <a:cs typeface="AL-Mohanad Bold" pitchFamily="2" charset="-78"/>
              </a:rPr>
              <a:t>المحور الأول :</a:t>
            </a:r>
            <a:br>
              <a:rPr lang="ar-SA" sz="4000" b="1" dirty="0" smtClean="0">
                <a:solidFill>
                  <a:srgbClr val="00B050"/>
                </a:solidFill>
                <a:cs typeface="AL-Mohanad Bold" pitchFamily="2" charset="-78"/>
              </a:rPr>
            </a:br>
            <a:r>
              <a:rPr lang="ar-SA" sz="4000" b="1" dirty="0" smtClean="0">
                <a:solidFill>
                  <a:srgbClr val="00B050"/>
                </a:solidFill>
                <a:cs typeface="AL-Mohanad Bold" pitchFamily="2" charset="-78"/>
              </a:rPr>
              <a:t>الوعي الذاتي </a:t>
            </a:r>
            <a:endParaRPr lang="ar-SA" sz="4000" b="1" dirty="0">
              <a:solidFill>
                <a:srgbClr val="00B050"/>
              </a:solidFill>
              <a:cs typeface="AL-Mohanad Bol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0" y="0"/>
            <a:ext cx="1928826" cy="1152583"/>
          </a:xfrm>
          <a:prstGeom prst="rect">
            <a:avLst/>
          </a:prstGeom>
        </p:spPr>
      </p:pic>
    </p:spTree>
    <p:extLst>
      <p:ext uri="{BB962C8B-B14F-4D97-AF65-F5344CB8AC3E}">
        <p14:creationId xmlns:p14="http://schemas.microsoft.com/office/powerpoint/2010/main" val="359471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المؤثرات في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0" y="895352"/>
          <a:ext cx="8943948" cy="6003288"/>
        </p:xfrm>
        <a:graphic>
          <a:graphicData uri="http://schemas.openxmlformats.org/drawingml/2006/table">
            <a:tbl>
              <a:tblPr rtl="1" firstRow="1" bandRow="1">
                <a:tableStyleId>{5C22544A-7EE6-4342-B048-85BDC9FD1C3A}</a:tableStyleId>
              </a:tblPr>
              <a:tblGrid>
                <a:gridCol w="1392259"/>
                <a:gridCol w="7551689"/>
              </a:tblGrid>
              <a:tr h="369612">
                <a:tc>
                  <a:txBody>
                    <a:bodyPr/>
                    <a:lstStyle/>
                    <a:p>
                      <a:pPr algn="ctr" rtl="1">
                        <a:lnSpc>
                          <a:spcPct val="115000"/>
                        </a:lnSpc>
                        <a:spcAft>
                          <a:spcPts val="0"/>
                        </a:spcAft>
                      </a:pPr>
                      <a:r>
                        <a:rPr lang="ar-SA" sz="1800" b="1" dirty="0">
                          <a:solidFill>
                            <a:schemeClr val="bg1"/>
                          </a:solidFill>
                          <a:latin typeface="Calibri"/>
                          <a:ea typeface="Calibri"/>
                          <a:cs typeface="Arial"/>
                        </a:rPr>
                        <a:t>رقم النشاط</a:t>
                      </a:r>
                      <a:endParaRPr lang="en-US" sz="1800" b="1"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3 / 3</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1800" b="1" dirty="0">
                          <a:solidFill>
                            <a:srgbClr val="FF0000"/>
                          </a:solidFill>
                          <a:latin typeface="Calibri"/>
                          <a:ea typeface="Calibri"/>
                          <a:cs typeface="Arial"/>
                        </a:rPr>
                        <a:t>اسم النشاط</a:t>
                      </a:r>
                      <a:endParaRPr lang="en-US" sz="1800" b="1"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7030A0"/>
                          </a:solidFill>
                          <a:latin typeface="Calibri"/>
                          <a:ea typeface="Calibri"/>
                          <a:cs typeface="Arial"/>
                        </a:rPr>
                        <a:t>خاطئ </a:t>
                      </a:r>
                      <a:r>
                        <a:rPr lang="ar-SA" sz="1800" b="1" dirty="0" err="1">
                          <a:solidFill>
                            <a:srgbClr val="7030A0"/>
                          </a:solidFill>
                          <a:latin typeface="Calibri"/>
                          <a:ea typeface="Calibri"/>
                          <a:cs typeface="Arial"/>
                        </a:rPr>
                        <a:t>ام</a:t>
                      </a:r>
                      <a:r>
                        <a:rPr lang="ar-SA" sz="1800" b="1" dirty="0">
                          <a:solidFill>
                            <a:srgbClr val="7030A0"/>
                          </a:solidFill>
                          <a:latin typeface="Calibri"/>
                          <a:ea typeface="Calibri"/>
                          <a:cs typeface="Arial"/>
                        </a:rPr>
                        <a:t> صحيح                                      </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1800" b="1" dirty="0">
                          <a:solidFill>
                            <a:srgbClr val="FF0000"/>
                          </a:solidFill>
                          <a:latin typeface="Calibri"/>
                          <a:ea typeface="Calibri"/>
                          <a:cs typeface="Arial"/>
                        </a:rPr>
                        <a:t>مدة النشاط</a:t>
                      </a:r>
                      <a:endParaRPr lang="en-US" sz="1800" b="1"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30 دقيقة</a:t>
                      </a:r>
                      <a:endParaRPr lang="en-US" sz="1800" b="1" dirty="0">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1800" b="1" dirty="0">
                          <a:solidFill>
                            <a:srgbClr val="FF0000"/>
                          </a:solidFill>
                          <a:latin typeface="Calibri"/>
                          <a:ea typeface="Calibri"/>
                          <a:cs typeface="Arial"/>
                        </a:rPr>
                        <a:t>هدف النشاط</a:t>
                      </a:r>
                      <a:endParaRPr lang="en-US" sz="1800" b="1"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في نهاية النشاط يكون الطفل قادرا على أن  :</a:t>
                      </a:r>
                      <a:endParaRPr lang="en-US" sz="1800" b="1" dirty="0">
                        <a:latin typeface="Calibri"/>
                        <a:ea typeface="Calibri"/>
                        <a:cs typeface="Arial"/>
                      </a:endParaRPr>
                    </a:p>
                    <a:p>
                      <a:pPr algn="r" rtl="1">
                        <a:lnSpc>
                          <a:spcPct val="115000"/>
                        </a:lnSpc>
                        <a:spcAft>
                          <a:spcPts val="0"/>
                        </a:spcAft>
                      </a:pPr>
                      <a:r>
                        <a:rPr lang="ar-SA" sz="1800" b="1" dirty="0">
                          <a:solidFill>
                            <a:srgbClr val="000000"/>
                          </a:solidFill>
                          <a:latin typeface="Calibri"/>
                          <a:ea typeface="Calibri"/>
                          <a:cs typeface="Arial"/>
                        </a:rPr>
                        <a:t>يصنف الطفل بعض المؤثرات </a:t>
                      </a:r>
                      <a:r>
                        <a:rPr lang="ar-SA" sz="1800" b="1" dirty="0" err="1">
                          <a:solidFill>
                            <a:srgbClr val="000000"/>
                          </a:solidFill>
                          <a:latin typeface="Calibri"/>
                          <a:ea typeface="Calibri"/>
                          <a:cs typeface="Arial"/>
                        </a:rPr>
                        <a:t>الى</a:t>
                      </a:r>
                      <a:r>
                        <a:rPr lang="ar-SA" sz="1800" b="1" dirty="0">
                          <a:solidFill>
                            <a:srgbClr val="000000"/>
                          </a:solidFill>
                          <a:latin typeface="Calibri"/>
                          <a:ea typeface="Calibri"/>
                          <a:cs typeface="Arial"/>
                        </a:rPr>
                        <a:t> </a:t>
                      </a:r>
                      <a:r>
                        <a:rPr lang="ar-SA" sz="1800" b="1" dirty="0" err="1">
                          <a:solidFill>
                            <a:srgbClr val="000000"/>
                          </a:solidFill>
                          <a:latin typeface="Calibri"/>
                          <a:ea typeface="Calibri"/>
                          <a:cs typeface="Arial"/>
                        </a:rPr>
                        <a:t>موثرات</a:t>
                      </a:r>
                      <a:r>
                        <a:rPr lang="ar-SA" sz="1800" b="1" dirty="0">
                          <a:solidFill>
                            <a:srgbClr val="000000"/>
                          </a:solidFill>
                          <a:latin typeface="Calibri"/>
                          <a:ea typeface="Calibri"/>
                          <a:cs typeface="Arial"/>
                        </a:rPr>
                        <a:t> ايجابية </a:t>
                      </a:r>
                      <a:r>
                        <a:rPr lang="ar-SA" sz="1800" b="1" dirty="0" err="1">
                          <a:solidFill>
                            <a:srgbClr val="000000"/>
                          </a:solidFill>
                          <a:latin typeface="Calibri"/>
                          <a:ea typeface="Calibri"/>
                          <a:cs typeface="Arial"/>
                        </a:rPr>
                        <a:t>او</a:t>
                      </a:r>
                      <a:r>
                        <a:rPr lang="ar-SA" sz="1800" b="1" dirty="0">
                          <a:solidFill>
                            <a:srgbClr val="000000"/>
                          </a:solidFill>
                          <a:latin typeface="Calibri"/>
                          <a:ea typeface="Calibri"/>
                          <a:cs typeface="Arial"/>
                        </a:rPr>
                        <a:t> سلبية .</a:t>
                      </a:r>
                      <a:endParaRPr lang="en-US" sz="1800" b="1" dirty="0">
                        <a:latin typeface="Calibri"/>
                        <a:ea typeface="Calibri"/>
                        <a:cs typeface="Arial"/>
                      </a:endParaRPr>
                    </a:p>
                    <a:p>
                      <a:pPr algn="r" rtl="1">
                        <a:lnSpc>
                          <a:spcPct val="115000"/>
                        </a:lnSpc>
                        <a:spcAft>
                          <a:spcPts val="0"/>
                        </a:spcAft>
                      </a:pPr>
                      <a:r>
                        <a:rPr lang="ar-SA" sz="1800" b="1" dirty="0">
                          <a:solidFill>
                            <a:srgbClr val="000000"/>
                          </a:solidFill>
                          <a:latin typeface="Calibri"/>
                          <a:ea typeface="Calibri"/>
                          <a:cs typeface="Arial"/>
                        </a:rPr>
                        <a:t>يصف الطفل الاستخدام الايجابي </a:t>
                      </a:r>
                      <a:r>
                        <a:rPr lang="ar-SA" sz="1800" b="1" dirty="0" err="1">
                          <a:solidFill>
                            <a:srgbClr val="000000"/>
                          </a:solidFill>
                          <a:latin typeface="Calibri"/>
                          <a:ea typeface="Calibri"/>
                          <a:cs typeface="Arial"/>
                        </a:rPr>
                        <a:t>للاداة</a:t>
                      </a:r>
                      <a:r>
                        <a:rPr lang="ar-SA" sz="1800" b="1" dirty="0">
                          <a:solidFill>
                            <a:srgbClr val="000000"/>
                          </a:solidFill>
                          <a:latin typeface="Calibri"/>
                          <a:ea typeface="Calibri"/>
                          <a:cs typeface="Arial"/>
                        </a:rPr>
                        <a:t> </a:t>
                      </a:r>
                      <a:endParaRPr lang="en-US" sz="1800" b="1" dirty="0">
                        <a:latin typeface="Calibri"/>
                        <a:ea typeface="Calibri"/>
                        <a:cs typeface="Arial"/>
                      </a:endParaRPr>
                    </a:p>
                    <a:p>
                      <a:pPr algn="r" rtl="1">
                        <a:lnSpc>
                          <a:spcPct val="115000"/>
                        </a:lnSpc>
                        <a:spcAft>
                          <a:spcPts val="0"/>
                        </a:spcAft>
                      </a:pPr>
                      <a:r>
                        <a:rPr lang="ar-SA" sz="1800" b="1" dirty="0">
                          <a:solidFill>
                            <a:srgbClr val="000000"/>
                          </a:solidFill>
                          <a:latin typeface="Calibri"/>
                          <a:ea typeface="Calibri"/>
                          <a:cs typeface="Arial"/>
                        </a:rPr>
                        <a:t>يصف الطفل الاستخدام السلبي </a:t>
                      </a:r>
                      <a:r>
                        <a:rPr lang="ar-SA" sz="1800" b="1" dirty="0" err="1">
                          <a:solidFill>
                            <a:srgbClr val="000000"/>
                          </a:solidFill>
                          <a:latin typeface="Calibri"/>
                          <a:ea typeface="Calibri"/>
                          <a:cs typeface="Arial"/>
                        </a:rPr>
                        <a:t>للاداة</a:t>
                      </a:r>
                      <a:r>
                        <a:rPr lang="ar-SA" sz="1800" b="1" dirty="0">
                          <a:solidFill>
                            <a:srgbClr val="000000"/>
                          </a:solidFill>
                          <a:latin typeface="Calibri"/>
                          <a:ea typeface="Calibri"/>
                          <a:cs typeface="Arial"/>
                        </a:rPr>
                        <a:t> </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1800" b="1">
                          <a:solidFill>
                            <a:srgbClr val="FF0000"/>
                          </a:solidFill>
                          <a:latin typeface="Calibri"/>
                          <a:ea typeface="Calibri"/>
                          <a:cs typeface="Arial"/>
                        </a:rPr>
                        <a:t>فترة التطبيق</a:t>
                      </a:r>
                      <a:endParaRPr lang="en-US" sz="1800" b="1">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فترة الحلقة</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1800" b="1">
                          <a:solidFill>
                            <a:srgbClr val="FF0000"/>
                          </a:solidFill>
                          <a:latin typeface="Calibri"/>
                          <a:ea typeface="Calibri"/>
                          <a:cs typeface="Arial"/>
                        </a:rPr>
                        <a:t>طريقة التدريب</a:t>
                      </a:r>
                      <a:endParaRPr lang="en-US" sz="1800" b="1">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تمثيل ادوار  –  حوار ونقاش   </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1800" b="1">
                          <a:solidFill>
                            <a:srgbClr val="FF0000"/>
                          </a:solidFill>
                          <a:latin typeface="Calibri"/>
                          <a:ea typeface="Calibri"/>
                          <a:cs typeface="Arial"/>
                        </a:rPr>
                        <a:t>المواد اللازمة</a:t>
                      </a:r>
                      <a:endParaRPr lang="en-US" sz="1800" b="1">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latin typeface="Calibri"/>
                          <a:ea typeface="Calibri"/>
                          <a:cs typeface="Arial"/>
                        </a:rPr>
                        <a:t>ملابس – جوال – لعب الكترونية – مال – كره – سيارة </a:t>
                      </a:r>
                      <a:endParaRPr lang="en-US" sz="1800" b="1" dirty="0">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1800" b="1" dirty="0">
                          <a:solidFill>
                            <a:srgbClr val="FF0000"/>
                          </a:solidFill>
                          <a:latin typeface="Calibri"/>
                          <a:ea typeface="Calibri"/>
                          <a:cs typeface="Arial"/>
                        </a:rPr>
                        <a:t>وصف النشاط</a:t>
                      </a:r>
                      <a:endParaRPr lang="en-US" sz="1800" b="1"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1800" b="1" dirty="0">
                          <a:latin typeface="Calibri"/>
                          <a:ea typeface="Calibri"/>
                          <a:cs typeface="Arial"/>
                        </a:rPr>
                        <a:t>توضح المعلمة أن </a:t>
                      </a:r>
                      <a:r>
                        <a:rPr lang="ar-SA" sz="1800" b="1" dirty="0" err="1">
                          <a:latin typeface="Calibri"/>
                          <a:ea typeface="Calibri"/>
                          <a:cs typeface="Arial"/>
                        </a:rPr>
                        <a:t>بامكاننا</a:t>
                      </a:r>
                      <a:r>
                        <a:rPr lang="ar-SA" sz="1800" b="1" dirty="0">
                          <a:latin typeface="Calibri"/>
                          <a:ea typeface="Calibri"/>
                          <a:cs typeface="Arial"/>
                        </a:rPr>
                        <a:t> استخدام </a:t>
                      </a:r>
                      <a:r>
                        <a:rPr lang="ar-SA" sz="1800" b="1" dirty="0" err="1">
                          <a:latin typeface="Calibri"/>
                          <a:ea typeface="Calibri"/>
                          <a:cs typeface="Arial"/>
                        </a:rPr>
                        <a:t>الاشياء</a:t>
                      </a:r>
                      <a:r>
                        <a:rPr lang="ar-SA" sz="1800" b="1" dirty="0">
                          <a:latin typeface="Calibri"/>
                          <a:ea typeface="Calibri"/>
                          <a:cs typeface="Arial"/>
                        </a:rPr>
                        <a:t> بطريقة سلبية </a:t>
                      </a:r>
                      <a:r>
                        <a:rPr lang="ar-SA" sz="1800" b="1" dirty="0" err="1">
                          <a:latin typeface="Calibri"/>
                          <a:ea typeface="Calibri"/>
                          <a:cs typeface="Arial"/>
                        </a:rPr>
                        <a:t>او</a:t>
                      </a:r>
                      <a:r>
                        <a:rPr lang="ar-SA" sz="1800" b="1" dirty="0">
                          <a:latin typeface="Calibri"/>
                          <a:ea typeface="Calibri"/>
                          <a:cs typeface="Arial"/>
                        </a:rPr>
                        <a:t> ايجابية وبالتالي يختلف تأثيرها علينا وعلى وعينا الذاتي بناء على طريقة التعامل مع هذه </a:t>
                      </a:r>
                      <a:r>
                        <a:rPr lang="ar-SA" sz="1800" b="1" dirty="0" err="1">
                          <a:latin typeface="Calibri"/>
                          <a:ea typeface="Calibri"/>
                          <a:cs typeface="Arial"/>
                        </a:rPr>
                        <a:t>الموثرات</a:t>
                      </a:r>
                      <a:r>
                        <a:rPr lang="ar-SA" sz="1800" b="1" dirty="0">
                          <a:latin typeface="Calibri"/>
                          <a:ea typeface="Calibri"/>
                          <a:cs typeface="Arial"/>
                        </a:rPr>
                        <a:t> .</a:t>
                      </a:r>
                      <a:endParaRPr lang="en-US" sz="1800" b="1" dirty="0">
                        <a:latin typeface="Calibri"/>
                        <a:ea typeface="Calibri"/>
                        <a:cs typeface="Arial"/>
                      </a:endParaRPr>
                    </a:p>
                    <a:p>
                      <a:pPr marL="457200" algn="r" rtl="1">
                        <a:lnSpc>
                          <a:spcPct val="115000"/>
                        </a:lnSpc>
                        <a:spcAft>
                          <a:spcPts val="0"/>
                        </a:spcAft>
                      </a:pPr>
                      <a:r>
                        <a:rPr lang="ar-SA" sz="1800" b="1" dirty="0">
                          <a:solidFill>
                            <a:srgbClr val="000000"/>
                          </a:solidFill>
                          <a:latin typeface="Calibri"/>
                          <a:ea typeface="Calibri"/>
                          <a:cs typeface="Arial"/>
                        </a:rPr>
                        <a:t>ثم تطلب من </a:t>
                      </a:r>
                      <a:r>
                        <a:rPr lang="ar-SA" sz="1800" b="1" dirty="0" err="1">
                          <a:solidFill>
                            <a:srgbClr val="000000"/>
                          </a:solidFill>
                          <a:latin typeface="Calibri"/>
                          <a:ea typeface="Calibri"/>
                          <a:cs typeface="Arial"/>
                        </a:rPr>
                        <a:t>الاطفال</a:t>
                      </a:r>
                      <a:r>
                        <a:rPr lang="ar-SA" sz="1800" b="1" dirty="0">
                          <a:solidFill>
                            <a:srgbClr val="000000"/>
                          </a:solidFill>
                          <a:latin typeface="Calibri"/>
                          <a:ea typeface="Calibri"/>
                          <a:cs typeface="Arial"/>
                        </a:rPr>
                        <a:t> تمثيل استخدام </a:t>
                      </a:r>
                      <a:r>
                        <a:rPr lang="ar-SA" sz="1800" b="1" dirty="0" err="1">
                          <a:solidFill>
                            <a:srgbClr val="000000"/>
                          </a:solidFill>
                          <a:latin typeface="Calibri"/>
                          <a:ea typeface="Calibri"/>
                          <a:cs typeface="Arial"/>
                        </a:rPr>
                        <a:t>الادوات</a:t>
                      </a:r>
                      <a:r>
                        <a:rPr lang="ar-SA" sz="1800" b="1" dirty="0">
                          <a:solidFill>
                            <a:srgbClr val="000000"/>
                          </a:solidFill>
                          <a:latin typeface="Calibri"/>
                          <a:ea typeface="Calibri"/>
                          <a:cs typeface="Arial"/>
                        </a:rPr>
                        <a:t> التي </a:t>
                      </a:r>
                      <a:r>
                        <a:rPr lang="ar-SA" sz="1800" b="1" dirty="0" err="1">
                          <a:solidFill>
                            <a:srgbClr val="000000"/>
                          </a:solidFill>
                          <a:latin typeface="Calibri"/>
                          <a:ea typeface="Calibri"/>
                          <a:cs typeface="Arial"/>
                        </a:rPr>
                        <a:t>احضرتها</a:t>
                      </a:r>
                      <a:r>
                        <a:rPr lang="ar-SA" sz="1800" b="1" dirty="0">
                          <a:solidFill>
                            <a:srgbClr val="000000"/>
                          </a:solidFill>
                          <a:latin typeface="Calibri"/>
                          <a:ea typeface="Calibri"/>
                          <a:cs typeface="Arial"/>
                        </a:rPr>
                        <a:t> للحلقة بشكل ايجابي ثم بشكل سلبي .</a:t>
                      </a:r>
                      <a:endParaRPr lang="en-US" sz="1800" b="1" dirty="0">
                        <a:latin typeface="Calibri"/>
                        <a:ea typeface="Calibri"/>
                        <a:cs typeface="Arial"/>
                      </a:endParaRPr>
                    </a:p>
                    <a:p>
                      <a:pPr marL="457200" algn="r" rtl="1">
                        <a:lnSpc>
                          <a:spcPct val="115000"/>
                        </a:lnSpc>
                        <a:spcAft>
                          <a:spcPts val="0"/>
                        </a:spcAft>
                      </a:pPr>
                      <a:r>
                        <a:rPr lang="ar-SA" sz="1800" b="1" dirty="0">
                          <a:solidFill>
                            <a:srgbClr val="000000"/>
                          </a:solidFill>
                          <a:latin typeface="Calibri"/>
                          <a:ea typeface="Calibri"/>
                          <a:cs typeface="Arial"/>
                        </a:rPr>
                        <a:t>مثال : يستخدم المال لشراء الاحتياجات الضرورية والغذاء والدواء ( ايجابي )</a:t>
                      </a:r>
                      <a:endParaRPr lang="en-US" sz="1800" b="1" dirty="0">
                        <a:latin typeface="Calibri"/>
                        <a:ea typeface="Calibri"/>
                        <a:cs typeface="Arial"/>
                      </a:endParaRPr>
                    </a:p>
                    <a:p>
                      <a:pPr marL="457200" algn="r" rtl="1">
                        <a:lnSpc>
                          <a:spcPct val="115000"/>
                        </a:lnSpc>
                        <a:spcAft>
                          <a:spcPts val="0"/>
                        </a:spcAft>
                      </a:pPr>
                      <a:r>
                        <a:rPr lang="ar-SA" sz="1800" b="1" dirty="0">
                          <a:solidFill>
                            <a:srgbClr val="000000"/>
                          </a:solidFill>
                          <a:latin typeface="Calibri"/>
                          <a:ea typeface="Calibri"/>
                          <a:cs typeface="Arial"/>
                        </a:rPr>
                        <a:t>وقد يستخدم لشراء العاب نارية ( سلبي )</a:t>
                      </a:r>
                      <a:endParaRPr lang="en-US" sz="1800" b="1" dirty="0">
                        <a:latin typeface="Calibri"/>
                        <a:ea typeface="Calibri"/>
                        <a:cs typeface="Arial"/>
                      </a:endParaRPr>
                    </a:p>
                    <a:p>
                      <a:pPr marL="457200" algn="r" rtl="1">
                        <a:lnSpc>
                          <a:spcPct val="115000"/>
                        </a:lnSpc>
                        <a:spcAft>
                          <a:spcPts val="0"/>
                        </a:spcAft>
                      </a:pPr>
                      <a:r>
                        <a:rPr lang="ar-SA" sz="1800" b="1" dirty="0">
                          <a:solidFill>
                            <a:srgbClr val="000000"/>
                          </a:solidFill>
                          <a:latin typeface="Calibri"/>
                          <a:ea typeface="Calibri"/>
                          <a:cs typeface="Arial"/>
                        </a:rPr>
                        <a:t>مثال : يستخدم السيارة لتنقلنا من مكان </a:t>
                      </a:r>
                      <a:r>
                        <a:rPr lang="ar-SA" sz="1800" b="1" dirty="0" err="1">
                          <a:solidFill>
                            <a:srgbClr val="000000"/>
                          </a:solidFill>
                          <a:latin typeface="Calibri"/>
                          <a:ea typeface="Calibri"/>
                          <a:cs typeface="Arial"/>
                        </a:rPr>
                        <a:t>الى</a:t>
                      </a:r>
                      <a:r>
                        <a:rPr lang="ar-SA" sz="1800" b="1" dirty="0">
                          <a:solidFill>
                            <a:srgbClr val="000000"/>
                          </a:solidFill>
                          <a:latin typeface="Calibri"/>
                          <a:ea typeface="Calibri"/>
                          <a:cs typeface="Arial"/>
                        </a:rPr>
                        <a:t> </a:t>
                      </a:r>
                      <a:r>
                        <a:rPr lang="ar-SA" sz="1800" b="1" dirty="0" err="1">
                          <a:solidFill>
                            <a:srgbClr val="000000"/>
                          </a:solidFill>
                          <a:latin typeface="Calibri"/>
                          <a:ea typeface="Calibri"/>
                          <a:cs typeface="Arial"/>
                        </a:rPr>
                        <a:t>اخر</a:t>
                      </a:r>
                      <a:r>
                        <a:rPr lang="ar-SA" sz="1800" b="1" dirty="0">
                          <a:solidFill>
                            <a:srgbClr val="000000"/>
                          </a:solidFill>
                          <a:latin typeface="Calibri"/>
                          <a:ea typeface="Calibri"/>
                          <a:cs typeface="Arial"/>
                        </a:rPr>
                        <a:t> ا والى المدرسة ( ايجابي )</a:t>
                      </a:r>
                      <a:endParaRPr lang="en-US" sz="1800" b="1" dirty="0">
                        <a:latin typeface="Calibri"/>
                        <a:ea typeface="Calibri"/>
                        <a:cs typeface="Arial"/>
                      </a:endParaRPr>
                    </a:p>
                    <a:p>
                      <a:pPr marL="457200" algn="r" rtl="1">
                        <a:lnSpc>
                          <a:spcPct val="115000"/>
                        </a:lnSpc>
                        <a:spcAft>
                          <a:spcPts val="0"/>
                        </a:spcAft>
                      </a:pPr>
                      <a:r>
                        <a:rPr lang="ar-SA" sz="1800" b="1" dirty="0">
                          <a:solidFill>
                            <a:srgbClr val="000000"/>
                          </a:solidFill>
                          <a:latin typeface="Calibri"/>
                          <a:ea typeface="Calibri"/>
                          <a:cs typeface="Arial"/>
                        </a:rPr>
                        <a:t>نستخدم السيارة </a:t>
                      </a:r>
                      <a:r>
                        <a:rPr lang="ar-SA" sz="1800" b="1" dirty="0" err="1">
                          <a:solidFill>
                            <a:srgbClr val="000000"/>
                          </a:solidFill>
                          <a:latin typeface="Calibri"/>
                          <a:ea typeface="Calibri"/>
                          <a:cs typeface="Arial"/>
                        </a:rPr>
                        <a:t>بالسرعه</a:t>
                      </a:r>
                      <a:r>
                        <a:rPr lang="ar-SA" sz="1800" b="1" dirty="0">
                          <a:solidFill>
                            <a:srgbClr val="000000"/>
                          </a:solidFill>
                          <a:latin typeface="Calibri"/>
                          <a:ea typeface="Calibri"/>
                          <a:cs typeface="Arial"/>
                        </a:rPr>
                        <a:t> الزائدة قد يودي </a:t>
                      </a:r>
                      <a:r>
                        <a:rPr lang="ar-SA" sz="1800" b="1" dirty="0" err="1">
                          <a:solidFill>
                            <a:srgbClr val="000000"/>
                          </a:solidFill>
                          <a:latin typeface="Calibri"/>
                          <a:ea typeface="Calibri"/>
                          <a:cs typeface="Arial"/>
                        </a:rPr>
                        <a:t>الى</a:t>
                      </a:r>
                      <a:r>
                        <a:rPr lang="ar-SA" sz="1800" b="1" dirty="0">
                          <a:solidFill>
                            <a:srgbClr val="000000"/>
                          </a:solidFill>
                          <a:latin typeface="Calibri"/>
                          <a:ea typeface="Calibri"/>
                          <a:cs typeface="Arial"/>
                        </a:rPr>
                        <a:t> حوادث ( سلبي ) .</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أخطاء التفكير</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4 / 1</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التفاحة والزيتونة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smtClean="0">
                          <a:solidFill>
                            <a:srgbClr val="000000"/>
                          </a:solidFill>
                          <a:latin typeface="Calibri"/>
                          <a:ea typeface="Calibri"/>
                          <a:cs typeface="Arial"/>
                        </a:rPr>
                        <a:t>30 </a:t>
                      </a:r>
                      <a:r>
                        <a:rPr lang="ar-SA" sz="2000" b="1" dirty="0">
                          <a:solidFill>
                            <a:srgbClr val="000000"/>
                          </a:solidFill>
                          <a:latin typeface="Calibri"/>
                          <a:ea typeface="Calibri"/>
                          <a:cs typeface="Arial"/>
                        </a:rPr>
                        <a:t>دقيقة</a:t>
                      </a:r>
                      <a:endParaRPr lang="en-US" sz="2000" b="1" dirty="0">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يحدد الطفل بعض أخطاء التفكير من خلال أحداث القصة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متابعة   –   حوار ونقاش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سرد قصة , نقاش جماعي , عصف ذهني .</a:t>
                      </a:r>
                      <a:r>
                        <a:rPr lang="ar-SA" sz="2000" b="1">
                          <a:solidFill>
                            <a:srgbClr val="000000"/>
                          </a:solidFill>
                          <a:latin typeface="Calibri"/>
                          <a:ea typeface="Calibri"/>
                          <a:cs typeface="Arial"/>
                        </a:rPr>
                        <a:t> </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للأطفال القصة ثم تناقشهم حول أخطاء تفكير شجرة التفاح في الإقلال من شأن الآخرين والحكم عليهم </a:t>
                      </a:r>
                      <a:r>
                        <a:rPr lang="ar-SA" sz="2000" b="1" dirty="0" smtClean="0">
                          <a:latin typeface="Calibri"/>
                          <a:ea typeface="Calibri"/>
                          <a:cs typeface="Arial"/>
                        </a:rPr>
                        <a:t>.</a:t>
                      </a:r>
                    </a:p>
                    <a:p>
                      <a:pPr algn="r" rtl="1">
                        <a:lnSpc>
                          <a:spcPct val="115000"/>
                        </a:lnSpc>
                        <a:spcAft>
                          <a:spcPts val="0"/>
                        </a:spcAft>
                      </a:pPr>
                      <a:r>
                        <a:rPr lang="ar-SA" sz="2000" b="1" dirty="0" smtClean="0">
                          <a:solidFill>
                            <a:srgbClr val="000000"/>
                          </a:solidFill>
                          <a:latin typeface="Calibri"/>
                          <a:ea typeface="Calibri"/>
                          <a:cs typeface="Arial"/>
                        </a:rPr>
                        <a:t>وعقد </a:t>
                      </a:r>
                      <a:r>
                        <a:rPr lang="ar-SA" sz="2000" b="1" dirty="0">
                          <a:solidFill>
                            <a:srgbClr val="000000"/>
                          </a:solidFill>
                          <a:latin typeface="Calibri"/>
                          <a:ea typeface="Calibri"/>
                          <a:cs typeface="Arial"/>
                        </a:rPr>
                        <a:t>المقارنات المجحفة التي ليست في محلها من خلال مقارنتها بشجرة الزيتون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401080" cy="5840435"/>
          </a:xfrm>
        </p:spPr>
        <p:txBody>
          <a:bodyPr>
            <a:noAutofit/>
          </a:bodyPr>
          <a:lstStyle/>
          <a:p>
            <a:pPr algn="ctr">
              <a:buNone/>
            </a:pPr>
            <a:r>
              <a:rPr lang="ar-SA" sz="1600" b="1" dirty="0"/>
              <a:t>التفاحة والزيتونة</a:t>
            </a:r>
            <a:r>
              <a:rPr lang="en-US" sz="1600" b="1" dirty="0"/>
              <a:t/>
            </a:r>
            <a:br>
              <a:rPr lang="en-US" sz="1600" b="1" dirty="0"/>
            </a:br>
            <a:r>
              <a:rPr lang="ar-SA" sz="1600" dirty="0"/>
              <a:t>كانت شجرة التفاح تتمايل مع مداعبة النسيم لأوراقها طربا .. إنها فخورة بحبات التفاح الأحمر التي تزينها كنجوم تلألأت بفرح ... تنظر لجارتها الزيتونة وتقول بغرور : انظري لي أنا أكثر شبابا منكِ ، أوراقي تتجدد كل عام ليس كأوراقكِ العتيقة التي لا تقبل السقوط في الخريف ولا ترضى التجدد في الربيع</a:t>
            </a:r>
            <a:r>
              <a:rPr lang="en-US" sz="1600" dirty="0"/>
              <a:t> .. </a:t>
            </a:r>
            <a:r>
              <a:rPr lang="ar-SA" sz="1600" dirty="0"/>
              <a:t>انظري لثمري انه احمر اللون ، يزين أغصاني ، تشتهيه عين الناظر ، لا كثمرك الصغير الحجم ، مرّ الطعم .. واستمرت تضايق جارتها بكلماتها الجارحة .. اقتربت خروف صغير جائع من التفاحة وطلب منها بعض الأوراق علها تطفئ صراخ معدته الجائعة .. ثارت التفاحة وصرخت بالخروف المسكين  التي استدار يريد الذهاب ، نادته الزيتونة العجوز ، وقدمت له بعض الوريقات الطرية قائلة : لا تغضب من التفاحة ، ما تزال صغيرة</a:t>
            </a:r>
            <a:r>
              <a:rPr lang="en-US" sz="1600" dirty="0"/>
              <a:t> .. </a:t>
            </a:r>
            <a:r>
              <a:rPr lang="ar-SA" sz="1600" dirty="0"/>
              <a:t>أكل الخروف الأوراق وشكر الزيتونة وانطلق مبتعدا .</a:t>
            </a:r>
            <a:r>
              <a:rPr lang="en-US" sz="1600" dirty="0"/>
              <a:t> </a:t>
            </a:r>
            <a:br>
              <a:rPr lang="en-US" sz="1600" dirty="0"/>
            </a:br>
            <a:r>
              <a:rPr lang="ar-SA" sz="1600" dirty="0"/>
              <a:t>بعد ساعة تقدم مجموعة من الصبية من شجرة التفاح ، قال أحدهم : تبدو الثمرات لذيذة الطعم ، فلنقطف بعض الثمر نأكله ، سمعت الشجرة كلامهم فأبت إسقاط بعض الثمر .. ضمت أغصانها وخبأت الثمرات بين الأغصان والورق .. وكلما حاولت يد أحد الصبية قطف تفاحة منعته الأغصان المتراصة .. غضب الفتية وقال أحدهم : هذه الشجرة بخيلة العطاء أنانية النفس ، كأنها لا تريد إطعامنا من ثمرها .. نظر الفتية لبعضهم وغابوا عن النظر .. تمايلت شجرة التفاح وقالت بفخر : لا أحد يجرؤ على إرغامي على مالا أريد . نظرت الزيتونة العجوز لها بألم ولم تتفوه بكلمة</a:t>
            </a:r>
            <a:r>
              <a:rPr lang="en-US" sz="1600" dirty="0"/>
              <a:t> .. </a:t>
            </a:r>
            <a:br>
              <a:rPr lang="en-US" sz="1600" dirty="0"/>
            </a:br>
            <a:r>
              <a:rPr lang="ar-SA" sz="1600" dirty="0"/>
              <a:t>مساء تلك الليلة .. تلبدت السماء بغيوم سوداء ، وكأنها تنبئ بعاصفة هوجاء.. </a:t>
            </a:r>
            <a:endParaRPr lang="en-US" sz="1600" dirty="0"/>
          </a:p>
          <a:p>
            <a:pPr algn="ctr">
              <a:buNone/>
            </a:pPr>
            <a:r>
              <a:rPr lang="ar-SA" sz="1600" dirty="0"/>
              <a:t>ويبدأ تساقط </a:t>
            </a:r>
            <a:r>
              <a:rPr lang="ar-SA" sz="1600" dirty="0" err="1"/>
              <a:t>زخات</a:t>
            </a:r>
            <a:r>
              <a:rPr lang="ar-SA" sz="1600" dirty="0"/>
              <a:t> المطر</a:t>
            </a:r>
            <a:r>
              <a:rPr lang="en-US" sz="1600" dirty="0"/>
              <a:t/>
            </a:r>
            <a:br>
              <a:rPr lang="en-US" sz="1600" dirty="0"/>
            </a:br>
            <a:r>
              <a:rPr lang="ar-SA" sz="1600" dirty="0"/>
              <a:t>تك ... تك</a:t>
            </a:r>
            <a:r>
              <a:rPr lang="en-US" sz="1600" dirty="0"/>
              <a:t> ... </a:t>
            </a:r>
            <a:r>
              <a:rPr lang="ar-SA" sz="1600" dirty="0" err="1"/>
              <a:t>ببطؤ</a:t>
            </a:r>
            <a:r>
              <a:rPr lang="en-US" sz="1600" dirty="0"/>
              <a:t> </a:t>
            </a:r>
            <a:br>
              <a:rPr lang="en-US" sz="1600" dirty="0"/>
            </a:br>
            <a:r>
              <a:rPr lang="ar-SA" sz="1600" dirty="0"/>
              <a:t>ثم ... تك ، تك ، تك</a:t>
            </a:r>
            <a:r>
              <a:rPr lang="en-US" sz="1600" dirty="0"/>
              <a:t> </a:t>
            </a:r>
            <a:br>
              <a:rPr lang="en-US" sz="1600" dirty="0"/>
            </a:br>
            <a:r>
              <a:rPr lang="ar-SA" sz="1600" dirty="0"/>
              <a:t>أسرع وأسرع .. أقوى فأقوى</a:t>
            </a:r>
            <a:r>
              <a:rPr lang="en-US" sz="1600" dirty="0"/>
              <a:t> </a:t>
            </a:r>
            <a:br>
              <a:rPr lang="en-US" sz="1600" dirty="0"/>
            </a:br>
            <a:r>
              <a:rPr lang="ar-SA" sz="1600" dirty="0"/>
              <a:t>لم تتحمل شجرة التفاح قوة الأمطار ، ولا عصف الريح ... كانت ظواهر الطبيعة أقوى منها</a:t>
            </a:r>
            <a:r>
              <a:rPr lang="en-US" sz="1600" dirty="0"/>
              <a:t> ... </a:t>
            </a:r>
            <a:r>
              <a:rPr lang="ar-SA" sz="1600" dirty="0"/>
              <a:t>حاولت الاستنجاد بالزيتونة ... فضاع صوتها مع الريح</a:t>
            </a:r>
            <a:r>
              <a:rPr lang="en-US" sz="1600" dirty="0"/>
              <a:t/>
            </a:r>
            <a:br>
              <a:rPr lang="en-US" sz="1600" dirty="0"/>
            </a:br>
            <a:r>
              <a:rPr lang="ar-SA" sz="1600" dirty="0"/>
              <a:t>و تتساقط الثمرات على الأرض ومعها غصون غضة تحمل أوراقا جميلة ..</a:t>
            </a:r>
            <a:endParaRPr lang="en-US" sz="1600" dirty="0"/>
          </a:p>
          <a:p>
            <a:pPr algn="ctr">
              <a:buNone/>
            </a:pPr>
            <a:r>
              <a:rPr lang="ar-SA" sz="1600" dirty="0"/>
              <a:t>صرخت بصوت </a:t>
            </a:r>
            <a:r>
              <a:rPr lang="ar-SA" sz="1600" dirty="0" err="1"/>
              <a:t>اعلى</a:t>
            </a:r>
            <a:r>
              <a:rPr lang="ar-SA" sz="1600" dirty="0"/>
              <a:t> فسمعتها شجرة الزيتون فمدت لها </a:t>
            </a:r>
            <a:r>
              <a:rPr lang="ar-SA" sz="1600" dirty="0" err="1"/>
              <a:t>اغصانها</a:t>
            </a:r>
            <a:r>
              <a:rPr lang="ar-SA" sz="1600" dirty="0"/>
              <a:t> القوية وحمتها من الريح حتى انتهت العاصفة فتوقفت   شجرة التفاح عن البكاء ..وقالت </a:t>
            </a:r>
            <a:r>
              <a:rPr lang="ar-SA" sz="1600" dirty="0" err="1"/>
              <a:t>ياصديقتي</a:t>
            </a:r>
            <a:r>
              <a:rPr lang="ar-SA" sz="1600" dirty="0"/>
              <a:t> شجرة الزيتون  شكرا جزيلا لمساعدتي لقد تعلمت درسا من هذه العاصفة </a:t>
            </a:r>
            <a:r>
              <a:rPr lang="ar-SA" sz="1600" dirty="0" err="1"/>
              <a:t>الي</a:t>
            </a:r>
            <a:r>
              <a:rPr lang="ar-SA" sz="1600" dirty="0"/>
              <a:t> هبت علي </a:t>
            </a:r>
            <a:r>
              <a:rPr lang="ar-SA" sz="1600" dirty="0" err="1"/>
              <a:t>وافقدتني</a:t>
            </a:r>
            <a:r>
              <a:rPr lang="ar-SA" sz="1600" dirty="0"/>
              <a:t> ثمري وورقي  هزت الزيتونة العجوز أغصانها وقالت: عزيزتي شجرة التفاح هذا درس </a:t>
            </a:r>
            <a:r>
              <a:rPr lang="ar-SA" sz="1600" dirty="0" err="1"/>
              <a:t>لك</a:t>
            </a:r>
            <a:r>
              <a:rPr lang="ar-SA" sz="1600" dirty="0"/>
              <a:t> يجب علينا مساعدة الآخرين وحب الخير للجميع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أخطاء التفكير</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5"/>
          <a:ext cx="8229600" cy="5377535"/>
        </p:xfrm>
        <a:graphic>
          <a:graphicData uri="http://schemas.openxmlformats.org/drawingml/2006/table">
            <a:tbl>
              <a:tblPr rtl="1" firstRow="1" bandRow="1">
                <a:tableStyleId>{5C22544A-7EE6-4342-B048-85BDC9FD1C3A}</a:tableStyleId>
              </a:tblPr>
              <a:tblGrid>
                <a:gridCol w="1645920"/>
                <a:gridCol w="6583680"/>
              </a:tblGrid>
              <a:tr h="333879">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4 / 2</a:t>
                      </a:r>
                      <a:endParaRPr lang="en-US" sz="1800" b="1" dirty="0">
                        <a:latin typeface="Calibri"/>
                        <a:ea typeface="Calibri"/>
                        <a:cs typeface="Arial"/>
                      </a:endParaRPr>
                    </a:p>
                  </a:txBody>
                  <a:tcPr marL="68580" marR="68580" marT="0" marB="0" anchor="ctr"/>
                </a:tc>
              </a:tr>
              <a:tr h="333879">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FF0000"/>
                          </a:solidFill>
                          <a:latin typeface="Calibri"/>
                          <a:ea typeface="Calibri"/>
                          <a:cs typeface="Arial"/>
                        </a:rPr>
                        <a:t>بطاقة الرقم 7 – 8                                         </a:t>
                      </a:r>
                      <a:endParaRPr lang="en-US" sz="1800" b="1">
                        <a:latin typeface="Calibri"/>
                        <a:ea typeface="Calibri"/>
                        <a:cs typeface="Arial"/>
                      </a:endParaRPr>
                    </a:p>
                  </a:txBody>
                  <a:tcPr marL="68580" marR="68580" marT="0" marB="0" anchor="ctr"/>
                </a:tc>
              </a:tr>
              <a:tr h="333879">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30 دقيقة</a:t>
                      </a:r>
                      <a:endParaRPr lang="en-US" sz="1800" b="1">
                        <a:latin typeface="Calibri"/>
                        <a:ea typeface="Calibri"/>
                        <a:cs typeface="Arial"/>
                      </a:endParaRPr>
                    </a:p>
                  </a:txBody>
                  <a:tcPr marL="68580" marR="68580" marT="0" marB="0" anchor="ctr"/>
                </a:tc>
              </a:tr>
              <a:tr h="1001636">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في نهاية النشاط يكون الطفل قادرا على أن  :</a:t>
                      </a:r>
                      <a:endParaRPr lang="en-US" sz="1800" b="1">
                        <a:latin typeface="Calibri"/>
                        <a:ea typeface="Calibri"/>
                        <a:cs typeface="Arial"/>
                      </a:endParaRPr>
                    </a:p>
                    <a:p>
                      <a:pPr algn="r" rtl="1">
                        <a:lnSpc>
                          <a:spcPct val="115000"/>
                        </a:lnSpc>
                        <a:spcAft>
                          <a:spcPts val="0"/>
                        </a:spcAft>
                      </a:pPr>
                      <a:r>
                        <a:rPr lang="ar-SA" sz="1800" b="1">
                          <a:solidFill>
                            <a:srgbClr val="000000"/>
                          </a:solidFill>
                          <a:latin typeface="Calibri"/>
                          <a:ea typeface="Calibri"/>
                          <a:cs typeface="Arial"/>
                        </a:rPr>
                        <a:t>يحدد الطفل أخطاء التفكير ا. .</a:t>
                      </a:r>
                      <a:endParaRPr lang="en-US" sz="1800" b="1">
                        <a:latin typeface="Calibri"/>
                        <a:ea typeface="Calibri"/>
                        <a:cs typeface="Arial"/>
                      </a:endParaRPr>
                    </a:p>
                  </a:txBody>
                  <a:tcPr marL="68580" marR="68580" marT="0" marB="0" anchor="ctr"/>
                </a:tc>
              </a:tr>
              <a:tr h="333879">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فترة الحلقة</a:t>
                      </a:r>
                      <a:endParaRPr lang="en-US" sz="1800" b="1">
                        <a:latin typeface="Calibri"/>
                        <a:ea typeface="Calibri"/>
                        <a:cs typeface="Arial"/>
                      </a:endParaRPr>
                    </a:p>
                  </a:txBody>
                  <a:tcPr marL="68580" marR="68580" marT="0" marB="0" anchor="ctr"/>
                </a:tc>
              </a:tr>
              <a:tr h="333879">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بطاقة مصورة    </a:t>
                      </a:r>
                      <a:endParaRPr lang="en-US" sz="1800" b="1">
                        <a:latin typeface="Calibri"/>
                        <a:ea typeface="Calibri"/>
                        <a:cs typeface="Arial"/>
                      </a:endParaRPr>
                    </a:p>
                  </a:txBody>
                  <a:tcPr marL="68580" marR="68580" marT="0" marB="0" anchor="ctr"/>
                </a:tc>
              </a:tr>
              <a:tr h="551583">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1800" b="1">
                          <a:latin typeface="Calibri"/>
                          <a:ea typeface="Calibri"/>
                          <a:cs typeface="Arial"/>
                        </a:rPr>
                        <a:t>:  فيديو </a:t>
                      </a:r>
                      <a:endParaRPr lang="en-US" sz="1800" b="1">
                        <a:latin typeface="Calibri"/>
                        <a:ea typeface="Calibri"/>
                        <a:cs typeface="Arial"/>
                      </a:endParaRPr>
                    </a:p>
                    <a:p>
                      <a:pPr algn="r" rtl="1">
                        <a:lnSpc>
                          <a:spcPct val="115000"/>
                        </a:lnSpc>
                        <a:spcAft>
                          <a:spcPts val="0"/>
                        </a:spcAft>
                      </a:pPr>
                      <a:r>
                        <a:rPr lang="en-US" sz="1800" b="1" u="sng">
                          <a:solidFill>
                            <a:srgbClr val="0000FF"/>
                          </a:solidFill>
                          <a:latin typeface="Arial"/>
                          <a:ea typeface="Calibri"/>
                          <a:cs typeface="Arial"/>
                          <a:hlinkClick r:id="rId2"/>
                        </a:rPr>
                        <a:t>https://www.youtube.com/watch?v=jmbQTVeUMEA</a:t>
                      </a:r>
                      <a:endParaRPr lang="en-US" sz="1800" b="1">
                        <a:latin typeface="Calibri"/>
                        <a:ea typeface="Calibri"/>
                        <a:cs typeface="Arial"/>
                      </a:endParaRPr>
                    </a:p>
                  </a:txBody>
                  <a:tcPr marL="68580" marR="68580" marT="0" marB="0" anchor="ctr"/>
                </a:tc>
              </a:tr>
              <a:tr h="1992363">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latin typeface="Calibri"/>
                          <a:ea typeface="Calibri"/>
                          <a:cs typeface="Arial"/>
                        </a:rPr>
                        <a:t>تعرض المعلمة بطاقة </a:t>
                      </a:r>
                      <a:r>
                        <a:rPr lang="ar-SA" sz="1800" b="1" dirty="0" err="1">
                          <a:latin typeface="Calibri"/>
                          <a:ea typeface="Calibri"/>
                          <a:cs typeface="Arial"/>
                        </a:rPr>
                        <a:t>الصوره</a:t>
                      </a:r>
                      <a:r>
                        <a:rPr lang="ar-SA" sz="1800" b="1" dirty="0">
                          <a:latin typeface="Calibri"/>
                          <a:ea typeface="Calibri"/>
                          <a:cs typeface="Arial"/>
                        </a:rPr>
                        <a:t> وتوضح </a:t>
                      </a:r>
                      <a:r>
                        <a:rPr lang="ar-SA" sz="1800" b="1" dirty="0" err="1">
                          <a:latin typeface="Calibri"/>
                          <a:ea typeface="Calibri"/>
                          <a:cs typeface="Arial"/>
                        </a:rPr>
                        <a:t>للاطفال</a:t>
                      </a:r>
                      <a:r>
                        <a:rPr lang="ar-SA" sz="1800" b="1" dirty="0">
                          <a:latin typeface="Calibri"/>
                          <a:ea typeface="Calibri"/>
                          <a:cs typeface="Arial"/>
                        </a:rPr>
                        <a:t> أن لكل منا زاويته الخاصة في رؤية </a:t>
                      </a:r>
                      <a:r>
                        <a:rPr lang="ar-SA" sz="1800" b="1" dirty="0" err="1">
                          <a:latin typeface="Calibri"/>
                          <a:ea typeface="Calibri"/>
                          <a:cs typeface="Arial"/>
                        </a:rPr>
                        <a:t>الاشياء</a:t>
                      </a:r>
                      <a:r>
                        <a:rPr lang="ar-SA" sz="1800" b="1" dirty="0">
                          <a:latin typeface="Calibri"/>
                          <a:ea typeface="Calibri"/>
                          <a:cs typeface="Arial"/>
                        </a:rPr>
                        <a:t> ولكل منا حرية التعبير عن رأيه وليس بالضرورة </a:t>
                      </a:r>
                      <a:r>
                        <a:rPr lang="ar-SA" sz="1800" b="1" dirty="0" err="1">
                          <a:latin typeface="Calibri"/>
                          <a:ea typeface="Calibri"/>
                          <a:cs typeface="Arial"/>
                        </a:rPr>
                        <a:t>ان</a:t>
                      </a:r>
                      <a:r>
                        <a:rPr lang="ar-SA" sz="1800" b="1" dirty="0">
                          <a:latin typeface="Calibri"/>
                          <a:ea typeface="Calibri"/>
                          <a:cs typeface="Arial"/>
                        </a:rPr>
                        <a:t> يوافق الجميع على رأيي الشخصي </a:t>
                      </a:r>
                      <a:r>
                        <a:rPr lang="ar-SA" sz="1800" b="1" dirty="0" smtClean="0">
                          <a:latin typeface="Calibri"/>
                          <a:ea typeface="Calibri"/>
                          <a:cs typeface="Arial"/>
                        </a:rPr>
                        <a:t>.</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دليل فطن\بدون عنوان-2.jpg"/>
          <p:cNvPicPr/>
          <p:nvPr/>
        </p:nvPicPr>
        <p:blipFill>
          <a:blip r:embed="rId2" cstate="print"/>
          <a:srcRect/>
          <a:stretch>
            <a:fillRect/>
          </a:stretch>
        </p:blipFill>
        <p:spPr bwMode="auto">
          <a:xfrm>
            <a:off x="1142976" y="857232"/>
            <a:ext cx="7000924" cy="507209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التفكير الناقد</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1</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 </a:t>
                      </a:r>
                      <a:r>
                        <a:rPr lang="ar-SA" sz="2000" b="1">
                          <a:solidFill>
                            <a:srgbClr val="7030A0"/>
                          </a:solidFill>
                          <a:latin typeface="Calibri"/>
                          <a:ea typeface="Calibri"/>
                          <a:cs typeface="Arial"/>
                        </a:rPr>
                        <a:t> الفيل والبيضة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يستخدم الطفل مهارات التفكير الناقد للتعليق على أحداث القصة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سرد - نقاش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0">
                        <a:lnSpc>
                          <a:spcPct val="115000"/>
                        </a:lnSpc>
                        <a:spcAft>
                          <a:spcPts val="0"/>
                        </a:spcAft>
                      </a:pPr>
                      <a:r>
                        <a:rPr lang="ar-SA" sz="2000" b="1">
                          <a:latin typeface="Calibri"/>
                          <a:ea typeface="Calibri"/>
                          <a:cs typeface="Arial"/>
                        </a:rPr>
                        <a:t>قصة الفيل والبيضة</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على </a:t>
                      </a:r>
                      <a:r>
                        <a:rPr lang="ar-SA" sz="2000" b="1" dirty="0" smtClean="0">
                          <a:latin typeface="Calibri"/>
                          <a:ea typeface="Calibri"/>
                          <a:cs typeface="Arial"/>
                        </a:rPr>
                        <a:t>الأطفال </a:t>
                      </a:r>
                      <a:r>
                        <a:rPr lang="ar-SA" sz="2000" b="1" dirty="0">
                          <a:latin typeface="Calibri"/>
                          <a:ea typeface="Calibri"/>
                          <a:cs typeface="Arial"/>
                        </a:rPr>
                        <a:t>قصة الفيل والبيضة وتناقش </a:t>
                      </a:r>
                      <a:r>
                        <a:rPr lang="ar-SA" sz="2000" b="1" dirty="0" smtClean="0">
                          <a:latin typeface="Calibri"/>
                          <a:ea typeface="Calibri"/>
                          <a:cs typeface="Arial"/>
                        </a:rPr>
                        <a:t>الأطفال </a:t>
                      </a:r>
                      <a:r>
                        <a:rPr lang="ar-SA" sz="2000" b="1" dirty="0">
                          <a:latin typeface="Calibri"/>
                          <a:ea typeface="Calibri"/>
                          <a:cs typeface="Arial"/>
                        </a:rPr>
                        <a:t>في </a:t>
                      </a:r>
                      <a:r>
                        <a:rPr lang="ar-SA" sz="2000" b="1" dirty="0" err="1">
                          <a:latin typeface="Calibri"/>
                          <a:ea typeface="Calibri"/>
                          <a:cs typeface="Arial"/>
                        </a:rPr>
                        <a:t>احداثها</a:t>
                      </a:r>
                      <a:r>
                        <a:rPr lang="ar-SA" sz="2000" b="1" dirty="0">
                          <a:latin typeface="Calibri"/>
                          <a:ea typeface="Calibri"/>
                          <a:cs typeface="Arial"/>
                        </a:rPr>
                        <a:t> موجهة تفكيرهم لنقد </a:t>
                      </a:r>
                      <a:r>
                        <a:rPr lang="ar-SA" sz="2000" b="1" dirty="0" smtClean="0">
                          <a:latin typeface="Calibri"/>
                          <a:ea typeface="Calibri"/>
                          <a:cs typeface="Arial"/>
                        </a:rPr>
                        <a:t>الأحداث </a:t>
                      </a:r>
                      <a:r>
                        <a:rPr lang="ar-SA" sz="2000" b="1" dirty="0">
                          <a:latin typeface="Calibri"/>
                          <a:ea typeface="Calibri"/>
                          <a:cs typeface="Arial"/>
                        </a:rPr>
                        <a:t>باستخدام مهارات التفكير الناقد ثم تطلب من الأطفال إعادة تمثيل المشهد بطريقة أخرى  .</a:t>
                      </a:r>
                      <a:endParaRPr lang="en-US" sz="2000" b="1" dirty="0">
                        <a:latin typeface="Calibri"/>
                        <a:ea typeface="Calibri"/>
                        <a:cs typeface="Arial"/>
                      </a:endParaRPr>
                    </a:p>
                    <a:p>
                      <a:pPr algn="r" rtl="1">
                        <a:lnSpc>
                          <a:spcPct val="115000"/>
                        </a:lnSpc>
                        <a:spcAft>
                          <a:spcPts val="0"/>
                        </a:spcAft>
                      </a:pPr>
                      <a:r>
                        <a:rPr lang="ar-SA" sz="2000" b="1" dirty="0">
                          <a:latin typeface="Calibri"/>
                          <a:ea typeface="Calibri"/>
                          <a:cs typeface="Arial"/>
                        </a:rPr>
                        <a:t>.</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التفكير الناقد</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5 / 2</a:t>
                      </a:r>
                      <a:endParaRPr lang="en-US" sz="18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FF0000"/>
                          </a:solidFill>
                          <a:latin typeface="Calibri"/>
                          <a:ea typeface="Calibri"/>
                          <a:cs typeface="Arial"/>
                        </a:rPr>
                        <a:t> </a:t>
                      </a:r>
                      <a:r>
                        <a:rPr lang="ar-SA" sz="1800" b="1">
                          <a:solidFill>
                            <a:srgbClr val="7030A0"/>
                          </a:solidFill>
                          <a:latin typeface="Calibri"/>
                          <a:ea typeface="Calibri"/>
                          <a:cs typeface="Arial"/>
                        </a:rPr>
                        <a:t>  لعبة مالغريب فيما أقول                                 </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30 دقيقة</a:t>
                      </a:r>
                      <a:endParaRPr lang="en-US" sz="18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في نهاية النشاط يكون الطفل قادرا على أن  :</a:t>
                      </a:r>
                      <a:endParaRPr lang="en-US" sz="1800" b="1">
                        <a:latin typeface="Calibri"/>
                        <a:ea typeface="Calibri"/>
                        <a:cs typeface="Arial"/>
                      </a:endParaRPr>
                    </a:p>
                    <a:p>
                      <a:pPr algn="r" rtl="1">
                        <a:lnSpc>
                          <a:spcPct val="115000"/>
                        </a:lnSpc>
                        <a:spcAft>
                          <a:spcPts val="0"/>
                        </a:spcAft>
                      </a:pPr>
                      <a:r>
                        <a:rPr lang="ar-SA" sz="1800" b="1">
                          <a:solidFill>
                            <a:srgbClr val="000000"/>
                          </a:solidFill>
                          <a:latin typeface="Calibri"/>
                          <a:ea typeface="Calibri"/>
                          <a:cs typeface="Arial"/>
                        </a:rPr>
                        <a:t>يمارس الطفل مهارات التفكير الناقد</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فترة الحلقة</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latin typeface="Calibri"/>
                          <a:ea typeface="Calibri"/>
                          <a:cs typeface="Arial"/>
                        </a:rPr>
                        <a:t>تمرين جماعي – تفكير ناقد  </a:t>
                      </a:r>
                      <a:endParaRPr lang="en-US" sz="18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1800" b="1" dirty="0" smtClean="0">
                          <a:latin typeface="Calibri"/>
                          <a:ea typeface="Calibri"/>
                          <a:cs typeface="Arial"/>
                        </a:rPr>
                        <a:t>بطاقات </a:t>
                      </a:r>
                      <a:r>
                        <a:rPr lang="ar-SA" sz="1800" b="1" dirty="0">
                          <a:latin typeface="Calibri"/>
                          <a:ea typeface="Calibri"/>
                          <a:cs typeface="Arial"/>
                        </a:rPr>
                        <a:t>تحوي عبارات غير صحيحة .</a:t>
                      </a:r>
                      <a:endParaRPr lang="en-US" sz="1800" b="1" dirty="0">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latin typeface="Calibri"/>
                          <a:ea typeface="Calibri"/>
                          <a:cs typeface="Arial"/>
                        </a:rPr>
                        <a:t>تقوم المعلمة بتوضيح تعليمات اللعبة عبر قراءة بطاقة من البطاقات وتطلب من </a:t>
                      </a:r>
                      <a:r>
                        <a:rPr lang="ar-SA" sz="1800" b="1" dirty="0" err="1">
                          <a:latin typeface="Calibri"/>
                          <a:ea typeface="Calibri"/>
                          <a:cs typeface="Arial"/>
                        </a:rPr>
                        <a:t>الاطفال</a:t>
                      </a:r>
                      <a:r>
                        <a:rPr lang="ar-SA" sz="1800" b="1" dirty="0">
                          <a:latin typeface="Calibri"/>
                          <a:ea typeface="Calibri"/>
                          <a:cs typeface="Arial"/>
                        </a:rPr>
                        <a:t> ذكر المعلومة الغير </a:t>
                      </a:r>
                      <a:r>
                        <a:rPr lang="ar-SA" sz="1800" b="1" dirty="0" err="1">
                          <a:latin typeface="Calibri"/>
                          <a:ea typeface="Calibri"/>
                          <a:cs typeface="Arial"/>
                        </a:rPr>
                        <a:t>صحيحه</a:t>
                      </a:r>
                      <a:r>
                        <a:rPr lang="ar-SA" sz="1800" b="1" dirty="0">
                          <a:latin typeface="Calibri"/>
                          <a:ea typeface="Calibri"/>
                          <a:cs typeface="Arial"/>
                        </a:rPr>
                        <a:t>  عبر تفعيل مهارات التفكير الناقد للجمل .</a:t>
                      </a:r>
                      <a:endParaRPr lang="en-US" sz="1800" b="1" dirty="0">
                        <a:latin typeface="Calibri"/>
                        <a:ea typeface="Calibri"/>
                        <a:cs typeface="Arial"/>
                      </a:endParaRPr>
                    </a:p>
                    <a:p>
                      <a:pPr algn="r" rtl="1">
                        <a:lnSpc>
                          <a:spcPct val="115000"/>
                        </a:lnSpc>
                        <a:spcAft>
                          <a:spcPts val="0"/>
                        </a:spcAft>
                      </a:pPr>
                      <a:r>
                        <a:rPr lang="ar-SA" sz="1800" b="1" dirty="0">
                          <a:latin typeface="Calibri"/>
                          <a:ea typeface="Calibri"/>
                          <a:cs typeface="Arial"/>
                        </a:rPr>
                        <a:t>مثال :  في يوم من </a:t>
                      </a:r>
                      <a:r>
                        <a:rPr lang="ar-SA" sz="1800" b="1" dirty="0" err="1">
                          <a:latin typeface="Calibri"/>
                          <a:ea typeface="Calibri"/>
                          <a:cs typeface="Arial"/>
                        </a:rPr>
                        <a:t>الايام</a:t>
                      </a:r>
                      <a:r>
                        <a:rPr lang="ar-SA" sz="1800" b="1" dirty="0">
                          <a:latin typeface="Calibri"/>
                          <a:ea typeface="Calibri"/>
                          <a:cs typeface="Arial"/>
                        </a:rPr>
                        <a:t> قررت الحيوانات إقامة سباق فيما بينهم .. فانطلق الأرنب ســـريعــا </a:t>
                      </a:r>
                      <a:r>
                        <a:rPr lang="ar-SA" sz="1800" b="1" dirty="0" err="1">
                          <a:solidFill>
                            <a:srgbClr val="FF0000"/>
                          </a:solidFill>
                          <a:latin typeface="Calibri"/>
                          <a:ea typeface="Calibri"/>
                          <a:cs typeface="Arial"/>
                        </a:rPr>
                        <a:t>و</a:t>
                      </a:r>
                      <a:r>
                        <a:rPr lang="ar-SA" sz="1800" b="1" dirty="0">
                          <a:solidFill>
                            <a:srgbClr val="FF0000"/>
                          </a:solidFill>
                          <a:latin typeface="Calibri"/>
                          <a:ea typeface="Calibri"/>
                          <a:cs typeface="Arial"/>
                        </a:rPr>
                        <a:t> طـار الحصان</a:t>
                      </a:r>
                      <a:r>
                        <a:rPr lang="ar-SA" sz="1800" b="1" dirty="0">
                          <a:latin typeface="Calibri"/>
                          <a:ea typeface="Calibri"/>
                          <a:cs typeface="Arial"/>
                        </a:rPr>
                        <a:t> </a:t>
                      </a:r>
                      <a:r>
                        <a:rPr lang="ar-SA" sz="1800" b="1" dirty="0" err="1">
                          <a:latin typeface="Calibri"/>
                          <a:ea typeface="Calibri"/>
                          <a:cs typeface="Arial"/>
                        </a:rPr>
                        <a:t>و</a:t>
                      </a:r>
                      <a:r>
                        <a:rPr lang="ar-SA" sz="1800" b="1" dirty="0">
                          <a:latin typeface="Calibri"/>
                          <a:ea typeface="Calibri"/>
                          <a:cs typeface="Arial"/>
                        </a:rPr>
                        <a:t> كانت </a:t>
                      </a:r>
                      <a:r>
                        <a:rPr lang="ar-SA" sz="1800" b="1" dirty="0" err="1">
                          <a:latin typeface="Calibri"/>
                          <a:ea typeface="Calibri"/>
                          <a:cs typeface="Arial"/>
                        </a:rPr>
                        <a:t>السلحفاء</a:t>
                      </a:r>
                      <a:r>
                        <a:rPr lang="ar-SA" sz="1800" b="1" dirty="0">
                          <a:latin typeface="Calibri"/>
                          <a:ea typeface="Calibri"/>
                          <a:cs typeface="Arial"/>
                        </a:rPr>
                        <a:t> بطيئة جدا ..</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التفكير الناقد</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3</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 </a:t>
                      </a:r>
                      <a:r>
                        <a:rPr lang="ar-SA" sz="2000" b="1">
                          <a:solidFill>
                            <a:srgbClr val="7030A0"/>
                          </a:solidFill>
                          <a:latin typeface="Calibri"/>
                          <a:ea typeface="Calibri"/>
                          <a:cs typeface="Arial"/>
                        </a:rPr>
                        <a:t>  ما الغريب  في الصورة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يمارس الطفل مهارات التفكير الناقد</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الأركان ( ركن المكتبة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تفكير ناقد – نقاش جماعي </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صور تحتوي أشياء خاطئة .</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وصف النشاط :  تعرض المعلمة الصور على الأطفال وعليهم اكتشاف الأخطاء الموجودة بالصورة عبر تفعيلهم لمهارات التفكير الناقد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ttps://www.highlightskids.com/media/kids/highlightskids/engines/whats-wrong/engine/images/pzm32_main.png"/>
          <p:cNvPicPr/>
          <p:nvPr/>
        </p:nvPicPr>
        <p:blipFill>
          <a:blip r:embed="rId2" cstate="print"/>
          <a:srcRect/>
          <a:stretch>
            <a:fillRect/>
          </a:stretch>
        </p:blipFill>
        <p:spPr bwMode="auto">
          <a:xfrm>
            <a:off x="500034" y="500042"/>
            <a:ext cx="8286808"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التفكير الناقد</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5"/>
          <a:ext cx="8229600" cy="5625933"/>
        </p:xfrm>
        <a:graphic>
          <a:graphicData uri="http://schemas.openxmlformats.org/drawingml/2006/table">
            <a:tbl>
              <a:tblPr rtl="1" firstRow="1" bandRow="1">
                <a:tableStyleId>{5C22544A-7EE6-4342-B048-85BDC9FD1C3A}</a:tableStyleId>
              </a:tblPr>
              <a:tblGrid>
                <a:gridCol w="1645920"/>
                <a:gridCol w="6583680"/>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4</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 </a:t>
                      </a:r>
                      <a:r>
                        <a:rPr lang="ar-SA" sz="2000" b="1">
                          <a:solidFill>
                            <a:srgbClr val="7030A0"/>
                          </a:solidFill>
                          <a:latin typeface="Calibri"/>
                          <a:ea typeface="Calibri"/>
                          <a:cs typeface="Arial"/>
                        </a:rPr>
                        <a:t>   لعبة الحافلة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يمارس الطفل مهارات التفكير الناقد</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او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عصف ذهني – تفكير ناقد  </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مقطع فيديو </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https://www.youtube.com/watch?v=6PD4HvnbC64</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dirty="0">
                          <a:latin typeface="Calibri"/>
                          <a:ea typeface="Calibri"/>
                          <a:cs typeface="Arial"/>
                        </a:rPr>
                        <a:t>أن تعرض المعلمة للأطفال صورة حافلة وتسأل لنفرض </a:t>
                      </a:r>
                      <a:r>
                        <a:rPr lang="ar-SA" sz="2000" b="1" dirty="0" err="1">
                          <a:latin typeface="Calibri"/>
                          <a:ea typeface="Calibri"/>
                          <a:cs typeface="Arial"/>
                        </a:rPr>
                        <a:t>ان</a:t>
                      </a:r>
                      <a:r>
                        <a:rPr lang="ar-SA" sz="2000" b="1" dirty="0">
                          <a:latin typeface="Calibri"/>
                          <a:ea typeface="Calibri"/>
                          <a:cs typeface="Arial"/>
                        </a:rPr>
                        <a:t> </a:t>
                      </a:r>
                      <a:r>
                        <a:rPr lang="ar-SA" sz="2000" b="1" dirty="0" err="1">
                          <a:latin typeface="Calibri"/>
                          <a:ea typeface="Calibri"/>
                          <a:cs typeface="Arial"/>
                        </a:rPr>
                        <a:t>هذة</a:t>
                      </a:r>
                      <a:r>
                        <a:rPr lang="ar-SA" sz="2000" b="1" dirty="0">
                          <a:latin typeface="Calibri"/>
                          <a:ea typeface="Calibri"/>
                          <a:cs typeface="Arial"/>
                        </a:rPr>
                        <a:t> الحافلة تسير </a:t>
                      </a:r>
                      <a:r>
                        <a:rPr lang="ar-SA" sz="2000" b="1" dirty="0" err="1">
                          <a:latin typeface="Calibri"/>
                          <a:ea typeface="Calibri"/>
                          <a:cs typeface="Arial"/>
                        </a:rPr>
                        <a:t>الى</a:t>
                      </a:r>
                      <a:r>
                        <a:rPr lang="ar-SA" sz="2000" b="1" dirty="0">
                          <a:latin typeface="Calibri"/>
                          <a:ea typeface="Calibri"/>
                          <a:cs typeface="Arial"/>
                        </a:rPr>
                        <a:t> أي تجاه  تراها تسير ؟ هل هي متجهه </a:t>
                      </a:r>
                      <a:r>
                        <a:rPr lang="ar-SA" sz="2000" b="1" dirty="0" err="1">
                          <a:latin typeface="Calibri"/>
                          <a:ea typeface="Calibri"/>
                          <a:cs typeface="Arial"/>
                        </a:rPr>
                        <a:t>الى</a:t>
                      </a:r>
                      <a:r>
                        <a:rPr lang="ar-SA" sz="2000" b="1" dirty="0">
                          <a:latin typeface="Calibri"/>
                          <a:ea typeface="Calibri"/>
                          <a:cs typeface="Arial"/>
                        </a:rPr>
                        <a:t> اليمين أم </a:t>
                      </a:r>
                      <a:r>
                        <a:rPr lang="ar-SA" sz="2000" b="1" dirty="0" err="1">
                          <a:latin typeface="Calibri"/>
                          <a:ea typeface="Calibri"/>
                          <a:cs typeface="Arial"/>
                        </a:rPr>
                        <a:t>الى</a:t>
                      </a:r>
                      <a:r>
                        <a:rPr lang="ar-SA" sz="2000" b="1" dirty="0">
                          <a:latin typeface="Calibri"/>
                          <a:ea typeface="Calibri"/>
                          <a:cs typeface="Arial"/>
                        </a:rPr>
                        <a:t> اليسار . معك 10 ثواني للتفكير. </a:t>
                      </a:r>
                      <a:endParaRPr lang="en-US" sz="2000" b="1" dirty="0">
                        <a:latin typeface="Calibri"/>
                        <a:ea typeface="Calibri"/>
                        <a:cs typeface="Arial"/>
                      </a:endParaRPr>
                    </a:p>
                    <a:p>
                      <a:pPr marL="457200" algn="r" rtl="1">
                        <a:lnSpc>
                          <a:spcPct val="115000"/>
                        </a:lnSpc>
                        <a:spcAft>
                          <a:spcPts val="0"/>
                        </a:spcAft>
                      </a:pPr>
                      <a:r>
                        <a:rPr lang="ar-SA" sz="2000" b="1" dirty="0">
                          <a:solidFill>
                            <a:srgbClr val="000000"/>
                          </a:solidFill>
                          <a:latin typeface="Calibri"/>
                          <a:ea typeface="Calibri"/>
                          <a:cs typeface="Arial"/>
                        </a:rPr>
                        <a:t>مع تقبل جميع </a:t>
                      </a:r>
                      <a:r>
                        <a:rPr lang="ar-SA" sz="2000" b="1" dirty="0" err="1">
                          <a:solidFill>
                            <a:srgbClr val="000000"/>
                          </a:solidFill>
                          <a:latin typeface="Calibri"/>
                          <a:ea typeface="Calibri"/>
                          <a:cs typeface="Arial"/>
                        </a:rPr>
                        <a:t>اجابات</a:t>
                      </a:r>
                      <a:r>
                        <a:rPr lang="ar-SA" sz="2000" b="1" dirty="0">
                          <a:solidFill>
                            <a:srgbClr val="000000"/>
                          </a:solidFill>
                          <a:latin typeface="Calibri"/>
                          <a:ea typeface="Calibri"/>
                          <a:cs typeface="Arial"/>
                        </a:rPr>
                        <a:t> </a:t>
                      </a:r>
                      <a:r>
                        <a:rPr lang="ar-SA" sz="2000" b="1" dirty="0" err="1">
                          <a:solidFill>
                            <a:srgbClr val="000000"/>
                          </a:solidFill>
                          <a:latin typeface="Calibri"/>
                          <a:ea typeface="Calibri"/>
                          <a:cs typeface="Arial"/>
                        </a:rPr>
                        <a:t>الاطفال</a:t>
                      </a:r>
                      <a:r>
                        <a:rPr lang="ar-SA" sz="2000" b="1" dirty="0">
                          <a:solidFill>
                            <a:srgbClr val="000000"/>
                          </a:solidFill>
                          <a:latin typeface="Calibri"/>
                          <a:ea typeface="Calibri"/>
                          <a:cs typeface="Arial"/>
                        </a:rPr>
                        <a:t> والبناء عليها </a:t>
                      </a:r>
                      <a:r>
                        <a:rPr lang="ar-SA" sz="2000" b="1" dirty="0" err="1">
                          <a:solidFill>
                            <a:srgbClr val="000000"/>
                          </a:solidFill>
                          <a:latin typeface="Calibri"/>
                          <a:ea typeface="Calibri"/>
                          <a:cs typeface="Arial"/>
                        </a:rPr>
                        <a:t>و</a:t>
                      </a:r>
                      <a:r>
                        <a:rPr lang="ar-SA" sz="2000" b="1" dirty="0">
                          <a:solidFill>
                            <a:srgbClr val="000000"/>
                          </a:solidFill>
                          <a:latin typeface="Calibri"/>
                          <a:ea typeface="Calibri"/>
                          <a:cs typeface="Arial"/>
                        </a:rPr>
                        <a:t> تشجيعهم عبر تطبيق </a:t>
                      </a:r>
                      <a:r>
                        <a:rPr lang="ar-SA" sz="2000" b="1" dirty="0" err="1">
                          <a:solidFill>
                            <a:srgbClr val="000000"/>
                          </a:solidFill>
                          <a:latin typeface="Calibri"/>
                          <a:ea typeface="Calibri"/>
                          <a:cs typeface="Arial"/>
                        </a:rPr>
                        <a:t>استراتيجية</a:t>
                      </a:r>
                      <a:r>
                        <a:rPr lang="ar-SA" sz="2000" b="1" dirty="0">
                          <a:solidFill>
                            <a:srgbClr val="000000"/>
                          </a:solidFill>
                          <a:latin typeface="Calibri"/>
                          <a:ea typeface="Calibri"/>
                          <a:cs typeface="Arial"/>
                        </a:rPr>
                        <a:t>  العصف الذهني واستخدام مهارات التفكير الناقد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dirty="0">
                          <a:solidFill>
                            <a:schemeClr val="bg1"/>
                          </a:solidFill>
                          <a:latin typeface="Calibri"/>
                          <a:ea typeface="Calibri"/>
                          <a:cs typeface="Arial"/>
                        </a:rPr>
                        <a:t>1 / 1</a:t>
                      </a:r>
                      <a:endParaRPr lang="en-US" sz="2000" dirty="0">
                        <a:solidFill>
                          <a:schemeClr val="bg1"/>
                        </a:solidFill>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بطاقات التعريف                                                  </a:t>
                      </a:r>
                      <a:endParaRPr lang="en-US" sz="2000" b="1" dirty="0">
                        <a:solidFill>
                          <a:schemeClr val="accent6">
                            <a:lumMod val="10000"/>
                          </a:schemeClr>
                        </a:solidFill>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30 دقيقة</a:t>
                      </a:r>
                      <a:endParaRPr lang="en-US" sz="2000" b="1" dirty="0">
                        <a:solidFill>
                          <a:schemeClr val="accent6">
                            <a:lumMod val="10000"/>
                          </a:schemeClr>
                        </a:solidFill>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في نهاية النشاط يكون الطفل قادرا على أن  :</a:t>
                      </a:r>
                      <a:endParaRPr lang="en-US" sz="2000" b="1" dirty="0">
                        <a:solidFill>
                          <a:schemeClr val="accent6">
                            <a:lumMod val="10000"/>
                          </a:schemeClr>
                        </a:solidFill>
                        <a:latin typeface="Calibri"/>
                        <a:ea typeface="Calibri"/>
                        <a:cs typeface="Arial"/>
                      </a:endParaRPr>
                    </a:p>
                    <a:p>
                      <a:pPr algn="r" rtl="1">
                        <a:lnSpc>
                          <a:spcPct val="115000"/>
                        </a:lnSpc>
                        <a:spcAft>
                          <a:spcPts val="0"/>
                        </a:spcAft>
                      </a:pPr>
                      <a:r>
                        <a:rPr lang="ar-SA" sz="2000" b="1" dirty="0">
                          <a:solidFill>
                            <a:schemeClr val="accent6">
                              <a:lumMod val="10000"/>
                            </a:schemeClr>
                          </a:solidFill>
                          <a:latin typeface="Calibri"/>
                          <a:ea typeface="Calibri"/>
                          <a:cs typeface="Arial"/>
                        </a:rPr>
                        <a:t>يذكر الطفل أسمه وعمره وجنسه.</a:t>
                      </a:r>
                      <a:endParaRPr lang="en-US" sz="2000" b="1" dirty="0">
                        <a:solidFill>
                          <a:schemeClr val="accent6">
                            <a:lumMod val="10000"/>
                          </a:schemeClr>
                        </a:solidFill>
                        <a:latin typeface="Calibri"/>
                        <a:ea typeface="Calibri"/>
                        <a:cs typeface="Arial"/>
                      </a:endParaRPr>
                    </a:p>
                    <a:p>
                      <a:pPr algn="r" rtl="1">
                        <a:lnSpc>
                          <a:spcPct val="115000"/>
                        </a:lnSpc>
                        <a:spcAft>
                          <a:spcPts val="0"/>
                        </a:spcAft>
                      </a:pPr>
                      <a:r>
                        <a:rPr lang="ar-SA" sz="2000" b="1" dirty="0">
                          <a:solidFill>
                            <a:schemeClr val="accent6">
                              <a:lumMod val="10000"/>
                            </a:schemeClr>
                          </a:solidFill>
                          <a:latin typeface="Calibri"/>
                          <a:ea typeface="Calibri"/>
                          <a:cs typeface="Arial"/>
                        </a:rPr>
                        <a:t>يعرف الطفل بذاته وما يحب وما يكره . </a:t>
                      </a:r>
                      <a:endParaRPr lang="en-US" sz="2000" b="1" dirty="0">
                        <a:solidFill>
                          <a:schemeClr val="accent6">
                            <a:lumMod val="10000"/>
                          </a:schemeClr>
                        </a:solidFill>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فترة الحلقة </a:t>
                      </a:r>
                      <a:endParaRPr lang="en-US" sz="2000" b="1" dirty="0">
                        <a:solidFill>
                          <a:schemeClr val="accent6">
                            <a:lumMod val="10000"/>
                          </a:schemeClr>
                        </a:solidFill>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تمرين فردي  – استرجاع معلومات </a:t>
                      </a:r>
                      <a:endParaRPr lang="en-US" sz="2000" b="1" dirty="0">
                        <a:solidFill>
                          <a:schemeClr val="accent6">
                            <a:lumMod val="10000"/>
                          </a:schemeClr>
                        </a:solidFill>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chemeClr val="accent6">
                              <a:lumMod val="10000"/>
                            </a:schemeClr>
                          </a:solidFill>
                          <a:latin typeface="Calibri"/>
                          <a:ea typeface="Calibri"/>
                          <a:cs typeface="Arial"/>
                        </a:rPr>
                        <a:t>بطاقات مصورة تحوي أسئلة</a:t>
                      </a:r>
                      <a:endParaRPr lang="en-US" sz="2000" b="1" dirty="0">
                        <a:solidFill>
                          <a:schemeClr val="accent6">
                            <a:lumMod val="10000"/>
                          </a:schemeClr>
                        </a:solidFill>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a:solidFill>
                            <a:srgbClr val="FF0000"/>
                          </a:solidFill>
                          <a:latin typeface="Calibri"/>
                          <a:ea typeface="Calibri"/>
                          <a:cs typeface="Arial"/>
                        </a:rPr>
                        <a:t>وصف النشاط</a:t>
                      </a:r>
                      <a:endParaRPr lang="en-US" sz="200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solidFill>
                            <a:schemeClr val="accent6">
                              <a:lumMod val="10000"/>
                            </a:schemeClr>
                          </a:solidFill>
                          <a:latin typeface="Calibri"/>
                          <a:ea typeface="Calibri"/>
                          <a:cs typeface="Arial"/>
                        </a:rPr>
                        <a:t>تعرض المعلمة مجموعة بطاقات التعريف التي تحتوي على صور أسئلة حول الذات مثل (من أنا ، ماذا </a:t>
                      </a:r>
                      <a:r>
                        <a:rPr lang="ar-SA" sz="2000" b="1" dirty="0" err="1">
                          <a:solidFill>
                            <a:schemeClr val="accent6">
                              <a:lumMod val="10000"/>
                            </a:schemeClr>
                          </a:solidFill>
                          <a:latin typeface="Calibri"/>
                          <a:ea typeface="Calibri"/>
                          <a:cs typeface="Arial"/>
                        </a:rPr>
                        <a:t>احب</a:t>
                      </a:r>
                      <a:r>
                        <a:rPr lang="ar-SA" sz="2000" b="1" dirty="0">
                          <a:solidFill>
                            <a:schemeClr val="accent6">
                              <a:lumMod val="10000"/>
                            </a:schemeClr>
                          </a:solidFill>
                          <a:latin typeface="Calibri"/>
                          <a:ea typeface="Calibri"/>
                          <a:cs typeface="Arial"/>
                        </a:rPr>
                        <a:t> , بماذا اشعر اليوم ) ,وتبدأ بالحديث عن نفسها عبر أسئلة البطاقات ثم تعرف الأطفال على مفهوم اليوم (الوعي الذاتي ) ببساطه عبر البطاقات ثم تطلب من الأطفال التعريف </a:t>
                      </a:r>
                      <a:r>
                        <a:rPr lang="ar-SA" sz="2000" b="1" dirty="0" err="1">
                          <a:solidFill>
                            <a:schemeClr val="accent6">
                              <a:lumMod val="10000"/>
                            </a:schemeClr>
                          </a:solidFill>
                          <a:latin typeface="Calibri"/>
                          <a:ea typeface="Calibri"/>
                          <a:cs typeface="Arial"/>
                        </a:rPr>
                        <a:t>بذواتهم</a:t>
                      </a:r>
                      <a:r>
                        <a:rPr lang="ar-SA" sz="2000" b="1" dirty="0">
                          <a:solidFill>
                            <a:schemeClr val="accent6">
                              <a:lumMod val="10000"/>
                            </a:schemeClr>
                          </a:solidFill>
                          <a:latin typeface="Calibri"/>
                          <a:ea typeface="Calibri"/>
                          <a:cs typeface="Arial"/>
                        </a:rPr>
                        <a:t>  عبر نفس البطاقات </a:t>
                      </a:r>
                      <a:endParaRPr lang="en-US" sz="2000" b="1" dirty="0">
                        <a:solidFill>
                          <a:schemeClr val="accent6">
                            <a:lumMod val="10000"/>
                          </a:schemeClr>
                        </a:solidFill>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a:solidFill>
                  <a:srgbClr val="FF0000"/>
                </a:solidFill>
              </a:rPr>
              <a:t>استراتيجيات بناء القيم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30056"/>
          <a:ext cx="8229600" cy="5565384"/>
        </p:xfrm>
        <a:graphic>
          <a:graphicData uri="http://schemas.openxmlformats.org/drawingml/2006/table">
            <a:tbl>
              <a:tblPr rtl="1" firstRow="1" bandRow="1">
                <a:tableStyleId>{5C22544A-7EE6-4342-B048-85BDC9FD1C3A}</a:tableStyleId>
              </a:tblPr>
              <a:tblGrid>
                <a:gridCol w="1645920"/>
                <a:gridCol w="6583680"/>
              </a:tblGrid>
              <a:tr h="347009">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6 / 1</a:t>
                      </a:r>
                      <a:endParaRPr lang="en-US" sz="2000" b="1" dirty="0">
                        <a:latin typeface="Calibri"/>
                        <a:ea typeface="Calibri"/>
                        <a:cs typeface="Arial"/>
                      </a:endParaRPr>
                    </a:p>
                  </a:txBody>
                  <a:tcPr marL="68580" marR="68580" marT="0" marB="0" anchor="ctr"/>
                </a:tc>
              </a:tr>
              <a:tr h="347009">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 </a:t>
                      </a:r>
                      <a:r>
                        <a:rPr lang="ar-SA" sz="2000" b="1">
                          <a:solidFill>
                            <a:srgbClr val="7030A0"/>
                          </a:solidFill>
                          <a:latin typeface="Calibri"/>
                          <a:ea typeface="Calibri"/>
                          <a:cs typeface="Arial"/>
                        </a:rPr>
                        <a:t>   قيمة الصدق                                                      </a:t>
                      </a:r>
                      <a:endParaRPr lang="en-US" sz="2000" b="1">
                        <a:latin typeface="Calibri"/>
                        <a:ea typeface="Calibri"/>
                        <a:cs typeface="Arial"/>
                      </a:endParaRPr>
                    </a:p>
                  </a:txBody>
                  <a:tcPr marL="68580" marR="68580" marT="0" marB="0" anchor="ctr"/>
                </a:tc>
              </a:tr>
              <a:tr h="347009">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41027">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يختار الطفل قيمة ويمارسها حتى بلوغ النموذج</a:t>
                      </a:r>
                      <a:endParaRPr lang="en-US" sz="2000" b="1">
                        <a:latin typeface="Calibri"/>
                        <a:ea typeface="Calibri"/>
                        <a:cs typeface="Arial"/>
                      </a:endParaRPr>
                    </a:p>
                  </a:txBody>
                  <a:tcPr marL="68580" marR="68580" marT="0" marB="0" anchor="ctr"/>
                </a:tc>
              </a:tr>
              <a:tr h="347009">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47009">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حوار ونقاش  </a:t>
                      </a:r>
                      <a:endParaRPr lang="en-US" sz="2000" b="1">
                        <a:latin typeface="Calibri"/>
                        <a:ea typeface="Calibri"/>
                        <a:cs typeface="Arial"/>
                      </a:endParaRPr>
                    </a:p>
                  </a:txBody>
                  <a:tcPr marL="68580" marR="68580" marT="0" marB="0" anchor="ctr"/>
                </a:tc>
              </a:tr>
              <a:tr h="637006">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عرض فيديو – صور</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https://www.youtube.com/watch?v=6POexvkdwYA</a:t>
                      </a:r>
                      <a:r>
                        <a:rPr lang="en-US" sz="2000" b="1">
                          <a:solidFill>
                            <a:srgbClr val="000000"/>
                          </a:solidFill>
                          <a:latin typeface="Arial"/>
                          <a:ea typeface="Calibri"/>
                          <a:cs typeface="Arial"/>
                        </a:rPr>
                        <a:t> </a:t>
                      </a:r>
                      <a:endParaRPr lang="en-US" sz="2000" b="1">
                        <a:latin typeface="Calibri"/>
                        <a:ea typeface="Calibri"/>
                        <a:cs typeface="Arial"/>
                      </a:endParaRPr>
                    </a:p>
                  </a:txBody>
                  <a:tcPr marL="68580" marR="68580" marT="0" marB="0" anchor="ctr"/>
                </a:tc>
              </a:tr>
              <a:tr h="2070717">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تنمي المعلمة قيمة الصدق حسب استراتيجيات بناء القيم كالتالي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714356"/>
            <a:ext cx="8401080" cy="5500726"/>
          </a:xfrm>
        </p:spPr>
        <p:txBody>
          <a:bodyPr>
            <a:normAutofit/>
          </a:bodyPr>
          <a:lstStyle/>
          <a:p>
            <a:r>
              <a:rPr lang="ar-SA" b="1" dirty="0" smtClean="0">
                <a:solidFill>
                  <a:srgbClr val="FF0000"/>
                </a:solidFill>
              </a:rPr>
              <a:t>التوعية</a:t>
            </a:r>
            <a:r>
              <a:rPr lang="ar-SA" dirty="0" smtClean="0"/>
              <a:t> </a:t>
            </a:r>
            <a:r>
              <a:rPr lang="ar-SA" dirty="0"/>
              <a:t>: تعرض المعلمة على الأطفال قصة (فرحانة تقول الحقيقة ) ثم تتحدث مع الأطفال حول  قيمة الصدق .</a:t>
            </a:r>
            <a:endParaRPr lang="en-US" dirty="0"/>
          </a:p>
          <a:p>
            <a:r>
              <a:rPr lang="ar-SA" b="1" dirty="0">
                <a:solidFill>
                  <a:srgbClr val="FF0000"/>
                </a:solidFill>
              </a:rPr>
              <a:t>الفهم</a:t>
            </a:r>
            <a:r>
              <a:rPr lang="ar-SA" dirty="0"/>
              <a:t> : تتأكد المعلمة من فهم الأطفال لقيمة الصدق عبر تمثيل بعض المشاهد </a:t>
            </a:r>
            <a:r>
              <a:rPr lang="ar-SA" dirty="0" smtClean="0"/>
              <a:t>أو </a:t>
            </a:r>
            <a:r>
              <a:rPr lang="ar-SA" dirty="0"/>
              <a:t>المواقف التي تحوي قول الحقيقة ثم تسال الأطفال أن يعلقوا على المواقف .</a:t>
            </a:r>
            <a:endParaRPr lang="en-US" dirty="0"/>
          </a:p>
          <a:p>
            <a:r>
              <a:rPr lang="ar-SA" b="1" dirty="0">
                <a:solidFill>
                  <a:srgbClr val="FF0000"/>
                </a:solidFill>
              </a:rPr>
              <a:t>التطبيق</a:t>
            </a:r>
            <a:r>
              <a:rPr lang="ar-SA" dirty="0"/>
              <a:t> : ممارسة قول الصدق خلال اليوم الدراسي </a:t>
            </a:r>
            <a:endParaRPr lang="en-US" dirty="0"/>
          </a:p>
          <a:p>
            <a:r>
              <a:rPr lang="ar-SA" b="1" dirty="0">
                <a:solidFill>
                  <a:srgbClr val="FF0000"/>
                </a:solidFill>
              </a:rPr>
              <a:t>التعزيز</a:t>
            </a:r>
            <a:r>
              <a:rPr lang="ar-SA" dirty="0"/>
              <a:t> : تقوم المعلمة بتعزيز </a:t>
            </a:r>
            <a:r>
              <a:rPr lang="ar-SA" dirty="0" smtClean="0"/>
              <a:t>الأطفال </a:t>
            </a:r>
            <a:r>
              <a:rPr lang="ar-SA" dirty="0"/>
              <a:t>حين تطبيق القيمة خلال اليوم ومع الاستمرار بذلك حتى يبلغوا المرحلة </a:t>
            </a:r>
            <a:r>
              <a:rPr lang="ar-SA" dirty="0" smtClean="0"/>
              <a:t>الأخيرة </a:t>
            </a:r>
            <a:r>
              <a:rPr lang="ar-SA" dirty="0"/>
              <a:t>للاستراتيجيات بناء القيم وهو </a:t>
            </a:r>
            <a:r>
              <a:rPr lang="ar-SA" b="1" dirty="0"/>
              <a:t>: </a:t>
            </a:r>
            <a:r>
              <a:rPr lang="ar-SA" b="1" dirty="0">
                <a:solidFill>
                  <a:srgbClr val="FF0000"/>
                </a:solidFill>
              </a:rPr>
              <a:t>بلوغ النموذج</a:t>
            </a:r>
            <a:r>
              <a:rPr lang="ar-SA" dirty="0">
                <a:solidFill>
                  <a:srgbClr val="FF0000"/>
                </a:solidFill>
              </a:rPr>
              <a:t> </a:t>
            </a:r>
            <a:endParaRPr lang="en-US" dirty="0">
              <a:solidFill>
                <a:srgbClr val="FF0000"/>
              </a:solidFill>
            </a:endParaRPr>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000240"/>
            <a:ext cx="8229600" cy="2571768"/>
          </a:xfrm>
        </p:spPr>
        <p:txBody>
          <a:bodyPr>
            <a:noAutofit/>
          </a:bodyPr>
          <a:lstStyle/>
          <a:p>
            <a:r>
              <a:rPr lang="ar-SA" sz="4800" dirty="0" smtClean="0">
                <a:solidFill>
                  <a:srgbClr val="FF0000"/>
                </a:solidFill>
              </a:rPr>
              <a:t>المحور الثاني : </a:t>
            </a:r>
            <a:br>
              <a:rPr lang="ar-SA" sz="4800" dirty="0" smtClean="0">
                <a:solidFill>
                  <a:srgbClr val="FF0000"/>
                </a:solidFill>
              </a:rPr>
            </a:br>
            <a:r>
              <a:rPr lang="ar-SA" sz="4800" dirty="0" smtClean="0">
                <a:solidFill>
                  <a:srgbClr val="FF0000"/>
                </a:solidFill>
              </a:rPr>
              <a:t>السلوك </a:t>
            </a:r>
            <a:r>
              <a:rPr lang="ar-SA" sz="4800" dirty="0" err="1" smtClean="0">
                <a:solidFill>
                  <a:srgbClr val="FF0000"/>
                </a:solidFill>
              </a:rPr>
              <a:t>التوكيدي</a:t>
            </a:r>
            <a:r>
              <a:rPr lang="ar-SA" sz="4800" dirty="0" smtClean="0">
                <a:solidFill>
                  <a:srgbClr val="FF0000"/>
                </a:solidFill>
              </a:rPr>
              <a:t> </a:t>
            </a:r>
            <a:endParaRPr lang="ar-SA" sz="48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السلوك </a:t>
            </a:r>
            <a:r>
              <a:rPr lang="ar-SA" sz="3600" dirty="0" err="1" smtClean="0">
                <a:solidFill>
                  <a:srgbClr val="FF0000"/>
                </a:solidFill>
              </a:rPr>
              <a:t>التوكيدي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قصة النملة والصرصور</a:t>
                      </a:r>
                      <a:r>
                        <a:rPr lang="ar-SA" sz="2000" b="1">
                          <a:latin typeface="Calibri"/>
                          <a:ea typeface="Calibri"/>
                          <a:cs typeface="Arial"/>
                        </a:rPr>
                        <a:t>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يستنتج  الطفل معنى السلوك التوكيدي</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يحدد السلوك التوكيدي الذي ظهر في أحداث القصة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الحلقة أو فترة اللقاء الأخير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a:latin typeface="Calibri"/>
                          <a:ea typeface="Calibri"/>
                          <a:cs typeface="Arial"/>
                        </a:rPr>
                        <a:t>مقطع فيديو  </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https://www.youtube.com/watch?v=ndX-7AuG62E</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قصة النملة والصرصور </a:t>
                      </a:r>
                      <a:r>
                        <a:rPr lang="ar-SA" sz="2000" b="1" dirty="0" err="1">
                          <a:latin typeface="Calibri"/>
                          <a:ea typeface="Calibri"/>
                          <a:cs typeface="Arial"/>
                        </a:rPr>
                        <a:t>وتوكد</a:t>
                      </a:r>
                      <a:r>
                        <a:rPr lang="ar-SA" sz="2000" b="1" dirty="0">
                          <a:latin typeface="Calibri"/>
                          <a:ea typeface="Calibri"/>
                          <a:cs typeface="Arial"/>
                        </a:rPr>
                        <a:t> على سلوك النملة </a:t>
                      </a:r>
                      <a:r>
                        <a:rPr lang="ar-SA" sz="2000" b="1" dirty="0" err="1">
                          <a:latin typeface="Calibri"/>
                          <a:ea typeface="Calibri"/>
                          <a:cs typeface="Arial"/>
                        </a:rPr>
                        <a:t>المجتهده</a:t>
                      </a:r>
                      <a:r>
                        <a:rPr lang="ar-SA" sz="2000" b="1" dirty="0">
                          <a:latin typeface="Calibri"/>
                          <a:ea typeface="Calibri"/>
                          <a:cs typeface="Arial"/>
                        </a:rPr>
                        <a:t> ورفضها طلب الصرصور الكسول </a:t>
                      </a:r>
                      <a:r>
                        <a:rPr lang="ar-SA" sz="2000" b="1" dirty="0" err="1">
                          <a:latin typeface="Calibri"/>
                          <a:ea typeface="Calibri"/>
                          <a:cs typeface="Arial"/>
                        </a:rPr>
                        <a:t>لاخذ</a:t>
                      </a:r>
                      <a:r>
                        <a:rPr lang="ar-SA" sz="2000" b="1" dirty="0">
                          <a:latin typeface="Calibri"/>
                          <a:ea typeface="Calibri"/>
                          <a:cs typeface="Arial"/>
                        </a:rPr>
                        <a:t> الطعام الذي جمعته بتعبها وجهدها .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الهدف: توكيد </a:t>
                      </a:r>
                      <a:r>
                        <a:rPr lang="ar-SA" sz="2000" b="1" dirty="0" err="1">
                          <a:latin typeface="Calibri"/>
                          <a:ea typeface="Calibri"/>
                          <a:cs typeface="Arial"/>
                        </a:rPr>
                        <a:t>وأكساب</a:t>
                      </a:r>
                      <a:r>
                        <a:rPr lang="ar-SA" sz="2000" b="1" dirty="0">
                          <a:latin typeface="Calibri"/>
                          <a:ea typeface="Calibri"/>
                          <a:cs typeface="Arial"/>
                        </a:rPr>
                        <a:t> الطفل مهارة عدم تنفيذ المطالب ويحافظ الطفل على </a:t>
                      </a:r>
                      <a:r>
                        <a:rPr lang="ar-SA" sz="2000" b="1" dirty="0" err="1">
                          <a:latin typeface="Calibri"/>
                          <a:ea typeface="Calibri"/>
                          <a:cs typeface="Arial"/>
                        </a:rPr>
                        <a:t>حقوقة</a:t>
                      </a:r>
                      <a:r>
                        <a:rPr lang="ar-SA" sz="2000" b="1" dirty="0">
                          <a:latin typeface="Calibri"/>
                          <a:ea typeface="Calibri"/>
                          <a:cs typeface="Arial"/>
                        </a:rPr>
                        <a:t> ومصالحة مع </a:t>
                      </a:r>
                      <a:r>
                        <a:rPr lang="ar-SA" sz="2000" b="1" dirty="0" err="1">
                          <a:latin typeface="Calibri"/>
                          <a:ea typeface="Calibri"/>
                          <a:cs typeface="Arial"/>
                        </a:rPr>
                        <a:t>التاكيد</a:t>
                      </a:r>
                      <a:r>
                        <a:rPr lang="ar-SA" sz="2000" b="1" dirty="0">
                          <a:latin typeface="Calibri"/>
                          <a:ea typeface="Calibri"/>
                          <a:cs typeface="Arial"/>
                        </a:rPr>
                        <a:t> على مفهوم السلوك </a:t>
                      </a:r>
                      <a:r>
                        <a:rPr lang="ar-SA" sz="2000" b="1" dirty="0" err="1">
                          <a:latin typeface="Calibri"/>
                          <a:ea typeface="Calibri"/>
                          <a:cs typeface="Arial"/>
                        </a:rPr>
                        <a:t>التوكيدي</a:t>
                      </a:r>
                      <a:r>
                        <a:rPr lang="ar-SA" sz="2000" b="1" dirty="0">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السلوك </a:t>
            </a:r>
            <a:r>
              <a:rPr lang="ar-SA" sz="3600" dirty="0" err="1" smtClean="0">
                <a:solidFill>
                  <a:srgbClr val="FF0000"/>
                </a:solidFill>
              </a:rPr>
              <a:t>التوكيدي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قصة الفتى الشجاع وعمر بن الخطاب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يستنتج  الطفل معنى السلوك التوكيدي</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يحدد السلوك التوكيدي الذي ظهر في احداث القصة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او فترة اللقاء الاخير</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الأدوات : قصة تسردها المعلمة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dirty="0">
                          <a:latin typeface="Calibri"/>
                          <a:ea typeface="Calibri"/>
                          <a:cs typeface="Arial"/>
                        </a:rPr>
                        <a:t>وصف النشاط : تسرد المعلمة قصة عمر بن الخطاب </a:t>
                      </a:r>
                      <a:r>
                        <a:rPr lang="ar-SA" sz="2000" b="1" dirty="0" err="1">
                          <a:latin typeface="Calibri"/>
                          <a:ea typeface="Calibri"/>
                          <a:cs typeface="Arial"/>
                        </a:rPr>
                        <a:t>وعبدالله</a:t>
                      </a:r>
                      <a:r>
                        <a:rPr lang="ar-SA" sz="2000" b="1" dirty="0">
                          <a:latin typeface="Calibri"/>
                          <a:ea typeface="Calibri"/>
                          <a:cs typeface="Arial"/>
                        </a:rPr>
                        <a:t> بن الزبير ثم تناقش </a:t>
                      </a:r>
                      <a:r>
                        <a:rPr lang="ar-SA" sz="2000" b="1" dirty="0" err="1">
                          <a:latin typeface="Calibri"/>
                          <a:ea typeface="Calibri"/>
                          <a:cs typeface="Arial"/>
                        </a:rPr>
                        <a:t>الاطفال</a:t>
                      </a:r>
                      <a:r>
                        <a:rPr lang="ar-SA" sz="2000" b="1" dirty="0">
                          <a:latin typeface="Calibri"/>
                          <a:ea typeface="Calibri"/>
                          <a:cs typeface="Arial"/>
                        </a:rPr>
                        <a:t> في سلوك </a:t>
                      </a:r>
                      <a:r>
                        <a:rPr lang="ar-SA" sz="2000" b="1" dirty="0" err="1">
                          <a:latin typeface="Calibri"/>
                          <a:ea typeface="Calibri"/>
                          <a:cs typeface="Arial"/>
                        </a:rPr>
                        <a:t>عبدالله</a:t>
                      </a:r>
                      <a:r>
                        <a:rPr lang="ar-SA" sz="2000" b="1" dirty="0">
                          <a:latin typeface="Calibri"/>
                          <a:ea typeface="Calibri"/>
                          <a:cs typeface="Arial"/>
                        </a:rPr>
                        <a:t> بن الزبير </a:t>
                      </a:r>
                      <a:r>
                        <a:rPr lang="ar-SA" sz="2000" b="1" dirty="0" err="1">
                          <a:latin typeface="Calibri"/>
                          <a:ea typeface="Calibri"/>
                          <a:cs typeface="Arial"/>
                        </a:rPr>
                        <a:t>موكدة</a:t>
                      </a:r>
                      <a:r>
                        <a:rPr lang="ar-SA" sz="2000" b="1" dirty="0">
                          <a:latin typeface="Calibri"/>
                          <a:ea typeface="Calibri"/>
                          <a:cs typeface="Arial"/>
                        </a:rPr>
                        <a:t> على سلوكه </a:t>
                      </a:r>
                      <a:r>
                        <a:rPr lang="ar-SA" sz="2000" b="1" dirty="0" err="1">
                          <a:latin typeface="Calibri"/>
                          <a:ea typeface="Calibri"/>
                          <a:cs typeface="Arial"/>
                        </a:rPr>
                        <a:t>التوكيدي</a:t>
                      </a:r>
                      <a:r>
                        <a:rPr lang="ar-SA" sz="2000" b="1" dirty="0">
                          <a:latin typeface="Calibri"/>
                          <a:ea typeface="Calibri"/>
                          <a:cs typeface="Arial"/>
                        </a:rPr>
                        <a:t> وثقته بذاته ورده </a:t>
                      </a:r>
                      <a:r>
                        <a:rPr lang="ar-SA" sz="2000" b="1" dirty="0" err="1">
                          <a:latin typeface="Calibri"/>
                          <a:ea typeface="Calibri"/>
                          <a:cs typeface="Arial"/>
                        </a:rPr>
                        <a:t>بادب</a:t>
                      </a:r>
                      <a:r>
                        <a:rPr lang="ar-SA" sz="2000" b="1" dirty="0">
                          <a:latin typeface="Calibri"/>
                          <a:ea typeface="Calibri"/>
                          <a:cs typeface="Arial"/>
                        </a:rPr>
                        <a:t> على عمر بن الخطاب رضي الله عنه . </a:t>
                      </a:r>
                      <a:endParaRPr lang="en-US" sz="2000" b="1" dirty="0">
                        <a:latin typeface="Calibri"/>
                        <a:ea typeface="Calibri"/>
                        <a:cs typeface="Arial"/>
                      </a:endParaRPr>
                    </a:p>
                    <a:p>
                      <a:pPr marL="233680" algn="r" rtl="1">
                        <a:lnSpc>
                          <a:spcPct val="115000"/>
                        </a:lnSpc>
                        <a:spcAft>
                          <a:spcPts val="0"/>
                        </a:spcAft>
                      </a:pPr>
                      <a:r>
                        <a:rPr lang="ar-SA" sz="2000" b="1" dirty="0">
                          <a:latin typeface="Calibri"/>
                          <a:ea typeface="Calibri"/>
                          <a:cs typeface="Arial"/>
                        </a:rPr>
                        <a:t>الهدف:  تعزيز </a:t>
                      </a:r>
                      <a:r>
                        <a:rPr lang="ar-SA" sz="2000" b="1" dirty="0" err="1">
                          <a:latin typeface="Calibri"/>
                          <a:ea typeface="Calibri"/>
                          <a:cs typeface="Arial"/>
                        </a:rPr>
                        <a:t>الأفصاح</a:t>
                      </a:r>
                      <a:r>
                        <a:rPr lang="ar-SA" sz="2000" b="1" dirty="0">
                          <a:latin typeface="Calibri"/>
                          <a:ea typeface="Calibri"/>
                          <a:cs typeface="Arial"/>
                        </a:rPr>
                        <a:t> عن المشاعر وقدرة الطفل على التعبير الملائم لفظا وسلوكا عن مشاعره </a:t>
                      </a:r>
                      <a:r>
                        <a:rPr lang="ar-SA" sz="2000" b="1" dirty="0" err="1">
                          <a:latin typeface="Calibri"/>
                          <a:ea typeface="Calibri"/>
                          <a:cs typeface="Arial"/>
                        </a:rPr>
                        <a:t>وأفكارة</a:t>
                      </a:r>
                      <a:r>
                        <a:rPr lang="ar-SA" sz="2000" b="1" dirty="0">
                          <a:latin typeface="Calibri"/>
                          <a:ea typeface="Calibri"/>
                          <a:cs typeface="Arial"/>
                        </a:rPr>
                        <a:t> </a:t>
                      </a:r>
                      <a:r>
                        <a:rPr lang="ar-SA" sz="2000" b="1" dirty="0" err="1">
                          <a:latin typeface="Calibri"/>
                          <a:ea typeface="Calibri"/>
                          <a:cs typeface="Arial"/>
                        </a:rPr>
                        <a:t>تجاة</a:t>
                      </a:r>
                      <a:r>
                        <a:rPr lang="ar-SA" sz="2000" b="1" dirty="0">
                          <a:latin typeface="Calibri"/>
                          <a:ea typeface="Calibri"/>
                          <a:cs typeface="Arial"/>
                        </a:rPr>
                        <a:t> الأشخاص والأحداث والمطالبة </a:t>
                      </a:r>
                      <a:r>
                        <a:rPr lang="ar-SA" sz="2000" b="1" dirty="0" err="1">
                          <a:latin typeface="Calibri"/>
                          <a:ea typeface="Calibri"/>
                          <a:cs typeface="Arial"/>
                        </a:rPr>
                        <a:t>بحقوقة</a:t>
                      </a:r>
                      <a:r>
                        <a:rPr lang="ar-SA" sz="2000" b="1" dirty="0">
                          <a:latin typeface="Calibri"/>
                          <a:ea typeface="Calibri"/>
                          <a:cs typeface="Arial"/>
                        </a:rPr>
                        <a:t> دون ظلم أو عدوان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الفرق بين السلوك </a:t>
            </a:r>
            <a:r>
              <a:rPr lang="ar-SA" sz="3600" dirty="0" err="1" smtClean="0">
                <a:solidFill>
                  <a:srgbClr val="FF0000"/>
                </a:solidFill>
              </a:rPr>
              <a:t>التوكيدي</a:t>
            </a:r>
            <a:r>
              <a:rPr lang="ar-SA" sz="3600" dirty="0" smtClean="0">
                <a:solidFill>
                  <a:srgbClr val="FF0000"/>
                </a:solidFill>
              </a:rPr>
              <a:t> والعدواني والمذعن</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548DD4"/>
                          </a:solidFill>
                          <a:latin typeface="Calibri"/>
                          <a:ea typeface="Calibri"/>
                          <a:cs typeface="Arial"/>
                        </a:rPr>
                        <a:t>ألعاب الرمل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في نهاية النشاط يكون الطفل قادرا على أن  :</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أن يقارن  الطفل بين السلوك </a:t>
                      </a:r>
                      <a:r>
                        <a:rPr lang="ar-SA" sz="2000" b="1" dirty="0" err="1">
                          <a:solidFill>
                            <a:srgbClr val="000000"/>
                          </a:solidFill>
                          <a:latin typeface="Calibri"/>
                          <a:ea typeface="Calibri"/>
                          <a:cs typeface="Arial"/>
                        </a:rPr>
                        <a:t>التوكيدي</a:t>
                      </a:r>
                      <a:r>
                        <a:rPr lang="ar-SA" sz="2000" b="1" dirty="0">
                          <a:solidFill>
                            <a:srgbClr val="000000"/>
                          </a:solidFill>
                          <a:latin typeface="Calibri"/>
                          <a:ea typeface="Calibri"/>
                          <a:cs typeface="Arial"/>
                        </a:rPr>
                        <a:t> والعدواني والمذعن.</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قصة</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على </a:t>
                      </a:r>
                      <a:r>
                        <a:rPr lang="ar-SA" sz="2000" b="1" dirty="0" err="1">
                          <a:latin typeface="Calibri"/>
                          <a:ea typeface="Calibri"/>
                          <a:cs typeface="Arial"/>
                        </a:rPr>
                        <a:t>الاطفال</a:t>
                      </a:r>
                      <a:r>
                        <a:rPr lang="ar-SA" sz="2000" b="1" dirty="0">
                          <a:latin typeface="Calibri"/>
                          <a:ea typeface="Calibri"/>
                          <a:cs typeface="Arial"/>
                        </a:rPr>
                        <a:t> القصة ثم تتناقش مع </a:t>
                      </a:r>
                      <a:r>
                        <a:rPr lang="ar-SA" sz="2000" b="1" dirty="0" err="1">
                          <a:latin typeface="Calibri"/>
                          <a:ea typeface="Calibri"/>
                          <a:cs typeface="Arial"/>
                        </a:rPr>
                        <a:t>الاطفال</a:t>
                      </a:r>
                      <a:r>
                        <a:rPr lang="ar-SA" sz="2000" b="1" dirty="0">
                          <a:latin typeface="Calibri"/>
                          <a:ea typeface="Calibri"/>
                          <a:cs typeface="Arial"/>
                        </a:rPr>
                        <a:t> حول اختلاف ردة فعل كلا من باسل </a:t>
                      </a:r>
                      <a:r>
                        <a:rPr lang="ar-SA" sz="2000" b="1" dirty="0" err="1">
                          <a:latin typeface="Calibri"/>
                          <a:ea typeface="Calibri"/>
                          <a:cs typeface="Arial"/>
                        </a:rPr>
                        <a:t>وثامر</a:t>
                      </a:r>
                      <a:r>
                        <a:rPr lang="ar-SA" sz="2000" b="1" dirty="0">
                          <a:latin typeface="Calibri"/>
                          <a:ea typeface="Calibri"/>
                          <a:cs typeface="Arial"/>
                        </a:rPr>
                        <a:t> وياسر , ثم تتناقش مع </a:t>
                      </a:r>
                      <a:r>
                        <a:rPr lang="ar-SA" sz="2000" b="1" dirty="0" err="1">
                          <a:latin typeface="Calibri"/>
                          <a:ea typeface="Calibri"/>
                          <a:cs typeface="Arial"/>
                        </a:rPr>
                        <a:t>الاطفال</a:t>
                      </a:r>
                      <a:r>
                        <a:rPr lang="ar-SA" sz="2000" b="1" dirty="0">
                          <a:latin typeface="Calibri"/>
                          <a:ea typeface="Calibri"/>
                          <a:cs typeface="Arial"/>
                        </a:rPr>
                        <a:t> حول سلوك كلا من </a:t>
                      </a:r>
                      <a:r>
                        <a:rPr lang="ar-SA" sz="2000" b="1" dirty="0" err="1">
                          <a:latin typeface="Calibri"/>
                          <a:ea typeface="Calibri"/>
                          <a:cs typeface="Arial"/>
                        </a:rPr>
                        <a:t>الاطفال</a:t>
                      </a:r>
                      <a:r>
                        <a:rPr lang="ar-SA" sz="2000" b="1" dirty="0">
                          <a:latin typeface="Calibri"/>
                          <a:ea typeface="Calibri"/>
                          <a:cs typeface="Arial"/>
                        </a:rPr>
                        <a:t> </a:t>
                      </a:r>
                      <a:r>
                        <a:rPr lang="ar-SA" sz="2000" b="1" dirty="0" err="1">
                          <a:latin typeface="Calibri"/>
                          <a:ea typeface="Calibri"/>
                          <a:cs typeface="Arial"/>
                        </a:rPr>
                        <a:t>الثلاثه</a:t>
                      </a:r>
                      <a:r>
                        <a:rPr lang="ar-SA" sz="2000" b="1" dirty="0">
                          <a:latin typeface="Calibri"/>
                          <a:ea typeface="Calibri"/>
                          <a:cs typeface="Arial"/>
                        </a:rPr>
                        <a:t> </a:t>
                      </a:r>
                      <a:r>
                        <a:rPr lang="ar-SA" sz="2000" b="1" dirty="0" err="1">
                          <a:latin typeface="Calibri"/>
                          <a:ea typeface="Calibri"/>
                          <a:cs typeface="Arial"/>
                        </a:rPr>
                        <a:t>موكدة</a:t>
                      </a:r>
                      <a:r>
                        <a:rPr lang="ar-SA" sz="2000" b="1" dirty="0">
                          <a:latin typeface="Calibri"/>
                          <a:ea typeface="Calibri"/>
                          <a:cs typeface="Arial"/>
                        </a:rPr>
                        <a:t> على السلوك </a:t>
                      </a:r>
                      <a:r>
                        <a:rPr lang="ar-SA" sz="2000" b="1" dirty="0" err="1">
                          <a:latin typeface="Calibri"/>
                          <a:ea typeface="Calibri"/>
                          <a:cs typeface="Arial"/>
                        </a:rPr>
                        <a:t>التوكيدي</a:t>
                      </a:r>
                      <a:r>
                        <a:rPr lang="ar-SA" sz="2000" b="1" dirty="0">
                          <a:latin typeface="Calibri"/>
                          <a:ea typeface="Calibri"/>
                          <a:cs typeface="Arial"/>
                        </a:rPr>
                        <a:t> والمذعن والعدواني . </a:t>
                      </a:r>
                      <a:endParaRPr lang="en-US" sz="2000" b="1" dirty="0">
                        <a:latin typeface="Calibri"/>
                        <a:ea typeface="Calibri"/>
                        <a:cs typeface="Arial"/>
                      </a:endParaRPr>
                    </a:p>
                    <a:p>
                      <a:pPr algn="r" rtl="1">
                        <a:lnSpc>
                          <a:spcPct val="115000"/>
                        </a:lnSpc>
                        <a:spcAft>
                          <a:spcPts val="0"/>
                        </a:spcAft>
                      </a:pPr>
                      <a:r>
                        <a:rPr lang="ar-SA" sz="2000" b="1" dirty="0">
                          <a:latin typeface="Calibri"/>
                          <a:ea typeface="Calibri"/>
                          <a:cs typeface="Arial"/>
                        </a:rPr>
                        <a:t>الهدف :  </a:t>
                      </a:r>
                      <a:r>
                        <a:rPr lang="ar-SA" sz="2000" b="1" dirty="0" err="1">
                          <a:latin typeface="Calibri"/>
                          <a:ea typeface="Calibri"/>
                          <a:cs typeface="Arial"/>
                        </a:rPr>
                        <a:t>ان</a:t>
                      </a:r>
                      <a:r>
                        <a:rPr lang="ar-SA" sz="2000" b="1" dirty="0">
                          <a:latin typeface="Calibri"/>
                          <a:ea typeface="Calibri"/>
                          <a:cs typeface="Arial"/>
                        </a:rPr>
                        <a:t> يفرق الطفل بين السلوك </a:t>
                      </a:r>
                      <a:r>
                        <a:rPr lang="ar-SA" sz="2000" b="1" dirty="0" err="1">
                          <a:latin typeface="Calibri"/>
                          <a:ea typeface="Calibri"/>
                          <a:cs typeface="Arial"/>
                        </a:rPr>
                        <a:t>التوكيدي</a:t>
                      </a:r>
                      <a:r>
                        <a:rPr lang="ar-SA" sz="2000" b="1" dirty="0">
                          <a:latin typeface="Calibri"/>
                          <a:ea typeface="Calibri"/>
                          <a:cs typeface="Arial"/>
                        </a:rPr>
                        <a:t> والعدواني </a:t>
                      </a:r>
                      <a:r>
                        <a:rPr lang="ar-SA" sz="2000" b="1" dirty="0" err="1">
                          <a:latin typeface="Calibri"/>
                          <a:ea typeface="Calibri"/>
                          <a:cs typeface="Arial"/>
                        </a:rPr>
                        <a:t>والذعن</a:t>
                      </a:r>
                      <a:r>
                        <a:rPr lang="ar-SA" sz="2000" b="1" dirty="0">
                          <a:latin typeface="Calibri"/>
                          <a:ea typeface="Calibri"/>
                          <a:cs typeface="Arial"/>
                        </a:rPr>
                        <a:t> و تنمية مهارة المشاركة الوجدانية والتفاعل مع الأقران بطرق صحيحة ايجابية.دون </a:t>
                      </a:r>
                      <a:r>
                        <a:rPr lang="ar-SA" sz="2000" b="1" dirty="0" err="1">
                          <a:latin typeface="Calibri"/>
                          <a:ea typeface="Calibri"/>
                          <a:cs typeface="Arial"/>
                        </a:rPr>
                        <a:t>الأساءة</a:t>
                      </a:r>
                      <a:r>
                        <a:rPr lang="ar-SA" sz="2000" b="1" dirty="0">
                          <a:latin typeface="Calibri"/>
                          <a:ea typeface="Calibri"/>
                          <a:cs typeface="Arial"/>
                        </a:rPr>
                        <a:t> لهم </a:t>
                      </a:r>
                      <a:r>
                        <a:rPr lang="ar-SA" sz="2000" b="1" dirty="0" err="1">
                          <a:latin typeface="Calibri"/>
                          <a:ea typeface="Calibri"/>
                          <a:cs typeface="Arial"/>
                        </a:rPr>
                        <a:t>وأحترامهم</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214422"/>
            <a:ext cx="8229600" cy="4525963"/>
          </a:xfrm>
        </p:spPr>
        <p:txBody>
          <a:bodyPr>
            <a:normAutofit fontScale="92500" lnSpcReduction="10000"/>
          </a:bodyPr>
          <a:lstStyle/>
          <a:p>
            <a:pPr algn="ctr">
              <a:buNone/>
            </a:pPr>
            <a:r>
              <a:rPr lang="ar-SA" dirty="0"/>
              <a:t>قصة ألعاب الرمل</a:t>
            </a:r>
            <a:endParaRPr lang="en-US" dirty="0"/>
          </a:p>
          <a:p>
            <a:pPr algn="ctr">
              <a:buNone/>
            </a:pPr>
            <a:r>
              <a:rPr lang="ar-SA" dirty="0"/>
              <a:t>كان </a:t>
            </a:r>
            <a:r>
              <a:rPr lang="ar-SA" dirty="0" err="1"/>
              <a:t>يامكان</a:t>
            </a:r>
            <a:r>
              <a:rPr lang="ar-SA" dirty="0"/>
              <a:t> كان هناك 3 </a:t>
            </a:r>
            <a:r>
              <a:rPr lang="ar-SA" dirty="0" err="1"/>
              <a:t>اطفال</a:t>
            </a:r>
            <a:r>
              <a:rPr lang="ar-SA" dirty="0"/>
              <a:t> </a:t>
            </a:r>
            <a:r>
              <a:rPr lang="ar-SA" dirty="0" err="1"/>
              <a:t>ثامر</a:t>
            </a:r>
            <a:r>
              <a:rPr lang="ar-SA" dirty="0"/>
              <a:t> وباسل وياسر بالروضة في فتره اللعب بالرمل </a:t>
            </a:r>
            <a:r>
              <a:rPr lang="ar-SA" dirty="0" err="1"/>
              <a:t>اجتعموا</a:t>
            </a:r>
            <a:r>
              <a:rPr lang="ar-SA" dirty="0"/>
              <a:t> </a:t>
            </a:r>
            <a:r>
              <a:rPr lang="ar-SA" dirty="0" err="1"/>
              <a:t>الاصدقاء</a:t>
            </a:r>
            <a:r>
              <a:rPr lang="ar-SA" dirty="0"/>
              <a:t> للعب </a:t>
            </a:r>
            <a:r>
              <a:rPr lang="ar-SA" dirty="0" err="1"/>
              <a:t>بادوات</a:t>
            </a:r>
            <a:r>
              <a:rPr lang="ar-SA" dirty="0"/>
              <a:t> الرمل </a:t>
            </a:r>
            <a:r>
              <a:rPr lang="ar-SA" dirty="0" smtClean="0"/>
              <a:t>وكانوا </a:t>
            </a:r>
            <a:r>
              <a:rPr lang="ar-SA" dirty="0"/>
              <a:t>سعيدين </a:t>
            </a:r>
            <a:r>
              <a:rPr lang="ar-SA" dirty="0" err="1"/>
              <a:t>للغايه</a:t>
            </a:r>
            <a:r>
              <a:rPr lang="ar-SA" dirty="0"/>
              <a:t> </a:t>
            </a:r>
            <a:r>
              <a:rPr lang="ar-SA" dirty="0" err="1"/>
              <a:t>وفجاءه</a:t>
            </a:r>
            <a:r>
              <a:rPr lang="ar-SA" dirty="0"/>
              <a:t> </a:t>
            </a:r>
            <a:r>
              <a:rPr lang="ar-SA" dirty="0" err="1"/>
              <a:t>اتى</a:t>
            </a:r>
            <a:r>
              <a:rPr lang="ar-SA" dirty="0"/>
              <a:t> لهم خالد </a:t>
            </a:r>
            <a:r>
              <a:rPr lang="ar-SA" dirty="0" err="1"/>
              <a:t>وأخد</a:t>
            </a:r>
            <a:r>
              <a:rPr lang="ar-SA" dirty="0"/>
              <a:t> </a:t>
            </a:r>
            <a:r>
              <a:rPr lang="ar-SA" dirty="0" err="1"/>
              <a:t>الالعاب</a:t>
            </a:r>
            <a:r>
              <a:rPr lang="ar-SA" dirty="0"/>
              <a:t> من  يد </a:t>
            </a:r>
            <a:r>
              <a:rPr lang="ar-SA" dirty="0" err="1" smtClean="0"/>
              <a:t>ثامراولا</a:t>
            </a:r>
            <a:r>
              <a:rPr lang="ar-SA" dirty="0" smtClean="0"/>
              <a:t> ,  </a:t>
            </a:r>
            <a:r>
              <a:rPr lang="ar-SA" dirty="0"/>
              <a:t>فشعر بالحزن </a:t>
            </a:r>
            <a:r>
              <a:rPr lang="ar-SA" dirty="0" smtClean="0"/>
              <a:t>ولكنه لم يتحدث </a:t>
            </a:r>
            <a:r>
              <a:rPr lang="ar-SA" dirty="0"/>
              <a:t>له </a:t>
            </a:r>
            <a:r>
              <a:rPr lang="ar-SA" dirty="0" smtClean="0"/>
              <a:t>ثم اتجه خالد نحو </a:t>
            </a:r>
            <a:r>
              <a:rPr lang="ar-SA" dirty="0"/>
              <a:t>باسل واخذ </a:t>
            </a:r>
            <a:r>
              <a:rPr lang="ar-SA" dirty="0" err="1"/>
              <a:t>الالعاب</a:t>
            </a:r>
            <a:r>
              <a:rPr lang="ar-SA" dirty="0"/>
              <a:t> التي بحوزته ولكن باسل قام بضرب خالد وعاد خالد متوجه مسرعا نحو ياسر </a:t>
            </a:r>
            <a:r>
              <a:rPr lang="ar-SA" dirty="0" err="1"/>
              <a:t>لاخذ</a:t>
            </a:r>
            <a:r>
              <a:rPr lang="ar-SA" dirty="0"/>
              <a:t> </a:t>
            </a:r>
            <a:r>
              <a:rPr lang="ar-SA" dirty="0" err="1"/>
              <a:t>مالديه</a:t>
            </a:r>
            <a:r>
              <a:rPr lang="ar-SA" dirty="0"/>
              <a:t> ولكن ياسر قال له اعلم </a:t>
            </a:r>
            <a:r>
              <a:rPr lang="ar-SA" dirty="0" err="1"/>
              <a:t>ان</a:t>
            </a:r>
            <a:r>
              <a:rPr lang="ar-SA" dirty="0"/>
              <a:t> </a:t>
            </a:r>
            <a:r>
              <a:rPr lang="ar-SA" dirty="0" err="1"/>
              <a:t>الالعاب</a:t>
            </a:r>
            <a:r>
              <a:rPr lang="ar-SA" dirty="0"/>
              <a:t> ملكا للجميع وانك تريد اللعب </a:t>
            </a:r>
            <a:r>
              <a:rPr lang="ar-SA" dirty="0" err="1"/>
              <a:t>بها</a:t>
            </a:r>
            <a:r>
              <a:rPr lang="ar-SA" dirty="0"/>
              <a:t> ولكن ليس بهذه الطريقة تتملك </a:t>
            </a:r>
            <a:r>
              <a:rPr lang="ar-SA" dirty="0" err="1"/>
              <a:t>الاشياء</a:t>
            </a:r>
            <a:r>
              <a:rPr lang="ar-SA" dirty="0"/>
              <a:t> </a:t>
            </a:r>
            <a:r>
              <a:rPr lang="ar-SA" dirty="0" err="1"/>
              <a:t>مارايك</a:t>
            </a:r>
            <a:r>
              <a:rPr lang="ar-SA" dirty="0"/>
              <a:t> </a:t>
            </a:r>
            <a:r>
              <a:rPr lang="ar-SA" dirty="0" err="1"/>
              <a:t>ان</a:t>
            </a:r>
            <a:r>
              <a:rPr lang="ar-SA" dirty="0"/>
              <a:t> </a:t>
            </a:r>
            <a:r>
              <a:rPr lang="ar-SA" dirty="0" err="1"/>
              <a:t>تاتي</a:t>
            </a:r>
            <a:r>
              <a:rPr lang="ar-SA" dirty="0"/>
              <a:t> وتلعب معنا ففرح خالد واجتمع معهم للعب بعد </a:t>
            </a:r>
            <a:r>
              <a:rPr lang="ar-SA" dirty="0" err="1"/>
              <a:t>ان</a:t>
            </a:r>
            <a:r>
              <a:rPr lang="ar-SA" dirty="0"/>
              <a:t> اعتذر من </a:t>
            </a:r>
            <a:r>
              <a:rPr lang="ar-SA" dirty="0" err="1"/>
              <a:t>اصدقائه</a:t>
            </a:r>
            <a:r>
              <a:rPr lang="ar-SA" dirty="0"/>
              <a:t>.</a:t>
            </a:r>
            <a:endParaRPr lang="en-US" dirty="0"/>
          </a:p>
          <a:p>
            <a:pPr algn="ctr">
              <a:buNone/>
            </a:pP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الفرق بين السلوك </a:t>
            </a:r>
            <a:r>
              <a:rPr lang="ar-SA" sz="3600" dirty="0" err="1" smtClean="0">
                <a:solidFill>
                  <a:srgbClr val="FF0000"/>
                </a:solidFill>
              </a:rPr>
              <a:t>التوكيدي</a:t>
            </a:r>
            <a:r>
              <a:rPr lang="ar-SA" sz="3600" dirty="0" smtClean="0">
                <a:solidFill>
                  <a:srgbClr val="FF0000"/>
                </a:solidFill>
              </a:rPr>
              <a:t> والعدواني والمذعن</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548DD4"/>
                          </a:solidFill>
                          <a:latin typeface="Calibri"/>
                          <a:ea typeface="Calibri"/>
                          <a:cs typeface="Arial"/>
                        </a:rPr>
                        <a:t>من يعبر الجسر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يقارن  الطفل بين السلوك التوكيدي والعدواني والمذعن.</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متابعة مشهد – نقاش جماعي – عصف ذهني .</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مقطع فيديو</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https://www.youtube.com/watch?v=_X_AfRk9F9w</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مقطع فيديو ثم تناقش </a:t>
                      </a:r>
                      <a:r>
                        <a:rPr lang="ar-SA" sz="2000" b="1" dirty="0" err="1">
                          <a:latin typeface="Calibri"/>
                          <a:ea typeface="Calibri"/>
                          <a:cs typeface="Arial"/>
                        </a:rPr>
                        <a:t>الاطفال</a:t>
                      </a:r>
                      <a:r>
                        <a:rPr lang="ar-SA" sz="2000" b="1" dirty="0">
                          <a:latin typeface="Calibri"/>
                          <a:ea typeface="Calibri"/>
                          <a:cs typeface="Arial"/>
                        </a:rPr>
                        <a:t> حول سلوك كلا من الحيوانات التي تريد عبور الجسر </a:t>
                      </a:r>
                      <a:r>
                        <a:rPr lang="ar-SA" sz="2000" b="1" dirty="0" err="1">
                          <a:latin typeface="Calibri"/>
                          <a:ea typeface="Calibri"/>
                          <a:cs typeface="Arial"/>
                        </a:rPr>
                        <a:t>موكدة</a:t>
                      </a:r>
                      <a:r>
                        <a:rPr lang="ar-SA" sz="2000" b="1" dirty="0">
                          <a:latin typeface="Calibri"/>
                          <a:ea typeface="Calibri"/>
                          <a:cs typeface="Arial"/>
                        </a:rPr>
                        <a:t> على السلوك العدواني والمذعن والسلوك </a:t>
                      </a:r>
                      <a:r>
                        <a:rPr lang="ar-SA" sz="2000" b="1" dirty="0" err="1">
                          <a:latin typeface="Calibri"/>
                          <a:ea typeface="Calibri"/>
                          <a:cs typeface="Arial"/>
                        </a:rPr>
                        <a:t>التوكيدي</a:t>
                      </a:r>
                      <a:r>
                        <a:rPr lang="ar-SA" sz="2000" b="1" dirty="0">
                          <a:latin typeface="Calibri"/>
                          <a:ea typeface="Calibri"/>
                          <a:cs typeface="Arial"/>
                        </a:rPr>
                        <a:t> السوي والذي يقوم </a:t>
                      </a:r>
                      <a:r>
                        <a:rPr lang="ar-SA" sz="2000" b="1" dirty="0" err="1">
                          <a:latin typeface="Calibri"/>
                          <a:ea typeface="Calibri"/>
                          <a:cs typeface="Arial"/>
                        </a:rPr>
                        <a:t>به</a:t>
                      </a:r>
                      <a:r>
                        <a:rPr lang="ar-SA" sz="2000" b="1" dirty="0">
                          <a:latin typeface="Calibri"/>
                          <a:ea typeface="Calibri"/>
                          <a:cs typeface="Arial"/>
                        </a:rPr>
                        <a:t> </a:t>
                      </a:r>
                      <a:r>
                        <a:rPr lang="ar-SA" sz="2000" b="1" dirty="0" err="1">
                          <a:latin typeface="Calibri"/>
                          <a:ea typeface="Calibri"/>
                          <a:cs typeface="Arial"/>
                        </a:rPr>
                        <a:t>الارنب</a:t>
                      </a:r>
                      <a:r>
                        <a:rPr lang="ar-SA" sz="2000" b="1" dirty="0">
                          <a:latin typeface="Calibri"/>
                          <a:ea typeface="Calibri"/>
                          <a:cs typeface="Arial"/>
                        </a:rPr>
                        <a:t> والسنجاب في نهاية المقطع .</a:t>
                      </a:r>
                      <a:endParaRPr lang="en-US" sz="2000" b="1" dirty="0">
                        <a:latin typeface="Calibri"/>
                        <a:ea typeface="Calibri"/>
                        <a:cs typeface="Arial"/>
                      </a:endParaRPr>
                    </a:p>
                    <a:p>
                      <a:pPr algn="r" rtl="1">
                        <a:lnSpc>
                          <a:spcPct val="115000"/>
                        </a:lnSpc>
                        <a:spcAft>
                          <a:spcPts val="0"/>
                        </a:spcAft>
                      </a:pPr>
                      <a:r>
                        <a:rPr lang="ar-SA" sz="2000" b="1" dirty="0">
                          <a:latin typeface="Calibri"/>
                          <a:ea typeface="Calibri"/>
                          <a:cs typeface="Arial"/>
                        </a:rPr>
                        <a:t>الهدف : أن يميز الطفل بين السلوك </a:t>
                      </a:r>
                      <a:r>
                        <a:rPr lang="ar-SA" sz="2000" b="1" dirty="0" err="1">
                          <a:latin typeface="Calibri"/>
                          <a:ea typeface="Calibri"/>
                          <a:cs typeface="Arial"/>
                        </a:rPr>
                        <a:t>التوكيدي</a:t>
                      </a:r>
                      <a:r>
                        <a:rPr lang="ar-SA" sz="2000" b="1" dirty="0">
                          <a:latin typeface="Calibri"/>
                          <a:ea typeface="Calibri"/>
                          <a:cs typeface="Arial"/>
                        </a:rPr>
                        <a:t> والعدواني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725470"/>
          </a:xfrm>
        </p:spPr>
        <p:txBody>
          <a:bodyPr>
            <a:normAutofit/>
          </a:bodyPr>
          <a:lstStyle/>
          <a:p>
            <a:r>
              <a:rPr lang="ar-SA" sz="3600" dirty="0" smtClean="0">
                <a:solidFill>
                  <a:srgbClr val="FF0000"/>
                </a:solidFill>
              </a:rPr>
              <a:t>الفرق بين السلوك </a:t>
            </a:r>
            <a:r>
              <a:rPr lang="ar-SA" sz="3600" dirty="0" err="1" smtClean="0">
                <a:solidFill>
                  <a:srgbClr val="FF0000"/>
                </a:solidFill>
              </a:rPr>
              <a:t>التوكيدي</a:t>
            </a:r>
            <a:r>
              <a:rPr lang="ar-SA" sz="3600" dirty="0" smtClean="0">
                <a:solidFill>
                  <a:srgbClr val="FF0000"/>
                </a:solidFill>
              </a:rPr>
              <a:t> والعدواني والمذعن</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428596" y="714356"/>
          <a:ext cx="8372476" cy="599182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600" b="1" dirty="0">
                          <a:solidFill>
                            <a:srgbClr val="000000"/>
                          </a:solidFill>
                          <a:latin typeface="Calibri"/>
                          <a:ea typeface="Calibri"/>
                          <a:cs typeface="Arial"/>
                        </a:rPr>
                        <a:t>2 / 3</a:t>
                      </a:r>
                      <a:endParaRPr lang="en-US" sz="16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548DD4"/>
                          </a:solidFill>
                          <a:latin typeface="Calibri"/>
                          <a:ea typeface="Calibri"/>
                          <a:cs typeface="Arial"/>
                        </a:rPr>
                        <a:t>أريد ألوانا                  </a:t>
                      </a:r>
                      <a:endParaRPr lang="en-US" sz="16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000000"/>
                          </a:solidFill>
                          <a:latin typeface="Calibri"/>
                          <a:ea typeface="Calibri"/>
                          <a:cs typeface="Arial"/>
                        </a:rPr>
                        <a:t>30 دقيقة</a:t>
                      </a:r>
                      <a:endParaRPr lang="en-US" sz="16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000000"/>
                          </a:solidFill>
                          <a:latin typeface="Calibri"/>
                          <a:ea typeface="Calibri"/>
                          <a:cs typeface="Arial"/>
                        </a:rPr>
                        <a:t>في نهاية النشاط يكون الطفل قادرا على أن  :</a:t>
                      </a:r>
                      <a:endParaRPr lang="en-US" sz="1600" b="1">
                        <a:latin typeface="Calibri"/>
                        <a:ea typeface="Calibri"/>
                        <a:cs typeface="Arial"/>
                      </a:endParaRPr>
                    </a:p>
                    <a:p>
                      <a:pPr algn="r" rtl="1">
                        <a:lnSpc>
                          <a:spcPct val="115000"/>
                        </a:lnSpc>
                        <a:spcAft>
                          <a:spcPts val="0"/>
                        </a:spcAft>
                      </a:pPr>
                      <a:r>
                        <a:rPr lang="ar-SA" sz="1600" b="1">
                          <a:solidFill>
                            <a:srgbClr val="000000"/>
                          </a:solidFill>
                          <a:latin typeface="Calibri"/>
                          <a:ea typeface="Calibri"/>
                          <a:cs typeface="Arial"/>
                        </a:rPr>
                        <a:t>أن يقارن  الطفل بين السلوك التوكيدي والعدواني والمذعن.</a:t>
                      </a:r>
                      <a:endParaRPr lang="en-US" sz="1600" b="1">
                        <a:latin typeface="Calibri"/>
                        <a:ea typeface="Calibri"/>
                        <a:cs typeface="Arial"/>
                      </a:endParaRPr>
                    </a:p>
                    <a:p>
                      <a:pPr algn="r" rtl="1">
                        <a:lnSpc>
                          <a:spcPct val="115000"/>
                        </a:lnSpc>
                        <a:spcAft>
                          <a:spcPts val="0"/>
                        </a:spcAft>
                      </a:pPr>
                      <a:r>
                        <a:rPr lang="ar-SA" sz="1600" b="1">
                          <a:solidFill>
                            <a:srgbClr val="000000"/>
                          </a:solidFill>
                          <a:latin typeface="Calibri"/>
                          <a:ea typeface="Calibri"/>
                          <a:cs typeface="Arial"/>
                        </a:rPr>
                        <a:t>أن يمثل الطفل كلا من  السلوك التوكيدي والعدواني والمذعن.</a:t>
                      </a:r>
                      <a:endParaRPr lang="en-US" sz="16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000000"/>
                          </a:solidFill>
                          <a:latin typeface="Calibri"/>
                          <a:ea typeface="Calibri"/>
                          <a:cs typeface="Arial"/>
                        </a:rPr>
                        <a:t>فترة الأركان ( الركن الفني)</a:t>
                      </a:r>
                      <a:endParaRPr lang="en-US" sz="16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000000"/>
                          </a:solidFill>
                          <a:latin typeface="Calibri"/>
                          <a:ea typeface="Calibri"/>
                          <a:cs typeface="Arial"/>
                        </a:rPr>
                        <a:t>تمثيل أدوار – نقاش جماعي – عصف ذهني</a:t>
                      </a:r>
                      <a:endParaRPr lang="en-US" sz="16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latin typeface="Calibri"/>
                          <a:ea typeface="Calibri"/>
                          <a:cs typeface="Arial"/>
                        </a:rPr>
                        <a:t>مشهد تمثيلي  </a:t>
                      </a:r>
                      <a:endParaRPr lang="en-US" sz="16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1600" b="1" dirty="0">
                          <a:latin typeface="Calibri"/>
                          <a:ea typeface="Calibri"/>
                          <a:cs typeface="Arial"/>
                        </a:rPr>
                        <a:t>تقوم المعلمة بتمثيل السلوكيات الثلاثة الركن الفني بحيث يجلس الأطفال ويقومون بالتلوين في الركن وتقوم المعلمة بأخذ جميع الألوان من الطاولة فتسال الأطفال:</a:t>
                      </a:r>
                      <a:endParaRPr lang="en-US" sz="1600" b="1" dirty="0">
                        <a:latin typeface="Calibri"/>
                        <a:ea typeface="Calibri"/>
                        <a:cs typeface="Arial"/>
                      </a:endParaRPr>
                    </a:p>
                    <a:p>
                      <a:pPr marL="228600" algn="r" rtl="1">
                        <a:lnSpc>
                          <a:spcPct val="115000"/>
                        </a:lnSpc>
                        <a:spcAft>
                          <a:spcPts val="0"/>
                        </a:spcAft>
                      </a:pPr>
                      <a:r>
                        <a:rPr lang="ar-SA" sz="1600" b="1" dirty="0">
                          <a:latin typeface="Calibri"/>
                          <a:ea typeface="Calibri"/>
                          <a:cs typeface="Arial"/>
                        </a:rPr>
                        <a:t>  لماذا سكتم  ولم تطالبون </a:t>
                      </a:r>
                      <a:r>
                        <a:rPr lang="ar-SA" sz="1600" b="1" dirty="0" err="1">
                          <a:latin typeface="Calibri"/>
                          <a:ea typeface="Calibri"/>
                          <a:cs typeface="Arial"/>
                        </a:rPr>
                        <a:t>بالالوان</a:t>
                      </a:r>
                      <a:r>
                        <a:rPr lang="ar-SA" sz="1600" b="1" dirty="0">
                          <a:latin typeface="Calibri"/>
                          <a:ea typeface="Calibri"/>
                          <a:cs typeface="Arial"/>
                        </a:rPr>
                        <a:t> ؟ ( سلوك مذعن ) </a:t>
                      </a:r>
                      <a:endParaRPr lang="en-US" sz="1600" b="1" dirty="0">
                        <a:latin typeface="Calibri"/>
                        <a:ea typeface="Calibri"/>
                        <a:cs typeface="Arial"/>
                      </a:endParaRPr>
                    </a:p>
                    <a:p>
                      <a:pPr marL="228600" algn="r" rtl="1">
                        <a:lnSpc>
                          <a:spcPct val="115000"/>
                        </a:lnSpc>
                        <a:spcAft>
                          <a:spcPts val="0"/>
                        </a:spcAft>
                      </a:pPr>
                      <a:r>
                        <a:rPr lang="ar-SA" sz="1600" b="1" dirty="0">
                          <a:latin typeface="Calibri"/>
                          <a:ea typeface="Calibri"/>
                          <a:cs typeface="Arial"/>
                        </a:rPr>
                        <a:t>ماذا يحدث عندما تطلبون </a:t>
                      </a:r>
                      <a:r>
                        <a:rPr lang="ar-SA" sz="1600" b="1" dirty="0" err="1">
                          <a:latin typeface="Calibri"/>
                          <a:ea typeface="Calibri"/>
                          <a:cs typeface="Arial"/>
                        </a:rPr>
                        <a:t>الالوان</a:t>
                      </a:r>
                      <a:r>
                        <a:rPr lang="ar-SA" sz="1600" b="1" dirty="0">
                          <a:latin typeface="Calibri"/>
                          <a:ea typeface="Calibri"/>
                          <a:cs typeface="Arial"/>
                        </a:rPr>
                        <a:t> وبالتشاجر مع بعضكم لبعض ؟ ( سلوك عدواني )</a:t>
                      </a:r>
                      <a:endParaRPr lang="en-US" sz="1600" b="1" dirty="0">
                        <a:latin typeface="Calibri"/>
                        <a:ea typeface="Calibri"/>
                        <a:cs typeface="Arial"/>
                      </a:endParaRPr>
                    </a:p>
                    <a:p>
                      <a:pPr marL="228600" algn="r" rtl="1">
                        <a:lnSpc>
                          <a:spcPct val="115000"/>
                        </a:lnSpc>
                        <a:spcAft>
                          <a:spcPts val="0"/>
                        </a:spcAft>
                      </a:pPr>
                      <a:r>
                        <a:rPr lang="ar-SA" sz="1600" b="1" dirty="0">
                          <a:latin typeface="Calibri"/>
                          <a:ea typeface="Calibri"/>
                          <a:cs typeface="Arial"/>
                        </a:rPr>
                        <a:t>ثم ماذا يحدث لو قال </a:t>
                      </a:r>
                      <a:r>
                        <a:rPr lang="ar-SA" sz="1600" b="1" dirty="0" err="1">
                          <a:latin typeface="Calibri"/>
                          <a:ea typeface="Calibri"/>
                          <a:cs typeface="Arial"/>
                        </a:rPr>
                        <a:t>الاطفال</a:t>
                      </a:r>
                      <a:r>
                        <a:rPr lang="ar-SA" sz="1600" b="1" dirty="0">
                          <a:latin typeface="Calibri"/>
                          <a:ea typeface="Calibri"/>
                          <a:cs typeface="Arial"/>
                        </a:rPr>
                        <a:t> </a:t>
                      </a:r>
                      <a:r>
                        <a:rPr lang="ar-SA" sz="1600" b="1" dirty="0" err="1">
                          <a:latin typeface="Calibri"/>
                          <a:ea typeface="Calibri"/>
                          <a:cs typeface="Arial"/>
                        </a:rPr>
                        <a:t>ان</a:t>
                      </a:r>
                      <a:r>
                        <a:rPr lang="ar-SA" sz="1600" b="1" dirty="0">
                          <a:latin typeface="Calibri"/>
                          <a:ea typeface="Calibri"/>
                          <a:cs typeface="Arial"/>
                        </a:rPr>
                        <a:t> معلمتنا تريد مشاركتنا في التلوين ونحن نريد </a:t>
                      </a:r>
                      <a:r>
                        <a:rPr lang="ar-SA" sz="1600" b="1" dirty="0" err="1">
                          <a:latin typeface="Calibri"/>
                          <a:ea typeface="Calibri"/>
                          <a:cs typeface="Arial"/>
                        </a:rPr>
                        <a:t>الالوان</a:t>
                      </a:r>
                      <a:r>
                        <a:rPr lang="ar-SA" sz="1600" b="1" dirty="0">
                          <a:latin typeface="Calibri"/>
                          <a:ea typeface="Calibri"/>
                          <a:cs typeface="Arial"/>
                        </a:rPr>
                        <a:t> </a:t>
                      </a:r>
                      <a:r>
                        <a:rPr lang="ar-SA" sz="1600" b="1" dirty="0" err="1">
                          <a:latin typeface="Calibri"/>
                          <a:ea typeface="Calibri"/>
                          <a:cs typeface="Arial"/>
                        </a:rPr>
                        <a:t>ايضا</a:t>
                      </a:r>
                      <a:r>
                        <a:rPr lang="ar-SA" sz="1600" b="1" dirty="0">
                          <a:latin typeface="Calibri"/>
                          <a:ea typeface="Calibri"/>
                          <a:cs typeface="Arial"/>
                        </a:rPr>
                        <a:t> </a:t>
                      </a:r>
                      <a:r>
                        <a:rPr lang="ar-SA" sz="1600" b="1" dirty="0" err="1">
                          <a:latin typeface="Calibri"/>
                          <a:ea typeface="Calibri"/>
                          <a:cs typeface="Arial"/>
                        </a:rPr>
                        <a:t>فمارايكم</a:t>
                      </a:r>
                      <a:r>
                        <a:rPr lang="ar-SA" sz="1600" b="1" dirty="0">
                          <a:latin typeface="Calibri"/>
                          <a:ea typeface="Calibri"/>
                          <a:cs typeface="Arial"/>
                        </a:rPr>
                        <a:t> في </a:t>
                      </a:r>
                      <a:r>
                        <a:rPr lang="ar-SA" sz="1600" b="1" dirty="0" err="1">
                          <a:latin typeface="Calibri"/>
                          <a:ea typeface="Calibri"/>
                          <a:cs typeface="Arial"/>
                        </a:rPr>
                        <a:t>ان</a:t>
                      </a:r>
                      <a:r>
                        <a:rPr lang="ar-SA" sz="1600" b="1" dirty="0">
                          <a:latin typeface="Calibri"/>
                          <a:ea typeface="Calibri"/>
                          <a:cs typeface="Arial"/>
                        </a:rPr>
                        <a:t> نتشارك فيما بينا ؟ ( سلوك توكيدي )</a:t>
                      </a:r>
                      <a:endParaRPr lang="en-US" sz="1600" b="1" dirty="0">
                        <a:latin typeface="Calibri"/>
                        <a:ea typeface="Calibri"/>
                        <a:cs typeface="Arial"/>
                      </a:endParaRPr>
                    </a:p>
                    <a:p>
                      <a:pPr marL="228600" algn="r" rtl="1">
                        <a:lnSpc>
                          <a:spcPct val="115000"/>
                        </a:lnSpc>
                        <a:spcAft>
                          <a:spcPts val="0"/>
                        </a:spcAft>
                      </a:pPr>
                      <a:r>
                        <a:rPr lang="ar-SA" sz="1600" b="1" dirty="0">
                          <a:latin typeface="Calibri"/>
                          <a:ea typeface="Calibri"/>
                          <a:cs typeface="Arial"/>
                        </a:rPr>
                        <a:t> ثم تتناقش مع الأطفال حول السلوكيات في الحالات  </a:t>
                      </a:r>
                      <a:r>
                        <a:rPr lang="ar-SA" sz="1600" b="1" dirty="0" err="1">
                          <a:latin typeface="Calibri"/>
                          <a:ea typeface="Calibri"/>
                          <a:cs typeface="Arial"/>
                        </a:rPr>
                        <a:t>الثلاثه</a:t>
                      </a:r>
                      <a:r>
                        <a:rPr lang="ar-SA" sz="1600" b="1" dirty="0">
                          <a:latin typeface="Calibri"/>
                          <a:ea typeface="Calibri"/>
                          <a:cs typeface="Arial"/>
                        </a:rPr>
                        <a:t> </a:t>
                      </a:r>
                      <a:r>
                        <a:rPr lang="ar-SA" sz="1600" b="1" dirty="0" err="1">
                          <a:latin typeface="Calibri"/>
                          <a:ea typeface="Calibri"/>
                          <a:cs typeface="Arial"/>
                        </a:rPr>
                        <a:t>موكدة</a:t>
                      </a:r>
                      <a:r>
                        <a:rPr lang="ar-SA" sz="1600" b="1" dirty="0">
                          <a:latin typeface="Calibri"/>
                          <a:ea typeface="Calibri"/>
                          <a:cs typeface="Arial"/>
                        </a:rPr>
                        <a:t> على السلوك </a:t>
                      </a:r>
                      <a:r>
                        <a:rPr lang="ar-SA" sz="1600" b="1" dirty="0" err="1">
                          <a:latin typeface="Calibri"/>
                          <a:ea typeface="Calibri"/>
                          <a:cs typeface="Arial"/>
                        </a:rPr>
                        <a:t>التوكيدي</a:t>
                      </a:r>
                      <a:r>
                        <a:rPr lang="ar-SA" sz="1600" b="1" dirty="0">
                          <a:latin typeface="Calibri"/>
                          <a:ea typeface="Calibri"/>
                          <a:cs typeface="Arial"/>
                        </a:rPr>
                        <a:t> والمذعن والعدواني والفرق بينهم .</a:t>
                      </a:r>
                      <a:endParaRPr lang="en-US" sz="1600" b="1" dirty="0">
                        <a:latin typeface="Calibri"/>
                        <a:ea typeface="Calibri"/>
                        <a:cs typeface="Arial"/>
                      </a:endParaRPr>
                    </a:p>
                    <a:p>
                      <a:pPr marL="228600" algn="r" rtl="1">
                        <a:lnSpc>
                          <a:spcPct val="115000"/>
                        </a:lnSpc>
                        <a:spcAft>
                          <a:spcPts val="0"/>
                        </a:spcAft>
                      </a:pPr>
                      <a:r>
                        <a:rPr lang="ar-SA" sz="1600" b="1" dirty="0">
                          <a:latin typeface="Calibri"/>
                          <a:ea typeface="Calibri"/>
                          <a:cs typeface="Arial"/>
                        </a:rPr>
                        <a:t>الهدف: </a:t>
                      </a:r>
                      <a:r>
                        <a:rPr lang="ar-SA" sz="1600" b="1" dirty="0" err="1">
                          <a:latin typeface="Calibri"/>
                          <a:ea typeface="Calibri"/>
                          <a:cs typeface="Arial"/>
                        </a:rPr>
                        <a:t>ان</a:t>
                      </a:r>
                      <a:r>
                        <a:rPr lang="ar-SA" sz="1600" b="1" dirty="0">
                          <a:latin typeface="Calibri"/>
                          <a:ea typeface="Calibri"/>
                          <a:cs typeface="Arial"/>
                        </a:rPr>
                        <a:t> يفرق الطفل بين السلوك </a:t>
                      </a:r>
                      <a:r>
                        <a:rPr lang="ar-SA" sz="1600" b="1" dirty="0" err="1">
                          <a:latin typeface="Calibri"/>
                          <a:ea typeface="Calibri"/>
                          <a:cs typeface="Arial"/>
                        </a:rPr>
                        <a:t>التوكيدي</a:t>
                      </a:r>
                      <a:r>
                        <a:rPr lang="ar-SA" sz="1600" b="1" dirty="0">
                          <a:latin typeface="Calibri"/>
                          <a:ea typeface="Calibri"/>
                          <a:cs typeface="Arial"/>
                        </a:rPr>
                        <a:t> والعدواني والمذعن </a:t>
                      </a:r>
                      <a:endParaRPr lang="en-US" sz="16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أطلب ولا تتردد</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3 / 1</a:t>
                      </a:r>
                      <a:endParaRPr lang="en-US" sz="18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FF0000"/>
                          </a:solidFill>
                          <a:latin typeface="Calibri"/>
                          <a:ea typeface="Calibri"/>
                          <a:cs typeface="Arial"/>
                        </a:rPr>
                        <a:t>قصة الدجاجة وحبة القمح                                  </a:t>
                      </a:r>
                      <a:endParaRPr lang="en-US" sz="18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30 دقيقة</a:t>
                      </a:r>
                      <a:endParaRPr lang="en-US" sz="1800" b="1" dirty="0">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في نهاية النشاط يكون الطفل قادرا على أن  :</a:t>
                      </a:r>
                      <a:endParaRPr lang="en-US" sz="1800" b="1" dirty="0">
                        <a:latin typeface="Calibri"/>
                        <a:ea typeface="Calibri"/>
                        <a:cs typeface="Arial"/>
                      </a:endParaRPr>
                    </a:p>
                    <a:p>
                      <a:pPr algn="r" rtl="1">
                        <a:lnSpc>
                          <a:spcPct val="115000"/>
                        </a:lnSpc>
                        <a:spcAft>
                          <a:spcPts val="0"/>
                        </a:spcAft>
                      </a:pPr>
                      <a:r>
                        <a:rPr lang="ar-SA" sz="1800" b="1" dirty="0">
                          <a:latin typeface="Calibri"/>
                          <a:ea typeface="Calibri"/>
                          <a:cs typeface="Arial"/>
                        </a:rPr>
                        <a:t>أن يمارس الطفل مهارة  الطلب دون التردد حين الحاجة للمساعدة</a:t>
                      </a:r>
                      <a:endParaRPr lang="en-US" sz="18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فترة اللقاء الأخير</a:t>
                      </a:r>
                      <a:endParaRPr lang="en-US" sz="18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سرد قصة – نقاش جماعي – عصف ذهني</a:t>
                      </a:r>
                      <a:endParaRPr lang="en-US" sz="1800" b="1" dirty="0">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latin typeface="Calibri"/>
                          <a:ea typeface="Calibri"/>
                          <a:cs typeface="Arial"/>
                        </a:rPr>
                        <a:t>قصة الدجاجة وحبة القمح</a:t>
                      </a:r>
                      <a:endParaRPr lang="en-US" sz="1800" b="1" dirty="0">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33680" algn="r" rtl="1">
                        <a:lnSpc>
                          <a:spcPct val="115000"/>
                        </a:lnSpc>
                        <a:spcAft>
                          <a:spcPts val="0"/>
                        </a:spcAft>
                      </a:pPr>
                      <a:r>
                        <a:rPr lang="ar-EG" sz="1800" b="1" dirty="0">
                          <a:solidFill>
                            <a:srgbClr val="000000"/>
                          </a:solidFill>
                          <a:latin typeface="Calibri"/>
                          <a:ea typeface="Calibri"/>
                          <a:cs typeface="Arial"/>
                        </a:rPr>
                        <a:t>تسرد المعلمة قصة الدجاجة وحبة القمح وتتناقش مع الأطفال حول مهارة الطلب عند احتياج المساعدة من الآخرين , ثم تطلب من الأطفال تمثيل أدوار شخصيات القصة وتدريب الأطفال على مهارة الطلب</a:t>
                      </a:r>
                      <a:r>
                        <a:rPr lang="ar-EG" sz="1800" b="1" dirty="0">
                          <a:solidFill>
                            <a:srgbClr val="0070C0"/>
                          </a:solidFill>
                          <a:latin typeface="Calibri"/>
                          <a:ea typeface="Calibri"/>
                          <a:cs typeface="Arial"/>
                        </a:rPr>
                        <a:t> </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بدون عنوان-1.jpg"/>
          <p:cNvPicPr/>
          <p:nvPr/>
        </p:nvPicPr>
        <p:blipFill>
          <a:blip r:embed="rId2" cstate="print"/>
          <a:stretch>
            <a:fillRect/>
          </a:stretch>
        </p:blipFill>
        <p:spPr>
          <a:xfrm>
            <a:off x="571472" y="857232"/>
            <a:ext cx="8001024" cy="492922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الجسارة الاجتماعية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4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en-US" sz="2000" b="1">
                          <a:solidFill>
                            <a:srgbClr val="7030A0"/>
                          </a:solidFill>
                          <a:latin typeface="Arial"/>
                          <a:ea typeface="Calibri"/>
                          <a:cs typeface="Arial"/>
                        </a:rPr>
                        <a:t> </a:t>
                      </a:r>
                      <a:r>
                        <a:rPr lang="ar-SA" sz="2000" b="1">
                          <a:solidFill>
                            <a:srgbClr val="7030A0"/>
                          </a:solidFill>
                          <a:latin typeface="Arial"/>
                          <a:ea typeface="Calibri"/>
                          <a:cs typeface="Arial"/>
                        </a:rPr>
                        <a:t>أعرض وأتحدث    </a:t>
                      </a:r>
                      <a:r>
                        <a:rPr lang="ar-SA" sz="2000" b="1">
                          <a:solidFill>
                            <a:srgbClr val="7030A0"/>
                          </a:solidFill>
                          <a:latin typeface="Calibri"/>
                          <a:ea typeface="Calibri"/>
                          <a:cs typeface="Arial"/>
                        </a:rPr>
                        <a:t>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في نهاية النشاط يكون الطفل قادرا على أن  :</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أن  يتحدث الطفل عن شيء يحبه أمام </a:t>
                      </a:r>
                      <a:r>
                        <a:rPr lang="ar-SA" sz="2000" b="1" dirty="0" err="1">
                          <a:solidFill>
                            <a:srgbClr val="000000"/>
                          </a:solidFill>
                          <a:latin typeface="Calibri"/>
                          <a:ea typeface="Calibri"/>
                          <a:cs typeface="Arial"/>
                        </a:rPr>
                        <a:t>زملائة</a:t>
                      </a:r>
                      <a:r>
                        <a:rPr lang="ar-SA" sz="2000" b="1" dirty="0">
                          <a:solidFill>
                            <a:srgbClr val="000000"/>
                          </a:solidFill>
                          <a:latin typeface="Calibri"/>
                          <a:ea typeface="Calibri"/>
                          <a:cs typeface="Arial"/>
                        </a:rPr>
                        <a:t>  بجسارة .</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فردي – عرض وإلقاء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أدوات خاصة بالأطفال ( دمية – كتاب – لعبة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بالتحضير المسبق بين المعلمة </a:t>
                      </a:r>
                      <a:r>
                        <a:rPr lang="ar-SA" sz="2000" b="1" dirty="0" err="1">
                          <a:latin typeface="Calibri"/>
                          <a:ea typeface="Calibri"/>
                          <a:cs typeface="Arial"/>
                        </a:rPr>
                        <a:t>و</a:t>
                      </a:r>
                      <a:r>
                        <a:rPr lang="ar-SA" sz="2000" b="1" dirty="0">
                          <a:latin typeface="Calibri"/>
                          <a:ea typeface="Calibri"/>
                          <a:cs typeface="Arial"/>
                        </a:rPr>
                        <a:t> </a:t>
                      </a:r>
                      <a:r>
                        <a:rPr lang="ar-SA" sz="2000" b="1" dirty="0" err="1">
                          <a:latin typeface="Calibri"/>
                          <a:ea typeface="Calibri"/>
                          <a:cs typeface="Arial"/>
                        </a:rPr>
                        <a:t>الامهات</a:t>
                      </a:r>
                      <a:r>
                        <a:rPr lang="ar-SA" sz="2000" b="1" dirty="0">
                          <a:latin typeface="Calibri"/>
                          <a:ea typeface="Calibri"/>
                          <a:cs typeface="Arial"/>
                        </a:rPr>
                        <a:t> يحضر كل طفل شيء يحبه من منزله( </a:t>
                      </a:r>
                      <a:r>
                        <a:rPr lang="ar-SA" sz="2000" b="1" dirty="0" err="1">
                          <a:latin typeface="Calibri"/>
                          <a:ea typeface="Calibri"/>
                          <a:cs typeface="Arial"/>
                        </a:rPr>
                        <a:t>ديه</a:t>
                      </a:r>
                      <a:r>
                        <a:rPr lang="ar-SA" sz="2000" b="1" dirty="0">
                          <a:latin typeface="Calibri"/>
                          <a:ea typeface="Calibri"/>
                          <a:cs typeface="Arial"/>
                        </a:rPr>
                        <a:t> – لعبه – كتاب – </a:t>
                      </a:r>
                      <a:r>
                        <a:rPr lang="ar-SA" sz="2000" b="1" dirty="0" err="1">
                          <a:latin typeface="Calibri"/>
                          <a:ea typeface="Calibri"/>
                          <a:cs typeface="Arial"/>
                        </a:rPr>
                        <a:t>زي</a:t>
                      </a:r>
                      <a:r>
                        <a:rPr lang="ar-SA" sz="2000" b="1" dirty="0">
                          <a:latin typeface="Calibri"/>
                          <a:ea typeface="Calibri"/>
                          <a:cs typeface="Arial"/>
                        </a:rPr>
                        <a:t> ) ثم يجلس </a:t>
                      </a:r>
                      <a:r>
                        <a:rPr lang="ar-SA" sz="2000" b="1" dirty="0" err="1">
                          <a:latin typeface="Calibri"/>
                          <a:ea typeface="Calibri"/>
                          <a:cs typeface="Arial"/>
                        </a:rPr>
                        <a:t>الاطفال</a:t>
                      </a:r>
                      <a:r>
                        <a:rPr lang="ar-SA" sz="2000" b="1" dirty="0">
                          <a:latin typeface="Calibri"/>
                          <a:ea typeface="Calibri"/>
                          <a:cs typeface="Arial"/>
                        </a:rPr>
                        <a:t> في </a:t>
                      </a:r>
                      <a:r>
                        <a:rPr lang="ar-SA" sz="2000" b="1" dirty="0" err="1">
                          <a:latin typeface="Calibri"/>
                          <a:ea typeface="Calibri"/>
                          <a:cs typeface="Arial"/>
                        </a:rPr>
                        <a:t>الحلقه</a:t>
                      </a:r>
                      <a:r>
                        <a:rPr lang="ar-SA" sz="2000" b="1" dirty="0">
                          <a:latin typeface="Calibri"/>
                          <a:ea typeface="Calibri"/>
                          <a:cs typeface="Arial"/>
                        </a:rPr>
                        <a:t> </a:t>
                      </a:r>
                      <a:r>
                        <a:rPr lang="ar-SA" sz="2000" b="1" dirty="0" err="1">
                          <a:latin typeface="Calibri"/>
                          <a:ea typeface="Calibri"/>
                          <a:cs typeface="Arial"/>
                        </a:rPr>
                        <a:t>وتبدء</a:t>
                      </a:r>
                      <a:r>
                        <a:rPr lang="ar-SA" sz="2000" b="1" dirty="0">
                          <a:latin typeface="Calibri"/>
                          <a:ea typeface="Calibri"/>
                          <a:cs typeface="Arial"/>
                        </a:rPr>
                        <a:t> المعلمة بعرض </a:t>
                      </a:r>
                      <a:r>
                        <a:rPr lang="ar-SA" sz="2000" b="1" dirty="0" err="1">
                          <a:latin typeface="Calibri"/>
                          <a:ea typeface="Calibri"/>
                          <a:cs typeface="Arial"/>
                        </a:rPr>
                        <a:t>ماحضرت</a:t>
                      </a:r>
                      <a:r>
                        <a:rPr lang="ar-SA" sz="2000" b="1" dirty="0">
                          <a:latin typeface="Calibri"/>
                          <a:ea typeface="Calibri"/>
                          <a:cs typeface="Arial"/>
                        </a:rPr>
                        <a:t> والحديث عنه </a:t>
                      </a:r>
                      <a:r>
                        <a:rPr lang="ar-SA" sz="2000" b="1" dirty="0" err="1">
                          <a:latin typeface="Calibri"/>
                          <a:ea typeface="Calibri"/>
                          <a:cs typeface="Arial"/>
                        </a:rPr>
                        <a:t>بجساره</a:t>
                      </a:r>
                      <a:r>
                        <a:rPr lang="ar-SA" sz="2000" b="1" dirty="0">
                          <a:latin typeface="Calibri"/>
                          <a:ea typeface="Calibri"/>
                          <a:cs typeface="Arial"/>
                        </a:rPr>
                        <a:t> وذكر صفات الشيء الذي أحضرته ثم  بتشجيع </a:t>
                      </a:r>
                      <a:r>
                        <a:rPr lang="ar-SA" sz="2000" b="1" dirty="0" err="1">
                          <a:latin typeface="Calibri"/>
                          <a:ea typeface="Calibri"/>
                          <a:cs typeface="Arial"/>
                        </a:rPr>
                        <a:t>الاطفال</a:t>
                      </a:r>
                      <a:r>
                        <a:rPr lang="ar-SA" sz="2000" b="1" dirty="0">
                          <a:latin typeface="Calibri"/>
                          <a:ea typeface="Calibri"/>
                          <a:cs typeface="Arial"/>
                        </a:rPr>
                        <a:t> للحديث عما احضروا  .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الجسارة الاجتماعية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4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الزوار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latin typeface="Calibri"/>
                          <a:ea typeface="Calibri"/>
                          <a:cs typeface="Arial"/>
                        </a:rPr>
                        <a:t>يتحدث الطفل أمام زملائة بجسارة.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طاولة يكون عليها حلويات-  وألعاب صغيرة تنوي توزيعها على الضيوف او الزوار.</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err="1">
                          <a:latin typeface="Calibri"/>
                          <a:ea typeface="Calibri"/>
                          <a:cs typeface="Arial"/>
                        </a:rPr>
                        <a:t>أستضافة</a:t>
                      </a:r>
                      <a:r>
                        <a:rPr lang="ar-SA" sz="2000" b="1" dirty="0">
                          <a:latin typeface="Calibri"/>
                          <a:ea typeface="Calibri"/>
                          <a:cs typeface="Arial"/>
                        </a:rPr>
                        <a:t> الزوار </a:t>
                      </a:r>
                      <a:r>
                        <a:rPr lang="ar-SA" sz="2000" b="1" dirty="0" err="1">
                          <a:latin typeface="Calibri"/>
                          <a:ea typeface="Calibri"/>
                          <a:cs typeface="Arial"/>
                        </a:rPr>
                        <a:t>د</a:t>
                      </a:r>
                      <a:r>
                        <a:rPr lang="ar-SA" sz="2000" b="1" dirty="0">
                          <a:latin typeface="Calibri"/>
                          <a:ea typeface="Calibri"/>
                          <a:cs typeface="Arial"/>
                        </a:rPr>
                        <a:t> اخل الفصل مثلا :  الأم – صديقي – معلمة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على الطفل </a:t>
                      </a:r>
                      <a:r>
                        <a:rPr lang="ar-SA" sz="2000" b="1" dirty="0" err="1">
                          <a:latin typeface="Calibri"/>
                          <a:ea typeface="Calibri"/>
                          <a:cs typeface="Arial"/>
                        </a:rPr>
                        <a:t>اتدرب</a:t>
                      </a:r>
                      <a:r>
                        <a:rPr lang="ar-SA" sz="2000" b="1" dirty="0">
                          <a:latin typeface="Calibri"/>
                          <a:ea typeface="Calibri"/>
                          <a:cs typeface="Arial"/>
                        </a:rPr>
                        <a:t> على </a:t>
                      </a:r>
                      <a:r>
                        <a:rPr lang="ar-SA" sz="2000" b="1" dirty="0" err="1">
                          <a:latin typeface="Calibri"/>
                          <a:ea typeface="Calibri"/>
                          <a:cs typeface="Arial"/>
                        </a:rPr>
                        <a:t>أستقبال</a:t>
                      </a:r>
                      <a:r>
                        <a:rPr lang="ar-SA" sz="2000" b="1" dirty="0">
                          <a:latin typeface="Calibri"/>
                          <a:ea typeface="Calibri"/>
                          <a:cs typeface="Arial"/>
                        </a:rPr>
                        <a:t> الضيوف </a:t>
                      </a:r>
                      <a:r>
                        <a:rPr lang="ar-SA" sz="2000" b="1" dirty="0" err="1">
                          <a:latin typeface="Calibri"/>
                          <a:ea typeface="Calibri"/>
                          <a:cs typeface="Arial"/>
                        </a:rPr>
                        <a:t>بالأبتسامة</a:t>
                      </a:r>
                      <a:r>
                        <a:rPr lang="ar-SA" sz="2000" b="1" dirty="0">
                          <a:latin typeface="Calibri"/>
                          <a:ea typeface="Calibri"/>
                          <a:cs typeface="Arial"/>
                        </a:rPr>
                        <a:t> وتجهيز المكان  المناسب له وتقديم له هدية بسيطة قبل </a:t>
                      </a:r>
                      <a:r>
                        <a:rPr lang="ar-SA" sz="2000" b="1" dirty="0" err="1">
                          <a:latin typeface="Calibri"/>
                          <a:ea typeface="Calibri"/>
                          <a:cs typeface="Arial"/>
                        </a:rPr>
                        <a:t>خروجة</a:t>
                      </a:r>
                      <a:r>
                        <a:rPr lang="ar-SA" sz="2000" b="1" dirty="0">
                          <a:latin typeface="Calibri"/>
                          <a:ea typeface="Calibri"/>
                          <a:cs typeface="Arial"/>
                        </a:rPr>
                        <a:t> قد تكون من الأعمال المفضلة له في الركن الفني وكذا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fontScale="90000"/>
          </a:bodyPr>
          <a:lstStyle/>
          <a:p>
            <a:r>
              <a:rPr lang="ar-SA" sz="3600" dirty="0" smtClean="0">
                <a:solidFill>
                  <a:srgbClr val="FF0000"/>
                </a:solidFill>
              </a:rPr>
              <a:t>مهارة الجسارة الاجتماعية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142844" y="969434"/>
          <a:ext cx="8786874" cy="5659013"/>
        </p:xfrm>
        <a:graphic>
          <a:graphicData uri="http://schemas.openxmlformats.org/drawingml/2006/table">
            <a:tbl>
              <a:tblPr rtl="1" firstRow="1" bandRow="1">
                <a:tableStyleId>{5C22544A-7EE6-4342-B048-85BDC9FD1C3A}</a:tableStyleId>
              </a:tblPr>
              <a:tblGrid>
                <a:gridCol w="1554666"/>
                <a:gridCol w="7232208"/>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400" b="1" dirty="0">
                          <a:solidFill>
                            <a:srgbClr val="000000"/>
                          </a:solidFill>
                          <a:latin typeface="Calibri"/>
                          <a:ea typeface="Calibri"/>
                          <a:cs typeface="Arial"/>
                        </a:rPr>
                        <a:t>4 / 3</a:t>
                      </a:r>
                      <a:endParaRPr lang="en-US" sz="11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solidFill>
                            <a:srgbClr val="7030A0"/>
                          </a:solidFill>
                          <a:latin typeface="Calibri"/>
                          <a:ea typeface="Calibri"/>
                          <a:cs typeface="Arial"/>
                        </a:rPr>
                        <a:t>برنامج تلفزيوني                             </a:t>
                      </a:r>
                      <a:endParaRPr lang="en-US" sz="11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solidFill>
                            <a:srgbClr val="000000"/>
                          </a:solidFill>
                          <a:latin typeface="Calibri"/>
                          <a:ea typeface="Calibri"/>
                          <a:cs typeface="Arial"/>
                        </a:rPr>
                        <a:t>30 دقيقة</a:t>
                      </a:r>
                      <a:endParaRPr lang="en-US" sz="1100" b="1">
                        <a:latin typeface="Calibri"/>
                        <a:ea typeface="Calibri"/>
                        <a:cs typeface="Arial"/>
                      </a:endParaRPr>
                    </a:p>
                  </a:txBody>
                  <a:tcPr marL="68580" marR="68580" marT="0" marB="0" anchor="ctr"/>
                </a:tc>
              </a:tr>
              <a:tr h="585272">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solidFill>
                            <a:srgbClr val="000000"/>
                          </a:solidFill>
                          <a:latin typeface="Calibri"/>
                          <a:ea typeface="Calibri"/>
                          <a:cs typeface="Arial"/>
                        </a:rPr>
                        <a:t>في نهاية النشاط يكون الطفل قادرا على أن  :</a:t>
                      </a:r>
                      <a:endParaRPr lang="en-US" sz="1100" b="1">
                        <a:latin typeface="Calibri"/>
                        <a:ea typeface="Calibri"/>
                        <a:cs typeface="Arial"/>
                      </a:endParaRPr>
                    </a:p>
                    <a:p>
                      <a:pPr algn="r" rtl="1">
                        <a:lnSpc>
                          <a:spcPct val="115000"/>
                        </a:lnSpc>
                        <a:spcAft>
                          <a:spcPts val="0"/>
                        </a:spcAft>
                      </a:pPr>
                      <a:r>
                        <a:rPr lang="ar-SA" sz="1400" b="1">
                          <a:latin typeface="Calibri"/>
                          <a:ea typeface="Calibri"/>
                          <a:cs typeface="Arial"/>
                        </a:rPr>
                        <a:t>يتحدث الطفل أمام زملائة بجساره.</a:t>
                      </a:r>
                      <a:endParaRPr lang="en-US" sz="11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فترة التطبيق</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solidFill>
                            <a:srgbClr val="000000"/>
                          </a:solidFill>
                          <a:latin typeface="Calibri"/>
                          <a:ea typeface="Calibri"/>
                          <a:cs typeface="Arial"/>
                        </a:rPr>
                        <a:t>فترة الحلقة</a:t>
                      </a:r>
                      <a:endParaRPr lang="en-US" sz="11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solidFill>
                            <a:srgbClr val="000000"/>
                          </a:solidFill>
                          <a:latin typeface="Calibri"/>
                          <a:ea typeface="Calibri"/>
                          <a:cs typeface="Arial"/>
                        </a:rPr>
                        <a:t>سرد قصة – نقاش جماعي – عصف ذهني</a:t>
                      </a:r>
                      <a:endParaRPr lang="en-US" sz="1100" b="1">
                        <a:latin typeface="Calibri"/>
                        <a:ea typeface="Calibri"/>
                        <a:cs typeface="Arial"/>
                      </a:endParaRPr>
                    </a:p>
                  </a:txBody>
                  <a:tcPr marL="68580" marR="68580" marT="0" marB="0" anchor="ctr"/>
                </a:tc>
              </a:tr>
              <a:tr h="366368">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400" b="1">
                          <a:latin typeface="Calibri"/>
                          <a:ea typeface="Calibri"/>
                          <a:cs typeface="Arial"/>
                        </a:rPr>
                        <a:t>شاشة تلفزيون وميكروفون من الورق المقوّى.</a:t>
                      </a:r>
                      <a:endParaRPr lang="en-US" sz="11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1400" b="1" dirty="0">
                          <a:latin typeface="Calibri"/>
                          <a:ea typeface="Calibri"/>
                          <a:cs typeface="Arial"/>
                        </a:rPr>
                        <a:t>نساعد الأطفال على عمل إطار لتلفزيون من خلال عمل شاشة تلفزيون وميكروفون من الورق المقوّى.</a:t>
                      </a:r>
                      <a:br>
                        <a:rPr lang="ar-SA" sz="1400" b="1" dirty="0">
                          <a:latin typeface="Calibri"/>
                          <a:ea typeface="Calibri"/>
                          <a:cs typeface="Arial"/>
                        </a:rPr>
                      </a:br>
                      <a:r>
                        <a:rPr lang="ar-SA" sz="1400" b="1" dirty="0">
                          <a:latin typeface="Calibri"/>
                          <a:ea typeface="Calibri"/>
                          <a:cs typeface="Arial"/>
                        </a:rPr>
                        <a:t>□ يلعب أحد الأطفال دور مقدّم برنامج تلفزيوني (برنامج حواري) يستضيف الكثير من الشخصيات المعروفة والمهمة.</a:t>
                      </a:r>
                      <a:br>
                        <a:rPr lang="ar-SA" sz="1400" b="1" dirty="0">
                          <a:latin typeface="Calibri"/>
                          <a:ea typeface="Calibri"/>
                          <a:cs typeface="Arial"/>
                        </a:rPr>
                      </a:br>
                      <a:r>
                        <a:rPr lang="ar-SA" sz="1400" b="1" dirty="0">
                          <a:latin typeface="Calibri"/>
                          <a:ea typeface="Calibri"/>
                          <a:cs typeface="Arial"/>
                        </a:rPr>
                        <a:t>□ يقوم المقدّم بإجراء مقابلة مع 3-5 أشخاص "مهمين" (أطفال يتطوّعون للعب دور ضيوف البرنامج).</a:t>
                      </a:r>
                      <a:br>
                        <a:rPr lang="ar-SA" sz="1400" b="1" dirty="0">
                          <a:latin typeface="Calibri"/>
                          <a:ea typeface="Calibri"/>
                          <a:cs typeface="Arial"/>
                        </a:rPr>
                      </a:br>
                      <a:r>
                        <a:rPr lang="ar-SA" sz="1400" b="1" dirty="0">
                          <a:latin typeface="Calibri"/>
                          <a:ea typeface="Calibri"/>
                          <a:cs typeface="Arial"/>
                        </a:rPr>
                        <a:t>□ يقف ضيوف البرنامج أو يجلسون في مقدمة الغرفة.</a:t>
                      </a:r>
                      <a:br>
                        <a:rPr lang="ar-SA" sz="1400" b="1" dirty="0">
                          <a:latin typeface="Calibri"/>
                          <a:ea typeface="Calibri"/>
                          <a:cs typeface="Arial"/>
                        </a:rPr>
                      </a:br>
                      <a:r>
                        <a:rPr lang="ar-SA" sz="1400" b="1" dirty="0">
                          <a:latin typeface="Calibri"/>
                          <a:ea typeface="Calibri"/>
                          <a:cs typeface="Arial"/>
                        </a:rPr>
                        <a:t>□ يسألهم مقدّم البرنامج الأسئلة التالية مثلا:</a:t>
                      </a:r>
                      <a:br>
                        <a:rPr lang="ar-SA" sz="1400" b="1" dirty="0">
                          <a:latin typeface="Calibri"/>
                          <a:ea typeface="Calibri"/>
                          <a:cs typeface="Arial"/>
                        </a:rPr>
                      </a:br>
                      <a:r>
                        <a:rPr lang="ar-SA" sz="1400" b="1" dirty="0">
                          <a:latin typeface="Calibri"/>
                          <a:ea typeface="Calibri"/>
                          <a:cs typeface="Arial"/>
                        </a:rPr>
                        <a:t>§ السؤال الأول: ما أكثر الأمور التي قد تؤذيكم؟</a:t>
                      </a:r>
                      <a:br>
                        <a:rPr lang="ar-SA" sz="1400" b="1" dirty="0">
                          <a:latin typeface="Calibri"/>
                          <a:ea typeface="Calibri"/>
                          <a:cs typeface="Arial"/>
                        </a:rPr>
                      </a:br>
                      <a:r>
                        <a:rPr lang="ar-SA" sz="1400" b="1" dirty="0">
                          <a:latin typeface="Calibri"/>
                          <a:ea typeface="Calibri"/>
                          <a:cs typeface="Arial"/>
                        </a:rPr>
                        <a:t>§ السؤال الثاني: ما أكثر الأمور التي تحبونها؟</a:t>
                      </a:r>
                      <a:br>
                        <a:rPr lang="ar-SA" sz="1400" b="1" dirty="0">
                          <a:latin typeface="Calibri"/>
                          <a:ea typeface="Calibri"/>
                          <a:cs typeface="Arial"/>
                        </a:rPr>
                      </a:br>
                      <a:r>
                        <a:rPr lang="ar-SA" sz="1400" b="1" dirty="0">
                          <a:latin typeface="Calibri"/>
                          <a:ea typeface="Calibri"/>
                          <a:cs typeface="Arial"/>
                        </a:rPr>
                        <a:t>§ السؤال الثالث: ما أكثر الأمور التي تكرهونها؟</a:t>
                      </a:r>
                      <a:br>
                        <a:rPr lang="ar-SA" sz="1400" b="1" dirty="0">
                          <a:latin typeface="Calibri"/>
                          <a:ea typeface="Calibri"/>
                          <a:cs typeface="Arial"/>
                        </a:rPr>
                      </a:br>
                      <a:r>
                        <a:rPr lang="ar-SA" sz="1400" b="1" dirty="0">
                          <a:latin typeface="Calibri"/>
                          <a:ea typeface="Calibri"/>
                          <a:cs typeface="Arial"/>
                        </a:rPr>
                        <a:t>§ السؤال الرابع: كيف تنصحون الآخرون بالتعامل مع هذه الأمور/ المسائل؟</a:t>
                      </a:r>
                      <a:br>
                        <a:rPr lang="ar-SA" sz="1400" b="1" dirty="0">
                          <a:latin typeface="Calibri"/>
                          <a:ea typeface="Calibri"/>
                          <a:cs typeface="Arial"/>
                        </a:rPr>
                      </a:br>
                      <a:r>
                        <a:rPr lang="ar-SA" sz="1400" b="1" dirty="0">
                          <a:latin typeface="Calibri"/>
                          <a:ea typeface="Calibri"/>
                          <a:cs typeface="Arial"/>
                        </a:rPr>
                        <a:t>□ يمكن لمقدّم البرنامج أن يطلب من أفراد المجموعة الآخرين المشاركة في النقاش.</a:t>
                      </a:r>
                      <a:br>
                        <a:rPr lang="ar-SA" sz="1400" b="1" dirty="0">
                          <a:latin typeface="Calibri"/>
                          <a:ea typeface="Calibri"/>
                          <a:cs typeface="Arial"/>
                        </a:rPr>
                      </a:br>
                      <a:r>
                        <a:rPr lang="ar-SA" sz="1400" b="1" dirty="0">
                          <a:latin typeface="Calibri"/>
                          <a:ea typeface="Calibri"/>
                          <a:cs typeface="Arial"/>
                        </a:rPr>
                        <a:t>□ إن رغب الكثير من الأطفال في المشاركة، يمكن عمل برنامجين تلفزيونيين في جلسة واحدة أو تكراره ليحظى أطفال آخرون بفرصة المشاركة.</a:t>
                      </a:r>
                      <a:endParaRPr lang="en-US" sz="11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الجسارة الاجتماعية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4 / 4</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لعبة من أنا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latin typeface="Calibri"/>
                          <a:ea typeface="Calibri"/>
                          <a:cs typeface="Arial"/>
                        </a:rPr>
                        <a:t>يتحدث الطفل أمام زملائه بجسارة.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latin typeface="Calibri"/>
                          <a:ea typeface="Calibri"/>
                          <a:cs typeface="Arial"/>
                        </a:rPr>
                        <a:t>أدوات مهن مختلفة ( طبيب – إطفائي -  مهندس – معلم – فلاح )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تتيح المعلمة للأطفال اختيار المهن التي يفضلونها عبر اختيار الأدوات المعروضة أمامهم ثم تطلب من كل طفل تمثيل دور المهنة المختارة والحديث عنها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مثال :  ( أنا الطبيب أعمل في المستشفى لمعالجة الناس أدواتي هي السماعة </a:t>
                      </a:r>
                      <a:r>
                        <a:rPr lang="ar-SA" sz="2000" b="1" dirty="0" err="1">
                          <a:latin typeface="Calibri"/>
                          <a:ea typeface="Calibri"/>
                          <a:cs typeface="Arial"/>
                        </a:rPr>
                        <a:t>و</a:t>
                      </a:r>
                      <a:r>
                        <a:rPr lang="ar-SA" sz="2000" b="1" dirty="0">
                          <a:latin typeface="Calibri"/>
                          <a:ea typeface="Calibri"/>
                          <a:cs typeface="Arial"/>
                        </a:rPr>
                        <a:t> مقياس الحرارة والحقن والشاش والمطهر واصف الدواء للمريض وأتابعه حتى يتعافى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الجسارة الاجتماعية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4 / 5</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المنشد الصغير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 </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latin typeface="Calibri"/>
                          <a:ea typeface="Calibri"/>
                          <a:cs typeface="Arial"/>
                        </a:rPr>
                        <a:t>ينشد  الطفل أمام زملائه بجسارة.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الأخير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ميكرفون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تنظيم مسابقة المنشد الصغير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قوانينها : 1*المشاركة مفتوحة لجميع الأطفال مع شرط </a:t>
                      </a:r>
                      <a:r>
                        <a:rPr lang="ar-SA" sz="2000" b="1" dirty="0" err="1">
                          <a:latin typeface="Calibri"/>
                          <a:ea typeface="Calibri"/>
                          <a:cs typeface="Arial"/>
                        </a:rPr>
                        <a:t>أختيار</a:t>
                      </a:r>
                      <a:r>
                        <a:rPr lang="ar-SA" sz="2000" b="1" dirty="0">
                          <a:latin typeface="Calibri"/>
                          <a:ea typeface="Calibri"/>
                          <a:cs typeface="Arial"/>
                        </a:rPr>
                        <a:t> النشيد الهادف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2*جميع المتسابقين سوف يستمتعون بالمسابقة والجوائز التشجيعية .3يختار الطفل أنشودة واحدة.</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a:solidFill>
                  <a:srgbClr val="FF0000"/>
                </a:solidFill>
              </a:rPr>
              <a:t>مهارة رفض مطالب </a:t>
            </a:r>
            <a:r>
              <a:rPr lang="ar-SA" sz="3600" b="1" dirty="0" err="1">
                <a:solidFill>
                  <a:srgbClr val="FF0000"/>
                </a:solidFill>
              </a:rPr>
              <a:t>الاخرين</a:t>
            </a:r>
            <a:r>
              <a:rPr lang="ar-SA" sz="3600" b="1" dirty="0">
                <a:solidFill>
                  <a:srgbClr val="FF0000"/>
                </a:solidFill>
              </a:rPr>
              <a:t> غير المنطقية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قصة الدب فطون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a:t>
                      </a:r>
                      <a:r>
                        <a:rPr lang="ar-SA" sz="2000" b="1">
                          <a:latin typeface="Calibri"/>
                          <a:ea typeface="Calibri"/>
                          <a:cs typeface="Arial"/>
                        </a:rPr>
                        <a:t>يرفض الطفل مطالب الاخرين الغير منطقية بثبات وثقة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solidFill>
                            <a:srgbClr val="000000"/>
                          </a:solidFill>
                          <a:latin typeface="Calibri"/>
                          <a:ea typeface="Calibri"/>
                          <a:cs typeface="Arial"/>
                        </a:rPr>
                        <a:t>قصة للاطلاع مع تغيير المسمى الى الدب فطون</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https://www.youtube.com/watch?v=NQjuqRJexqU</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قصة الدب  الذي يرفض الذهاب مع الدب الغريب وعدم </a:t>
                      </a:r>
                      <a:r>
                        <a:rPr lang="ar-SA" sz="2000" b="1" dirty="0" err="1">
                          <a:latin typeface="Calibri"/>
                          <a:ea typeface="Calibri"/>
                          <a:cs typeface="Arial"/>
                        </a:rPr>
                        <a:t>اخبار</a:t>
                      </a:r>
                      <a:r>
                        <a:rPr lang="ar-SA" sz="2000" b="1" dirty="0">
                          <a:latin typeface="Calibri"/>
                          <a:ea typeface="Calibri"/>
                          <a:cs typeface="Arial"/>
                        </a:rPr>
                        <a:t>  والديه بذلك وتتناقش مع الأطفال حول تصرف الدب الصغير ورفضه  </a:t>
                      </a:r>
                      <a:r>
                        <a:rPr lang="ar-SA" sz="2000" b="1" dirty="0" err="1">
                          <a:latin typeface="Calibri"/>
                          <a:ea typeface="Calibri"/>
                          <a:cs typeface="Arial"/>
                        </a:rPr>
                        <a:t>موكدة</a:t>
                      </a:r>
                      <a:r>
                        <a:rPr lang="ar-SA" sz="2000" b="1" dirty="0">
                          <a:latin typeface="Calibri"/>
                          <a:ea typeface="Calibri"/>
                          <a:cs typeface="Arial"/>
                        </a:rPr>
                        <a:t> </a:t>
                      </a:r>
                      <a:r>
                        <a:rPr lang="ar-SA" sz="2000" b="1" dirty="0">
                          <a:solidFill>
                            <a:srgbClr val="000000"/>
                          </a:solidFill>
                          <a:latin typeface="Calibri"/>
                          <a:ea typeface="Calibri"/>
                          <a:cs typeface="Arial"/>
                        </a:rPr>
                        <a:t>على مهارة رفض مطالب الآخرين غير المنطقية</a:t>
                      </a:r>
                      <a:r>
                        <a:rPr lang="ar-SA" sz="2000" b="1" dirty="0">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smtClean="0">
                <a:solidFill>
                  <a:srgbClr val="FF0000"/>
                </a:solidFill>
              </a:rPr>
              <a:t>مهارة رفض مطالب </a:t>
            </a:r>
            <a:r>
              <a:rPr lang="ar-SA" sz="3600" b="1" dirty="0" err="1" smtClean="0">
                <a:solidFill>
                  <a:srgbClr val="FF0000"/>
                </a:solidFill>
              </a:rPr>
              <a:t>الاخرين</a:t>
            </a:r>
            <a:r>
              <a:rPr lang="ar-SA" sz="3600" b="1" dirty="0" smtClean="0">
                <a:solidFill>
                  <a:srgbClr val="FF0000"/>
                </a:solidFill>
              </a:rPr>
              <a:t> غير المنطقية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قصة لا ياصديقي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 </a:t>
                      </a:r>
                      <a:r>
                        <a:rPr lang="ar-SA" sz="2000" b="1">
                          <a:latin typeface="Calibri"/>
                          <a:ea typeface="Calibri"/>
                          <a:cs typeface="Arial"/>
                        </a:rPr>
                        <a:t>يرفض الطفل مطالب الاخرين الغير منطقية بثبات وثقة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يمثل الطفل أحداث القصة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قصة من سرد المعلمة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الوان  وورق للرسم عليها بعد سرد القصة</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قصة احمد الذي يرفض الكتابة على الجدران مع صديقه سالم  </a:t>
                      </a:r>
                      <a:r>
                        <a:rPr lang="ar-SA" sz="2000" b="1" dirty="0">
                          <a:solidFill>
                            <a:srgbClr val="000000"/>
                          </a:solidFill>
                          <a:latin typeface="Calibri"/>
                          <a:ea typeface="Calibri"/>
                          <a:cs typeface="Arial"/>
                        </a:rPr>
                        <a:t>وتتناقش مع الأطفال حول تصرف احمد  ورفضه مطالب صديقه الخاطئة  </a:t>
                      </a:r>
                      <a:r>
                        <a:rPr lang="ar-SA" sz="2000" b="1" dirty="0" err="1">
                          <a:solidFill>
                            <a:srgbClr val="000000"/>
                          </a:solidFill>
                          <a:latin typeface="Calibri"/>
                          <a:ea typeface="Calibri"/>
                          <a:cs typeface="Arial"/>
                        </a:rPr>
                        <a:t>موكدة</a:t>
                      </a:r>
                      <a:r>
                        <a:rPr lang="ar-SA" sz="2000" b="1" dirty="0">
                          <a:solidFill>
                            <a:srgbClr val="000000"/>
                          </a:solidFill>
                          <a:latin typeface="Calibri"/>
                          <a:ea typeface="Calibri"/>
                          <a:cs typeface="Arial"/>
                        </a:rPr>
                        <a:t> على مهارة رفض مطالب الآخرين غير المنطقية</a:t>
                      </a:r>
                      <a:r>
                        <a:rPr lang="ar-SA" sz="2000" b="1" dirty="0">
                          <a:latin typeface="Calibri"/>
                          <a:ea typeface="Calibri"/>
                          <a:cs typeface="Arial"/>
                        </a:rPr>
                        <a:t> .</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ثم </a:t>
                      </a:r>
                      <a:r>
                        <a:rPr lang="ar-SA" sz="2000" b="1" dirty="0" err="1">
                          <a:solidFill>
                            <a:srgbClr val="000000"/>
                          </a:solidFill>
                          <a:latin typeface="Calibri"/>
                          <a:ea typeface="Calibri"/>
                          <a:cs typeface="Arial"/>
                        </a:rPr>
                        <a:t>اتاحة</a:t>
                      </a:r>
                      <a:r>
                        <a:rPr lang="ar-SA" sz="2000" b="1" dirty="0">
                          <a:solidFill>
                            <a:srgbClr val="000000"/>
                          </a:solidFill>
                          <a:latin typeface="Calibri"/>
                          <a:ea typeface="Calibri"/>
                          <a:cs typeface="Arial"/>
                        </a:rPr>
                        <a:t> الفرصة </a:t>
                      </a:r>
                      <a:r>
                        <a:rPr lang="ar-SA" sz="2000" b="1" dirty="0" err="1">
                          <a:solidFill>
                            <a:srgbClr val="000000"/>
                          </a:solidFill>
                          <a:latin typeface="Calibri"/>
                          <a:ea typeface="Calibri"/>
                          <a:cs typeface="Arial"/>
                        </a:rPr>
                        <a:t>للاطفال</a:t>
                      </a:r>
                      <a:r>
                        <a:rPr lang="ar-SA" sz="2000" b="1" dirty="0">
                          <a:solidFill>
                            <a:srgbClr val="000000"/>
                          </a:solidFill>
                          <a:latin typeface="Calibri"/>
                          <a:ea typeface="Calibri"/>
                          <a:cs typeface="Arial"/>
                        </a:rPr>
                        <a:t> للرسم على </a:t>
                      </a:r>
                      <a:r>
                        <a:rPr lang="ar-SA" sz="2000" b="1" dirty="0" err="1">
                          <a:solidFill>
                            <a:srgbClr val="000000"/>
                          </a:solidFill>
                          <a:latin typeface="Calibri"/>
                          <a:ea typeface="Calibri"/>
                          <a:cs typeface="Arial"/>
                        </a:rPr>
                        <a:t>الاوراق</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a:solidFill>
                  <a:srgbClr val="FF0000"/>
                </a:solidFill>
              </a:rPr>
              <a:t>مهارة رفض المطالب الغير منطقية</a:t>
            </a: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3</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قصة الأسد والثعلب</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a:t>
                      </a:r>
                      <a:r>
                        <a:rPr lang="ar-SA" sz="2000" b="1">
                          <a:latin typeface="Calibri"/>
                          <a:ea typeface="Calibri"/>
                          <a:cs typeface="Arial"/>
                        </a:rPr>
                        <a:t>يرفض الطفل مطالب الآخرين الغير منطقية بثبات وثقة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قصة الثعلب والأسد</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تسرد المعلمة القصة على الأطفال وتبين لهم قدرة ذكاء الثعلب ومهارته في رفض طلب .الأسد الغير منطقي</a:t>
                      </a:r>
                      <a:r>
                        <a:rPr lang="ar-SA" sz="2000" b="1" dirty="0">
                          <a:solidFill>
                            <a:srgbClr val="FF0000"/>
                          </a:solidFill>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9001156" cy="5768997"/>
          </a:xfrm>
        </p:spPr>
        <p:txBody>
          <a:bodyPr>
            <a:noAutofit/>
          </a:bodyPr>
          <a:lstStyle/>
          <a:p>
            <a:pPr algn="ctr">
              <a:buNone/>
            </a:pPr>
            <a:r>
              <a:rPr lang="ar-SA" sz="2000" dirty="0"/>
              <a:t> </a:t>
            </a:r>
            <a:endParaRPr lang="en-US" sz="2000" dirty="0"/>
          </a:p>
          <a:p>
            <a:pPr algn="ctr">
              <a:buNone/>
            </a:pPr>
            <a:r>
              <a:rPr lang="ar-SA" sz="2000" dirty="0"/>
              <a:t>قصة الثعلب والأسد </a:t>
            </a:r>
            <a:endParaRPr lang="en-US" sz="2000" dirty="0"/>
          </a:p>
          <a:p>
            <a:pPr algn="ctr">
              <a:buNone/>
            </a:pPr>
            <a:r>
              <a:rPr lang="ar-SA" sz="2000" dirty="0"/>
              <a:t>كان يوجد أسد </a:t>
            </a:r>
            <a:r>
              <a:rPr lang="ar-SA" sz="2000" dirty="0" err="1"/>
              <a:t>اراد</a:t>
            </a:r>
            <a:r>
              <a:rPr lang="ar-SA" sz="2000" dirty="0"/>
              <a:t>  أن يعلن خبر مرضه للجميع ليحتال عليهم  وكانت الحيوانات تخاف </a:t>
            </a:r>
            <a:br>
              <a:rPr lang="ar-SA" sz="2000" dirty="0"/>
            </a:br>
            <a:r>
              <a:rPr lang="ar-SA" sz="2000" dirty="0"/>
              <a:t>غضب الأسد وبطشه إن هي لم تقم بالواجب لذلك سارعت </a:t>
            </a:r>
            <a:br>
              <a:rPr lang="ar-SA" sz="2000" dirty="0"/>
            </a:br>
            <a:r>
              <a:rPr lang="ar-SA" sz="2000" dirty="0"/>
              <a:t>الحيوانات إلى زيارته في بيته والسؤال عنه والدعاء له </a:t>
            </a:r>
            <a:br>
              <a:rPr lang="ar-SA" sz="2000" dirty="0"/>
            </a:br>
            <a:r>
              <a:rPr lang="ar-SA" sz="2000" dirty="0"/>
              <a:t>بالشفاء لكن كلما دخل حيوان بيت الأسد هجم عليه وفتك</a:t>
            </a:r>
            <a:br>
              <a:rPr lang="ar-SA" sz="2000" dirty="0"/>
            </a:br>
            <a:r>
              <a:rPr lang="ar-SA" sz="2000" dirty="0" err="1"/>
              <a:t>به</a:t>
            </a:r>
            <a:r>
              <a:rPr lang="ar-SA" sz="2000" dirty="0"/>
              <a:t> وأكله كان الأسد سعيداً لأنه لا يتعب في الحصول على </a:t>
            </a:r>
            <a:br>
              <a:rPr lang="ar-SA" sz="2000" dirty="0"/>
            </a:br>
            <a:r>
              <a:rPr lang="ar-SA" sz="2000" dirty="0"/>
              <a:t>طعامه فهو لم يعد قادراً على أن يطارد أي حيوان مهما كان</a:t>
            </a:r>
            <a:br>
              <a:rPr lang="ar-SA" sz="2000" dirty="0"/>
            </a:br>
            <a:r>
              <a:rPr lang="ar-SA" sz="2000" dirty="0"/>
              <a:t>بطيئاً لكن الطعام اللذيذ كان يأتي إليه في بيته وهو جالس</a:t>
            </a:r>
            <a:br>
              <a:rPr lang="ar-SA" sz="2000" dirty="0"/>
            </a:br>
            <a:r>
              <a:rPr lang="ar-SA" sz="2000" dirty="0"/>
              <a:t>لا يتحرك فيأكل منه حتى يشبع وفي يوم من الأيام كان الدور على الثعلب ليزور الأسد ويسأله</a:t>
            </a:r>
            <a:br>
              <a:rPr lang="ar-SA" sz="2000" dirty="0"/>
            </a:br>
            <a:r>
              <a:rPr lang="ar-SA" sz="2000" dirty="0"/>
              <a:t>عن صحته ويطمئن على حاله توجه الثعلب إلى بيت الأسد </a:t>
            </a:r>
            <a:br>
              <a:rPr lang="ar-SA" sz="2000" dirty="0"/>
            </a:br>
            <a:r>
              <a:rPr lang="ar-SA" sz="2000" dirty="0"/>
              <a:t>وهم بالدخول لكنه نظر إلى الأرض عند مدخل البيت وتوقف</a:t>
            </a:r>
            <a:br>
              <a:rPr lang="ar-SA" sz="2000" dirty="0"/>
            </a:br>
            <a:r>
              <a:rPr lang="ar-SA" sz="2000" dirty="0"/>
              <a:t>سأل الثعلب الأسد عن حاله وهو واقف في مكانه خارج البيت</a:t>
            </a:r>
            <a:br>
              <a:rPr lang="ar-SA" sz="2000" dirty="0"/>
            </a:br>
            <a:r>
              <a:rPr lang="ar-SA" sz="2000" dirty="0"/>
              <a:t>أجاب الأسد ما زلت مريضاً يا صديقي الثعلب غير أن صحتي</a:t>
            </a:r>
            <a:br>
              <a:rPr lang="ar-SA" sz="2000" dirty="0"/>
            </a:br>
            <a:r>
              <a:rPr lang="ar-SA" sz="2000" dirty="0"/>
              <a:t>تتقدم وتتحسن يوماً بعد يوم لكن لماذا تقف بعيداً أدخل </a:t>
            </a:r>
            <a:br>
              <a:rPr lang="ar-SA" sz="2000" dirty="0"/>
            </a:br>
            <a:r>
              <a:rPr lang="ar-SA" sz="2000" dirty="0"/>
              <a:t>يا صديقي لأستمتع بحديثك الحلو وكلامك الجميل فأجابه </a:t>
            </a:r>
            <a:br>
              <a:rPr lang="ar-SA" sz="2000" dirty="0"/>
            </a:br>
            <a:r>
              <a:rPr lang="ar-SA" sz="2000" dirty="0"/>
              <a:t>الثعلب لا يا صديقي الأسد كان بودي أن أدخل بيتك لأنظر إليك</a:t>
            </a:r>
            <a:br>
              <a:rPr lang="ar-SA" sz="2000" dirty="0"/>
            </a:br>
            <a:r>
              <a:rPr lang="ar-SA" sz="2000" dirty="0"/>
              <a:t>من قرب لكني أرى آثار أقدام كثيرة تدخل بيتك ولم أرى أثر </a:t>
            </a:r>
            <a:endParaRPr lang="en-US" sz="2000" dirty="0"/>
          </a:p>
          <a:p>
            <a:pPr algn="ctr">
              <a:buNone/>
            </a:pPr>
            <a:r>
              <a:rPr lang="ar-SA" sz="2000" dirty="0"/>
              <a:t>لقدم واحدة خرجت منه .وبذلك رفض الثعلب طلب الأسد </a:t>
            </a:r>
            <a:endParaRPr lang="en-US" sz="2000" dirty="0"/>
          </a:p>
          <a:p>
            <a:pPr algn="ctr">
              <a:buNone/>
            </a:pPr>
            <a:endParaRPr lang="ar-SA"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رفض المطالب الغير منطقية</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214422"/>
          <a:ext cx="8372476" cy="5268748"/>
        </p:xfrm>
        <a:graphic>
          <a:graphicData uri="http://schemas.openxmlformats.org/drawingml/2006/table">
            <a:tbl>
              <a:tblPr rtl="1" firstRow="1" bandRow="1">
                <a:tableStyleId>{5C22544A-7EE6-4342-B048-85BDC9FD1C3A}</a:tableStyleId>
              </a:tblPr>
              <a:tblGrid>
                <a:gridCol w="1674495"/>
                <a:gridCol w="6697981"/>
              </a:tblGrid>
              <a:tr h="325478">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5 / 4</a:t>
                      </a:r>
                      <a:endParaRPr lang="en-US" sz="2000" b="1" dirty="0">
                        <a:latin typeface="Calibri"/>
                        <a:ea typeface="Calibri"/>
                        <a:cs typeface="Arial"/>
                      </a:endParaRPr>
                    </a:p>
                  </a:txBody>
                  <a:tcPr marL="68580" marR="68580" marT="0" marB="0" anchor="ctr"/>
                </a:tc>
              </a:tr>
              <a:tr h="325478">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قصة الراعي وابن عمر       </a:t>
                      </a:r>
                      <a:endParaRPr lang="en-US" sz="2000" b="1">
                        <a:latin typeface="Calibri"/>
                        <a:ea typeface="Calibri"/>
                        <a:cs typeface="Arial"/>
                      </a:endParaRPr>
                    </a:p>
                  </a:txBody>
                  <a:tcPr marL="68580" marR="68580" marT="0" marB="0" anchor="ctr"/>
                </a:tc>
              </a:tr>
              <a:tr h="325478">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976434">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a:t>
                      </a:r>
                      <a:r>
                        <a:rPr lang="ar-SA" sz="2000" b="1">
                          <a:latin typeface="Calibri"/>
                          <a:ea typeface="Calibri"/>
                          <a:cs typeface="Arial"/>
                        </a:rPr>
                        <a:t>يرفض الطفل مطالب الاخرين الغير منطقية بثبات وثقة .</a:t>
                      </a:r>
                      <a:endParaRPr lang="en-US" sz="2000" b="1">
                        <a:latin typeface="Calibri"/>
                        <a:ea typeface="Calibri"/>
                        <a:cs typeface="Arial"/>
                      </a:endParaRPr>
                    </a:p>
                  </a:txBody>
                  <a:tcPr marL="68580" marR="68580" marT="0" marB="0" anchor="ctr"/>
                </a:tc>
              </a:tr>
              <a:tr h="325478">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25478">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59748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en-US" sz="2000" b="1">
                          <a:latin typeface="Arial"/>
                          <a:ea typeface="Calibri"/>
                          <a:cs typeface="Arial"/>
                        </a:rPr>
                        <a:t> </a:t>
                      </a:r>
                      <a:r>
                        <a:rPr lang="ar-SA" sz="2000" b="1">
                          <a:solidFill>
                            <a:srgbClr val="000000"/>
                          </a:solidFill>
                          <a:latin typeface="Arial"/>
                          <a:ea typeface="Calibri"/>
                          <a:cs typeface="Arial"/>
                        </a:rPr>
                        <a:t>قصة الراعي وابن عمر  </a:t>
                      </a:r>
                      <a:endParaRPr lang="en-US" sz="2000" b="1">
                        <a:latin typeface="Calibri"/>
                        <a:ea typeface="Calibri"/>
                        <a:cs typeface="Arial"/>
                      </a:endParaRPr>
                    </a:p>
                  </a:txBody>
                  <a:tcPr marL="68580" marR="68580" marT="0" marB="0" anchor="ctr"/>
                </a:tc>
              </a:tr>
              <a:tr h="1942233">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ctr" rtl="1">
                        <a:lnSpc>
                          <a:spcPct val="115000"/>
                        </a:lnSpc>
                        <a:spcAft>
                          <a:spcPts val="0"/>
                        </a:spcAft>
                      </a:pPr>
                      <a:endParaRPr lang="ar-SA" sz="2000" b="1" dirty="0">
                        <a:solidFill>
                          <a:srgbClr val="FF0000"/>
                        </a:solidFill>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وصف النشاط : تسرد المعلمة القصة على الأطفال ثم تسألهم عن رأيهم في سلوك الراعي وقدرته على رفض مطالب ابن عمر رغم محاولته التأثير عليه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2</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FF0000"/>
                          </a:solidFill>
                          <a:latin typeface="Calibri"/>
                          <a:ea typeface="Calibri"/>
                          <a:cs typeface="Arial"/>
                        </a:rPr>
                        <a:t>الكرة  تدور                                                     </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30 دقيقة</a:t>
                      </a:r>
                      <a:endParaRPr lang="en-US" sz="2000" b="1" dirty="0">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في نهاية النشاط يكون الطفل قادرا على أن  :</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يذكر الطفل أسمه وعمره وجنسه.</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يعرف الطفل بذاته وما يحب وما يكره</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فترة الحلقة </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تمرين حركي جماعي  – استرجاع معلومات </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كره</a:t>
                      </a:r>
                      <a:endParaRPr lang="en-US" sz="2000" b="1" dirty="0">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تشرح المعلمة طريقة اللعبة عن طريق رمي الكره داخل الحلقة بشكل عشوائي وتبدأ بنفسها فتعرف المعلمة باسمها وكم أخت وأخ لديها ووظيفتها ثم ترمي الكره على احد الأطفال بشكل عشوائي ليقوم بتعريف نفسه  ثم تدور الكرة مرة أخرى لتصل للمعلمة فتذكر هواياتها ثم تعود الكرة للأطفال ليذكروا هواياتهم ثم تدور مره </a:t>
                      </a:r>
                      <a:r>
                        <a:rPr lang="ar-SA" sz="2000" b="1" dirty="0" err="1">
                          <a:latin typeface="Calibri"/>
                          <a:ea typeface="Calibri"/>
                          <a:cs typeface="Arial"/>
                        </a:rPr>
                        <a:t>اخرى</a:t>
                      </a:r>
                      <a:r>
                        <a:rPr lang="ar-SA" sz="2000" b="1" dirty="0">
                          <a:latin typeface="Calibri"/>
                          <a:ea typeface="Calibri"/>
                          <a:cs typeface="Arial"/>
                        </a:rPr>
                        <a:t> لتصل </a:t>
                      </a:r>
                      <a:r>
                        <a:rPr lang="ar-SA" sz="2000" b="1" dirty="0" err="1">
                          <a:latin typeface="Calibri"/>
                          <a:ea typeface="Calibri"/>
                          <a:cs typeface="Arial"/>
                        </a:rPr>
                        <a:t>الى</a:t>
                      </a:r>
                      <a:r>
                        <a:rPr lang="ar-SA" sz="2000" b="1" dirty="0">
                          <a:latin typeface="Calibri"/>
                          <a:ea typeface="Calibri"/>
                          <a:cs typeface="Arial"/>
                        </a:rPr>
                        <a:t> المعلمة فتذكر مشاعرها الحالية وهكذا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428604"/>
            <a:ext cx="8229600" cy="4525963"/>
          </a:xfrm>
        </p:spPr>
        <p:txBody>
          <a:bodyPr>
            <a:noAutofit/>
          </a:bodyPr>
          <a:lstStyle/>
          <a:p>
            <a:pPr algn="ctr">
              <a:buNone/>
            </a:pPr>
            <a:r>
              <a:rPr lang="ar-SA" sz="2400" dirty="0"/>
              <a:t> </a:t>
            </a:r>
            <a:endParaRPr lang="en-US" sz="2400" dirty="0"/>
          </a:p>
          <a:p>
            <a:pPr algn="ctr">
              <a:buNone/>
            </a:pPr>
            <a:r>
              <a:rPr lang="ar-SA" sz="2400" dirty="0"/>
              <a:t>قصة ابن عمر والراعي</a:t>
            </a:r>
            <a:endParaRPr lang="en-US" sz="2400" dirty="0"/>
          </a:p>
          <a:p>
            <a:pPr algn="ctr">
              <a:buNone/>
            </a:pPr>
            <a:r>
              <a:rPr lang="ar-SA" sz="2400" dirty="0"/>
              <a:t>قال نافع :خرجت مع ابن عمر في بعض نواحي </a:t>
            </a:r>
            <a:r>
              <a:rPr lang="ar-SA" sz="2400" dirty="0" err="1"/>
              <a:t>المدينه</a:t>
            </a:r>
            <a:r>
              <a:rPr lang="ar-SA" sz="2400" dirty="0"/>
              <a:t> ومع </a:t>
            </a:r>
            <a:r>
              <a:rPr lang="ar-SA" sz="2400" dirty="0" err="1"/>
              <a:t>اصحاب</a:t>
            </a:r>
            <a:r>
              <a:rPr lang="ar-SA" sz="2400" dirty="0"/>
              <a:t> له فوضعوا سفرة فمر بهم راع</a:t>
            </a:r>
            <a:endParaRPr lang="en-US" sz="2400" dirty="0"/>
          </a:p>
          <a:p>
            <a:pPr algn="ctr">
              <a:buNone/>
            </a:pPr>
            <a:r>
              <a:rPr lang="ar-SA" sz="2400" dirty="0"/>
              <a:t>فقال له </a:t>
            </a:r>
            <a:r>
              <a:rPr lang="ar-SA" sz="2400" dirty="0" err="1"/>
              <a:t>عبدالله</a:t>
            </a:r>
            <a:r>
              <a:rPr lang="ar-SA" sz="2400" dirty="0"/>
              <a:t> : هلم </a:t>
            </a:r>
            <a:r>
              <a:rPr lang="ar-SA" sz="2400" dirty="0" err="1"/>
              <a:t>ياراعي</a:t>
            </a:r>
            <a:r>
              <a:rPr lang="ar-SA" sz="2400" dirty="0"/>
              <a:t> فاصب من </a:t>
            </a:r>
            <a:r>
              <a:rPr lang="ar-SA" sz="2400" dirty="0" err="1"/>
              <a:t>هذة</a:t>
            </a:r>
            <a:r>
              <a:rPr lang="ar-SA" sz="2400" dirty="0"/>
              <a:t> السفرة</a:t>
            </a:r>
            <a:endParaRPr lang="en-US" sz="2400" dirty="0"/>
          </a:p>
          <a:p>
            <a:pPr algn="ctr">
              <a:buNone/>
            </a:pPr>
            <a:r>
              <a:rPr lang="ar-SA" sz="2400" dirty="0"/>
              <a:t>فقال </a:t>
            </a:r>
            <a:r>
              <a:rPr lang="ar-SA" sz="2400" dirty="0" err="1"/>
              <a:t>انا</a:t>
            </a:r>
            <a:r>
              <a:rPr lang="ar-SA" sz="2400" dirty="0"/>
              <a:t>  صائم</a:t>
            </a:r>
            <a:endParaRPr lang="en-US" sz="2400" dirty="0"/>
          </a:p>
          <a:p>
            <a:pPr algn="ctr">
              <a:buNone/>
            </a:pPr>
            <a:r>
              <a:rPr lang="ar-SA" sz="2400" dirty="0"/>
              <a:t>فقال له </a:t>
            </a:r>
            <a:r>
              <a:rPr lang="ar-SA" sz="2400" dirty="0" err="1"/>
              <a:t>عبدالله</a:t>
            </a:r>
            <a:r>
              <a:rPr lang="ar-SA" sz="2400" dirty="0"/>
              <a:t> :في مثل هذا اليوم الشديد </a:t>
            </a:r>
            <a:r>
              <a:rPr lang="ar-SA" sz="2400" dirty="0" err="1"/>
              <a:t>حره</a:t>
            </a:r>
            <a:r>
              <a:rPr lang="ar-SA" sz="2400" dirty="0"/>
              <a:t> </a:t>
            </a:r>
            <a:r>
              <a:rPr lang="ar-SA" sz="2400" dirty="0" err="1"/>
              <a:t>وانت</a:t>
            </a:r>
            <a:r>
              <a:rPr lang="ar-SA" sz="2400" dirty="0"/>
              <a:t> في هذا الشعاب في </a:t>
            </a:r>
            <a:r>
              <a:rPr lang="ar-SA" sz="2400" dirty="0" err="1"/>
              <a:t>اثار</a:t>
            </a:r>
            <a:r>
              <a:rPr lang="ar-SA" sz="2400" dirty="0"/>
              <a:t> هذه الغنم وبين الجبال ترعى الغنم </a:t>
            </a:r>
            <a:r>
              <a:rPr lang="ar-SA" sz="2400" dirty="0" err="1"/>
              <a:t>وانت</a:t>
            </a:r>
            <a:r>
              <a:rPr lang="ar-SA" sz="2400" dirty="0"/>
              <a:t> صائم فقال :الراعي </a:t>
            </a:r>
            <a:r>
              <a:rPr lang="ar-SA" sz="2400" dirty="0" err="1"/>
              <a:t>ابادر</a:t>
            </a:r>
            <a:r>
              <a:rPr lang="ar-SA" sz="2400" dirty="0"/>
              <a:t> </a:t>
            </a:r>
            <a:r>
              <a:rPr lang="ar-SA" sz="2400" dirty="0" err="1"/>
              <a:t>ايامي</a:t>
            </a:r>
            <a:r>
              <a:rPr lang="ar-SA" sz="2400" dirty="0"/>
              <a:t> الخالية فعجب ابن عمر وقال :هل </a:t>
            </a:r>
            <a:r>
              <a:rPr lang="ar-SA" sz="2400" dirty="0" err="1"/>
              <a:t>لك</a:t>
            </a:r>
            <a:r>
              <a:rPr lang="ar-SA" sz="2400" dirty="0"/>
              <a:t> </a:t>
            </a:r>
            <a:r>
              <a:rPr lang="ar-SA" sz="2400" dirty="0" err="1"/>
              <a:t>ان</a:t>
            </a:r>
            <a:r>
              <a:rPr lang="ar-SA" sz="2400" dirty="0"/>
              <a:t> تبعنا </a:t>
            </a:r>
            <a:r>
              <a:rPr lang="ar-SA" sz="2400" dirty="0" err="1"/>
              <a:t>شأة</a:t>
            </a:r>
            <a:r>
              <a:rPr lang="ar-SA" sz="2400" dirty="0"/>
              <a:t>  من غنمك </a:t>
            </a:r>
            <a:r>
              <a:rPr lang="ar-SA" sz="2400" dirty="0" err="1" smtClean="0"/>
              <a:t>نجتزرها</a:t>
            </a:r>
            <a:r>
              <a:rPr lang="ar-SA" sz="2400" dirty="0" smtClean="0"/>
              <a:t> ونطعمك </a:t>
            </a:r>
            <a:r>
              <a:rPr lang="ar-SA" sz="2400" dirty="0"/>
              <a:t>من لحمها </a:t>
            </a:r>
            <a:r>
              <a:rPr lang="ar-SA" sz="2400" dirty="0" err="1"/>
              <a:t>ماتفطر</a:t>
            </a:r>
            <a:r>
              <a:rPr lang="ar-SA" sz="2400" dirty="0"/>
              <a:t> علية ونعطيك ثمنها قال :</a:t>
            </a:r>
            <a:r>
              <a:rPr lang="ar-SA" sz="2400" dirty="0" err="1"/>
              <a:t>انها</a:t>
            </a:r>
            <a:r>
              <a:rPr lang="ar-SA" sz="2400" dirty="0"/>
              <a:t> ليست لي </a:t>
            </a:r>
            <a:r>
              <a:rPr lang="ar-SA" sz="2400" dirty="0" err="1"/>
              <a:t>انها</a:t>
            </a:r>
            <a:r>
              <a:rPr lang="ar-SA" sz="2400" dirty="0"/>
              <a:t> لمولاي</a:t>
            </a:r>
            <a:endParaRPr lang="en-US" sz="2400" dirty="0"/>
          </a:p>
          <a:p>
            <a:pPr algn="ctr">
              <a:buNone/>
            </a:pPr>
            <a:r>
              <a:rPr lang="ar-SA" sz="2400" dirty="0"/>
              <a:t>قال :فما </a:t>
            </a:r>
            <a:r>
              <a:rPr lang="ar-SA" sz="2400" dirty="0" err="1"/>
              <a:t>عسيت</a:t>
            </a:r>
            <a:r>
              <a:rPr lang="ar-SA" sz="2400" dirty="0"/>
              <a:t> </a:t>
            </a:r>
            <a:r>
              <a:rPr lang="ar-SA" sz="2400" dirty="0" err="1"/>
              <a:t>ان</a:t>
            </a:r>
            <a:r>
              <a:rPr lang="ar-SA" sz="2400" dirty="0"/>
              <a:t> يقول </a:t>
            </a:r>
            <a:r>
              <a:rPr lang="ar-SA" sz="2400" dirty="0" err="1"/>
              <a:t>لك</a:t>
            </a:r>
            <a:r>
              <a:rPr lang="ar-SA" sz="2400" dirty="0"/>
              <a:t> مولاك </a:t>
            </a:r>
            <a:r>
              <a:rPr lang="ar-SA" sz="2400" dirty="0" err="1"/>
              <a:t>ان</a:t>
            </a:r>
            <a:r>
              <a:rPr lang="ar-SA" sz="2400" dirty="0"/>
              <a:t> قلت </a:t>
            </a:r>
            <a:r>
              <a:rPr lang="ar-SA" sz="2400" dirty="0" err="1"/>
              <a:t>اكلها</a:t>
            </a:r>
            <a:r>
              <a:rPr lang="ar-SA" sz="2400" dirty="0"/>
              <a:t> الذئب ؟فمضى الراعي </a:t>
            </a:r>
            <a:r>
              <a:rPr lang="ar-SA" sz="2400" dirty="0" err="1"/>
              <a:t>وهورافع</a:t>
            </a:r>
            <a:r>
              <a:rPr lang="ar-SA" sz="2400" dirty="0"/>
              <a:t> </a:t>
            </a:r>
            <a:r>
              <a:rPr lang="ar-SA" sz="2400" dirty="0" err="1"/>
              <a:t>اصبعه</a:t>
            </a:r>
            <a:r>
              <a:rPr lang="ar-SA" sz="2400" dirty="0"/>
              <a:t> </a:t>
            </a:r>
            <a:r>
              <a:rPr lang="ar-SA" sz="2400" dirty="0" err="1"/>
              <a:t>الى</a:t>
            </a:r>
            <a:r>
              <a:rPr lang="ar-SA" sz="2400" dirty="0"/>
              <a:t> السماء </a:t>
            </a:r>
            <a:r>
              <a:rPr lang="ar-SA" sz="2400" dirty="0" err="1"/>
              <a:t>وهويقول</a:t>
            </a:r>
            <a:r>
              <a:rPr lang="ar-SA" sz="2400" dirty="0"/>
              <a:t> :فأين الله ؟؟قال :فلم يزل ابن عمر يقول</a:t>
            </a:r>
            <a:endParaRPr lang="en-US" sz="2400" dirty="0"/>
          </a:p>
          <a:p>
            <a:pPr algn="ctr">
              <a:buNone/>
            </a:pPr>
            <a:r>
              <a:rPr lang="ar-SA" sz="2400" dirty="0"/>
              <a:t>قال :الراعي </a:t>
            </a:r>
            <a:r>
              <a:rPr lang="ar-SA" sz="2400" dirty="0" err="1"/>
              <a:t>اين</a:t>
            </a:r>
            <a:r>
              <a:rPr lang="ar-SA" sz="2400" dirty="0"/>
              <a:t> الله ؟؟</a:t>
            </a:r>
            <a:endParaRPr lang="en-US" sz="2400" dirty="0"/>
          </a:p>
          <a:p>
            <a:pPr algn="ctr">
              <a:buNone/>
            </a:pPr>
            <a:r>
              <a:rPr lang="ar-SA" sz="2400" dirty="0" err="1"/>
              <a:t>فاعندما</a:t>
            </a:r>
            <a:r>
              <a:rPr lang="ar-SA" sz="2400" dirty="0"/>
              <a:t> أقدم للمدينة بعث </a:t>
            </a:r>
            <a:r>
              <a:rPr lang="ar-SA" sz="2400" dirty="0" err="1"/>
              <a:t>الى</a:t>
            </a:r>
            <a:r>
              <a:rPr lang="ar-SA" sz="2400" dirty="0"/>
              <a:t> سيده فاشترى منه الراعي والغنم فأعتق الراعي ووهبه الغنم</a:t>
            </a:r>
            <a:endParaRPr lang="en-US" sz="2400" dirty="0"/>
          </a:p>
          <a:p>
            <a:pPr algn="ctr">
              <a:buNone/>
            </a:pPr>
            <a:endParaRPr lang="ar-SA"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85728"/>
            <a:ext cx="8229600" cy="725470"/>
          </a:xfrm>
        </p:spPr>
        <p:txBody>
          <a:bodyPr>
            <a:normAutofit fontScale="90000"/>
          </a:bodyPr>
          <a:lstStyle/>
          <a:p>
            <a:r>
              <a:rPr lang="ar-SA" sz="3600" b="1" dirty="0" smtClean="0">
                <a:solidFill>
                  <a:srgbClr val="FF0000"/>
                </a:solidFill>
              </a:rPr>
              <a:t>مهارة </a:t>
            </a:r>
            <a:r>
              <a:rPr lang="ar-SA" sz="3600" b="1" dirty="0">
                <a:solidFill>
                  <a:srgbClr val="FF0000"/>
                </a:solidFill>
              </a:rPr>
              <a:t>الدفاع عن الحقوق</a:t>
            </a:r>
            <a:r>
              <a:rPr lang="en-US" sz="3600" dirty="0"/>
              <a:t/>
            </a:r>
            <a:br>
              <a:rPr lang="en-US" sz="3600" dirty="0"/>
            </a:b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07480"/>
        </p:xfrm>
        <a:graphic>
          <a:graphicData uri="http://schemas.openxmlformats.org/drawingml/2006/table">
            <a:tbl>
              <a:tblPr rtl="1" firstRow="1" bandRow="1">
                <a:tableStyleId>{5C22544A-7EE6-4342-B048-85BDC9FD1C3A}</a:tableStyleId>
              </a:tblPr>
              <a:tblGrid>
                <a:gridCol w="1674495"/>
                <a:gridCol w="6697981"/>
              </a:tblGrid>
              <a:tr h="320594">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6 / 1</a:t>
                      </a:r>
                      <a:endParaRPr lang="en-US" sz="2000" b="1" dirty="0">
                        <a:latin typeface="Calibri"/>
                        <a:ea typeface="Calibri"/>
                        <a:cs typeface="Arial"/>
                      </a:endParaRPr>
                    </a:p>
                  </a:txBody>
                  <a:tcPr marL="68580" marR="68580" marT="0" marB="0" anchor="ctr"/>
                </a:tc>
              </a:tr>
              <a:tr h="320594">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F0"/>
                          </a:solidFill>
                          <a:latin typeface="Calibri"/>
                          <a:ea typeface="Calibri"/>
                          <a:cs typeface="Arial"/>
                        </a:rPr>
                        <a:t>قصة الثعلب</a:t>
                      </a:r>
                      <a:endParaRPr lang="en-US" sz="2000" b="1">
                        <a:latin typeface="Calibri"/>
                        <a:ea typeface="Calibri"/>
                        <a:cs typeface="Arial"/>
                      </a:endParaRPr>
                    </a:p>
                  </a:txBody>
                  <a:tcPr marL="68580" marR="68580" marT="0" marB="0" anchor="ctr"/>
                </a:tc>
              </a:tr>
              <a:tr h="320594">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253274">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mn-cs"/>
                        </a:rPr>
                        <a:t>في نهاية النشاط يكون الطفل قادرا على أن  :</a:t>
                      </a:r>
                      <a:endParaRPr lang="en-US" sz="2000" b="1" dirty="0">
                        <a:latin typeface="Calibri"/>
                        <a:ea typeface="Calibri"/>
                        <a:cs typeface="+mn-cs"/>
                      </a:endParaRPr>
                    </a:p>
                    <a:p>
                      <a:pPr algn="r" rtl="1">
                        <a:lnSpc>
                          <a:spcPct val="115000"/>
                        </a:lnSpc>
                        <a:spcAft>
                          <a:spcPts val="0"/>
                        </a:spcAft>
                      </a:pPr>
                      <a:r>
                        <a:rPr lang="ar-SA" sz="2000" b="1" dirty="0">
                          <a:solidFill>
                            <a:srgbClr val="000000"/>
                          </a:solidFill>
                          <a:latin typeface="Calibri"/>
                          <a:ea typeface="Calibri"/>
                          <a:cs typeface="+mn-cs"/>
                        </a:rPr>
                        <a:t>أن </a:t>
                      </a:r>
                      <a:r>
                        <a:rPr lang="ar-SA" sz="2000" b="1" dirty="0">
                          <a:latin typeface="Calibri"/>
                          <a:ea typeface="Calibri"/>
                          <a:cs typeface="+mn-cs"/>
                        </a:rPr>
                        <a:t> يتعلم الطفل الدفاع عن الحقوق الشخصية الفردية المشروعة سواء في الأسرة أو العمل ، أو عند الاحتكاك بالآخرين من الغرباء أو الأقارب</a:t>
                      </a:r>
                      <a:endParaRPr lang="en-US" sz="2000" b="1" dirty="0">
                        <a:latin typeface="Calibri"/>
                        <a:ea typeface="Calibri"/>
                        <a:cs typeface="+mn-cs"/>
                      </a:endParaRPr>
                    </a:p>
                  </a:txBody>
                  <a:tcPr marL="68580" marR="68580" marT="0" marB="0" anchor="ctr"/>
                </a:tc>
              </a:tr>
              <a:tr h="320594">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20594">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588516">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F0"/>
                          </a:solidFill>
                          <a:latin typeface="Calibri"/>
                          <a:ea typeface="Calibri"/>
                          <a:cs typeface="Arial"/>
                        </a:rPr>
                        <a:t>قصة الثعلب</a:t>
                      </a:r>
                      <a:endParaRPr lang="en-US" sz="2000" b="1">
                        <a:latin typeface="Calibri"/>
                        <a:ea typeface="Calibri"/>
                        <a:cs typeface="Arial"/>
                      </a:endParaRPr>
                    </a:p>
                  </a:txBody>
                  <a:tcPr marL="68580" marR="68580" marT="0" marB="0" anchor="ctr"/>
                </a:tc>
              </a:tr>
              <a:tr h="1913090">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تسرد المعلمة قصة الثعلب المكار المتسلط وتبين لهم موقف </a:t>
                      </a:r>
                      <a:r>
                        <a:rPr lang="ar-SA" sz="2000" b="1" dirty="0" err="1">
                          <a:latin typeface="Calibri"/>
                          <a:ea typeface="Calibri"/>
                          <a:cs typeface="Arial"/>
                        </a:rPr>
                        <a:t>الارانب</a:t>
                      </a:r>
                      <a:r>
                        <a:rPr lang="ar-SA" sz="2000" b="1" dirty="0">
                          <a:latin typeface="Calibri"/>
                          <a:ea typeface="Calibri"/>
                          <a:cs typeface="Arial"/>
                        </a:rPr>
                        <a:t> وتجمعهم </a:t>
                      </a:r>
                      <a:r>
                        <a:rPr lang="ar-SA" sz="2000" b="1" dirty="0" smtClean="0">
                          <a:latin typeface="Calibri"/>
                          <a:ea typeface="Calibri"/>
                          <a:cs typeface="Arial"/>
                        </a:rPr>
                        <a:t>واتحادهم </a:t>
                      </a:r>
                      <a:r>
                        <a:rPr lang="ar-SA" sz="2000" b="1" dirty="0">
                          <a:latin typeface="Calibri"/>
                          <a:ea typeface="Calibri"/>
                          <a:cs typeface="Arial"/>
                        </a:rPr>
                        <a:t>معا في الدفاع عن حقوقهم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algn="ctr">
              <a:buNone/>
            </a:pPr>
            <a:r>
              <a:rPr lang="ar-SA" dirty="0"/>
              <a:t>الثعلب</a:t>
            </a:r>
            <a:endParaRPr lang="en-US" dirty="0"/>
          </a:p>
          <a:p>
            <a:pPr algn="ctr">
              <a:buNone/>
            </a:pPr>
            <a:r>
              <a:rPr lang="ar-SA" dirty="0"/>
              <a:t>يحكى أن هناك مجموعة من الأرانب يعيشون بأمان في وسط الغابة وذات يوم أتى </a:t>
            </a:r>
            <a:r>
              <a:rPr lang="ar-SA" dirty="0" err="1"/>
              <a:t>الى</a:t>
            </a:r>
            <a:r>
              <a:rPr lang="ar-SA" dirty="0"/>
              <a:t> الغابة ثعلب مكار وأمسك بالأرانب وقال لها :أنا سيدكم منذ اليوم وسوف تنفذون </a:t>
            </a:r>
            <a:r>
              <a:rPr lang="ar-SA" dirty="0" err="1"/>
              <a:t>ماأمركم</a:t>
            </a:r>
            <a:r>
              <a:rPr lang="ar-SA" dirty="0"/>
              <a:t> </a:t>
            </a:r>
            <a:r>
              <a:rPr lang="ar-SA" dirty="0" err="1"/>
              <a:t>به</a:t>
            </a:r>
            <a:r>
              <a:rPr lang="ar-SA" dirty="0"/>
              <a:t> دون تردد وبدون نقاش أنا الذي أنهى وأمر هنا </a:t>
            </a:r>
            <a:r>
              <a:rPr lang="ar-SA" dirty="0" err="1"/>
              <a:t>ولايوجد</a:t>
            </a:r>
            <a:r>
              <a:rPr lang="ar-SA" dirty="0"/>
              <a:t> من هو أكبر مني وسوف أحكمكم وأتجبر ..خافوا الأرانب منه وأطاعوه أصبح الثعلب يقسوا عليهم ويضربهم ويؤذيهم  ويخوفهم ليل ونهار</a:t>
            </a:r>
            <a:endParaRPr lang="en-US" dirty="0"/>
          </a:p>
          <a:p>
            <a:pPr algn="ctr">
              <a:buNone/>
            </a:pPr>
            <a:r>
              <a:rPr lang="ar-SA" dirty="0"/>
              <a:t>ويحاول التفرقة بينهم بسرقة بيوتهم وأكلهم وتركهم يجوعوا لفترات طويلة حتى لا يستطيعون الحركة أو المشي ..تعب الأرانب </a:t>
            </a:r>
            <a:r>
              <a:rPr lang="ar-SA" dirty="0" err="1"/>
              <a:t>كثيرآ</a:t>
            </a:r>
            <a:r>
              <a:rPr lang="ar-SA" dirty="0"/>
              <a:t> من هذه القسوة وتجمعوا صغيرهم وكبيرهم وقالوا: لقد مللنا من ظلم الثعلب الذي أكل حقنا ولن نسكت على هذا الظلم بعد اليوم يجب أن ندافع عن حقوقنا وبيوتنا وخيراتنا  ونلقن الثعلب </a:t>
            </a:r>
            <a:r>
              <a:rPr lang="ar-SA" dirty="0" err="1"/>
              <a:t>درسآ</a:t>
            </a:r>
            <a:r>
              <a:rPr lang="ar-SA" dirty="0"/>
              <a:t> لن ينساه أبدآ واتحدوا </a:t>
            </a:r>
            <a:r>
              <a:rPr lang="ar-SA" dirty="0" err="1"/>
              <a:t>جميعآ</a:t>
            </a:r>
            <a:r>
              <a:rPr lang="ar-SA" dirty="0"/>
              <a:t> ووقفوا في وجه الثعلب وقالوا له: لن نسمع كلامك بعد اليوم ولن نطيعك ولن تظلمنا وتأخذ حقنا منا . وعندما رأى الثعلب قوتهم خاف وحاول الهرب ولكنهم أمسكوا </a:t>
            </a:r>
            <a:r>
              <a:rPr lang="ar-SA" dirty="0" err="1"/>
              <a:t>به</a:t>
            </a:r>
            <a:r>
              <a:rPr lang="ar-SA" dirty="0"/>
              <a:t> وحبسوه ولقنوه </a:t>
            </a:r>
            <a:r>
              <a:rPr lang="ar-SA" dirty="0" err="1"/>
              <a:t>درسآ</a:t>
            </a:r>
            <a:r>
              <a:rPr lang="ar-SA" dirty="0"/>
              <a:t> لن ينساه ..وعاش </a:t>
            </a:r>
            <a:r>
              <a:rPr lang="ar-SA" dirty="0" err="1"/>
              <a:t>الارانب</a:t>
            </a:r>
            <a:r>
              <a:rPr lang="ar-SA" dirty="0"/>
              <a:t> بعدها حياة سعيدة وكريمة لأنهم دافعوا عن حقوقهم في وجه الظلم</a:t>
            </a:r>
            <a:endParaRPr lang="en-US" dirty="0"/>
          </a:p>
          <a:p>
            <a:endParaRPr lang="ar-S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smtClean="0">
                <a:solidFill>
                  <a:srgbClr val="FF0000"/>
                </a:solidFill>
              </a:rPr>
              <a:t>مهارة الدفاع عن الحقوق</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6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F0"/>
                          </a:solidFill>
                          <a:latin typeface="Calibri"/>
                          <a:ea typeface="Calibri"/>
                          <a:cs typeface="Arial"/>
                        </a:rPr>
                        <a:t>قصة الدفاع عن المسكن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في نهاية النشاط يكون الطفل قادرا على أن  :</a:t>
                      </a:r>
                      <a:endParaRPr lang="en-US" sz="2000" b="1" dirty="0">
                        <a:latin typeface="Calibri"/>
                        <a:ea typeface="Calibri"/>
                        <a:cs typeface="Arial"/>
                      </a:endParaRPr>
                    </a:p>
                    <a:p>
                      <a:pPr algn="r" rtl="1">
                        <a:lnSpc>
                          <a:spcPct val="115000"/>
                        </a:lnSpc>
                        <a:spcAft>
                          <a:spcPts val="0"/>
                        </a:spcAft>
                      </a:pPr>
                      <a:r>
                        <a:rPr lang="ar-SA" sz="2000" b="1" dirty="0">
                          <a:latin typeface="Calibri"/>
                          <a:ea typeface="Calibri"/>
                          <a:cs typeface="Arial"/>
                        </a:rPr>
                        <a:t>يدافع الطفل عن </a:t>
                      </a:r>
                      <a:r>
                        <a:rPr lang="ar-SA" sz="2000" b="1" dirty="0" err="1">
                          <a:latin typeface="Calibri"/>
                          <a:ea typeface="Calibri"/>
                          <a:cs typeface="Arial"/>
                        </a:rPr>
                        <a:t>حقوقة</a:t>
                      </a:r>
                      <a:r>
                        <a:rPr lang="ar-SA" sz="2000" b="1" dirty="0">
                          <a:latin typeface="Calibri"/>
                          <a:ea typeface="Calibri"/>
                          <a:cs typeface="Arial"/>
                        </a:rPr>
                        <a:t> الشخصية .</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 </a:t>
                      </a:r>
                      <a:r>
                        <a:rPr lang="ar-SA" sz="2000" b="1">
                          <a:solidFill>
                            <a:srgbClr val="000000"/>
                          </a:solidFill>
                          <a:latin typeface="Calibri"/>
                          <a:ea typeface="Calibri"/>
                          <a:cs typeface="Arial"/>
                        </a:rPr>
                        <a:t>قصة الدفاع عن المسكن</a:t>
                      </a:r>
                      <a:r>
                        <a:rPr lang="ar-SA" sz="2000" b="1">
                          <a:solidFill>
                            <a:srgbClr val="FF0000"/>
                          </a:solidFill>
                          <a:latin typeface="Calibri"/>
                          <a:ea typeface="Calibri"/>
                          <a:cs typeface="Arial"/>
                        </a:rPr>
                        <a:t>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قصة الفيل الذي يعبث بمساكن حيوانات الغابة ويحطمها وكيف تتحد الحيوانات للإيقاع </a:t>
                      </a:r>
                      <a:r>
                        <a:rPr lang="ar-SA" sz="2000" b="1" dirty="0" err="1">
                          <a:latin typeface="Calibri"/>
                          <a:ea typeface="Calibri"/>
                          <a:cs typeface="Arial"/>
                        </a:rPr>
                        <a:t>به</a:t>
                      </a:r>
                      <a:r>
                        <a:rPr lang="ar-SA" sz="2000" b="1" dirty="0">
                          <a:latin typeface="Calibri"/>
                          <a:ea typeface="Calibri"/>
                          <a:cs typeface="Arial"/>
                        </a:rPr>
                        <a:t> للدفاع عن مساكنهم وتتناقش مع الأطفال حول تصرف الحيوانات </a:t>
                      </a:r>
                      <a:r>
                        <a:rPr lang="ar-SA" sz="2000" b="1" dirty="0" err="1">
                          <a:latin typeface="Calibri"/>
                          <a:ea typeface="Calibri"/>
                          <a:cs typeface="Arial"/>
                        </a:rPr>
                        <a:t>موكدة</a:t>
                      </a:r>
                      <a:r>
                        <a:rPr lang="ar-SA" sz="2000" b="1" dirty="0">
                          <a:latin typeface="Calibri"/>
                          <a:ea typeface="Calibri"/>
                          <a:cs typeface="Arial"/>
                        </a:rPr>
                        <a:t> على مهارة الدفاع عن الحقوق الشخصية .</a:t>
                      </a:r>
                      <a:endParaRPr lang="en-US" sz="2000" b="1" dirty="0">
                        <a:latin typeface="Calibri"/>
                        <a:ea typeface="Calibri"/>
                        <a:cs typeface="Arial"/>
                      </a:endParaRPr>
                    </a:p>
                    <a:p>
                      <a:pPr marL="228600" algn="r" rtl="1">
                        <a:lnSpc>
                          <a:spcPct val="115000"/>
                        </a:lnSpc>
                        <a:spcAft>
                          <a:spcPts val="0"/>
                        </a:spcAft>
                      </a:pPr>
                      <a:r>
                        <a:rPr lang="ar-SA" sz="2000" b="1" dirty="0">
                          <a:latin typeface="Calibri"/>
                          <a:ea typeface="Calibri"/>
                          <a:cs typeface="Arial"/>
                        </a:rPr>
                        <a:t>.</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smtClean="0">
                <a:solidFill>
                  <a:srgbClr val="FF0000"/>
                </a:solidFill>
              </a:rPr>
              <a:t>مهارة الإفصاح عن الرأي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7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en-US" sz="2000" b="1">
                          <a:solidFill>
                            <a:srgbClr val="7030A0"/>
                          </a:solidFill>
                          <a:latin typeface="Arial"/>
                          <a:ea typeface="Calibri"/>
                          <a:cs typeface="Arial"/>
                        </a:rPr>
                        <a:t> </a:t>
                      </a:r>
                      <a:r>
                        <a:rPr lang="ar-SA" sz="2000" b="1">
                          <a:solidFill>
                            <a:srgbClr val="7030A0"/>
                          </a:solidFill>
                          <a:latin typeface="Arial"/>
                          <a:ea typeface="Calibri"/>
                          <a:cs typeface="Arial"/>
                        </a:rPr>
                        <a:t>ما رأيك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يفصح الطفل عن رأيه بثقة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بطاقات تحتوي صور أحداث مختلفة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صورا </a:t>
                      </a:r>
                      <a:r>
                        <a:rPr lang="ar-SA" sz="2000" b="1" dirty="0" err="1">
                          <a:latin typeface="Calibri"/>
                          <a:ea typeface="Calibri"/>
                          <a:cs typeface="Arial"/>
                        </a:rPr>
                        <a:t>لاحداث</a:t>
                      </a:r>
                      <a:r>
                        <a:rPr lang="ar-SA" sz="2000" b="1" dirty="0">
                          <a:latin typeface="Calibri"/>
                          <a:ea typeface="Calibri"/>
                          <a:cs typeface="Arial"/>
                        </a:rPr>
                        <a:t> </a:t>
                      </a:r>
                      <a:r>
                        <a:rPr lang="ar-SA" sz="2000" b="1" dirty="0" err="1">
                          <a:latin typeface="Calibri"/>
                          <a:ea typeface="Calibri"/>
                          <a:cs typeface="Arial"/>
                        </a:rPr>
                        <a:t>مختلفه</a:t>
                      </a:r>
                      <a:r>
                        <a:rPr lang="ar-SA" sz="2000" b="1" dirty="0">
                          <a:latin typeface="Calibri"/>
                          <a:ea typeface="Calibri"/>
                          <a:cs typeface="Arial"/>
                        </a:rPr>
                        <a:t> مثل صورا </a:t>
                      </a:r>
                      <a:r>
                        <a:rPr lang="ar-SA" sz="2000" b="1" dirty="0" err="1">
                          <a:latin typeface="Calibri"/>
                          <a:ea typeface="Calibri"/>
                          <a:cs typeface="Arial"/>
                        </a:rPr>
                        <a:t>لاطفال</a:t>
                      </a:r>
                      <a:r>
                        <a:rPr lang="ar-SA" sz="2000" b="1" dirty="0">
                          <a:latin typeface="Calibri"/>
                          <a:ea typeface="Calibri"/>
                          <a:cs typeface="Arial"/>
                        </a:rPr>
                        <a:t> يلعبون في الشارع , </a:t>
                      </a:r>
                      <a:r>
                        <a:rPr lang="ar-SA" sz="2000" b="1" dirty="0" err="1">
                          <a:latin typeface="Calibri"/>
                          <a:ea typeface="Calibri"/>
                          <a:cs typeface="Arial"/>
                        </a:rPr>
                        <a:t>او</a:t>
                      </a:r>
                      <a:r>
                        <a:rPr lang="ar-SA" sz="2000" b="1" dirty="0">
                          <a:latin typeface="Calibri"/>
                          <a:ea typeface="Calibri"/>
                          <a:cs typeface="Arial"/>
                        </a:rPr>
                        <a:t> أطفال يلعبون </a:t>
                      </a:r>
                      <a:r>
                        <a:rPr lang="ar-SA" sz="2000" b="1" dirty="0" err="1">
                          <a:latin typeface="Calibri"/>
                          <a:ea typeface="Calibri"/>
                          <a:cs typeface="Arial"/>
                        </a:rPr>
                        <a:t>بالايباد</a:t>
                      </a:r>
                      <a:r>
                        <a:rPr lang="ar-SA" sz="2000" b="1" dirty="0">
                          <a:latin typeface="Calibri"/>
                          <a:ea typeface="Calibri"/>
                          <a:cs typeface="Arial"/>
                        </a:rPr>
                        <a:t> , </a:t>
                      </a:r>
                      <a:r>
                        <a:rPr lang="ar-SA" sz="2000" b="1" dirty="0" err="1">
                          <a:latin typeface="Calibri"/>
                          <a:ea typeface="Calibri"/>
                          <a:cs typeface="Arial"/>
                        </a:rPr>
                        <a:t>او</a:t>
                      </a:r>
                      <a:r>
                        <a:rPr lang="ar-SA" sz="2000" b="1" dirty="0">
                          <a:latin typeface="Calibri"/>
                          <a:ea typeface="Calibri"/>
                          <a:cs typeface="Arial"/>
                        </a:rPr>
                        <a:t> </a:t>
                      </a:r>
                      <a:r>
                        <a:rPr lang="ar-SA" sz="2000" b="1" dirty="0" err="1">
                          <a:latin typeface="Calibri"/>
                          <a:ea typeface="Calibri"/>
                          <a:cs typeface="Arial"/>
                        </a:rPr>
                        <a:t>اطفال</a:t>
                      </a:r>
                      <a:r>
                        <a:rPr lang="ar-SA" sz="2000" b="1" dirty="0">
                          <a:latin typeface="Calibri"/>
                          <a:ea typeface="Calibri"/>
                          <a:cs typeface="Arial"/>
                        </a:rPr>
                        <a:t> يؤذون الحيوانات وتطلب منهم التعليق على الصور </a:t>
                      </a:r>
                      <a:r>
                        <a:rPr lang="ar-SA" sz="2000" b="1" dirty="0" err="1">
                          <a:latin typeface="Calibri"/>
                          <a:ea typeface="Calibri"/>
                          <a:cs typeface="Arial"/>
                        </a:rPr>
                        <a:t>وابداء</a:t>
                      </a:r>
                      <a:r>
                        <a:rPr lang="ar-SA" sz="2000" b="1" dirty="0">
                          <a:latin typeface="Calibri"/>
                          <a:ea typeface="Calibri"/>
                          <a:cs typeface="Arial"/>
                        </a:rPr>
                        <a:t> </a:t>
                      </a:r>
                      <a:r>
                        <a:rPr lang="ar-SA" sz="2000" b="1" dirty="0" err="1">
                          <a:latin typeface="Calibri"/>
                          <a:ea typeface="Calibri"/>
                          <a:cs typeface="Arial"/>
                        </a:rPr>
                        <a:t>ارائهم</a:t>
                      </a:r>
                      <a:r>
                        <a:rPr lang="ar-SA" sz="2000" b="1" dirty="0">
                          <a:latin typeface="Calibri"/>
                          <a:ea typeface="Calibri"/>
                          <a:cs typeface="Arial"/>
                        </a:rPr>
                        <a:t> </a:t>
                      </a:r>
                      <a:r>
                        <a:rPr lang="ar-SA" sz="2000" b="1" dirty="0" err="1">
                          <a:latin typeface="Calibri"/>
                          <a:ea typeface="Calibri"/>
                          <a:cs typeface="Arial"/>
                        </a:rPr>
                        <a:t>بها</a:t>
                      </a:r>
                      <a:r>
                        <a:rPr lang="ar-SA" sz="2000" b="1" dirty="0">
                          <a:latin typeface="Calibri"/>
                          <a:ea typeface="Calibri"/>
                          <a:cs typeface="Arial"/>
                        </a:rPr>
                        <a:t> .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smtClean="0">
                <a:solidFill>
                  <a:srgbClr val="FF0000"/>
                </a:solidFill>
              </a:rPr>
              <a:t>مهارة الإفصاح عن الرأي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7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قصة فرحانة تعلم نورا الشجاعة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marL="228600" algn="r" rtl="1">
                        <a:lnSpc>
                          <a:spcPct val="115000"/>
                        </a:lnSpc>
                        <a:spcAft>
                          <a:spcPts val="0"/>
                        </a:spcAft>
                      </a:pPr>
                      <a:r>
                        <a:rPr lang="ar-SA" sz="2000" b="1">
                          <a:latin typeface="Calibri"/>
                          <a:ea typeface="Calibri"/>
                          <a:cs typeface="Arial"/>
                        </a:rPr>
                        <a:t>يفصح الطفل عن رأيه بصراحه وثقه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solidFill>
                            <a:srgbClr val="000000"/>
                          </a:solidFill>
                          <a:latin typeface="Calibri"/>
                          <a:ea typeface="Calibri"/>
                          <a:cs typeface="Arial"/>
                        </a:rPr>
                        <a:t>قصة فرحانة تعلم نوره الشجاعة </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https://www.youtube.com/watch?v=_RvkztkZ_kw</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تعرض المعلمة قصة نورا التي تخجل </a:t>
                      </a:r>
                      <a:r>
                        <a:rPr lang="ar-SA" sz="2000" b="1" dirty="0" err="1">
                          <a:latin typeface="Calibri"/>
                          <a:ea typeface="Calibri"/>
                          <a:cs typeface="Arial"/>
                        </a:rPr>
                        <a:t>ان</a:t>
                      </a:r>
                      <a:r>
                        <a:rPr lang="ar-SA" sz="2000" b="1" dirty="0">
                          <a:latin typeface="Calibri"/>
                          <a:ea typeface="Calibri"/>
                          <a:cs typeface="Arial"/>
                        </a:rPr>
                        <a:t> تقول </a:t>
                      </a:r>
                      <a:r>
                        <a:rPr lang="ar-SA" sz="2000" b="1" dirty="0" err="1">
                          <a:latin typeface="Calibri"/>
                          <a:ea typeface="Calibri"/>
                          <a:cs typeface="Arial"/>
                        </a:rPr>
                        <a:t>الاجابة</a:t>
                      </a:r>
                      <a:r>
                        <a:rPr lang="ar-SA" sz="2000" b="1" dirty="0">
                          <a:latin typeface="Calibri"/>
                          <a:ea typeface="Calibri"/>
                          <a:cs typeface="Arial"/>
                        </a:rPr>
                        <a:t> لمعلمتها رغم معرفتها </a:t>
                      </a:r>
                      <a:r>
                        <a:rPr lang="ar-SA" sz="2000" b="1" dirty="0" err="1">
                          <a:latin typeface="Calibri"/>
                          <a:ea typeface="Calibri"/>
                          <a:cs typeface="Arial"/>
                        </a:rPr>
                        <a:t>بالاجابة</a:t>
                      </a:r>
                      <a:r>
                        <a:rPr lang="ar-SA" sz="2000" b="1" dirty="0">
                          <a:latin typeface="Calibri"/>
                          <a:ea typeface="Calibri"/>
                          <a:cs typeface="Arial"/>
                        </a:rPr>
                        <a:t> الصحيحة </a:t>
                      </a:r>
                      <a:r>
                        <a:rPr lang="ar-SA" sz="2000" b="1" dirty="0" err="1">
                          <a:latin typeface="Calibri"/>
                          <a:ea typeface="Calibri"/>
                          <a:cs typeface="Arial"/>
                        </a:rPr>
                        <a:t>و</a:t>
                      </a:r>
                      <a:r>
                        <a:rPr lang="ar-SA" sz="2000" b="1" dirty="0">
                          <a:latin typeface="Calibri"/>
                          <a:ea typeface="Calibri"/>
                          <a:cs typeface="Arial"/>
                        </a:rPr>
                        <a:t>  </a:t>
                      </a:r>
                      <a:r>
                        <a:rPr lang="ar-SA" sz="2000" b="1" dirty="0">
                          <a:solidFill>
                            <a:srgbClr val="000000"/>
                          </a:solidFill>
                          <a:latin typeface="Calibri"/>
                          <a:ea typeface="Calibri"/>
                          <a:cs typeface="Arial"/>
                        </a:rPr>
                        <a:t>وتتناقش مع الأطفال حول تصرف نورا </a:t>
                      </a:r>
                      <a:r>
                        <a:rPr lang="ar-SA" sz="2000" b="1" dirty="0" err="1">
                          <a:solidFill>
                            <a:srgbClr val="000000"/>
                          </a:solidFill>
                          <a:latin typeface="Calibri"/>
                          <a:ea typeface="Calibri"/>
                          <a:cs typeface="Arial"/>
                        </a:rPr>
                        <a:t>وفرحانه</a:t>
                      </a:r>
                      <a:r>
                        <a:rPr lang="ar-SA" sz="2000" b="1" dirty="0">
                          <a:solidFill>
                            <a:srgbClr val="000000"/>
                          </a:solidFill>
                          <a:latin typeface="Calibri"/>
                          <a:ea typeface="Calibri"/>
                          <a:cs typeface="Arial"/>
                        </a:rPr>
                        <a:t>  </a:t>
                      </a:r>
                      <a:r>
                        <a:rPr lang="ar-SA" sz="2000" b="1" dirty="0" err="1">
                          <a:solidFill>
                            <a:srgbClr val="000000"/>
                          </a:solidFill>
                          <a:latin typeface="Calibri"/>
                          <a:ea typeface="Calibri"/>
                          <a:cs typeface="Arial"/>
                        </a:rPr>
                        <a:t>موكدة</a:t>
                      </a:r>
                      <a:r>
                        <a:rPr lang="ar-SA" sz="2000" b="1" dirty="0">
                          <a:solidFill>
                            <a:srgbClr val="000000"/>
                          </a:solidFill>
                          <a:latin typeface="Calibri"/>
                          <a:ea typeface="Calibri"/>
                          <a:cs typeface="Arial"/>
                        </a:rPr>
                        <a:t> على مهارة </a:t>
                      </a:r>
                      <a:r>
                        <a:rPr lang="ar-SA" sz="2000" b="1" dirty="0" err="1">
                          <a:solidFill>
                            <a:srgbClr val="000000"/>
                          </a:solidFill>
                          <a:latin typeface="Calibri"/>
                          <a:ea typeface="Calibri"/>
                          <a:cs typeface="Arial"/>
                        </a:rPr>
                        <a:t>الافصاح</a:t>
                      </a:r>
                      <a:r>
                        <a:rPr lang="ar-SA" sz="2000" b="1" dirty="0">
                          <a:solidFill>
                            <a:srgbClr val="000000"/>
                          </a:solidFill>
                          <a:latin typeface="Calibri"/>
                          <a:ea typeface="Calibri"/>
                          <a:cs typeface="Arial"/>
                        </a:rPr>
                        <a:t> عن الرأي </a:t>
                      </a:r>
                      <a:r>
                        <a:rPr lang="ar-SA" sz="2000" b="1" dirty="0">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b="1" dirty="0" smtClean="0">
                <a:solidFill>
                  <a:srgbClr val="FF0000"/>
                </a:solidFill>
              </a:rPr>
              <a:t>مهارة الإفصاح عن الرأي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7 / 3</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7030A0"/>
                          </a:solidFill>
                          <a:latin typeface="Calibri"/>
                          <a:ea typeface="Calibri"/>
                          <a:cs typeface="Arial"/>
                        </a:rPr>
                        <a:t>قصة الأرنب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يفصح الطفل عن رأيه بصراحة وثقه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عرض بوربوينت نرفق</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تسرد المعلمة قصة الأرنب الذي يرفض أكل الجزر وفي كل مره تضيف </a:t>
                      </a:r>
                      <a:r>
                        <a:rPr lang="ar-SA" sz="2000" b="1" dirty="0" err="1">
                          <a:latin typeface="Calibri"/>
                          <a:ea typeface="Calibri"/>
                          <a:cs typeface="Arial"/>
                        </a:rPr>
                        <a:t>الام</a:t>
                      </a:r>
                      <a:r>
                        <a:rPr lang="ar-SA" sz="2000" b="1" dirty="0">
                          <a:latin typeface="Calibri"/>
                          <a:ea typeface="Calibri"/>
                          <a:cs typeface="Arial"/>
                        </a:rPr>
                        <a:t> خضارا جديدة للجزر يعبر </a:t>
                      </a:r>
                      <a:r>
                        <a:rPr lang="ar-SA" sz="2000" b="1" dirty="0" err="1">
                          <a:latin typeface="Calibri"/>
                          <a:ea typeface="Calibri"/>
                          <a:cs typeface="Arial"/>
                        </a:rPr>
                        <a:t>الارنب</a:t>
                      </a:r>
                      <a:r>
                        <a:rPr lang="ar-SA" sz="2000" b="1" dirty="0">
                          <a:latin typeface="Calibri"/>
                          <a:ea typeface="Calibri"/>
                          <a:cs typeface="Arial"/>
                        </a:rPr>
                        <a:t> الصغير عن رأيه  وتناقش </a:t>
                      </a:r>
                      <a:r>
                        <a:rPr lang="ar-SA" sz="2000" b="1" dirty="0" err="1">
                          <a:latin typeface="Calibri"/>
                          <a:ea typeface="Calibri"/>
                          <a:cs typeface="Arial"/>
                        </a:rPr>
                        <a:t>الاطفال</a:t>
                      </a:r>
                      <a:r>
                        <a:rPr lang="ar-SA" sz="2000" b="1" dirty="0">
                          <a:latin typeface="Calibri"/>
                          <a:ea typeface="Calibri"/>
                          <a:cs typeface="Arial"/>
                        </a:rPr>
                        <a:t> حول سلوك </a:t>
                      </a:r>
                      <a:r>
                        <a:rPr lang="ar-SA" sz="2000" b="1" dirty="0" err="1">
                          <a:latin typeface="Calibri"/>
                          <a:ea typeface="Calibri"/>
                          <a:cs typeface="Arial"/>
                        </a:rPr>
                        <a:t>الارنب</a:t>
                      </a:r>
                      <a:r>
                        <a:rPr lang="ar-SA" sz="2000" b="1" dirty="0">
                          <a:latin typeface="Calibri"/>
                          <a:ea typeface="Calibri"/>
                          <a:cs typeface="Arial"/>
                        </a:rPr>
                        <a:t> مؤكدة على مهارة </a:t>
                      </a:r>
                      <a:r>
                        <a:rPr lang="ar-SA" sz="2000" b="1" dirty="0" err="1">
                          <a:latin typeface="Calibri"/>
                          <a:ea typeface="Calibri"/>
                          <a:cs typeface="Arial"/>
                        </a:rPr>
                        <a:t>الافصاح</a:t>
                      </a:r>
                      <a:r>
                        <a:rPr lang="ar-SA" sz="2000" b="1" dirty="0">
                          <a:latin typeface="Calibri"/>
                          <a:ea typeface="Calibri"/>
                          <a:cs typeface="Arial"/>
                        </a:rPr>
                        <a:t> عن الرأي ثم تطلب من </a:t>
                      </a:r>
                      <a:r>
                        <a:rPr lang="ar-SA" sz="2000" b="1" dirty="0" err="1">
                          <a:latin typeface="Calibri"/>
                          <a:ea typeface="Calibri"/>
                          <a:cs typeface="Arial"/>
                        </a:rPr>
                        <a:t>الاطفال</a:t>
                      </a:r>
                      <a:r>
                        <a:rPr lang="ar-SA" sz="2000" b="1" dirty="0">
                          <a:latin typeface="Calibri"/>
                          <a:ea typeface="Calibri"/>
                          <a:cs typeface="Arial"/>
                        </a:rPr>
                        <a:t> </a:t>
                      </a:r>
                      <a:r>
                        <a:rPr lang="ar-SA" sz="2000" b="1" dirty="0" err="1">
                          <a:latin typeface="Calibri"/>
                          <a:ea typeface="Calibri"/>
                          <a:cs typeface="Arial"/>
                        </a:rPr>
                        <a:t>ابداء</a:t>
                      </a:r>
                      <a:r>
                        <a:rPr lang="ar-SA" sz="2000" b="1" dirty="0">
                          <a:latin typeface="Calibri"/>
                          <a:ea typeface="Calibri"/>
                          <a:cs typeface="Arial"/>
                        </a:rPr>
                        <a:t> </a:t>
                      </a:r>
                      <a:r>
                        <a:rPr lang="ar-SA" sz="2000" b="1" dirty="0" err="1">
                          <a:latin typeface="Calibri"/>
                          <a:ea typeface="Calibri"/>
                          <a:cs typeface="Arial"/>
                        </a:rPr>
                        <a:t>ارائهم</a:t>
                      </a:r>
                      <a:r>
                        <a:rPr lang="ar-SA" sz="2000" b="1" dirty="0">
                          <a:latin typeface="Calibri"/>
                          <a:ea typeface="Calibri"/>
                          <a:cs typeface="Arial"/>
                        </a:rPr>
                        <a:t> حول </a:t>
                      </a:r>
                      <a:r>
                        <a:rPr lang="ar-SA" sz="2000" b="1" dirty="0" err="1">
                          <a:latin typeface="Calibri"/>
                          <a:ea typeface="Calibri"/>
                          <a:cs typeface="Arial"/>
                        </a:rPr>
                        <a:t>الاطعمة</a:t>
                      </a:r>
                      <a:r>
                        <a:rPr lang="ar-SA" sz="2000" b="1" dirty="0">
                          <a:latin typeface="Calibri"/>
                          <a:ea typeface="Calibri"/>
                          <a:cs typeface="Arial"/>
                        </a:rPr>
                        <a:t> التي يفضلونها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658228" cy="6143668"/>
          </a:xfrm>
        </p:spPr>
        <p:txBody>
          <a:bodyPr>
            <a:normAutofit fontScale="55000" lnSpcReduction="20000"/>
          </a:bodyPr>
          <a:lstStyle/>
          <a:p>
            <a:pPr algn="ctr">
              <a:buNone/>
            </a:pPr>
            <a:r>
              <a:rPr lang="ar-SA" sz="4200" dirty="0"/>
              <a:t>قصة الأرنب</a:t>
            </a:r>
            <a:endParaRPr lang="en-US" sz="4200" dirty="0"/>
          </a:p>
          <a:p>
            <a:pPr algn="ctr">
              <a:buNone/>
            </a:pPr>
            <a:r>
              <a:rPr lang="ar-SA" sz="4200" dirty="0"/>
              <a:t>كانت هناك أرنب وأطفالها الثلاثة تسكن في </a:t>
            </a:r>
            <a:r>
              <a:rPr lang="ar-SA" sz="4200" dirty="0" err="1"/>
              <a:t>احدى</a:t>
            </a:r>
            <a:r>
              <a:rPr lang="ar-SA" sz="4200" dirty="0"/>
              <a:t> الغابات وكان </a:t>
            </a:r>
            <a:r>
              <a:rPr lang="ar-SA" sz="4200" dirty="0" err="1"/>
              <a:t>أثنان</a:t>
            </a:r>
            <a:r>
              <a:rPr lang="ar-SA" sz="4200" dirty="0"/>
              <a:t> منهم يلعبان بسعادة ويأكلان  الجزر الموجود في أطراف الغابة </a:t>
            </a:r>
            <a:r>
              <a:rPr lang="ar-SA" sz="4200" dirty="0" err="1"/>
              <a:t>فكبرو</a:t>
            </a:r>
            <a:r>
              <a:rPr lang="ar-SA" sz="4200" dirty="0"/>
              <a:t> </a:t>
            </a:r>
            <a:r>
              <a:rPr lang="ar-SA" sz="4200" dirty="0" err="1"/>
              <a:t>وأصبحو</a:t>
            </a:r>
            <a:r>
              <a:rPr lang="ar-SA" sz="4200" dirty="0"/>
              <a:t> سمانا ، </a:t>
            </a:r>
            <a:r>
              <a:rPr lang="ar-SA" sz="4200" dirty="0" err="1"/>
              <a:t>اما</a:t>
            </a:r>
            <a:r>
              <a:rPr lang="ar-SA" sz="4200" dirty="0"/>
              <a:t> عن </a:t>
            </a:r>
            <a:r>
              <a:rPr lang="ar-SA" sz="4200" dirty="0" err="1"/>
              <a:t>الارنب</a:t>
            </a:r>
            <a:r>
              <a:rPr lang="ar-SA" sz="4200" dirty="0"/>
              <a:t> الثالث فكان يرفض </a:t>
            </a:r>
            <a:r>
              <a:rPr lang="ar-SA" sz="4200" dirty="0" err="1"/>
              <a:t>اكل</a:t>
            </a:r>
            <a:r>
              <a:rPr lang="ar-SA" sz="4200" dirty="0"/>
              <a:t> الجزر وكان يقول لأمة إنه لا يعجبني ، حاولت الأم بكل الطرق ولكن دون فائدة</a:t>
            </a:r>
            <a:endParaRPr lang="en-US" sz="4200" dirty="0"/>
          </a:p>
          <a:p>
            <a:pPr algn="ctr">
              <a:buNone/>
            </a:pPr>
            <a:r>
              <a:rPr lang="ar-SA" sz="4200" dirty="0"/>
              <a:t>طلبت الأم المساعدة من حيوانات الغابة الغزال والكلب والسنجاب والفار والدب</a:t>
            </a:r>
            <a:endParaRPr lang="en-US" sz="4200" dirty="0"/>
          </a:p>
          <a:p>
            <a:pPr algn="ctr">
              <a:buNone/>
            </a:pPr>
            <a:r>
              <a:rPr lang="ar-SA" sz="4200" dirty="0"/>
              <a:t>أحضر الغزال خس وقال هذا خسا رائع المذاق فقالت </a:t>
            </a:r>
            <a:r>
              <a:rPr lang="ar-SA" sz="4200" dirty="0" err="1"/>
              <a:t>الام</a:t>
            </a:r>
            <a:r>
              <a:rPr lang="ar-SA" sz="4200" dirty="0"/>
              <a:t> للأرنب الصغير سوف أخلطة مع الجزر ليصبح </a:t>
            </a:r>
            <a:r>
              <a:rPr lang="ar-SA" sz="4200" dirty="0" err="1"/>
              <a:t>مذاقة</a:t>
            </a:r>
            <a:r>
              <a:rPr lang="ar-SA" sz="4200" dirty="0"/>
              <a:t> رائع </a:t>
            </a:r>
            <a:r>
              <a:rPr lang="ar-SA" sz="4200" dirty="0" err="1"/>
              <a:t>ذاقة</a:t>
            </a:r>
            <a:r>
              <a:rPr lang="ar-SA" sz="4200" dirty="0"/>
              <a:t> </a:t>
            </a:r>
            <a:r>
              <a:rPr lang="ar-SA" sz="4200" dirty="0" err="1"/>
              <a:t>الارنب</a:t>
            </a:r>
            <a:r>
              <a:rPr lang="ar-SA" sz="4200" dirty="0"/>
              <a:t> الصغير فاشمأز منه وقال إنه لا يعجبني , فأحضر الكلب طماطم من الحديقة </a:t>
            </a:r>
            <a:r>
              <a:rPr lang="ar-SA" sz="4200" dirty="0" err="1"/>
              <a:t>المجاوره</a:t>
            </a:r>
            <a:r>
              <a:rPr lang="ar-SA" sz="4200" dirty="0"/>
              <a:t> فقالت </a:t>
            </a:r>
            <a:r>
              <a:rPr lang="ar-SA" sz="4200" dirty="0" err="1"/>
              <a:t>الام</a:t>
            </a:r>
            <a:r>
              <a:rPr lang="ar-SA" sz="4200" dirty="0"/>
              <a:t> سوف أخلط الطماطم </a:t>
            </a:r>
            <a:r>
              <a:rPr lang="ar-SA" sz="4200" dirty="0" err="1"/>
              <a:t>والخس</a:t>
            </a:r>
            <a:r>
              <a:rPr lang="ar-SA" sz="4200" dirty="0"/>
              <a:t> والجزر وسوف يصبح </a:t>
            </a:r>
            <a:r>
              <a:rPr lang="ar-SA" sz="4200" dirty="0" err="1"/>
              <a:t>مذاقة</a:t>
            </a:r>
            <a:r>
              <a:rPr lang="ar-SA" sz="4200" dirty="0"/>
              <a:t> رائع ولكن </a:t>
            </a:r>
            <a:r>
              <a:rPr lang="ar-SA" sz="4200" dirty="0" err="1"/>
              <a:t>الارنب</a:t>
            </a:r>
            <a:r>
              <a:rPr lang="ar-SA" sz="4200" dirty="0"/>
              <a:t> الصغير ذاق الطعام وقال إنه </a:t>
            </a:r>
            <a:r>
              <a:rPr lang="ar-SA" sz="4200" dirty="0" err="1"/>
              <a:t>لايعجبني</a:t>
            </a:r>
            <a:r>
              <a:rPr lang="ar-SA" sz="4200" dirty="0"/>
              <a:t> أبد , وأحضر السنجاب خيار وقال أنظر إنه خيار رائع فقالت </a:t>
            </a:r>
            <a:r>
              <a:rPr lang="ar-SA" sz="4200" dirty="0" err="1"/>
              <a:t>الام</a:t>
            </a:r>
            <a:r>
              <a:rPr lang="ar-SA" sz="4200" dirty="0"/>
              <a:t> سوف أخلطه مع الجزر </a:t>
            </a:r>
            <a:r>
              <a:rPr lang="ar-SA" sz="4200" dirty="0" err="1"/>
              <a:t>والخس</a:t>
            </a:r>
            <a:r>
              <a:rPr lang="ar-SA" sz="4200" dirty="0"/>
              <a:t> والطماطم وسوف يكون ذو مذاق رائع فلما ذائقه </a:t>
            </a:r>
            <a:r>
              <a:rPr lang="ar-SA" sz="4200" dirty="0" err="1"/>
              <a:t>الارنب</a:t>
            </a:r>
            <a:r>
              <a:rPr lang="ar-SA" sz="4200" dirty="0"/>
              <a:t> الصغير بعد عنه وقال إنه لم يعجبني أبدأ فأحضر الفار فجلا من الحديقة فقالت الأم هذا فجلا سوف </a:t>
            </a:r>
            <a:r>
              <a:rPr lang="ar-SA" sz="4200" dirty="0" err="1"/>
              <a:t>اخلطة</a:t>
            </a:r>
            <a:r>
              <a:rPr lang="ar-SA" sz="4200" dirty="0"/>
              <a:t> مع الجزر والخيار والطماطم </a:t>
            </a:r>
            <a:r>
              <a:rPr lang="ar-SA" sz="4200" dirty="0" err="1"/>
              <a:t>والخس</a:t>
            </a:r>
            <a:r>
              <a:rPr lang="ar-SA" sz="4200" dirty="0"/>
              <a:t> ويصبح مذاقه رائع ولكن </a:t>
            </a:r>
            <a:r>
              <a:rPr lang="ar-SA" sz="4200" dirty="0" err="1"/>
              <a:t>الارنب</a:t>
            </a:r>
            <a:r>
              <a:rPr lang="ar-SA" sz="4200" dirty="0"/>
              <a:t> الصغير عندما ذاقه </a:t>
            </a:r>
            <a:r>
              <a:rPr lang="ar-SA" sz="4200" dirty="0" err="1"/>
              <a:t>إشماز</a:t>
            </a:r>
            <a:r>
              <a:rPr lang="ar-SA" sz="4200" dirty="0"/>
              <a:t> منه وقال إنه </a:t>
            </a:r>
            <a:r>
              <a:rPr lang="ar-SA" sz="4200" dirty="0" err="1"/>
              <a:t>لايعجبني</a:t>
            </a:r>
            <a:r>
              <a:rPr lang="ar-SA" sz="4200" dirty="0"/>
              <a:t> </a:t>
            </a:r>
            <a:r>
              <a:rPr lang="ar-SA" sz="4200" dirty="0" err="1"/>
              <a:t>ابدا</a:t>
            </a:r>
            <a:r>
              <a:rPr lang="ar-SA" sz="4200" dirty="0"/>
              <a:t> فغضبت الأم وقالت أنظر إلى كل هذه الخضروات قد خلطها مع الجزر ولكن أرنبي الصغير لا يعجبه , خرج الدب من الكهف ومعه بعض العسل والسمسم فقال انظر أيها </a:t>
            </a:r>
            <a:r>
              <a:rPr lang="ar-SA" sz="4200" dirty="0" err="1"/>
              <a:t>الارنب</a:t>
            </a:r>
            <a:r>
              <a:rPr lang="ar-SA" sz="4200" dirty="0"/>
              <a:t> الصغير أن نغمس الجزر في العسل ثم في السمسم  وهكذا سيصبح طعمها حلوا لذيذا ففعل </a:t>
            </a:r>
            <a:r>
              <a:rPr lang="ar-SA" sz="4200" dirty="0" err="1"/>
              <a:t>الرنب</a:t>
            </a:r>
            <a:r>
              <a:rPr lang="ar-SA" sz="4200" dirty="0"/>
              <a:t> الصغير ما قاله الدب وما </a:t>
            </a:r>
            <a:r>
              <a:rPr lang="ar-SA" sz="4200" dirty="0" err="1"/>
              <a:t>ان</a:t>
            </a:r>
            <a:r>
              <a:rPr lang="ar-SA" sz="4200" dirty="0"/>
              <a:t> ذاق الجزرة المغمسة في العسل والسمسم حتى أبتسم وقال إنها لذيذة فعلا ويعجبني كثيرا  ,  الآن </a:t>
            </a:r>
            <a:r>
              <a:rPr lang="ar-SA" sz="4200" dirty="0" err="1"/>
              <a:t>اصبحو</a:t>
            </a:r>
            <a:r>
              <a:rPr lang="ar-SA" sz="4200" dirty="0"/>
              <a:t> </a:t>
            </a:r>
            <a:r>
              <a:rPr lang="ar-SA" sz="4200" dirty="0" err="1"/>
              <a:t>الارانب</a:t>
            </a:r>
            <a:r>
              <a:rPr lang="ar-SA" sz="4200" dirty="0"/>
              <a:t> الثلاثة </a:t>
            </a:r>
            <a:r>
              <a:rPr lang="ar-SA" sz="4200" dirty="0" err="1"/>
              <a:t>يلعبو</a:t>
            </a:r>
            <a:r>
              <a:rPr lang="ar-SA" sz="4200" dirty="0"/>
              <a:t> بسعادة </a:t>
            </a:r>
            <a:r>
              <a:rPr lang="ar-SA" sz="4200" dirty="0" err="1"/>
              <a:t>وياكلو</a:t>
            </a:r>
            <a:r>
              <a:rPr lang="ar-SA" sz="4200" dirty="0"/>
              <a:t> الجزر بالعسل وقد </a:t>
            </a:r>
            <a:r>
              <a:rPr lang="ar-SA" sz="4200" dirty="0" err="1"/>
              <a:t>أصبحو</a:t>
            </a:r>
            <a:r>
              <a:rPr lang="ar-SA" sz="4200" dirty="0"/>
              <a:t> كبارا وسمانا</a:t>
            </a:r>
            <a:endParaRPr lang="en-US" sz="4200" dirty="0"/>
          </a:p>
          <a:p>
            <a:endParaRPr lang="ar-S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a:solidFill>
                  <a:srgbClr val="FF0000"/>
                </a:solidFill>
              </a:rPr>
              <a:t>مهارة </a:t>
            </a:r>
            <a:r>
              <a:rPr lang="ar-SA" sz="3600" dirty="0" smtClean="0">
                <a:solidFill>
                  <a:srgbClr val="FF0000"/>
                </a:solidFill>
              </a:rPr>
              <a:t>الإفصاح </a:t>
            </a:r>
            <a:r>
              <a:rPr lang="ar-SA" sz="3600" dirty="0">
                <a:solidFill>
                  <a:srgbClr val="FF0000"/>
                </a:solidFill>
              </a:rPr>
              <a:t>عن المشاعر</a:t>
            </a:r>
            <a:endParaRPr lang="en-US"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8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C00000"/>
                          </a:solidFill>
                          <a:latin typeface="Calibri"/>
                          <a:ea typeface="Calibri"/>
                          <a:cs typeface="Arial"/>
                        </a:rPr>
                        <a:t>قصة الطفل الغاضب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يفصح الطفل عن مشاعره بحريه .</a:t>
                      </a:r>
                      <a:r>
                        <a:rPr lang="ar-SA" sz="2000" b="1">
                          <a:latin typeface="Calibri"/>
                          <a:ea typeface="Calibri"/>
                          <a:cs typeface="Arial"/>
                        </a:rPr>
                        <a:t>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قصة الطفل الغاضب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قصة الطفل احمد وكتمانه للغضب وتناقش </a:t>
                      </a:r>
                      <a:r>
                        <a:rPr lang="ar-SA" sz="2000" b="1" dirty="0" err="1">
                          <a:latin typeface="Calibri"/>
                          <a:ea typeface="Calibri"/>
                          <a:cs typeface="Arial"/>
                        </a:rPr>
                        <a:t>الاطفال</a:t>
                      </a:r>
                      <a:r>
                        <a:rPr lang="ar-SA" sz="2000" b="1" dirty="0">
                          <a:latin typeface="Calibri"/>
                          <a:ea typeface="Calibri"/>
                          <a:cs typeface="Arial"/>
                        </a:rPr>
                        <a:t> حول سلوكه ثم تطلب منهم وصف السلوك الصحيح في حال الغضب </a:t>
                      </a:r>
                      <a:r>
                        <a:rPr lang="ar-SA" sz="2000" b="1" dirty="0" err="1">
                          <a:latin typeface="Calibri"/>
                          <a:ea typeface="Calibri"/>
                          <a:cs typeface="Arial"/>
                        </a:rPr>
                        <a:t>موكدة</a:t>
                      </a:r>
                      <a:r>
                        <a:rPr lang="ar-SA" sz="2000" b="1" dirty="0">
                          <a:latin typeface="Calibri"/>
                          <a:ea typeface="Calibri"/>
                          <a:cs typeface="Arial"/>
                        </a:rPr>
                        <a:t> على حاجة كل شخص يشعر بالغضب </a:t>
                      </a:r>
                      <a:r>
                        <a:rPr lang="ar-SA" sz="2000" b="1" dirty="0" err="1">
                          <a:latin typeface="Calibri"/>
                          <a:ea typeface="Calibri"/>
                          <a:cs typeface="Arial"/>
                        </a:rPr>
                        <a:t>الى</a:t>
                      </a:r>
                      <a:r>
                        <a:rPr lang="ar-SA" sz="2000" b="1" dirty="0">
                          <a:latin typeface="Calibri"/>
                          <a:ea typeface="Calibri"/>
                          <a:cs typeface="Arial"/>
                        </a:rPr>
                        <a:t> الابتعاد قليلا حتى يهدأ ولكن يجب أن يعبر عن مشاعره حتى مشاعر الغضب أو الحزن أو الخوف وتؤكد </a:t>
                      </a:r>
                      <a:r>
                        <a:rPr lang="ar-SA" sz="2000" b="1" dirty="0" err="1">
                          <a:latin typeface="Calibri"/>
                          <a:ea typeface="Calibri"/>
                          <a:cs typeface="Arial"/>
                        </a:rPr>
                        <a:t>للاطفال</a:t>
                      </a:r>
                      <a:r>
                        <a:rPr lang="ar-SA" sz="2000" b="1" dirty="0">
                          <a:latin typeface="Calibri"/>
                          <a:ea typeface="Calibri"/>
                          <a:cs typeface="Arial"/>
                        </a:rPr>
                        <a:t> </a:t>
                      </a:r>
                      <a:r>
                        <a:rPr lang="ar-SA" sz="2000" b="1" dirty="0" err="1">
                          <a:latin typeface="Calibri"/>
                          <a:ea typeface="Calibri"/>
                          <a:cs typeface="Arial"/>
                        </a:rPr>
                        <a:t>ان</a:t>
                      </a:r>
                      <a:r>
                        <a:rPr lang="ar-SA" sz="2000" b="1" dirty="0">
                          <a:latin typeface="Calibri"/>
                          <a:ea typeface="Calibri"/>
                          <a:cs typeface="Arial"/>
                        </a:rPr>
                        <a:t> هناك دائما من يهتم بأمرنا ويتفهم مشاعرنا مثل والدينا أو معلمتنا أو أصدقائنا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500042"/>
            <a:ext cx="8658228" cy="6357958"/>
          </a:xfrm>
        </p:spPr>
        <p:txBody>
          <a:bodyPr>
            <a:normAutofit fontScale="47500" lnSpcReduction="20000"/>
          </a:bodyPr>
          <a:lstStyle/>
          <a:p>
            <a:pPr algn="ctr">
              <a:buNone/>
            </a:pPr>
            <a:r>
              <a:rPr lang="ar-SA" sz="4500" dirty="0" smtClean="0"/>
              <a:t>قصة </a:t>
            </a:r>
            <a:r>
              <a:rPr lang="ar-SA" sz="4500" dirty="0"/>
              <a:t>الطفل الغاضب عاد أحمد من الروضة ويبدو عليه علامات الغضب الشديد فدخل غرفته </a:t>
            </a:r>
            <a:r>
              <a:rPr lang="ar-SA" sz="4500" dirty="0" err="1"/>
              <a:t>واغلق</a:t>
            </a:r>
            <a:r>
              <a:rPr lang="ar-SA" sz="4500" dirty="0"/>
              <a:t> الباب بعنف سمعت والداته صوت </a:t>
            </a:r>
            <a:r>
              <a:rPr lang="ar-SA" sz="4500" dirty="0" err="1"/>
              <a:t>اغلاق</a:t>
            </a:r>
            <a:r>
              <a:rPr lang="ar-SA" sz="4500" dirty="0"/>
              <a:t> الباب فأسرعت لترى </a:t>
            </a:r>
            <a:r>
              <a:rPr lang="ar-SA" sz="4500" dirty="0" err="1"/>
              <a:t>مايحدث</a:t>
            </a:r>
            <a:r>
              <a:rPr lang="ar-SA" sz="4500" dirty="0"/>
              <a:t> ؟فوجدت احمد دخل دون </a:t>
            </a:r>
            <a:r>
              <a:rPr lang="ar-SA" sz="4500" dirty="0" err="1"/>
              <a:t>القاء</a:t>
            </a:r>
            <a:r>
              <a:rPr lang="ar-SA" sz="4500" dirty="0"/>
              <a:t> التحية</a:t>
            </a:r>
            <a:endParaRPr lang="en-US" sz="4500" dirty="0"/>
          </a:p>
          <a:p>
            <a:pPr algn="ctr">
              <a:buNone/>
            </a:pPr>
            <a:r>
              <a:rPr lang="ar-SA" sz="4500" dirty="0" err="1"/>
              <a:t>سالته</a:t>
            </a:r>
            <a:r>
              <a:rPr lang="ar-SA" sz="4500" dirty="0"/>
              <a:t> والدته </a:t>
            </a:r>
            <a:r>
              <a:rPr lang="ar-SA" sz="4500" dirty="0" err="1"/>
              <a:t>مابك</a:t>
            </a:r>
            <a:r>
              <a:rPr lang="ar-SA" sz="4500" dirty="0"/>
              <a:t> </a:t>
            </a:r>
            <a:r>
              <a:rPr lang="ar-SA" sz="4500" dirty="0" err="1"/>
              <a:t>ياأحمد</a:t>
            </a:r>
            <a:r>
              <a:rPr lang="ar-SA" sz="4500" dirty="0"/>
              <a:t> ؟</a:t>
            </a:r>
            <a:endParaRPr lang="en-US" sz="4500" dirty="0"/>
          </a:p>
          <a:p>
            <a:pPr algn="ctr">
              <a:buNone/>
            </a:pPr>
            <a:r>
              <a:rPr lang="ar-SA" sz="4500" dirty="0"/>
              <a:t>لم يجيب احمد ؟؟ردت الأم قائله :</a:t>
            </a:r>
            <a:r>
              <a:rPr lang="ar-SA" sz="4500" dirty="0" err="1"/>
              <a:t>اهدء</a:t>
            </a:r>
            <a:r>
              <a:rPr lang="ar-SA" sz="4500" dirty="0"/>
              <a:t> </a:t>
            </a:r>
            <a:r>
              <a:rPr lang="ar-SA" sz="4500" dirty="0" err="1"/>
              <a:t>يابني</a:t>
            </a:r>
            <a:r>
              <a:rPr lang="ar-SA" sz="4500" dirty="0"/>
              <a:t> واخرج لتناول الطعام</a:t>
            </a:r>
            <a:endParaRPr lang="en-US" sz="4500" dirty="0"/>
          </a:p>
          <a:p>
            <a:pPr algn="ctr">
              <a:buNone/>
            </a:pPr>
            <a:r>
              <a:rPr lang="ar-SA" sz="4500" dirty="0"/>
              <a:t>رد احمد قائلاً:</a:t>
            </a:r>
            <a:r>
              <a:rPr lang="ar-SA" sz="4500" dirty="0" err="1"/>
              <a:t>لاأريد</a:t>
            </a:r>
            <a:r>
              <a:rPr lang="ar-SA" sz="4500" dirty="0"/>
              <a:t> </a:t>
            </a:r>
            <a:r>
              <a:rPr lang="ar-SA" sz="4500" dirty="0" err="1"/>
              <a:t>ياأمي</a:t>
            </a:r>
            <a:r>
              <a:rPr lang="ar-SA" sz="4500" dirty="0"/>
              <a:t> فانا غاضباً جدا</a:t>
            </a:r>
            <a:endParaRPr lang="en-US" sz="4500" dirty="0"/>
          </a:p>
          <a:p>
            <a:pPr algn="ctr">
              <a:buNone/>
            </a:pPr>
            <a:r>
              <a:rPr lang="ar-SA" sz="4500" dirty="0"/>
              <a:t>تعجبت الأم وسالت احمد </a:t>
            </a:r>
            <a:r>
              <a:rPr lang="ar-SA" sz="4500" dirty="0" err="1"/>
              <a:t>مالذي</a:t>
            </a:r>
            <a:r>
              <a:rPr lang="ar-SA" sz="4500" dirty="0"/>
              <a:t> </a:t>
            </a:r>
            <a:r>
              <a:rPr lang="ar-SA" sz="4500" dirty="0" err="1"/>
              <a:t>اثار</a:t>
            </a:r>
            <a:r>
              <a:rPr lang="ar-SA" sz="4500" dirty="0"/>
              <a:t> غضبك </a:t>
            </a:r>
            <a:r>
              <a:rPr lang="ar-SA" sz="4500" dirty="0" err="1"/>
              <a:t>يابني</a:t>
            </a:r>
            <a:r>
              <a:rPr lang="ar-SA" sz="4500" dirty="0"/>
              <a:t> :</a:t>
            </a:r>
            <a:endParaRPr lang="en-US" sz="4500" dirty="0"/>
          </a:p>
          <a:p>
            <a:pPr algn="ctr">
              <a:buNone/>
            </a:pPr>
            <a:r>
              <a:rPr lang="ar-SA" sz="4500" dirty="0"/>
              <a:t>سكت احمد قليلا ..لاشي </a:t>
            </a:r>
            <a:r>
              <a:rPr lang="ar-SA" sz="4500" dirty="0" err="1"/>
              <a:t>ياامي</a:t>
            </a:r>
            <a:endParaRPr lang="en-US" sz="4500" dirty="0"/>
          </a:p>
          <a:p>
            <a:pPr algn="ctr">
              <a:buNone/>
            </a:pPr>
            <a:r>
              <a:rPr lang="ar-SA" sz="4500" dirty="0"/>
              <a:t>مرت الساعات ومازال احمد في غرفته</a:t>
            </a:r>
            <a:endParaRPr lang="en-US" sz="4500" dirty="0"/>
          </a:p>
          <a:p>
            <a:pPr algn="ctr">
              <a:buNone/>
            </a:pPr>
            <a:r>
              <a:rPr lang="ar-SA" sz="4500" dirty="0"/>
              <a:t>ذهبت والدته له وقالت هذه ليست طريقه جيده </a:t>
            </a:r>
            <a:r>
              <a:rPr lang="ar-SA" sz="4500" dirty="0" err="1"/>
              <a:t>يااحمد</a:t>
            </a:r>
            <a:r>
              <a:rPr lang="ar-SA" sz="4500" dirty="0"/>
              <a:t> لتعبر فيها عن غضبك فكلنا نمر بمواقف تغضبنا ولكن علينا </a:t>
            </a:r>
            <a:r>
              <a:rPr lang="ar-SA" sz="4500" dirty="0" err="1"/>
              <a:t>ان</a:t>
            </a:r>
            <a:r>
              <a:rPr lang="ar-SA" sz="4500" dirty="0"/>
              <a:t> نتعلم كيف نتعامل معها </a:t>
            </a:r>
            <a:r>
              <a:rPr lang="ar-SA" sz="4500" dirty="0" err="1"/>
              <a:t>ولايجوز</a:t>
            </a:r>
            <a:r>
              <a:rPr lang="ar-SA" sz="4500" dirty="0"/>
              <a:t> </a:t>
            </a:r>
            <a:r>
              <a:rPr lang="ar-SA" sz="4500" dirty="0" err="1"/>
              <a:t>ان</a:t>
            </a:r>
            <a:r>
              <a:rPr lang="ar-SA" sz="4500" dirty="0"/>
              <a:t> نحوله لعنف على أنفسنا بأن </a:t>
            </a:r>
            <a:r>
              <a:rPr lang="ar-SA" sz="4500" dirty="0" err="1"/>
              <a:t>لانتاول</a:t>
            </a:r>
            <a:r>
              <a:rPr lang="ar-SA" sz="4500" dirty="0"/>
              <a:t> الطعام ونمكث </a:t>
            </a:r>
            <a:r>
              <a:rPr lang="ar-SA" sz="4500" dirty="0" err="1"/>
              <a:t>بالغرفه</a:t>
            </a:r>
            <a:r>
              <a:rPr lang="ar-SA" sz="4500" dirty="0"/>
              <a:t> لساعات </a:t>
            </a:r>
            <a:r>
              <a:rPr lang="ar-SA" sz="4500" dirty="0" err="1"/>
              <a:t>طويله</a:t>
            </a:r>
            <a:endParaRPr lang="en-US" sz="4500" dirty="0"/>
          </a:p>
          <a:p>
            <a:pPr algn="ctr">
              <a:buNone/>
            </a:pPr>
            <a:r>
              <a:rPr lang="ar-SA" sz="4500" dirty="0"/>
              <a:t>ووصلت والدته الحديث قائله عندما يكون هناك شي </a:t>
            </a:r>
            <a:r>
              <a:rPr lang="ar-SA" sz="4500" dirty="0" err="1"/>
              <a:t>مايغضبك</a:t>
            </a:r>
            <a:r>
              <a:rPr lang="ar-SA" sz="4500" dirty="0"/>
              <a:t> عليك </a:t>
            </a:r>
            <a:r>
              <a:rPr lang="ar-SA" sz="4500" dirty="0" err="1"/>
              <a:t>ان</a:t>
            </a:r>
            <a:r>
              <a:rPr lang="ar-SA" sz="4500" dirty="0"/>
              <a:t> </a:t>
            </a:r>
            <a:r>
              <a:rPr lang="ar-SA" sz="4500" dirty="0" err="1"/>
              <a:t>تلجاء</a:t>
            </a:r>
            <a:r>
              <a:rPr lang="ar-SA" sz="4500" dirty="0"/>
              <a:t> </a:t>
            </a:r>
            <a:r>
              <a:rPr lang="ar-SA" sz="4500" dirty="0" err="1"/>
              <a:t>الى</a:t>
            </a:r>
            <a:r>
              <a:rPr lang="ar-SA" sz="4500" dirty="0"/>
              <a:t> بابا </a:t>
            </a:r>
            <a:r>
              <a:rPr lang="ar-SA" sz="4500" dirty="0" err="1"/>
              <a:t>اوماما</a:t>
            </a:r>
            <a:r>
              <a:rPr lang="ar-SA" sz="4500" dirty="0"/>
              <a:t> وتخبرهم</a:t>
            </a:r>
            <a:endParaRPr lang="en-US" sz="4500" dirty="0"/>
          </a:p>
          <a:p>
            <a:pPr algn="ctr">
              <a:buNone/>
            </a:pPr>
            <a:r>
              <a:rPr lang="ar-SA" sz="4500" dirty="0"/>
              <a:t>رد احمد معك حق </a:t>
            </a:r>
            <a:r>
              <a:rPr lang="ar-SA" sz="4500" dirty="0" err="1"/>
              <a:t>ياامي</a:t>
            </a:r>
            <a:r>
              <a:rPr lang="ar-SA" sz="4500" dirty="0"/>
              <a:t>  </a:t>
            </a:r>
            <a:r>
              <a:rPr lang="ar-SA" sz="4500" dirty="0" err="1"/>
              <a:t>انني</a:t>
            </a:r>
            <a:r>
              <a:rPr lang="ar-SA" sz="4500" dirty="0"/>
              <a:t> غاضب </a:t>
            </a:r>
            <a:r>
              <a:rPr lang="ar-SA" sz="4500" dirty="0" err="1"/>
              <a:t>لاننب</a:t>
            </a:r>
            <a:r>
              <a:rPr lang="ar-SA" sz="4500" dirty="0"/>
              <a:t> في حصة الرسم طلبت منا  </a:t>
            </a:r>
            <a:r>
              <a:rPr lang="ar-SA" sz="4500" dirty="0" err="1"/>
              <a:t>المعلمه</a:t>
            </a:r>
            <a:r>
              <a:rPr lang="ar-SA" sz="4500" dirty="0"/>
              <a:t> </a:t>
            </a:r>
            <a:r>
              <a:rPr lang="ar-SA" sz="4500" dirty="0" err="1"/>
              <a:t>ان</a:t>
            </a:r>
            <a:r>
              <a:rPr lang="ar-SA" sz="4500" dirty="0"/>
              <a:t> نرسم عن الطبيعة لندخل المسابقة وبعد </a:t>
            </a:r>
            <a:r>
              <a:rPr lang="ar-SA" sz="4500" dirty="0" err="1"/>
              <a:t>ان</a:t>
            </a:r>
            <a:r>
              <a:rPr lang="ar-SA" sz="4500" dirty="0"/>
              <a:t> رسمتها انسكب عليها الماء</a:t>
            </a:r>
            <a:endParaRPr lang="en-US" sz="4500" dirty="0"/>
          </a:p>
          <a:p>
            <a:pPr algn="ctr">
              <a:buNone/>
            </a:pPr>
            <a:r>
              <a:rPr lang="ar-SA" sz="4500" dirty="0"/>
              <a:t>قالت له </a:t>
            </a:r>
            <a:r>
              <a:rPr lang="ar-SA" sz="4500" dirty="0" err="1"/>
              <a:t>اذن</a:t>
            </a:r>
            <a:r>
              <a:rPr lang="ar-SA" sz="4500" dirty="0"/>
              <a:t> متى وقت </a:t>
            </a:r>
            <a:r>
              <a:rPr lang="ar-SA" sz="4500" dirty="0" err="1"/>
              <a:t>المسابقه</a:t>
            </a:r>
            <a:r>
              <a:rPr lang="ar-SA" sz="4500" dirty="0"/>
              <a:t> ؟رد احمد غداً</a:t>
            </a:r>
            <a:endParaRPr lang="en-US" sz="4500" dirty="0"/>
          </a:p>
          <a:p>
            <a:pPr algn="ctr">
              <a:buNone/>
            </a:pPr>
            <a:r>
              <a:rPr lang="ar-SA" sz="4500" dirty="0"/>
              <a:t>قالت </a:t>
            </a:r>
            <a:r>
              <a:rPr lang="ar-SA" sz="4500" dirty="0" err="1"/>
              <a:t>الام</a:t>
            </a:r>
            <a:r>
              <a:rPr lang="ar-SA" sz="4500" dirty="0"/>
              <a:t> </a:t>
            </a:r>
            <a:r>
              <a:rPr lang="ar-SA" sz="4500" dirty="0" err="1"/>
              <a:t>اذن</a:t>
            </a:r>
            <a:r>
              <a:rPr lang="ar-SA" sz="4500" dirty="0"/>
              <a:t> نملك متسع من الوقت لنرسم فرح احمد وذهب ليقبل </a:t>
            </a:r>
            <a:r>
              <a:rPr lang="ar-SA" sz="4500" dirty="0" err="1"/>
              <a:t>راس</a:t>
            </a:r>
            <a:r>
              <a:rPr lang="ar-SA" sz="4500" dirty="0"/>
              <a:t> </a:t>
            </a:r>
            <a:r>
              <a:rPr lang="ar-SA" sz="4500" dirty="0" err="1"/>
              <a:t>امه</a:t>
            </a:r>
            <a:r>
              <a:rPr lang="ar-SA" sz="4500" dirty="0"/>
              <a:t> ويعتذر عن تصرفه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3</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المرآة تتكلم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يذكر الطفل أسمه وعمره وجنسه.</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يعرف الطفل بذاته وما يحب وما يكره</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فردي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مراه</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تقف المعلمة ويقف الأطفال أمام المرآة ثم تبدأ بالتعريف بذاتها أمام الأطفال ثم تطلب من كل الأطفال الوقوف أمام المرآة والتعريف </a:t>
                      </a:r>
                      <a:r>
                        <a:rPr lang="ar-SA" sz="2000" b="1" dirty="0" err="1">
                          <a:latin typeface="Calibri"/>
                          <a:ea typeface="Calibri"/>
                          <a:cs typeface="Arial"/>
                        </a:rPr>
                        <a:t>بذواتهم</a:t>
                      </a:r>
                      <a:r>
                        <a:rPr lang="ar-SA" sz="2000" b="1" dirty="0">
                          <a:latin typeface="Calibri"/>
                          <a:ea typeface="Calibri"/>
                          <a:cs typeface="Arial"/>
                        </a:rPr>
                        <a:t> , ثم يمثلون المشاعر التي يشعرون </a:t>
                      </a:r>
                      <a:r>
                        <a:rPr lang="ar-SA" sz="2000" b="1" dirty="0" err="1">
                          <a:latin typeface="Calibri"/>
                          <a:ea typeface="Calibri"/>
                          <a:cs typeface="Arial"/>
                        </a:rPr>
                        <a:t>بها</a:t>
                      </a:r>
                      <a:r>
                        <a:rPr lang="ar-SA" sz="2000" b="1" dirty="0">
                          <a:latin typeface="Calibri"/>
                          <a:ea typeface="Calibri"/>
                          <a:cs typeface="Arial"/>
                        </a:rPr>
                        <a:t> في النفس اللحظة من فرح </a:t>
                      </a:r>
                      <a:r>
                        <a:rPr lang="ar-SA" sz="2000" b="1" dirty="0" err="1">
                          <a:latin typeface="Calibri"/>
                          <a:ea typeface="Calibri"/>
                          <a:cs typeface="Arial"/>
                        </a:rPr>
                        <a:t>اوعبوس</a:t>
                      </a:r>
                      <a:r>
                        <a:rPr lang="ar-SA" sz="2000" b="1" dirty="0">
                          <a:latin typeface="Calibri"/>
                          <a:ea typeface="Calibri"/>
                          <a:cs typeface="Arial"/>
                        </a:rPr>
                        <a:t> </a:t>
                      </a:r>
                      <a:r>
                        <a:rPr lang="ar-SA" sz="2000" b="1" dirty="0" err="1">
                          <a:latin typeface="Calibri"/>
                          <a:ea typeface="Calibri"/>
                          <a:cs typeface="Arial"/>
                        </a:rPr>
                        <a:t>اوغضب</a:t>
                      </a:r>
                      <a:r>
                        <a:rPr lang="ar-SA" sz="2000" b="1" dirty="0">
                          <a:latin typeface="Calibri"/>
                          <a:ea typeface="Calibri"/>
                          <a:cs typeface="Arial"/>
                        </a:rPr>
                        <a:t>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الإفصاح عن المشاعر</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dirty="0">
                          <a:solidFill>
                            <a:srgbClr val="000000"/>
                          </a:solidFill>
                          <a:latin typeface="Calibri"/>
                          <a:ea typeface="Calibri"/>
                          <a:cs typeface="Arial"/>
                        </a:rPr>
                        <a:t>8 / 2</a:t>
                      </a:r>
                      <a:endParaRPr lang="en-US" sz="2000"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C00000"/>
                          </a:solidFill>
                          <a:latin typeface="Calibri"/>
                          <a:ea typeface="Calibri"/>
                          <a:cs typeface="Arial"/>
                        </a:rPr>
                        <a:t>لعبة تقليد المشاعر                            </a:t>
                      </a:r>
                      <a:endParaRPr lang="en-US" sz="200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a:solidFill>
                            <a:srgbClr val="000000"/>
                          </a:solidFill>
                          <a:latin typeface="Calibri"/>
                          <a:ea typeface="Calibri"/>
                          <a:cs typeface="Arial"/>
                        </a:rPr>
                        <a:t>30 دقيقة</a:t>
                      </a:r>
                      <a:endParaRPr lang="en-US" sz="2000">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a:solidFill>
                            <a:srgbClr val="000000"/>
                          </a:solidFill>
                          <a:latin typeface="Calibri"/>
                          <a:ea typeface="Calibri"/>
                          <a:cs typeface="Arial"/>
                        </a:rPr>
                        <a:t>في نهاية النشاط يكون الطفل قادرا على أن  :</a:t>
                      </a:r>
                      <a:endParaRPr lang="en-US" sz="2000">
                        <a:latin typeface="Calibri"/>
                        <a:ea typeface="Calibri"/>
                        <a:cs typeface="Arial"/>
                      </a:endParaRPr>
                    </a:p>
                    <a:p>
                      <a:pPr algn="r" rtl="1">
                        <a:lnSpc>
                          <a:spcPct val="115000"/>
                        </a:lnSpc>
                        <a:spcAft>
                          <a:spcPts val="0"/>
                        </a:spcAft>
                      </a:pPr>
                      <a:r>
                        <a:rPr lang="ar-SA" sz="2000">
                          <a:solidFill>
                            <a:srgbClr val="000000"/>
                          </a:solidFill>
                          <a:latin typeface="Calibri"/>
                          <a:ea typeface="Calibri"/>
                          <a:cs typeface="Arial"/>
                        </a:rPr>
                        <a:t>يفصح الطفل عن مشاعره بحريه .</a:t>
                      </a:r>
                      <a:r>
                        <a:rPr lang="ar-SA" sz="2000">
                          <a:latin typeface="Calibri"/>
                          <a:ea typeface="Calibri"/>
                          <a:cs typeface="Arial"/>
                        </a:rPr>
                        <a:t>            </a:t>
                      </a:r>
                      <a:endParaRPr lang="en-US" sz="200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a:solidFill>
                            <a:srgbClr val="000000"/>
                          </a:solidFill>
                          <a:latin typeface="Calibri"/>
                          <a:ea typeface="Calibri"/>
                          <a:cs typeface="Arial"/>
                        </a:rPr>
                        <a:t>فترة الحلقة</a:t>
                      </a:r>
                      <a:endParaRPr lang="en-US" sz="200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a:solidFill>
                            <a:srgbClr val="000000"/>
                          </a:solidFill>
                          <a:latin typeface="Calibri"/>
                          <a:ea typeface="Calibri"/>
                          <a:cs typeface="Arial"/>
                        </a:rPr>
                        <a:t> نقاش جماعي – عصف ذهني</a:t>
                      </a:r>
                      <a:endParaRPr lang="en-US" sz="2000">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a:solidFill>
                            <a:srgbClr val="000000"/>
                          </a:solidFill>
                          <a:latin typeface="Calibri"/>
                          <a:ea typeface="Calibri"/>
                          <a:cs typeface="Arial"/>
                        </a:rPr>
                        <a:t>صور وجوه بمشاعر مختلفه  </a:t>
                      </a:r>
                      <a:endParaRPr lang="en-US" sz="2000">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dirty="0">
                          <a:latin typeface="Calibri"/>
                          <a:ea typeface="Calibri"/>
                          <a:cs typeface="Arial"/>
                        </a:rPr>
                        <a:t>تعرض المعلمة أمام الأطفال صورة لمشاعر الحزن ثم تقوم بتقليد المشاعر ثم تذكر بعض الأشياء التي تشعرها بالحزن  وبعدها تعرض صوره تحوي مشاعر الخوف مثلا وتطلب من الأطفال تمثيل مشاعر الخوف وذكر الأشياء التي تخيفهم وهكذا مع تشجيع الأطفال على الإفصاح عن مشاعرهم .وهكذا مع أكثر من شعور .</a:t>
                      </a:r>
                      <a:endParaRPr lang="en-US" sz="2000"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الإفصاح عن المشاعر</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8 / 3</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اشعر وارسم</a:t>
                      </a:r>
                      <a:r>
                        <a:rPr lang="ar-SA" sz="2000" b="1">
                          <a:latin typeface="Calibri"/>
                          <a:ea typeface="Calibri"/>
                          <a:cs typeface="Arial"/>
                        </a:rPr>
                        <a:t>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يفصح الطفل عن مشاعره بحريه .</a:t>
                      </a:r>
                      <a:r>
                        <a:rPr lang="ar-SA" sz="2000" b="1">
                          <a:latin typeface="Calibri"/>
                          <a:ea typeface="Calibri"/>
                          <a:cs typeface="Arial"/>
                        </a:rPr>
                        <a:t>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الاركان ( الركن الفني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 تمرين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141823"/>
                          </a:solidFill>
                          <a:latin typeface="Calibri"/>
                          <a:ea typeface="Calibri"/>
                          <a:cs typeface="Arial"/>
                        </a:rPr>
                        <a:t>أوراق للرسم كبيرة الحجم، أقلام تلوين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141823"/>
                          </a:solidFill>
                          <a:latin typeface="Calibri"/>
                          <a:ea typeface="Calibri"/>
                          <a:cs typeface="Arial"/>
                        </a:rPr>
                        <a:t>يجلس الأطفال بشكل حلقة دائرية</a:t>
                      </a:r>
                      <a:br>
                        <a:rPr lang="ar-SA" sz="2000" b="1" dirty="0">
                          <a:solidFill>
                            <a:srgbClr val="141823"/>
                          </a:solidFill>
                          <a:latin typeface="Calibri"/>
                          <a:ea typeface="Calibri"/>
                          <a:cs typeface="Arial"/>
                        </a:rPr>
                      </a:br>
                      <a:r>
                        <a:rPr lang="ar-SA" sz="2000" b="1" dirty="0">
                          <a:solidFill>
                            <a:srgbClr val="141823"/>
                          </a:solidFill>
                          <a:latin typeface="Calibri"/>
                          <a:ea typeface="Calibri"/>
                          <a:cs typeface="Arial"/>
                        </a:rPr>
                        <a:t>- يبدأ الطفل الأول في رسم أي شيء على ورقة كبيرة</a:t>
                      </a:r>
                      <a:br>
                        <a:rPr lang="ar-SA" sz="2000" b="1" dirty="0">
                          <a:solidFill>
                            <a:srgbClr val="141823"/>
                          </a:solidFill>
                          <a:latin typeface="Calibri"/>
                          <a:ea typeface="Calibri"/>
                          <a:cs typeface="Arial"/>
                        </a:rPr>
                      </a:br>
                      <a:r>
                        <a:rPr lang="ar-SA" sz="2000" b="1" dirty="0">
                          <a:solidFill>
                            <a:srgbClr val="141823"/>
                          </a:solidFill>
                          <a:latin typeface="Calibri"/>
                          <a:ea typeface="Calibri"/>
                          <a:cs typeface="Arial"/>
                        </a:rPr>
                        <a:t>- بعد 10 ثوان يمرر الطفل الرسم إلى الطفل الذي يليه مباشرة</a:t>
                      </a:r>
                      <a:br>
                        <a:rPr lang="ar-SA" sz="2000" b="1" dirty="0">
                          <a:solidFill>
                            <a:srgbClr val="141823"/>
                          </a:solidFill>
                          <a:latin typeface="Calibri"/>
                          <a:ea typeface="Calibri"/>
                          <a:cs typeface="Arial"/>
                        </a:rPr>
                      </a:br>
                      <a:r>
                        <a:rPr lang="ar-SA" sz="2000" b="1" dirty="0">
                          <a:solidFill>
                            <a:srgbClr val="141823"/>
                          </a:solidFill>
                          <a:latin typeface="Calibri"/>
                          <a:ea typeface="Calibri"/>
                          <a:cs typeface="Arial"/>
                        </a:rPr>
                        <a:t>- يتم تكرار العملية حتى يسهم الجميع في جزء من الرسم</a:t>
                      </a:r>
                      <a:br>
                        <a:rPr lang="ar-SA" sz="2000" b="1" dirty="0">
                          <a:solidFill>
                            <a:srgbClr val="141823"/>
                          </a:solidFill>
                          <a:latin typeface="Calibri"/>
                          <a:ea typeface="Calibri"/>
                          <a:cs typeface="Arial"/>
                        </a:rPr>
                      </a:br>
                      <a:r>
                        <a:rPr lang="ar-SA" sz="2000" b="1" dirty="0">
                          <a:solidFill>
                            <a:srgbClr val="141823"/>
                          </a:solidFill>
                          <a:latin typeface="Calibri"/>
                          <a:ea typeface="Calibri"/>
                          <a:cs typeface="Arial"/>
                        </a:rPr>
                        <a:t>- في الختام اعرض الرسم على الجميع بصورته النهائية</a:t>
                      </a:r>
                      <a:br>
                        <a:rPr lang="ar-SA" sz="2000" b="1" dirty="0">
                          <a:solidFill>
                            <a:srgbClr val="141823"/>
                          </a:solidFill>
                          <a:latin typeface="Calibri"/>
                          <a:ea typeface="Calibri"/>
                          <a:cs typeface="Arial"/>
                        </a:rPr>
                      </a:br>
                      <a:r>
                        <a:rPr lang="ar-SA" sz="2000" b="1" dirty="0">
                          <a:solidFill>
                            <a:srgbClr val="141823"/>
                          </a:solidFill>
                          <a:latin typeface="Calibri"/>
                          <a:ea typeface="Calibri"/>
                          <a:cs typeface="Arial"/>
                        </a:rPr>
                        <a:t>- دع </a:t>
                      </a:r>
                      <a:r>
                        <a:rPr lang="ar-SA" sz="2000" b="1" dirty="0" err="1">
                          <a:solidFill>
                            <a:srgbClr val="141823"/>
                          </a:solidFill>
                          <a:latin typeface="Calibri"/>
                          <a:ea typeface="Calibri"/>
                          <a:cs typeface="Arial"/>
                        </a:rPr>
                        <a:t>الاطفال</a:t>
                      </a:r>
                      <a:r>
                        <a:rPr lang="ar-SA" sz="2000" b="1" dirty="0">
                          <a:solidFill>
                            <a:srgbClr val="141823"/>
                          </a:solidFill>
                          <a:latin typeface="Calibri"/>
                          <a:ea typeface="Calibri"/>
                          <a:cs typeface="Arial"/>
                        </a:rPr>
                        <a:t> يعلقون على الرسم </a:t>
                      </a:r>
                      <a:r>
                        <a:rPr lang="ar-SA" sz="2000" b="1" dirty="0" err="1">
                          <a:solidFill>
                            <a:srgbClr val="141823"/>
                          </a:solidFill>
                          <a:latin typeface="Calibri"/>
                          <a:ea typeface="Calibri"/>
                          <a:cs typeface="Arial"/>
                        </a:rPr>
                        <a:t>و</a:t>
                      </a:r>
                      <a:r>
                        <a:rPr lang="ar-SA" sz="2000" b="1" dirty="0">
                          <a:solidFill>
                            <a:srgbClr val="141823"/>
                          </a:solidFill>
                          <a:latin typeface="Calibri"/>
                          <a:ea typeface="Calibri"/>
                          <a:cs typeface="Arial"/>
                        </a:rPr>
                        <a:t> يصفون ما يعتقدون أنه يمثلهم .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مهارة الإفصاح عن المشاعر</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57596"/>
        </p:xfrm>
        <a:graphic>
          <a:graphicData uri="http://schemas.openxmlformats.org/drawingml/2006/table">
            <a:tbl>
              <a:tblPr rtl="1" firstRow="1" bandRow="1">
                <a:tableStyleId>{5C22544A-7EE6-4342-B048-85BDC9FD1C3A}</a:tableStyleId>
              </a:tblPr>
              <a:tblGrid>
                <a:gridCol w="1674495"/>
                <a:gridCol w="6697981"/>
              </a:tblGrid>
              <a:tr h="34614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8 / 4</a:t>
                      </a:r>
                      <a:endParaRPr lang="en-US" sz="2000" b="1" dirty="0">
                        <a:latin typeface="Calibri"/>
                        <a:ea typeface="Calibri"/>
                        <a:cs typeface="Arial"/>
                      </a:endParaRPr>
                    </a:p>
                  </a:txBody>
                  <a:tcPr marL="68580" marR="68580" marT="0" marB="0" anchor="ctr"/>
                </a:tc>
              </a:tr>
              <a:tr h="34614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C00000"/>
                          </a:solidFill>
                          <a:latin typeface="Calibri"/>
                          <a:ea typeface="Calibri"/>
                          <a:cs typeface="Arial"/>
                        </a:rPr>
                        <a:t>صنع دمية المشاعر                         </a:t>
                      </a:r>
                      <a:endParaRPr lang="en-US" sz="2000" b="1">
                        <a:latin typeface="Calibri"/>
                        <a:ea typeface="Calibri"/>
                        <a:cs typeface="Arial"/>
                      </a:endParaRPr>
                    </a:p>
                  </a:txBody>
                  <a:tcPr marL="68580" marR="68580" marT="0" marB="0" anchor="ctr"/>
                </a:tc>
              </a:tr>
              <a:tr h="34614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38422">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يفصح الطفل عن مشاعره بحريه .</a:t>
                      </a:r>
                      <a:r>
                        <a:rPr lang="ar-SA" sz="2000" b="1">
                          <a:latin typeface="Calibri"/>
                          <a:ea typeface="Calibri"/>
                          <a:cs typeface="Arial"/>
                        </a:rPr>
                        <a:t>            </a:t>
                      </a:r>
                      <a:endParaRPr lang="en-US" sz="2000" b="1">
                        <a:latin typeface="Calibri"/>
                        <a:ea typeface="Calibri"/>
                        <a:cs typeface="Arial"/>
                      </a:endParaRPr>
                    </a:p>
                  </a:txBody>
                  <a:tcPr marL="68580" marR="68580" marT="0" marB="0" anchor="ctr"/>
                </a:tc>
              </a:tr>
              <a:tr h="34614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الاركان ( ركن المكتبة )</a:t>
                      </a:r>
                      <a:endParaRPr lang="en-US" sz="2000" b="1">
                        <a:latin typeface="Calibri"/>
                        <a:ea typeface="Calibri"/>
                        <a:cs typeface="Arial"/>
                      </a:endParaRPr>
                    </a:p>
                  </a:txBody>
                  <a:tcPr marL="68580" marR="68580" marT="0" marB="0" anchor="ctr"/>
                </a:tc>
              </a:tr>
              <a:tr h="34614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66067">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a:solidFill>
                            <a:srgbClr val="000000"/>
                          </a:solidFill>
                          <a:latin typeface="Calibri"/>
                          <a:ea typeface="Calibri"/>
                          <a:cs typeface="Arial"/>
                        </a:rPr>
                        <a:t>دميه كبيرة او متوسطة الحجم صماء ، أشكال للفم ( ابتسامة ، متعرج للخوف، إظهار أسنان للغضب ، أشكال للحواجب)</a:t>
                      </a:r>
                      <a:endParaRPr lang="en-US" sz="2000" b="1">
                        <a:latin typeface="Calibri"/>
                        <a:ea typeface="Calibri"/>
                        <a:cs typeface="Arial"/>
                      </a:endParaRPr>
                    </a:p>
                  </a:txBody>
                  <a:tcPr marL="68580" marR="68580" marT="0" marB="0" anchor="ctr"/>
                </a:tc>
              </a:tr>
              <a:tr h="206553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الدمية الصماء وتضع ملامح الوجه أمام الأطفال ثم تطلب وصف مشاعرهم الحالية ثم تطبيقها على الدمية مثلا لو يشعر الطفل بالسعادة يضع ابتسامه وعيون مرتخية وحواجب مفرودة وهكذا . </a:t>
                      </a:r>
                      <a:endParaRPr lang="en-US" sz="2000" b="1" dirty="0">
                        <a:latin typeface="Calibri"/>
                        <a:ea typeface="Calibri"/>
                        <a:cs typeface="Arial"/>
                      </a:endParaRPr>
                    </a:p>
                    <a:p>
                      <a:pPr marL="228600" algn="r" rtl="1">
                        <a:lnSpc>
                          <a:spcPct val="115000"/>
                        </a:lnSpc>
                        <a:spcAft>
                          <a:spcPts val="0"/>
                        </a:spcAft>
                      </a:pP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357430"/>
            <a:ext cx="8229600" cy="725470"/>
          </a:xfrm>
        </p:spPr>
        <p:txBody>
          <a:bodyPr>
            <a:noAutofit/>
          </a:bodyPr>
          <a:lstStyle/>
          <a:p>
            <a:r>
              <a:rPr lang="ar-SA" b="1" dirty="0" smtClean="0">
                <a:solidFill>
                  <a:srgbClr val="FF0000"/>
                </a:solidFill>
              </a:rPr>
              <a:t>المحور الثالث :</a:t>
            </a:r>
            <a:br>
              <a:rPr lang="ar-SA" b="1" dirty="0" smtClean="0">
                <a:solidFill>
                  <a:srgbClr val="FF0000"/>
                </a:solidFill>
              </a:rPr>
            </a:br>
            <a:r>
              <a:rPr lang="ar-SA" b="1" dirty="0" smtClean="0">
                <a:solidFill>
                  <a:srgbClr val="FF0000"/>
                </a:solidFill>
              </a:rPr>
              <a:t>حل المشكلات </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المشكلة</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/1</a:t>
                      </a:r>
                      <a:endParaRPr lang="en-US" sz="2000" b="1" dirty="0">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أين المشكلة                                         </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يحدد الطفل المشكلة </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نقاش جماعي – عصف ذهني</a:t>
                      </a:r>
                      <a:endParaRPr lang="en-US" sz="2000" b="1">
                        <a:latin typeface="Calibri"/>
                        <a:ea typeface="Calibri"/>
                        <a:cs typeface="Arial"/>
                      </a:endParaRPr>
                    </a:p>
                  </a:txBody>
                  <a:tcPr marL="68580" marR="68580" marT="0" marB="0"/>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بطاقات تحوي صور مشاكل مختلفة</a:t>
                      </a:r>
                      <a:endParaRPr lang="en-US" sz="2000" b="1">
                        <a:latin typeface="Calibri"/>
                        <a:ea typeface="Calibri"/>
                        <a:cs typeface="Arial"/>
                      </a:endParaRPr>
                    </a:p>
                  </a:txBody>
                  <a:tcPr marL="68580" marR="68580" marT="0" marB="0"/>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33680" algn="r" rtl="1">
                        <a:lnSpc>
                          <a:spcPct val="115000"/>
                        </a:lnSpc>
                        <a:spcAft>
                          <a:spcPts val="0"/>
                        </a:spcAft>
                      </a:pPr>
                      <a:r>
                        <a:rPr lang="ar-SA" sz="2000" b="1" dirty="0">
                          <a:latin typeface="Calibri"/>
                          <a:ea typeface="Calibri"/>
                          <a:cs typeface="Arial"/>
                        </a:rPr>
                        <a:t>تعرض المعلمة بطاقات تحوي مشاكل مختلفة وتطلب من الأطفال تحديد المشكلة  .</a:t>
                      </a:r>
                      <a:endParaRPr lang="en-US" sz="2000" b="1" dirty="0">
                        <a:latin typeface="Calibri"/>
                        <a:ea typeface="Calibri"/>
                        <a:cs typeface="Arial"/>
                      </a:endParaRPr>
                    </a:p>
                    <a:p>
                      <a:pPr marL="233680" algn="r" rtl="1">
                        <a:lnSpc>
                          <a:spcPct val="115000"/>
                        </a:lnSpc>
                        <a:spcAft>
                          <a:spcPts val="0"/>
                        </a:spcAft>
                      </a:pPr>
                      <a:r>
                        <a:rPr lang="ar-SA" sz="2000" b="1" dirty="0">
                          <a:latin typeface="Calibri"/>
                          <a:ea typeface="Calibri"/>
                          <a:cs typeface="Arial"/>
                        </a:rPr>
                        <a:t>مثال : صورة عائله مستعدة لركوب السيارة وإطار السيارة معطل .</a:t>
                      </a:r>
                      <a:endParaRPr lang="en-US" sz="2000" b="1" dirty="0">
                        <a:latin typeface="Calibri"/>
                        <a:ea typeface="Calibri"/>
                        <a:cs typeface="Arial"/>
                      </a:endParaRPr>
                    </a:p>
                    <a:p>
                      <a:pPr marL="233680" algn="r" rtl="1">
                        <a:lnSpc>
                          <a:spcPct val="115000"/>
                        </a:lnSpc>
                        <a:spcAft>
                          <a:spcPts val="0"/>
                        </a:spcAft>
                      </a:pPr>
                      <a:r>
                        <a:rPr lang="ar-SA" sz="2000" b="1" dirty="0">
                          <a:latin typeface="Calibri"/>
                          <a:ea typeface="Calibri"/>
                          <a:cs typeface="Arial"/>
                        </a:rPr>
                        <a:t>مثال : حديقة عامه مليئة بالأوساخ .</a:t>
                      </a:r>
                      <a:endParaRPr lang="en-US" sz="2000" b="1" dirty="0">
                        <a:latin typeface="Calibri"/>
                        <a:ea typeface="Calibri"/>
                        <a:cs typeface="Arial"/>
                      </a:endParaRPr>
                    </a:p>
                    <a:p>
                      <a:pPr marL="233680" algn="r" rtl="1">
                        <a:lnSpc>
                          <a:spcPct val="115000"/>
                        </a:lnSpc>
                        <a:spcAft>
                          <a:spcPts val="0"/>
                        </a:spcAft>
                      </a:pPr>
                      <a:r>
                        <a:rPr lang="ar-SA" sz="2000" b="1" dirty="0">
                          <a:latin typeface="Calibri"/>
                          <a:ea typeface="Calibri"/>
                          <a:cs typeface="Arial"/>
                        </a:rPr>
                        <a:t>مثال : ضياع مفتاح المنزل .</a:t>
                      </a:r>
                      <a:endParaRPr lang="en-US" sz="2000" b="1"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السلوك </a:t>
            </a:r>
            <a:r>
              <a:rPr lang="ar-SA" sz="3600" dirty="0" err="1" smtClean="0">
                <a:solidFill>
                  <a:srgbClr val="FF0000"/>
                </a:solidFill>
              </a:rPr>
              <a:t>التوكيدي</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قصة أثار أصابع القطة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يحدد الطفل المشكلة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 او اللقاء الاخير</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عرض بوربوينت ( مرفق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قصة آثار أصابع القطة وتشير إلى وقوع مشكله ثم تحدد ما هي المشكلة وتناقش الأطفال حول المفهوم ثم تطلب منهم تغيير أحداث القصة بحيث تنتفي المشكلة من القصة</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المشكلة</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625933"/>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3</a:t>
                      </a:r>
                      <a:endParaRPr lang="en-US" sz="2000" b="1" dirty="0">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قصة الأرنب فطون  </a:t>
                      </a:r>
                      <a:r>
                        <a:rPr lang="ar-SA" sz="2000" b="1">
                          <a:latin typeface="Calibri"/>
                          <a:ea typeface="Calibri"/>
                          <a:cs typeface="Arial"/>
                        </a:rPr>
                        <a:t>                              </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يحدد الطفل المشكلة </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سرد قصة – نقاش جماعي – عصف ذهني</a:t>
                      </a:r>
                      <a:endParaRPr lang="en-US" sz="2000" b="1">
                        <a:latin typeface="Calibri"/>
                        <a:ea typeface="Calibri"/>
                        <a:cs typeface="Arial"/>
                      </a:endParaRPr>
                    </a:p>
                  </a:txBody>
                  <a:tcPr marL="68580" marR="68580" marT="0" marB="0"/>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a:latin typeface="Calibri"/>
                          <a:ea typeface="Calibri"/>
                          <a:cs typeface="Arial"/>
                        </a:rPr>
                        <a:t> عرض فيديو لاطلاع المعلمة مع تغيير اسم الارنب الى فطون</a:t>
                      </a:r>
                      <a:endParaRPr lang="en-US" sz="2000" b="1">
                        <a:latin typeface="Calibri"/>
                        <a:ea typeface="Calibri"/>
                        <a:cs typeface="Arial"/>
                      </a:endParaRPr>
                    </a:p>
                    <a:p>
                      <a:pPr algn="r" rtl="1">
                        <a:lnSpc>
                          <a:spcPct val="115000"/>
                        </a:lnSpc>
                        <a:spcAft>
                          <a:spcPts val="0"/>
                        </a:spcAft>
                      </a:pPr>
                      <a:r>
                        <a:rPr lang="en-US" sz="2000" b="1" u="sng">
                          <a:solidFill>
                            <a:srgbClr val="0000FF"/>
                          </a:solidFill>
                          <a:latin typeface="Arial"/>
                          <a:ea typeface="Calibri"/>
                          <a:cs typeface="Arial"/>
                          <a:hlinkClick r:id="rId2"/>
                        </a:rPr>
                        <a:t>https://www.youtube.com/watch?v=vtk03Pkp9Yw</a:t>
                      </a:r>
                      <a:endParaRPr lang="en-US" sz="2000" b="1">
                        <a:latin typeface="Calibri"/>
                        <a:ea typeface="Calibri"/>
                        <a:cs typeface="Arial"/>
                      </a:endParaRPr>
                    </a:p>
                  </a:txBody>
                  <a:tcPr marL="68580" marR="68580" marT="0" marB="0"/>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تعرض المعلمة قصة </a:t>
                      </a:r>
                      <a:r>
                        <a:rPr lang="ar-SA" sz="2000" b="1" dirty="0" err="1">
                          <a:latin typeface="Calibri"/>
                          <a:ea typeface="Calibri"/>
                          <a:cs typeface="Arial"/>
                        </a:rPr>
                        <a:t>الارنب</a:t>
                      </a:r>
                      <a:r>
                        <a:rPr lang="ar-SA" sz="2000" b="1" dirty="0">
                          <a:latin typeface="Calibri"/>
                          <a:ea typeface="Calibri"/>
                          <a:cs typeface="Arial"/>
                        </a:rPr>
                        <a:t> وتشير </a:t>
                      </a:r>
                      <a:r>
                        <a:rPr lang="ar-SA" sz="2000" b="1" dirty="0" err="1">
                          <a:latin typeface="Calibri"/>
                          <a:ea typeface="Calibri"/>
                          <a:cs typeface="Arial"/>
                        </a:rPr>
                        <a:t>الى</a:t>
                      </a:r>
                      <a:r>
                        <a:rPr lang="ar-SA" sz="2000" b="1" dirty="0">
                          <a:latin typeface="Calibri"/>
                          <a:ea typeface="Calibri"/>
                          <a:cs typeface="Arial"/>
                        </a:rPr>
                        <a:t> وقوع مشكله ثم تحدد </a:t>
                      </a:r>
                      <a:r>
                        <a:rPr lang="ar-SA" sz="2000" b="1" dirty="0" err="1">
                          <a:latin typeface="Calibri"/>
                          <a:ea typeface="Calibri"/>
                          <a:cs typeface="Arial"/>
                        </a:rPr>
                        <a:t>ماهي</a:t>
                      </a:r>
                      <a:r>
                        <a:rPr lang="ar-SA" sz="2000" b="1" dirty="0">
                          <a:latin typeface="Calibri"/>
                          <a:ea typeface="Calibri"/>
                          <a:cs typeface="Arial"/>
                        </a:rPr>
                        <a:t> </a:t>
                      </a:r>
                      <a:r>
                        <a:rPr lang="ar-SA" sz="2000" b="1" dirty="0" err="1">
                          <a:latin typeface="Calibri"/>
                          <a:ea typeface="Calibri"/>
                          <a:cs typeface="Arial"/>
                        </a:rPr>
                        <a:t>المشكله</a:t>
                      </a:r>
                      <a:r>
                        <a:rPr lang="ar-SA" sz="2000" b="1" dirty="0">
                          <a:latin typeface="Calibri"/>
                          <a:ea typeface="Calibri"/>
                          <a:cs typeface="Arial"/>
                        </a:rPr>
                        <a:t> وتناقش </a:t>
                      </a:r>
                      <a:r>
                        <a:rPr lang="ar-SA" sz="2000" b="1" dirty="0" err="1">
                          <a:latin typeface="Calibri"/>
                          <a:ea typeface="Calibri"/>
                          <a:cs typeface="Arial"/>
                        </a:rPr>
                        <a:t>الاطفال</a:t>
                      </a:r>
                      <a:r>
                        <a:rPr lang="ar-SA" sz="2000" b="1" dirty="0">
                          <a:latin typeface="Calibri"/>
                          <a:ea typeface="Calibri"/>
                          <a:cs typeface="Arial"/>
                        </a:rPr>
                        <a:t> حول المفهوم ثم تطلب منهم تغيير </a:t>
                      </a:r>
                      <a:r>
                        <a:rPr lang="ar-SA" sz="2000" b="1" dirty="0" err="1">
                          <a:latin typeface="Calibri"/>
                          <a:ea typeface="Calibri"/>
                          <a:cs typeface="Arial"/>
                        </a:rPr>
                        <a:t>احداث</a:t>
                      </a:r>
                      <a:r>
                        <a:rPr lang="ar-SA" sz="2000" b="1" dirty="0">
                          <a:latin typeface="Calibri"/>
                          <a:ea typeface="Calibri"/>
                          <a:cs typeface="Arial"/>
                        </a:rPr>
                        <a:t> القصة بحيث تنتفي المشكلة من القصة .</a:t>
                      </a:r>
                      <a:endParaRPr lang="en-US" sz="2000" b="1"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حل المشكلة</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1</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العاب حركية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 </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في نهاية النشاط يكون الطفل قادرا على أن  :</a:t>
                      </a:r>
                      <a:endParaRPr lang="en-US" sz="2000" b="1" dirty="0">
                        <a:latin typeface="Calibri"/>
                        <a:ea typeface="Calibri"/>
                        <a:cs typeface="Arial"/>
                      </a:endParaRPr>
                    </a:p>
                    <a:p>
                      <a:pPr algn="r" rtl="1">
                        <a:lnSpc>
                          <a:spcPct val="115000"/>
                        </a:lnSpc>
                        <a:spcAft>
                          <a:spcPts val="0"/>
                        </a:spcAft>
                      </a:pPr>
                      <a:r>
                        <a:rPr lang="ar-SA" sz="2000" b="1" dirty="0">
                          <a:solidFill>
                            <a:srgbClr val="000000"/>
                          </a:solidFill>
                          <a:latin typeface="Calibri"/>
                          <a:ea typeface="Calibri"/>
                          <a:cs typeface="Arial"/>
                        </a:rPr>
                        <a:t>أن يحدد الطفل مفهوم حل المشكلات </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اللعب بالخارج</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حركي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حبل - بعض المعوقات مثل مكعبات – صندوق- حاجز فلين.</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342900" lvl="0" indent="-342900" algn="r" rtl="1">
                        <a:lnSpc>
                          <a:spcPct val="115000"/>
                        </a:lnSpc>
                        <a:spcAft>
                          <a:spcPts val="0"/>
                        </a:spcAft>
                        <a:buFont typeface="Arial"/>
                        <a:buChar char="-"/>
                      </a:pPr>
                      <a:r>
                        <a:rPr lang="ar-SA" sz="2000" b="1" dirty="0">
                          <a:latin typeface="Calibri"/>
                          <a:ea typeface="Calibri"/>
                          <a:cs typeface="Arial"/>
                        </a:rPr>
                        <a:t>تطلب المعلمة من ثلاثة طلاب المشاركة باللعبة على حسب اختيار الطفل خطواتها على الطفل القفز من فوق الحبل وتفادي  المعوقات التي تضعها المعلمة </a:t>
                      </a:r>
                      <a:r>
                        <a:rPr lang="ar-SA" sz="2000" b="1" dirty="0" err="1">
                          <a:latin typeface="Calibri"/>
                          <a:ea typeface="Calibri"/>
                          <a:cs typeface="Arial"/>
                        </a:rPr>
                        <a:t>امامة</a:t>
                      </a:r>
                      <a:r>
                        <a:rPr lang="ar-SA" sz="2000" b="1" dirty="0">
                          <a:latin typeface="Calibri"/>
                          <a:ea typeface="Calibri"/>
                          <a:cs typeface="Arial"/>
                        </a:rPr>
                        <a:t> وترى المعلمة طريقة الطفل في حل المشكلة وكيف يتفاداها</a:t>
                      </a:r>
                      <a:endParaRPr lang="en-US" sz="2000" b="1" dirty="0">
                        <a:latin typeface="Calibri"/>
                        <a:ea typeface="Calibri"/>
                        <a:cs typeface="Arial"/>
                      </a:endParaRPr>
                    </a:p>
                    <a:p>
                      <a:pPr marL="342900" lvl="0" indent="-342900" algn="r" rtl="1">
                        <a:lnSpc>
                          <a:spcPct val="115000"/>
                        </a:lnSpc>
                        <a:spcAft>
                          <a:spcPts val="0"/>
                        </a:spcAft>
                        <a:buFont typeface="Arial"/>
                        <a:buChar char="-"/>
                      </a:pPr>
                      <a:r>
                        <a:rPr lang="ar-SA" sz="2000" b="1" dirty="0">
                          <a:solidFill>
                            <a:srgbClr val="000000"/>
                          </a:solidFill>
                          <a:latin typeface="Calibri"/>
                          <a:ea typeface="Calibri"/>
                          <a:cs typeface="Arial"/>
                        </a:rPr>
                        <a:t>تأكيد المعلمة على طريقة كل طفل في حل المشكلة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حل المشكلة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2 / 2</a:t>
                      </a:r>
                      <a:endParaRPr lang="en-US" sz="20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B050"/>
                          </a:solidFill>
                          <a:latin typeface="Calibri"/>
                          <a:ea typeface="Calibri"/>
                          <a:cs typeface="Arial"/>
                        </a:rPr>
                        <a:t>كيف احصل على الكعك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 </a:t>
                      </a:r>
                      <a:endParaRPr lang="en-US" sz="20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يحدد الطفل مفهوم حل المشكلات </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الحلقة</a:t>
                      </a:r>
                      <a:endParaRPr lang="en-US" sz="20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حركي جماعي  – عصف ذهني</a:t>
                      </a:r>
                      <a:endParaRPr lang="en-US" sz="20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مقطع فيديو </a:t>
                      </a:r>
                      <a:endParaRPr lang="en-US" sz="20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solidFill>
                            <a:srgbClr val="000000"/>
                          </a:solidFill>
                          <a:latin typeface="Calibri"/>
                          <a:ea typeface="Calibri"/>
                          <a:cs typeface="Arial"/>
                        </a:rPr>
                        <a:t>تعرض المعلمة مقطع الفيديو </a:t>
                      </a:r>
                      <a:r>
                        <a:rPr lang="ar-SA" sz="2000" b="1" dirty="0" err="1">
                          <a:solidFill>
                            <a:srgbClr val="000000"/>
                          </a:solidFill>
                          <a:latin typeface="Calibri"/>
                          <a:ea typeface="Calibri"/>
                          <a:cs typeface="Arial"/>
                        </a:rPr>
                        <a:t>للاطفال</a:t>
                      </a:r>
                      <a:r>
                        <a:rPr lang="ar-SA" sz="2000" b="1" dirty="0">
                          <a:solidFill>
                            <a:srgbClr val="000000"/>
                          </a:solidFill>
                          <a:latin typeface="Calibri"/>
                          <a:ea typeface="Calibri"/>
                          <a:cs typeface="Arial"/>
                        </a:rPr>
                        <a:t> ثم تتناقش معهم حول الحلول التي يمكن استخدامها للوصول </a:t>
                      </a:r>
                      <a:r>
                        <a:rPr lang="ar-SA" sz="2000" b="1" dirty="0" err="1">
                          <a:solidFill>
                            <a:srgbClr val="000000"/>
                          </a:solidFill>
                          <a:latin typeface="Calibri"/>
                          <a:ea typeface="Calibri"/>
                          <a:cs typeface="Arial"/>
                        </a:rPr>
                        <a:t>للاشياء</a:t>
                      </a:r>
                      <a:r>
                        <a:rPr lang="ar-SA" sz="2000" b="1" dirty="0">
                          <a:solidFill>
                            <a:srgbClr val="000000"/>
                          </a:solidFill>
                          <a:latin typeface="Calibri"/>
                          <a:ea typeface="Calibri"/>
                          <a:cs typeface="Arial"/>
                        </a:rPr>
                        <a:t> </a:t>
                      </a:r>
                      <a:r>
                        <a:rPr lang="ar-SA" sz="2000" b="1" dirty="0" err="1">
                          <a:solidFill>
                            <a:srgbClr val="000000"/>
                          </a:solidFill>
                          <a:latin typeface="Calibri"/>
                          <a:ea typeface="Calibri"/>
                          <a:cs typeface="Arial"/>
                        </a:rPr>
                        <a:t>المرفوعه</a:t>
                      </a:r>
                      <a:r>
                        <a:rPr lang="ar-SA" sz="2000" b="1" dirty="0">
                          <a:solidFill>
                            <a:srgbClr val="000000"/>
                          </a:solidFill>
                          <a:latin typeface="Calibri"/>
                          <a:ea typeface="Calibri"/>
                          <a:cs typeface="Arial"/>
                        </a:rPr>
                        <a:t> بعيدا </a:t>
                      </a:r>
                      <a:endParaRPr lang="en-US" sz="2000" b="1" dirty="0">
                        <a:latin typeface="Calibri"/>
                        <a:ea typeface="Calibri"/>
                        <a:cs typeface="Arial"/>
                      </a:endParaRPr>
                    </a:p>
                    <a:p>
                      <a:pPr marL="457200" algn="r" rtl="1">
                        <a:lnSpc>
                          <a:spcPct val="115000"/>
                        </a:lnSpc>
                        <a:spcAft>
                          <a:spcPts val="0"/>
                        </a:spcAft>
                      </a:pPr>
                      <a:r>
                        <a:rPr lang="ar-SA" sz="2000" b="1" dirty="0">
                          <a:solidFill>
                            <a:srgbClr val="000000"/>
                          </a:solidFill>
                          <a:latin typeface="Calibri"/>
                          <a:ea typeface="Calibri"/>
                          <a:cs typeface="Arial"/>
                        </a:rPr>
                        <a:t>تعتمد المعلمة على </a:t>
                      </a:r>
                      <a:r>
                        <a:rPr lang="ar-SA" sz="2000" b="1" dirty="0" err="1">
                          <a:solidFill>
                            <a:srgbClr val="000000"/>
                          </a:solidFill>
                          <a:latin typeface="Calibri"/>
                          <a:ea typeface="Calibri"/>
                          <a:cs typeface="Arial"/>
                        </a:rPr>
                        <a:t>استراتيجية</a:t>
                      </a:r>
                      <a:r>
                        <a:rPr lang="ar-SA" sz="2000" b="1" dirty="0">
                          <a:solidFill>
                            <a:srgbClr val="000000"/>
                          </a:solidFill>
                          <a:latin typeface="Calibri"/>
                          <a:ea typeface="Calibri"/>
                          <a:cs typeface="Arial"/>
                        </a:rPr>
                        <a:t> العصف الذهني </a:t>
                      </a:r>
                      <a:endParaRPr lang="en-US" sz="2000" b="1" dirty="0">
                        <a:latin typeface="Calibri"/>
                        <a:ea typeface="Calibri"/>
                        <a:cs typeface="Arial"/>
                      </a:endParaRPr>
                    </a:p>
                    <a:p>
                      <a:pPr marL="457200" algn="r" rtl="1">
                        <a:lnSpc>
                          <a:spcPct val="115000"/>
                        </a:lnSpc>
                        <a:spcAft>
                          <a:spcPts val="0"/>
                        </a:spcAft>
                      </a:pPr>
                      <a:r>
                        <a:rPr lang="ar-SA" sz="2000" b="1" dirty="0">
                          <a:solidFill>
                            <a:srgbClr val="000000"/>
                          </a:solidFill>
                          <a:latin typeface="Calibri"/>
                          <a:ea typeface="Calibri"/>
                          <a:cs typeface="Arial"/>
                        </a:rPr>
                        <a:t>ثم تطرح مشكلات مماثله وتطلب من </a:t>
                      </a:r>
                      <a:r>
                        <a:rPr lang="ar-SA" sz="2000" b="1" dirty="0" err="1">
                          <a:solidFill>
                            <a:srgbClr val="000000"/>
                          </a:solidFill>
                          <a:latin typeface="Calibri"/>
                          <a:ea typeface="Calibri"/>
                          <a:cs typeface="Arial"/>
                        </a:rPr>
                        <a:t>الاطفال</a:t>
                      </a:r>
                      <a:r>
                        <a:rPr lang="ar-SA" sz="2000" b="1" dirty="0">
                          <a:solidFill>
                            <a:srgbClr val="000000"/>
                          </a:solidFill>
                          <a:latin typeface="Calibri"/>
                          <a:ea typeface="Calibri"/>
                          <a:cs typeface="Arial"/>
                        </a:rPr>
                        <a:t> اقتراح الحلول لها .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صفات </a:t>
            </a:r>
            <a:r>
              <a:rPr lang="ar-SA" sz="3600" dirty="0" err="1" smtClean="0">
                <a:solidFill>
                  <a:srgbClr val="FF0000"/>
                </a:solidFill>
              </a:rPr>
              <a:t>اهل</a:t>
            </a:r>
            <a:r>
              <a:rPr lang="ar-SA" sz="3600" dirty="0" smtClean="0">
                <a:solidFill>
                  <a:srgbClr val="FF0000"/>
                </a:solidFill>
              </a:rPr>
              <a:t> الخبرة في حل المشكلات</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357158" y="1071545"/>
          <a:ext cx="8372476" cy="5572164"/>
        </p:xfrm>
        <a:graphic>
          <a:graphicData uri="http://schemas.openxmlformats.org/drawingml/2006/table">
            <a:tbl>
              <a:tblPr rtl="1" firstRow="1" bandRow="1">
                <a:tableStyleId>{5C22544A-7EE6-4342-B048-85BDC9FD1C3A}</a:tableStyleId>
              </a:tblPr>
              <a:tblGrid>
                <a:gridCol w="1674495"/>
                <a:gridCol w="6697981"/>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800" b="1" dirty="0">
                          <a:solidFill>
                            <a:srgbClr val="000000"/>
                          </a:solidFill>
                          <a:latin typeface="Calibri"/>
                          <a:ea typeface="Calibri"/>
                          <a:cs typeface="Arial"/>
                        </a:rPr>
                        <a:t>3 / 1</a:t>
                      </a:r>
                      <a:endParaRPr lang="en-US" sz="1800" b="1" dirty="0">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548DD4"/>
                          </a:solidFill>
                          <a:latin typeface="Calibri"/>
                          <a:ea typeface="Calibri"/>
                          <a:cs typeface="Arial"/>
                        </a:rPr>
                        <a:t>كيف تتصرف                      </a:t>
                      </a:r>
                      <a:endParaRPr lang="en-US" sz="18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30 دقيقة</a:t>
                      </a:r>
                      <a:endParaRPr lang="en-US" sz="1800" b="1">
                        <a:latin typeface="Calibri"/>
                        <a:ea typeface="Calibri"/>
                        <a:cs typeface="Arial"/>
                      </a:endParaRPr>
                    </a:p>
                  </a:txBody>
                  <a:tcPr marL="68580" marR="68580" marT="0" marB="0" anchor="ctr"/>
                </a:tc>
              </a:tr>
              <a:tr h="1057803">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في نهاية النشاط يكون الطفل قادرا على أن  :</a:t>
                      </a:r>
                      <a:endParaRPr lang="en-US" sz="1800" b="1">
                        <a:latin typeface="Calibri"/>
                        <a:ea typeface="Calibri"/>
                        <a:cs typeface="Arial"/>
                      </a:endParaRPr>
                    </a:p>
                    <a:p>
                      <a:pPr algn="r" rtl="1">
                        <a:lnSpc>
                          <a:spcPct val="115000"/>
                        </a:lnSpc>
                        <a:spcAft>
                          <a:spcPts val="0"/>
                        </a:spcAft>
                      </a:pPr>
                      <a:r>
                        <a:rPr lang="ar-SA" sz="1800" b="1">
                          <a:solidFill>
                            <a:srgbClr val="000000"/>
                          </a:solidFill>
                          <a:latin typeface="Calibri"/>
                          <a:ea typeface="Calibri"/>
                          <a:cs typeface="Arial"/>
                        </a:rPr>
                        <a:t>أن يحدد الطفل بعض صفات اهل الخبرة في حل المشكلات  </a:t>
                      </a:r>
                      <a:endParaRPr lang="en-US" sz="18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فترة الحلقة</a:t>
                      </a:r>
                      <a:endParaRPr lang="en-US" sz="1800" b="1">
                        <a:latin typeface="Calibri"/>
                        <a:ea typeface="Calibri"/>
                        <a:cs typeface="Arial"/>
                      </a:endParaRPr>
                    </a:p>
                  </a:txBody>
                  <a:tcPr marL="68580" marR="68580" marT="0" marB="0" anchor="ctr"/>
                </a:tc>
              </a:tr>
              <a:tr h="352601">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solidFill>
                            <a:srgbClr val="000000"/>
                          </a:solidFill>
                          <a:latin typeface="Calibri"/>
                          <a:ea typeface="Calibri"/>
                          <a:cs typeface="Arial"/>
                        </a:rPr>
                        <a:t>تمرين جماعي  – عصف ذهني</a:t>
                      </a:r>
                      <a:endParaRPr lang="en-US" sz="1800" b="1">
                        <a:latin typeface="Calibri"/>
                        <a:ea typeface="Calibri"/>
                        <a:cs typeface="Arial"/>
                      </a:endParaRPr>
                    </a:p>
                  </a:txBody>
                  <a:tcPr marL="68580" marR="68580" marT="0" marB="0" anchor="ctr"/>
                </a:tc>
              </a:tr>
              <a:tr h="647271">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1800" b="1">
                          <a:latin typeface="Calibri"/>
                          <a:ea typeface="Calibri"/>
                          <a:cs typeface="Arial"/>
                        </a:rPr>
                        <a:t>مشهد تمثيلي  </a:t>
                      </a:r>
                      <a:endParaRPr lang="en-US" sz="1800" b="1">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1800" b="1" dirty="0">
                          <a:latin typeface="Calibri"/>
                          <a:ea typeface="Calibri"/>
                          <a:cs typeface="Arial"/>
                        </a:rPr>
                        <a:t>تعرض المعلمة مجموعة من المشكلات على الأطفال وتطلب منهم وصف ردة فعلهم عند تعرضهم لها ثم  تشجع الأطفال على التعامل الصحيح حين تعرضهم للمشكلات.</a:t>
                      </a:r>
                      <a:endParaRPr lang="en-US" sz="1800" b="1" dirty="0">
                        <a:latin typeface="Calibri"/>
                        <a:ea typeface="Calibri"/>
                        <a:cs typeface="Arial"/>
                      </a:endParaRPr>
                    </a:p>
                    <a:p>
                      <a:pPr marL="228600" algn="r" rtl="1">
                        <a:lnSpc>
                          <a:spcPct val="115000"/>
                        </a:lnSpc>
                        <a:spcAft>
                          <a:spcPts val="0"/>
                        </a:spcAft>
                      </a:pPr>
                      <a:r>
                        <a:rPr lang="ar-SA" sz="1800" b="1" dirty="0">
                          <a:latin typeface="Calibri"/>
                          <a:ea typeface="Calibri"/>
                          <a:cs typeface="Arial"/>
                        </a:rPr>
                        <a:t> مثال : ماذا تفعل عندما ينسكب العصير على ملابس الحفلة الجديدة   ؟ </a:t>
                      </a:r>
                      <a:endParaRPr lang="en-US" sz="1800" b="1" dirty="0">
                        <a:latin typeface="Calibri"/>
                        <a:ea typeface="Calibri"/>
                        <a:cs typeface="Arial"/>
                      </a:endParaRPr>
                    </a:p>
                    <a:p>
                      <a:pPr marL="228600" algn="r" rtl="1">
                        <a:lnSpc>
                          <a:spcPct val="115000"/>
                        </a:lnSpc>
                        <a:spcAft>
                          <a:spcPts val="0"/>
                        </a:spcAft>
                      </a:pPr>
                      <a:r>
                        <a:rPr lang="ar-SA" sz="1800" b="1" dirty="0">
                          <a:latin typeface="Calibri"/>
                          <a:ea typeface="Calibri"/>
                          <a:cs typeface="Arial"/>
                        </a:rPr>
                        <a:t>مثال : ما هي ردة فعلك عندما يرفض والدك شراء لعبه تريدها  ؟</a:t>
                      </a:r>
                      <a:endParaRPr lang="en-US" sz="1800" b="1" dirty="0">
                        <a:latin typeface="Calibri"/>
                        <a:ea typeface="Calibri"/>
                        <a:cs typeface="Arial"/>
                      </a:endParaRPr>
                    </a:p>
                    <a:p>
                      <a:pPr marL="228600" algn="r" rtl="1">
                        <a:lnSpc>
                          <a:spcPct val="115000"/>
                        </a:lnSpc>
                        <a:spcAft>
                          <a:spcPts val="0"/>
                        </a:spcAft>
                      </a:pPr>
                      <a:r>
                        <a:rPr lang="ar-SA" sz="1800" b="1" dirty="0">
                          <a:latin typeface="Calibri"/>
                          <a:ea typeface="Calibri"/>
                          <a:cs typeface="Arial"/>
                        </a:rPr>
                        <a:t>مثال : </a:t>
                      </a:r>
                      <a:r>
                        <a:rPr lang="ar-SA" sz="1800" b="1" dirty="0" err="1">
                          <a:latin typeface="Calibri"/>
                          <a:ea typeface="Calibri"/>
                          <a:cs typeface="Arial"/>
                        </a:rPr>
                        <a:t>ماهي</a:t>
                      </a:r>
                      <a:r>
                        <a:rPr lang="ar-SA" sz="1800" b="1" dirty="0">
                          <a:latin typeface="Calibri"/>
                          <a:ea typeface="Calibri"/>
                          <a:cs typeface="Arial"/>
                        </a:rPr>
                        <a:t> ردة فعلك عندما يصعب عليك إنهاء عمل تقوم </a:t>
                      </a:r>
                      <a:r>
                        <a:rPr lang="ar-SA" sz="1800" b="1" dirty="0" err="1">
                          <a:latin typeface="Calibri"/>
                          <a:ea typeface="Calibri"/>
                          <a:cs typeface="Arial"/>
                        </a:rPr>
                        <a:t>به</a:t>
                      </a:r>
                      <a:r>
                        <a:rPr lang="ar-SA" sz="1800" b="1" dirty="0">
                          <a:latin typeface="Calibri"/>
                          <a:ea typeface="Calibri"/>
                          <a:cs typeface="Arial"/>
                        </a:rPr>
                        <a:t> ؟ </a:t>
                      </a:r>
                      <a:endParaRPr lang="en-US" sz="1800" b="1" dirty="0">
                        <a:latin typeface="Calibri"/>
                        <a:ea typeface="Calibri"/>
                        <a:cs typeface="Arial"/>
                      </a:endParaRPr>
                    </a:p>
                    <a:p>
                      <a:pPr marL="228600" algn="r" rtl="1">
                        <a:lnSpc>
                          <a:spcPct val="115000"/>
                        </a:lnSpc>
                        <a:spcAft>
                          <a:spcPts val="0"/>
                        </a:spcAft>
                      </a:pPr>
                      <a:r>
                        <a:rPr lang="ar-SA" sz="1800" b="1" dirty="0">
                          <a:latin typeface="Calibri"/>
                          <a:ea typeface="Calibri"/>
                          <a:cs typeface="Arial"/>
                        </a:rPr>
                        <a:t>مثال : </a:t>
                      </a:r>
                      <a:r>
                        <a:rPr lang="ar-SA" sz="1800" b="1" dirty="0" err="1">
                          <a:latin typeface="Calibri"/>
                          <a:ea typeface="Calibri"/>
                          <a:cs typeface="Arial"/>
                        </a:rPr>
                        <a:t>ماهي</a:t>
                      </a:r>
                      <a:r>
                        <a:rPr lang="ar-SA" sz="1800" b="1" dirty="0">
                          <a:latin typeface="Calibri"/>
                          <a:ea typeface="Calibri"/>
                          <a:cs typeface="Arial"/>
                        </a:rPr>
                        <a:t> ردة فعلك عندما تفقد والديك وانتم في المركز التجاري ؟</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4</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أرسم نفسي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يذكر الطفل أسمه وعمره وجنسه.</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يعرف الطفل بذاته وما يحب وما يكره</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فردي  –   رسم</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الأركان ( الركن الفني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أوراق وألوان</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2000" b="1" dirty="0">
                          <a:latin typeface="Calibri"/>
                          <a:ea typeface="Calibri"/>
                          <a:cs typeface="Arial"/>
                        </a:rPr>
                        <a:t>تطلب المعلمة من الأطفال أن يرسموا أنفسهم على الورق ثم يتحدث كل طفل عن نفسه </a:t>
                      </a:r>
                      <a:r>
                        <a:rPr lang="ar-SA" sz="2000" b="1" dirty="0" err="1">
                          <a:latin typeface="Calibri"/>
                          <a:ea typeface="Calibri"/>
                          <a:cs typeface="Arial"/>
                        </a:rPr>
                        <a:t>و</a:t>
                      </a:r>
                      <a:r>
                        <a:rPr lang="ar-SA" sz="2000" b="1" dirty="0">
                          <a:latin typeface="Calibri"/>
                          <a:ea typeface="Calibri"/>
                          <a:cs typeface="Arial"/>
                        </a:rPr>
                        <a:t> رسمه ومشاعره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214282" y="214290"/>
          <a:ext cx="8715436" cy="6227018"/>
        </p:xfrm>
        <a:graphic>
          <a:graphicData uri="http://schemas.openxmlformats.org/drawingml/2006/table">
            <a:tbl>
              <a:tblPr rtl="1" firstRow="1" bandRow="1">
                <a:tableStyleId>{5C22544A-7EE6-4342-B048-85BDC9FD1C3A}</a:tableStyleId>
              </a:tblPr>
              <a:tblGrid>
                <a:gridCol w="1582627"/>
                <a:gridCol w="7132809"/>
              </a:tblGrid>
              <a:tr h="352601">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1600" dirty="0">
                          <a:solidFill>
                            <a:srgbClr val="000000"/>
                          </a:solidFill>
                          <a:latin typeface="Calibri"/>
                          <a:ea typeface="Calibri"/>
                          <a:cs typeface="Arial"/>
                        </a:rPr>
                        <a:t>3 / 2</a:t>
                      </a:r>
                      <a:endParaRPr lang="en-US" sz="1600" dirty="0">
                        <a:latin typeface="Calibri"/>
                        <a:ea typeface="Calibri"/>
                        <a:cs typeface="Arial"/>
                      </a:endParaRPr>
                    </a:p>
                  </a:txBody>
                  <a:tcPr marL="68580" marR="68580" marT="0" marB="0" anchor="ctr"/>
                </a:tc>
              </a:tr>
              <a:tr h="290341">
                <a:tc>
                  <a:txBody>
                    <a:bodyPr/>
                    <a:lstStyle/>
                    <a:p>
                      <a:pPr algn="ctr" rtl="1">
                        <a:lnSpc>
                          <a:spcPct val="115000"/>
                        </a:lnSpc>
                        <a:spcAft>
                          <a:spcPts val="0"/>
                        </a:spcAft>
                      </a:pPr>
                      <a:r>
                        <a:rPr lang="ar-SA" sz="1800" b="1" dirty="0">
                          <a:solidFill>
                            <a:srgbClr val="FF0000"/>
                          </a:solidFill>
                          <a:latin typeface="Calibri"/>
                          <a:ea typeface="Calibri"/>
                          <a:cs typeface="Arial"/>
                        </a:rPr>
                        <a:t>اسم النشاط</a:t>
                      </a:r>
                      <a:endParaRPr lang="en-US" sz="18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b="1">
                          <a:solidFill>
                            <a:srgbClr val="548DD4"/>
                          </a:solidFill>
                          <a:latin typeface="Calibri"/>
                          <a:ea typeface="Calibri"/>
                          <a:cs typeface="Arial"/>
                        </a:rPr>
                        <a:t>اختر الاستجابة المناسبة                      </a:t>
                      </a:r>
                      <a:endParaRPr lang="en-US" sz="1600">
                        <a:latin typeface="Calibri"/>
                        <a:ea typeface="Calibri"/>
                        <a:cs typeface="Arial"/>
                      </a:endParaRPr>
                    </a:p>
                  </a:txBody>
                  <a:tcPr marL="68580" marR="68580" marT="0" marB="0" anchor="ctr"/>
                </a:tc>
              </a:tr>
              <a:tr h="280945">
                <a:tc>
                  <a:txBody>
                    <a:bodyPr/>
                    <a:lstStyle/>
                    <a:p>
                      <a:pPr algn="ctr" rtl="1">
                        <a:lnSpc>
                          <a:spcPct val="115000"/>
                        </a:lnSpc>
                        <a:spcAft>
                          <a:spcPts val="0"/>
                        </a:spcAft>
                      </a:pPr>
                      <a:r>
                        <a:rPr lang="ar-SA" sz="1800" b="1" dirty="0">
                          <a:solidFill>
                            <a:srgbClr val="FF0000"/>
                          </a:solidFill>
                          <a:latin typeface="Calibri"/>
                          <a:ea typeface="Calibri"/>
                          <a:cs typeface="Arial"/>
                        </a:rPr>
                        <a:t>مدة النشاط</a:t>
                      </a:r>
                      <a:endParaRPr lang="en-US" sz="18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a:solidFill>
                            <a:srgbClr val="000000"/>
                          </a:solidFill>
                          <a:latin typeface="Calibri"/>
                          <a:ea typeface="Calibri"/>
                          <a:cs typeface="Arial"/>
                        </a:rPr>
                        <a:t>30 دقيقة </a:t>
                      </a:r>
                      <a:endParaRPr lang="en-US" sz="1600">
                        <a:latin typeface="Calibri"/>
                        <a:ea typeface="Calibri"/>
                        <a:cs typeface="Arial"/>
                      </a:endParaRPr>
                    </a:p>
                  </a:txBody>
                  <a:tcPr marL="68580" marR="68580" marT="0" marB="0" anchor="ctr"/>
                </a:tc>
              </a:tr>
              <a:tr h="628739">
                <a:tc>
                  <a:txBody>
                    <a:bodyPr/>
                    <a:lstStyle/>
                    <a:p>
                      <a:pPr algn="ctr" rtl="1">
                        <a:lnSpc>
                          <a:spcPct val="115000"/>
                        </a:lnSpc>
                        <a:spcAft>
                          <a:spcPts val="0"/>
                        </a:spcAft>
                      </a:pPr>
                      <a:r>
                        <a:rPr lang="ar-SA" sz="1800" b="1" dirty="0">
                          <a:solidFill>
                            <a:srgbClr val="FF0000"/>
                          </a:solidFill>
                          <a:latin typeface="Calibri"/>
                          <a:ea typeface="Calibri"/>
                          <a:cs typeface="Arial"/>
                        </a:rPr>
                        <a:t>هدف النشاط</a:t>
                      </a:r>
                      <a:endParaRPr lang="en-US" sz="18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a:solidFill>
                            <a:srgbClr val="000000"/>
                          </a:solidFill>
                          <a:latin typeface="Calibri"/>
                          <a:ea typeface="Calibri"/>
                          <a:cs typeface="Arial"/>
                        </a:rPr>
                        <a:t>في نهاية النشاط يكون الطفل قادرا على أن  :</a:t>
                      </a:r>
                      <a:endParaRPr lang="en-US" sz="1600">
                        <a:latin typeface="Calibri"/>
                        <a:ea typeface="Calibri"/>
                        <a:cs typeface="Arial"/>
                      </a:endParaRPr>
                    </a:p>
                    <a:p>
                      <a:pPr algn="r" rtl="1">
                        <a:lnSpc>
                          <a:spcPct val="115000"/>
                        </a:lnSpc>
                        <a:spcAft>
                          <a:spcPts val="0"/>
                        </a:spcAft>
                      </a:pPr>
                      <a:r>
                        <a:rPr lang="ar-SA" sz="1600">
                          <a:solidFill>
                            <a:srgbClr val="000000"/>
                          </a:solidFill>
                          <a:latin typeface="Calibri"/>
                          <a:ea typeface="Calibri"/>
                          <a:cs typeface="Arial"/>
                        </a:rPr>
                        <a:t>أن يحدد الطفل بعض صفات أهل الخبرة في حل المشكلات  </a:t>
                      </a:r>
                      <a:endParaRPr lang="en-US" sz="1600">
                        <a:latin typeface="Calibri"/>
                        <a:ea typeface="Calibri"/>
                        <a:cs typeface="Arial"/>
                      </a:endParaRPr>
                    </a:p>
                  </a:txBody>
                  <a:tcPr marL="68580" marR="68580" marT="0" marB="0" anchor="ctr"/>
                </a:tc>
              </a:tr>
              <a:tr h="285752">
                <a:tc>
                  <a:txBody>
                    <a:bodyPr/>
                    <a:lstStyle/>
                    <a:p>
                      <a:pPr algn="ctr" rtl="1">
                        <a:lnSpc>
                          <a:spcPct val="115000"/>
                        </a:lnSpc>
                        <a:spcAft>
                          <a:spcPts val="0"/>
                        </a:spcAft>
                      </a:pPr>
                      <a:r>
                        <a:rPr lang="ar-SA" sz="1800" b="1">
                          <a:solidFill>
                            <a:srgbClr val="FF0000"/>
                          </a:solidFill>
                          <a:latin typeface="Calibri"/>
                          <a:ea typeface="Calibri"/>
                          <a:cs typeface="Arial"/>
                        </a:rPr>
                        <a:t>فترة التطبيق</a:t>
                      </a:r>
                      <a:endParaRPr lang="en-US" sz="1800">
                        <a:latin typeface="Calibri"/>
                        <a:ea typeface="Calibri"/>
                        <a:cs typeface="Arial"/>
                      </a:endParaRPr>
                    </a:p>
                  </a:txBody>
                  <a:tcPr marL="68580" marR="68580" marT="0" marB="0" anchor="ctr"/>
                </a:tc>
                <a:tc>
                  <a:txBody>
                    <a:bodyPr/>
                    <a:lstStyle/>
                    <a:p>
                      <a:pPr algn="r" rtl="1">
                        <a:lnSpc>
                          <a:spcPct val="115000"/>
                        </a:lnSpc>
                        <a:spcAft>
                          <a:spcPts val="0"/>
                        </a:spcAft>
                      </a:pPr>
                      <a:r>
                        <a:rPr lang="ar-SA" sz="1600">
                          <a:solidFill>
                            <a:srgbClr val="000000"/>
                          </a:solidFill>
                          <a:latin typeface="Calibri"/>
                          <a:ea typeface="Calibri"/>
                          <a:cs typeface="Arial"/>
                        </a:rPr>
                        <a:t>فترة الحلقة </a:t>
                      </a:r>
                      <a:endParaRPr lang="en-US" sz="1600">
                        <a:latin typeface="Calibri"/>
                        <a:ea typeface="Calibri"/>
                        <a:cs typeface="Arial"/>
                      </a:endParaRPr>
                    </a:p>
                  </a:txBody>
                  <a:tcPr marL="68580" marR="68580" marT="0" marB="0" anchor="ctr"/>
                </a:tc>
              </a:tr>
              <a:tr h="276356">
                <a:tc>
                  <a:txBody>
                    <a:bodyPr/>
                    <a:lstStyle/>
                    <a:p>
                      <a:pPr algn="ctr" rtl="1">
                        <a:lnSpc>
                          <a:spcPct val="115000"/>
                        </a:lnSpc>
                        <a:spcAft>
                          <a:spcPts val="0"/>
                        </a:spcAft>
                      </a:pPr>
                      <a:r>
                        <a:rPr lang="ar-SA" sz="1800" b="1">
                          <a:solidFill>
                            <a:srgbClr val="FF0000"/>
                          </a:solidFill>
                          <a:latin typeface="Calibri"/>
                          <a:ea typeface="Calibri"/>
                          <a:cs typeface="Arial"/>
                        </a:rPr>
                        <a:t>طريقة التدريب</a:t>
                      </a:r>
                      <a:endParaRPr lang="en-US" sz="1800">
                        <a:latin typeface="Calibri"/>
                        <a:ea typeface="Calibri"/>
                        <a:cs typeface="Arial"/>
                      </a:endParaRPr>
                    </a:p>
                  </a:txBody>
                  <a:tcPr marL="68580" marR="68580" marT="0" marB="0" anchor="ctr"/>
                </a:tc>
                <a:tc>
                  <a:txBody>
                    <a:bodyPr/>
                    <a:lstStyle/>
                    <a:p>
                      <a:pPr algn="r" rtl="1">
                        <a:lnSpc>
                          <a:spcPct val="115000"/>
                        </a:lnSpc>
                        <a:spcAft>
                          <a:spcPts val="0"/>
                        </a:spcAft>
                      </a:pPr>
                      <a:r>
                        <a:rPr lang="ar-SA" sz="1600">
                          <a:solidFill>
                            <a:srgbClr val="000000"/>
                          </a:solidFill>
                          <a:latin typeface="Calibri"/>
                          <a:ea typeface="Calibri"/>
                          <a:cs typeface="Arial"/>
                        </a:rPr>
                        <a:t>تمرين جماعي  – عصف ذهني</a:t>
                      </a:r>
                      <a:endParaRPr lang="en-US" sz="1600">
                        <a:latin typeface="Calibri"/>
                        <a:ea typeface="Calibri"/>
                        <a:cs typeface="Arial"/>
                      </a:endParaRPr>
                    </a:p>
                  </a:txBody>
                  <a:tcPr marL="68580" marR="68580" marT="0" marB="0" anchor="ctr"/>
                </a:tc>
              </a:tr>
              <a:tr h="338398">
                <a:tc>
                  <a:txBody>
                    <a:bodyPr/>
                    <a:lstStyle/>
                    <a:p>
                      <a:pPr algn="ctr" rtl="1">
                        <a:lnSpc>
                          <a:spcPct val="115000"/>
                        </a:lnSpc>
                        <a:spcAft>
                          <a:spcPts val="0"/>
                        </a:spcAft>
                      </a:pPr>
                      <a:r>
                        <a:rPr lang="ar-SA" sz="1800" b="1" dirty="0">
                          <a:solidFill>
                            <a:srgbClr val="FF0000"/>
                          </a:solidFill>
                          <a:latin typeface="Calibri"/>
                          <a:ea typeface="Calibri"/>
                          <a:cs typeface="Arial"/>
                        </a:rPr>
                        <a:t>المواد اللازمة</a:t>
                      </a:r>
                      <a:endParaRPr lang="en-US" sz="18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1600">
                          <a:latin typeface="Calibri"/>
                          <a:ea typeface="Calibri"/>
                          <a:cs typeface="Arial"/>
                        </a:rPr>
                        <a:t>بطاقات مصورة   </a:t>
                      </a:r>
                      <a:endParaRPr lang="en-US" sz="1600">
                        <a:latin typeface="Calibri"/>
                        <a:ea typeface="Calibri"/>
                        <a:cs typeface="Arial"/>
                      </a:endParaRPr>
                    </a:p>
                  </a:txBody>
                  <a:tcPr marL="68580" marR="68580" marT="0" marB="0" anchor="ctr"/>
                </a:tc>
              </a:tr>
              <a:tr h="2104085">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228600" algn="r" rtl="1">
                        <a:lnSpc>
                          <a:spcPct val="115000"/>
                        </a:lnSpc>
                        <a:spcAft>
                          <a:spcPts val="0"/>
                        </a:spcAft>
                      </a:pPr>
                      <a:r>
                        <a:rPr lang="ar-SA" sz="1600" dirty="0">
                          <a:latin typeface="Calibri"/>
                          <a:ea typeface="Calibri"/>
                          <a:cs typeface="Arial"/>
                        </a:rPr>
                        <a:t>تعرض المعلمة مجموعة بطاقات مصوره تحوي  المشكلات وبطاقات </a:t>
                      </a:r>
                      <a:r>
                        <a:rPr lang="ar-SA" sz="1600" dirty="0" err="1">
                          <a:latin typeface="Calibri"/>
                          <a:ea typeface="Calibri"/>
                          <a:cs typeface="Arial"/>
                        </a:rPr>
                        <a:t>اخرى</a:t>
                      </a:r>
                      <a:r>
                        <a:rPr lang="ar-SA" sz="1600" dirty="0">
                          <a:latin typeface="Calibri"/>
                          <a:ea typeface="Calibri"/>
                          <a:cs typeface="Arial"/>
                        </a:rPr>
                        <a:t>  تحوي حلول مختلفة بين الصواب والخطأ وتطلب من الأطفال  اختيار الحل المناسب ثم  تشجع الأطفال على التعامل الصحيح حين تعرضهم للمشكلات.</a:t>
                      </a:r>
                      <a:endParaRPr lang="en-US" sz="1600" dirty="0">
                        <a:latin typeface="Calibri"/>
                        <a:ea typeface="Calibri"/>
                        <a:cs typeface="Arial"/>
                      </a:endParaRPr>
                    </a:p>
                    <a:p>
                      <a:pPr marL="228600" algn="r" rtl="1">
                        <a:lnSpc>
                          <a:spcPct val="115000"/>
                        </a:lnSpc>
                        <a:spcAft>
                          <a:spcPts val="0"/>
                        </a:spcAft>
                      </a:pPr>
                      <a:r>
                        <a:rPr lang="ar-SA" sz="1600" dirty="0">
                          <a:latin typeface="Calibri"/>
                          <a:ea typeface="Calibri"/>
                          <a:cs typeface="Arial"/>
                        </a:rPr>
                        <a:t> مثال (1 </a:t>
                      </a:r>
                      <a:r>
                        <a:rPr lang="ar-SA" sz="1600" b="1" dirty="0">
                          <a:latin typeface="Calibri"/>
                          <a:ea typeface="Calibri"/>
                          <a:cs typeface="Arial"/>
                        </a:rPr>
                        <a:t>)  بطاقة </a:t>
                      </a:r>
                      <a:r>
                        <a:rPr lang="ar-SA" sz="1600" b="1" dirty="0" err="1">
                          <a:latin typeface="Calibri"/>
                          <a:ea typeface="Calibri"/>
                          <a:cs typeface="Arial"/>
                        </a:rPr>
                        <a:t>بها</a:t>
                      </a:r>
                      <a:r>
                        <a:rPr lang="ar-SA" sz="1600" b="1" dirty="0">
                          <a:latin typeface="Calibri"/>
                          <a:ea typeface="Calibri"/>
                          <a:cs typeface="Arial"/>
                        </a:rPr>
                        <a:t> صورة حليب منسكب على </a:t>
                      </a:r>
                      <a:r>
                        <a:rPr lang="ar-SA" sz="1600" b="1" dirty="0" err="1">
                          <a:latin typeface="Calibri"/>
                          <a:ea typeface="Calibri"/>
                          <a:cs typeface="Arial"/>
                        </a:rPr>
                        <a:t>الارض</a:t>
                      </a:r>
                      <a:r>
                        <a:rPr lang="ar-SA" sz="1600" b="1" dirty="0">
                          <a:latin typeface="Calibri"/>
                          <a:ea typeface="Calibri"/>
                          <a:cs typeface="Arial"/>
                        </a:rPr>
                        <a:t> .  </a:t>
                      </a:r>
                      <a:endParaRPr lang="en-US" sz="1600" dirty="0">
                        <a:latin typeface="Calibri"/>
                        <a:ea typeface="Calibri"/>
                        <a:cs typeface="Arial"/>
                      </a:endParaRPr>
                    </a:p>
                    <a:p>
                      <a:pPr marL="228600" algn="r" rtl="1">
                        <a:lnSpc>
                          <a:spcPct val="115000"/>
                        </a:lnSpc>
                        <a:spcAft>
                          <a:spcPts val="0"/>
                        </a:spcAft>
                      </a:pPr>
                      <a:r>
                        <a:rPr lang="ar-SA" sz="1600" dirty="0" err="1">
                          <a:latin typeface="Calibri"/>
                          <a:ea typeface="Calibri"/>
                          <a:cs typeface="Arial"/>
                        </a:rPr>
                        <a:t>وثعرض</a:t>
                      </a:r>
                      <a:r>
                        <a:rPr lang="ar-SA" sz="1600" dirty="0">
                          <a:latin typeface="Calibri"/>
                          <a:ea typeface="Calibri"/>
                          <a:cs typeface="Arial"/>
                        </a:rPr>
                        <a:t> ثلاث بطاقات مكتوب </a:t>
                      </a:r>
                      <a:r>
                        <a:rPr lang="ar-SA" sz="1600" dirty="0" err="1">
                          <a:latin typeface="Calibri"/>
                          <a:ea typeface="Calibri"/>
                          <a:cs typeface="Arial"/>
                        </a:rPr>
                        <a:t>بها</a:t>
                      </a:r>
                      <a:r>
                        <a:rPr lang="ar-SA" sz="1600" dirty="0">
                          <a:latin typeface="Calibri"/>
                          <a:ea typeface="Calibri"/>
                          <a:cs typeface="Arial"/>
                        </a:rPr>
                        <a:t> :</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الاعتماد على النفس في تنظيف </a:t>
                      </a:r>
                      <a:r>
                        <a:rPr lang="ar-SA" sz="1600" dirty="0" err="1">
                          <a:latin typeface="Calibri"/>
                          <a:ea typeface="Calibri"/>
                          <a:cs typeface="Arial"/>
                        </a:rPr>
                        <a:t>الارض</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الصراخ بصوت عال حتى يساعدني </a:t>
                      </a:r>
                      <a:r>
                        <a:rPr lang="ar-SA" sz="1600" dirty="0" err="1">
                          <a:latin typeface="Calibri"/>
                          <a:ea typeface="Calibri"/>
                          <a:cs typeface="Arial"/>
                        </a:rPr>
                        <a:t>الاخرون</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الهروب من المكان والاختباء </a:t>
                      </a:r>
                      <a:endParaRPr lang="en-US" sz="1600" dirty="0">
                        <a:latin typeface="Calibri"/>
                        <a:ea typeface="Calibri"/>
                        <a:cs typeface="Arial"/>
                      </a:endParaRPr>
                    </a:p>
                    <a:p>
                      <a:pPr algn="r" rtl="1">
                        <a:lnSpc>
                          <a:spcPct val="115000"/>
                        </a:lnSpc>
                        <a:spcAft>
                          <a:spcPts val="0"/>
                        </a:spcAft>
                      </a:pPr>
                      <a:r>
                        <a:rPr lang="ar-SA" sz="1600" dirty="0">
                          <a:latin typeface="Calibri"/>
                          <a:ea typeface="Calibri"/>
                          <a:cs typeface="Arial"/>
                        </a:rPr>
                        <a:t>مثال (2) </a:t>
                      </a:r>
                      <a:r>
                        <a:rPr lang="ar-SA" sz="1600" b="1" dirty="0">
                          <a:latin typeface="Calibri"/>
                          <a:ea typeface="Calibri"/>
                          <a:cs typeface="Arial"/>
                        </a:rPr>
                        <a:t>الضياع في مكان عام</a:t>
                      </a:r>
                      <a:r>
                        <a:rPr lang="ar-SA" sz="1600" dirty="0">
                          <a:latin typeface="Calibri"/>
                          <a:ea typeface="Calibri"/>
                          <a:cs typeface="Arial"/>
                        </a:rPr>
                        <a:t> .</a:t>
                      </a:r>
                      <a:endParaRPr lang="en-US" sz="1600" dirty="0">
                        <a:latin typeface="Calibri"/>
                        <a:ea typeface="Calibri"/>
                        <a:cs typeface="Arial"/>
                      </a:endParaRPr>
                    </a:p>
                    <a:p>
                      <a:pPr marL="228600" algn="r" rtl="1">
                        <a:lnSpc>
                          <a:spcPct val="115000"/>
                        </a:lnSpc>
                        <a:spcAft>
                          <a:spcPts val="0"/>
                        </a:spcAft>
                      </a:pPr>
                      <a:r>
                        <a:rPr lang="ar-SA" sz="1600" dirty="0" err="1">
                          <a:latin typeface="Calibri"/>
                          <a:ea typeface="Calibri"/>
                          <a:cs typeface="Arial"/>
                        </a:rPr>
                        <a:t>وثعرض</a:t>
                      </a:r>
                      <a:r>
                        <a:rPr lang="ar-SA" sz="1600" dirty="0">
                          <a:latin typeface="Calibri"/>
                          <a:ea typeface="Calibri"/>
                          <a:cs typeface="Arial"/>
                        </a:rPr>
                        <a:t> ثلاث بطاقات مكتوب </a:t>
                      </a:r>
                      <a:r>
                        <a:rPr lang="ar-SA" sz="1600" dirty="0" err="1">
                          <a:latin typeface="Calibri"/>
                          <a:ea typeface="Calibri"/>
                          <a:cs typeface="Arial"/>
                        </a:rPr>
                        <a:t>بها</a:t>
                      </a:r>
                      <a:r>
                        <a:rPr lang="ar-SA" sz="1600" dirty="0">
                          <a:latin typeface="Calibri"/>
                          <a:ea typeface="Calibri"/>
                          <a:cs typeface="Arial"/>
                        </a:rPr>
                        <a:t> :</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الهدوء والبقاء مكاني </a:t>
                      </a:r>
                      <a:r>
                        <a:rPr lang="ar-SA" sz="1600" dirty="0" err="1">
                          <a:latin typeface="Calibri"/>
                          <a:ea typeface="Calibri"/>
                          <a:cs typeface="Arial"/>
                        </a:rPr>
                        <a:t>وابلاغ</a:t>
                      </a:r>
                      <a:r>
                        <a:rPr lang="ar-SA" sz="1600" dirty="0">
                          <a:latin typeface="Calibri"/>
                          <a:ea typeface="Calibri"/>
                          <a:cs typeface="Arial"/>
                        </a:rPr>
                        <a:t> رجال الأمن.</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الركض في جميع </a:t>
                      </a:r>
                      <a:r>
                        <a:rPr lang="ar-SA" sz="1600" dirty="0" err="1">
                          <a:latin typeface="Calibri"/>
                          <a:ea typeface="Calibri"/>
                          <a:cs typeface="Arial"/>
                        </a:rPr>
                        <a:t>الانحاء</a:t>
                      </a:r>
                      <a:r>
                        <a:rPr lang="ar-SA" sz="1600" dirty="0">
                          <a:latin typeface="Calibri"/>
                          <a:ea typeface="Calibri"/>
                          <a:cs typeface="Arial"/>
                        </a:rPr>
                        <a:t> بحثا عنهم .</a:t>
                      </a:r>
                      <a:endParaRPr lang="en-US" sz="1600" dirty="0">
                        <a:latin typeface="Calibri"/>
                        <a:ea typeface="Calibri"/>
                        <a:cs typeface="Arial"/>
                      </a:endParaRPr>
                    </a:p>
                    <a:p>
                      <a:pPr marL="342900" lvl="0" indent="-342900" algn="r" rtl="1">
                        <a:lnSpc>
                          <a:spcPct val="115000"/>
                        </a:lnSpc>
                        <a:spcAft>
                          <a:spcPts val="0"/>
                        </a:spcAft>
                        <a:buFont typeface="Arial"/>
                        <a:buChar char="-"/>
                      </a:pPr>
                      <a:r>
                        <a:rPr lang="ar-SA" sz="1600" dirty="0">
                          <a:latin typeface="Calibri"/>
                          <a:ea typeface="Calibri"/>
                          <a:cs typeface="Arial"/>
                        </a:rPr>
                        <a:t>الخوف الشديد والبكاء بصوت عال.</a:t>
                      </a:r>
                      <a:endParaRPr lang="en-US" sz="1600"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714488"/>
            <a:ext cx="8229600" cy="725470"/>
          </a:xfrm>
        </p:spPr>
        <p:txBody>
          <a:bodyPr>
            <a:normAutofit/>
          </a:bodyPr>
          <a:lstStyle/>
          <a:p>
            <a:r>
              <a:rPr lang="ar-SA" sz="3600" b="1" dirty="0" smtClean="0">
                <a:solidFill>
                  <a:srgbClr val="FF0000"/>
                </a:solidFill>
              </a:rPr>
              <a:t>خطوات الطريقة العلمية في حل المشكلات</a:t>
            </a:r>
            <a:endParaRPr lang="ar-SA" sz="3600" dirty="0">
              <a:solidFill>
                <a:srgbClr val="FF0000"/>
              </a:solidFill>
            </a:endParaRPr>
          </a:p>
        </p:txBody>
      </p:sp>
      <p:pic>
        <p:nvPicPr>
          <p:cNvPr id="6" name="Picture 2" descr="https://i.ytimg.com/vi/bDNewkbpwjw/hqdefault.jpg"/>
          <p:cNvPicPr>
            <a:picLocks noChangeAspect="1" noChangeArrowheads="1"/>
          </p:cNvPicPr>
          <p:nvPr/>
        </p:nvPicPr>
        <p:blipFill>
          <a:blip r:embed="rId2"/>
          <a:srcRect/>
          <a:stretch>
            <a:fillRect/>
          </a:stretch>
        </p:blipFill>
        <p:spPr bwMode="auto">
          <a:xfrm>
            <a:off x="2357422" y="3041866"/>
            <a:ext cx="4357718" cy="2974316"/>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nvGraphicFramePr>
        <p:xfrm>
          <a:off x="214283" y="214290"/>
          <a:ext cx="8643997" cy="6488178"/>
        </p:xfrm>
        <a:graphic>
          <a:graphicData uri="http://schemas.openxmlformats.org/drawingml/2006/table">
            <a:tbl>
              <a:tblPr rtl="1"/>
              <a:tblGrid>
                <a:gridCol w="355015"/>
                <a:gridCol w="1065881"/>
                <a:gridCol w="2820708"/>
                <a:gridCol w="4402393"/>
              </a:tblGrid>
              <a:tr h="354078">
                <a:tc gridSpan="4">
                  <a:txBody>
                    <a:bodyPr/>
                    <a:lstStyle/>
                    <a:p>
                      <a:pPr algn="ctr" rtl="1">
                        <a:lnSpc>
                          <a:spcPct val="115000"/>
                        </a:lnSpc>
                        <a:spcAft>
                          <a:spcPts val="0"/>
                        </a:spcAft>
                      </a:pPr>
                      <a:r>
                        <a:rPr lang="ar-SA" sz="1400" b="1" dirty="0">
                          <a:latin typeface="Calibri"/>
                          <a:ea typeface="Calibri"/>
                          <a:cs typeface="Arial"/>
                        </a:rPr>
                        <a:t>مشكلة تسوس الأسنان</a:t>
                      </a:r>
                      <a:endParaRPr lang="en-US" sz="1400" b="1" dirty="0">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17426">
                <a:tc>
                  <a:txBody>
                    <a:bodyPr/>
                    <a:lstStyle/>
                    <a:p>
                      <a:pPr algn="ctr" rtl="1">
                        <a:lnSpc>
                          <a:spcPct val="115000"/>
                        </a:lnSpc>
                        <a:spcAft>
                          <a:spcPts val="0"/>
                        </a:spcAft>
                      </a:pPr>
                      <a:r>
                        <a:rPr lang="ar-SA" sz="800" b="1">
                          <a:solidFill>
                            <a:srgbClr val="FF0000"/>
                          </a:solidFill>
                          <a:latin typeface="Calibri"/>
                          <a:ea typeface="Calibri"/>
                          <a:cs typeface="Arial"/>
                        </a:rPr>
                        <a:t>م</a:t>
                      </a:r>
                      <a:endParaRPr lang="en-US" sz="600">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solidFill>
                            <a:srgbClr val="FF0000"/>
                          </a:solidFill>
                          <a:latin typeface="Calibri"/>
                          <a:ea typeface="Calibri"/>
                          <a:cs typeface="Arial"/>
                        </a:rPr>
                        <a:t>الخطوات </a:t>
                      </a:r>
                      <a:endParaRPr lang="en-US" sz="1400" b="1" dirty="0">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solidFill>
                            <a:srgbClr val="FF0000"/>
                          </a:solidFill>
                          <a:latin typeface="Calibri"/>
                          <a:ea typeface="Calibri"/>
                          <a:cs typeface="Arial"/>
                        </a:rPr>
                        <a:t>الوصف</a:t>
                      </a:r>
                      <a:endParaRPr lang="en-US" sz="1400" b="1" dirty="0">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rgbClr val="FF0000"/>
                          </a:solidFill>
                          <a:latin typeface="Calibri"/>
                          <a:ea typeface="Calibri"/>
                          <a:cs typeface="Arial"/>
                        </a:rPr>
                        <a:t>مثال</a:t>
                      </a:r>
                      <a:endParaRPr lang="en-US" sz="1400" b="1">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765">
                <a:tc>
                  <a:txBody>
                    <a:bodyPr/>
                    <a:lstStyle/>
                    <a:p>
                      <a:pPr algn="ctr" rtl="1">
                        <a:lnSpc>
                          <a:spcPct val="115000"/>
                        </a:lnSpc>
                        <a:spcAft>
                          <a:spcPts val="0"/>
                        </a:spcAft>
                      </a:pPr>
                      <a:r>
                        <a:rPr lang="ar-SA" sz="800" b="1">
                          <a:solidFill>
                            <a:srgbClr val="FF0000"/>
                          </a:solidFill>
                          <a:latin typeface="Calibri"/>
                          <a:ea typeface="Calibri"/>
                          <a:cs typeface="Arial"/>
                        </a:rPr>
                        <a:t>1</a:t>
                      </a:r>
                      <a:endParaRPr lang="en-US" sz="600">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solidFill>
                            <a:srgbClr val="FF0000"/>
                          </a:solidFill>
                          <a:latin typeface="Calibri"/>
                          <a:ea typeface="Calibri"/>
                          <a:cs typeface="Arial"/>
                        </a:rPr>
                        <a:t>تحديد المشكلة</a:t>
                      </a:r>
                      <a:endParaRPr lang="en-US" sz="1400" b="1" dirty="0">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400" b="1" dirty="0">
                          <a:solidFill>
                            <a:srgbClr val="000000"/>
                          </a:solidFill>
                          <a:latin typeface="Calibri"/>
                          <a:ea typeface="Calibri"/>
                          <a:cs typeface="Arial"/>
                        </a:rPr>
                        <a:t>تحدد المعلمة مع الأطفال المشكلة وتشعرهم بالحاجة إلى حلها , وذلك بوضعهم في موقف تعليمي يتضمن مشكلة ما تواجههم .</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تثير المعلمة تفكير الأطفال لتحديد المشكلة . </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من خلال كف الأسئلة </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متى ؟ من ؟ أين ؟ كيف ؟ ماذا ؟ </a:t>
                      </a:r>
                      <a:endParaRPr lang="en-US" sz="1400" b="1" dirty="0">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endParaRPr lang="ar-SA" sz="1400" b="1">
                        <a:solidFill>
                          <a:srgbClr val="000000"/>
                        </a:solidFill>
                        <a:latin typeface="Arial"/>
                        <a:ea typeface="Calibri"/>
                        <a:cs typeface="Arial"/>
                      </a:endParaRPr>
                    </a:p>
                    <a:p>
                      <a:pPr algn="r" rtl="1">
                        <a:lnSpc>
                          <a:spcPct val="115000"/>
                        </a:lnSpc>
                        <a:spcAft>
                          <a:spcPts val="0"/>
                        </a:spcAft>
                      </a:pPr>
                      <a:r>
                        <a:rPr lang="ar-SA" sz="1400" b="1">
                          <a:solidFill>
                            <a:srgbClr val="000000"/>
                          </a:solidFill>
                          <a:latin typeface="Calibri"/>
                          <a:ea typeface="Calibri"/>
                          <a:cs typeface="Arial"/>
                        </a:rPr>
                        <a:t>تعرض المعلمة صورا لطفل يتالم من ضرسه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تناقش الاطفال حول سبب الالم حتى يحدد الاطفال المشكله وهي</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تسوس الاسنان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تستعمل المعلمة كف الاسئلة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متى يشعر الطفل بالالم في اسنانه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من الذي يتالم من اسنانه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أين مصدر الالم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كيف يصيب السوس الأسنان ؟ كيف يسبب السوس الالم للسن ؟</a:t>
                      </a:r>
                      <a:endParaRPr lang="en-US" sz="1400" b="1">
                        <a:latin typeface="Calibri"/>
                        <a:ea typeface="Calibri"/>
                        <a:cs typeface="Arial"/>
                      </a:endParaRPr>
                    </a:p>
                    <a:p>
                      <a:pPr algn="r" rtl="1">
                        <a:lnSpc>
                          <a:spcPct val="115000"/>
                        </a:lnSpc>
                        <a:spcAft>
                          <a:spcPts val="0"/>
                        </a:spcAft>
                      </a:pPr>
                      <a:r>
                        <a:rPr lang="ar-SA" sz="1400" b="1">
                          <a:solidFill>
                            <a:srgbClr val="000000"/>
                          </a:solidFill>
                          <a:latin typeface="Calibri"/>
                          <a:ea typeface="Calibri"/>
                          <a:cs typeface="Arial"/>
                        </a:rPr>
                        <a:t>ماذا يحدث للأسنان عندما يصيبها السوس ؟</a:t>
                      </a:r>
                      <a:endParaRPr lang="en-US" sz="1400" b="1">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192">
                <a:tc>
                  <a:txBody>
                    <a:bodyPr/>
                    <a:lstStyle/>
                    <a:p>
                      <a:pPr algn="ctr" rtl="1">
                        <a:lnSpc>
                          <a:spcPct val="115000"/>
                        </a:lnSpc>
                        <a:spcAft>
                          <a:spcPts val="0"/>
                        </a:spcAft>
                      </a:pPr>
                      <a:r>
                        <a:rPr lang="ar-SA" sz="800" b="1">
                          <a:solidFill>
                            <a:srgbClr val="FF0000"/>
                          </a:solidFill>
                          <a:latin typeface="Calibri"/>
                          <a:ea typeface="Calibri"/>
                          <a:cs typeface="Arial"/>
                        </a:rPr>
                        <a:t>2</a:t>
                      </a:r>
                      <a:endParaRPr lang="en-US" sz="600">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a:solidFill>
                            <a:srgbClr val="FF0000"/>
                          </a:solidFill>
                          <a:latin typeface="Calibri"/>
                          <a:ea typeface="Calibri"/>
                          <a:cs typeface="Arial"/>
                        </a:rPr>
                        <a:t>تحليل أسباب المشكلة</a:t>
                      </a:r>
                      <a:endParaRPr lang="en-US" sz="1400" b="1">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400" b="1" dirty="0">
                          <a:solidFill>
                            <a:srgbClr val="000000"/>
                          </a:solidFill>
                          <a:latin typeface="Calibri"/>
                          <a:ea typeface="Calibri"/>
                          <a:cs typeface="Arial"/>
                        </a:rPr>
                        <a:t>تثير المعلمة تفكير الأطفال من خلال طرح الأسئلة وتنفيذ إستراتيجية العصف الذهني لتحليل أسباب المشكلة عبر نموذج عظمة السمكة ( السبب والأثر)</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تحث المعلمة الأطفال على جمع البيانات والمعلومات المتعلقة بالمشكلة .</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يميز الطفل ماله علاقة بالمشكلة وما ليس له علاقة من خلال الفرز والتصنيف , وعقد مقارنات وإدراك أوجه الشبه والاختلاف للحصول على حل المشكلة .</a:t>
                      </a:r>
                      <a:endParaRPr lang="en-US" sz="1400" b="1" dirty="0">
                        <a:latin typeface="Calibri"/>
                        <a:ea typeface="Calibri"/>
                        <a:cs typeface="Arial"/>
                      </a:endParaRPr>
                    </a:p>
                  </a:txBody>
                  <a:tcPr marL="38724" marR="3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endParaRPr lang="ar-SA" sz="1400" b="1" dirty="0">
                        <a:solidFill>
                          <a:srgbClr val="000000"/>
                        </a:solidFill>
                        <a:latin typeface="Aharoni"/>
                        <a:ea typeface="Calibri"/>
                        <a:cs typeface="Aharoni"/>
                      </a:endParaRPr>
                    </a:p>
                    <a:p>
                      <a:pPr algn="r" rtl="1">
                        <a:lnSpc>
                          <a:spcPct val="115000"/>
                        </a:lnSpc>
                        <a:spcAft>
                          <a:spcPts val="0"/>
                        </a:spcAft>
                      </a:pPr>
                      <a:r>
                        <a:rPr lang="ar-SA" sz="1400" b="1" dirty="0">
                          <a:solidFill>
                            <a:srgbClr val="000000"/>
                          </a:solidFill>
                          <a:latin typeface="Aharoni"/>
                          <a:ea typeface="Calibri"/>
                          <a:cs typeface="Aharoni"/>
                        </a:rPr>
                        <a:t>/1/ </a:t>
                      </a:r>
                      <a:r>
                        <a:rPr lang="ar-SA" sz="1400" b="1" dirty="0" err="1">
                          <a:solidFill>
                            <a:srgbClr val="000000"/>
                          </a:solidFill>
                          <a:latin typeface="Aharoni"/>
                          <a:ea typeface="Calibri"/>
                          <a:cs typeface="Times New Roman"/>
                        </a:rPr>
                        <a:t>اكل</a:t>
                      </a:r>
                      <a:r>
                        <a:rPr lang="ar-SA" sz="1400" b="1" dirty="0">
                          <a:solidFill>
                            <a:srgbClr val="000000"/>
                          </a:solidFill>
                          <a:latin typeface="Aharoni"/>
                          <a:ea typeface="Calibri"/>
                          <a:cs typeface="Times New Roman"/>
                        </a:rPr>
                        <a:t> الحلويات.</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2/ الكسل.</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3/</a:t>
                      </a:r>
                      <a:r>
                        <a:rPr lang="ar-SA" sz="1400" b="1" dirty="0" err="1">
                          <a:solidFill>
                            <a:srgbClr val="000000"/>
                          </a:solidFill>
                          <a:latin typeface="Aharoni"/>
                          <a:ea typeface="Calibri"/>
                          <a:cs typeface="Times New Roman"/>
                        </a:rPr>
                        <a:t>اهمال</a:t>
                      </a:r>
                      <a:r>
                        <a:rPr lang="ar-SA" sz="1400" b="1" dirty="0">
                          <a:solidFill>
                            <a:srgbClr val="000000"/>
                          </a:solidFill>
                          <a:latin typeface="Aharoni"/>
                          <a:ea typeface="Calibri"/>
                          <a:cs typeface="Times New Roman"/>
                        </a:rPr>
                        <a:t> نظافة </a:t>
                      </a:r>
                      <a:r>
                        <a:rPr lang="ar-SA" sz="1400" b="1" dirty="0" err="1">
                          <a:solidFill>
                            <a:srgbClr val="000000"/>
                          </a:solidFill>
                          <a:latin typeface="Aharoni"/>
                          <a:ea typeface="Calibri"/>
                          <a:cs typeface="Times New Roman"/>
                        </a:rPr>
                        <a:t>الاسنان</a:t>
                      </a:r>
                      <a:r>
                        <a:rPr lang="ar-SA" sz="1400" b="1" dirty="0">
                          <a:solidFill>
                            <a:srgbClr val="000000"/>
                          </a:solidFill>
                          <a:latin typeface="Aharoni"/>
                          <a:ea typeface="Calibri"/>
                          <a:cs typeface="Times New Roman"/>
                        </a:rPr>
                        <a:t>.</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4/الإهمال بزيارة الطبيب بشكل دوري.</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5/نقص الكالسيوم.</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6/سوء التغذية.</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7/ ضعف التوعية في الروضة.</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8/عدم التشجيع في الروضة.</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9/عدم توفر الغذاء الصحي.</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10/ القدوة.</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11/ضعف توعية الأعلام.</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Aharoni"/>
                          <a:ea typeface="Calibri"/>
                          <a:cs typeface="Times New Roman"/>
                        </a:rPr>
                        <a:t>12/قلة متابعة الأسرة.</a:t>
                      </a:r>
                      <a:endParaRPr lang="en-US" sz="1400" b="1" dirty="0">
                        <a:latin typeface="Calibri"/>
                        <a:ea typeface="Calibri"/>
                        <a:cs typeface="Arial"/>
                      </a:endParaRPr>
                    </a:p>
                    <a:p>
                      <a:pPr algn="r" rtl="1">
                        <a:lnSpc>
                          <a:spcPct val="115000"/>
                        </a:lnSpc>
                        <a:spcAft>
                          <a:spcPts val="0"/>
                        </a:spcAft>
                      </a:pPr>
                      <a:r>
                        <a:rPr lang="ar-SA" sz="1400" b="1" dirty="0">
                          <a:solidFill>
                            <a:srgbClr val="000000"/>
                          </a:solidFill>
                          <a:latin typeface="Calibri"/>
                          <a:ea typeface="Calibri"/>
                          <a:cs typeface="Arial"/>
                        </a:rPr>
                        <a:t>.</a:t>
                      </a:r>
                      <a:endParaRPr lang="en-US" sz="1400" b="1" dirty="0">
                        <a:latin typeface="Calibri"/>
                        <a:ea typeface="Calibri"/>
                        <a:cs typeface="Arial"/>
                      </a:endParaRPr>
                    </a:p>
                  </a:txBody>
                  <a:tcPr marL="38724" marR="3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descr="عظمة السمكه.png"/>
          <p:cNvPicPr>
            <a:picLocks noChangeAspect="1" noChangeArrowheads="1"/>
          </p:cNvPicPr>
          <p:nvPr/>
        </p:nvPicPr>
        <p:blipFill>
          <a:blip r:embed="rId2"/>
          <a:srcRect/>
          <a:stretch>
            <a:fillRect/>
          </a:stretch>
        </p:blipFill>
        <p:spPr bwMode="auto">
          <a:xfrm>
            <a:off x="571472" y="500042"/>
            <a:ext cx="7858148" cy="538229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357158" y="714356"/>
          <a:ext cx="8429684" cy="5357850"/>
        </p:xfrm>
        <a:graphic>
          <a:graphicData uri="http://schemas.openxmlformats.org/drawingml/2006/table">
            <a:tbl>
              <a:tblPr rtl="1"/>
              <a:tblGrid>
                <a:gridCol w="1083975"/>
                <a:gridCol w="3732744"/>
                <a:gridCol w="3612965"/>
              </a:tblGrid>
              <a:tr h="3738035">
                <a:tc>
                  <a:txBody>
                    <a:bodyPr/>
                    <a:lstStyle/>
                    <a:p>
                      <a:pPr algn="ctr" rtl="1">
                        <a:lnSpc>
                          <a:spcPct val="115000"/>
                        </a:lnSpc>
                        <a:spcAft>
                          <a:spcPts val="0"/>
                        </a:spcAft>
                      </a:pPr>
                      <a:r>
                        <a:rPr lang="ar-SA" sz="1600" b="1" dirty="0">
                          <a:solidFill>
                            <a:srgbClr val="FF0000"/>
                          </a:solidFill>
                          <a:latin typeface="Calibri"/>
                          <a:ea typeface="Calibri"/>
                          <a:cs typeface="Arial"/>
                        </a:rPr>
                        <a:t>اقتراح البدائل</a:t>
                      </a:r>
                      <a:endParaRPr lang="en-US" sz="1600" b="1"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b="1" dirty="0">
                          <a:solidFill>
                            <a:srgbClr val="000000"/>
                          </a:solidFill>
                          <a:latin typeface="Calibri"/>
                          <a:ea typeface="Calibri"/>
                          <a:cs typeface="Arial"/>
                        </a:rPr>
                        <a:t>تجلس المعلمة مع الأطفال في حلقة لمناقشة ما توصلوا إلية من حلول متعددة وتفسيرات  مع تشجيع الأطفال على طرح البدائل عبر تطبيق  إستراتيجية العصف الذهني</a:t>
                      </a:r>
                      <a:endParaRPr lang="en-US" sz="1600" b="1"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b="1" dirty="0">
                          <a:solidFill>
                            <a:srgbClr val="000000"/>
                          </a:solidFill>
                          <a:latin typeface="Aharoni"/>
                          <a:ea typeface="Calibri"/>
                          <a:cs typeface="Aharoni"/>
                        </a:rPr>
                        <a:t>1/ </a:t>
                      </a:r>
                      <a:r>
                        <a:rPr lang="ar-SA" sz="1600" b="1" dirty="0">
                          <a:solidFill>
                            <a:srgbClr val="000000"/>
                          </a:solidFill>
                          <a:latin typeface="Aharoni"/>
                          <a:ea typeface="Calibri"/>
                          <a:cs typeface="Times New Roman"/>
                        </a:rPr>
                        <a:t>إعطاء المسكن.</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2/الذهاب للطبيب.</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3/تنظيف الأسنان.</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4/ عدم أكل كمية كبيره من الحلويات.</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5/ أكل الغذاء الصحي .</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a:t>
                      </a:r>
                      <a:endParaRPr lang="en-US" sz="1600" b="1"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815">
                <a:tc>
                  <a:txBody>
                    <a:bodyPr/>
                    <a:lstStyle/>
                    <a:p>
                      <a:pPr algn="ctr" rtl="1">
                        <a:lnSpc>
                          <a:spcPct val="115000"/>
                        </a:lnSpc>
                        <a:spcAft>
                          <a:spcPts val="0"/>
                        </a:spcAft>
                      </a:pPr>
                      <a:r>
                        <a:rPr lang="ar-SA" sz="1600" b="1">
                          <a:solidFill>
                            <a:srgbClr val="FF0000"/>
                          </a:solidFill>
                          <a:latin typeface="Calibri"/>
                          <a:ea typeface="Calibri"/>
                          <a:cs typeface="Arial"/>
                        </a:rPr>
                        <a:t>اختيار البديل الأنسب</a:t>
                      </a:r>
                      <a:endParaRPr lang="en-US" sz="1600" b="1">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b="1">
                          <a:solidFill>
                            <a:srgbClr val="000000"/>
                          </a:solidFill>
                          <a:latin typeface="Calibri"/>
                          <a:ea typeface="Calibri"/>
                          <a:cs typeface="Arial"/>
                        </a:rPr>
                        <a:t>يقوم الأطفال بتنفيذ الحل أو الحلول المقترحة واختيار صحتها بهدف تقويمها </a:t>
                      </a:r>
                      <a:endParaRPr lang="en-US" sz="1600" b="1">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b="1" dirty="0">
                          <a:solidFill>
                            <a:srgbClr val="000000"/>
                          </a:solidFill>
                          <a:latin typeface="Aharoni"/>
                          <a:ea typeface="Calibri"/>
                          <a:cs typeface="Times New Roman"/>
                        </a:rPr>
                        <a:t>اخذ المسكن حتى يخف الألم </a:t>
                      </a:r>
                      <a:endParaRPr lang="en-US" sz="1600" b="1" dirty="0">
                        <a:latin typeface="Calibri"/>
                        <a:ea typeface="Calibri"/>
                        <a:cs typeface="Arial"/>
                      </a:endParaRPr>
                    </a:p>
                    <a:p>
                      <a:pPr algn="r" rtl="1">
                        <a:lnSpc>
                          <a:spcPct val="115000"/>
                        </a:lnSpc>
                        <a:spcAft>
                          <a:spcPts val="0"/>
                        </a:spcAft>
                      </a:pPr>
                      <a:r>
                        <a:rPr lang="ar-SA" sz="1600" b="1" dirty="0">
                          <a:solidFill>
                            <a:srgbClr val="000000"/>
                          </a:solidFill>
                          <a:latin typeface="Aharoni"/>
                          <a:ea typeface="Calibri"/>
                          <a:cs typeface="Times New Roman"/>
                        </a:rPr>
                        <a:t>ثم الذهاب إلى طبيب الأسنان </a:t>
                      </a:r>
                      <a:r>
                        <a:rPr lang="ar-SA" sz="1600" b="1" dirty="0">
                          <a:latin typeface="Calibri"/>
                          <a:ea typeface="Calibri"/>
                          <a:cs typeface="Arial"/>
                        </a:rPr>
                        <a:t>.</a:t>
                      </a:r>
                      <a:endParaRPr lang="en-US" sz="1600" b="1"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428596" y="357166"/>
          <a:ext cx="8286808" cy="5857916"/>
        </p:xfrm>
        <a:graphic>
          <a:graphicData uri="http://schemas.openxmlformats.org/drawingml/2006/table">
            <a:tbl>
              <a:tblPr rtl="1"/>
              <a:tblGrid>
                <a:gridCol w="577833"/>
                <a:gridCol w="1734859"/>
                <a:gridCol w="5974116"/>
              </a:tblGrid>
              <a:tr h="5857916">
                <a:tc>
                  <a:txBody>
                    <a:bodyPr/>
                    <a:lstStyle/>
                    <a:p>
                      <a:pPr algn="ctr" rtl="1">
                        <a:lnSpc>
                          <a:spcPct val="115000"/>
                        </a:lnSpc>
                        <a:spcAft>
                          <a:spcPts val="0"/>
                        </a:spcAft>
                      </a:pPr>
                      <a:r>
                        <a:rPr lang="ar-SA" sz="1300" b="1">
                          <a:solidFill>
                            <a:srgbClr val="FF0000"/>
                          </a:solidFill>
                          <a:latin typeface="Calibri"/>
                          <a:ea typeface="Calibri"/>
                          <a:cs typeface="Arial"/>
                        </a:rPr>
                        <a:t>5</a:t>
                      </a:r>
                      <a:endParaRPr lang="en-US" sz="1000">
                        <a:latin typeface="Calibri"/>
                        <a:ea typeface="Calibri"/>
                        <a:cs typeface="Arial"/>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dirty="0">
                          <a:solidFill>
                            <a:srgbClr val="FF0000"/>
                          </a:solidFill>
                          <a:latin typeface="Calibri"/>
                          <a:ea typeface="Calibri"/>
                          <a:cs typeface="Arial"/>
                        </a:rPr>
                        <a:t>إعداد خطة تنفيذ الحل</a:t>
                      </a:r>
                      <a:endParaRPr lang="en-US" sz="1600"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solidFill>
                            <a:srgbClr val="000000"/>
                          </a:solidFill>
                          <a:latin typeface="Calibri"/>
                          <a:ea typeface="Calibri"/>
                          <a:cs typeface="Arial"/>
                        </a:rPr>
                        <a:t>تضع  المعلمة مع الأطفال خطة تنفيذية  بإتباع طرق تحليلية في حل المشكلات التي تتضمن سلسة من الأحداث والإجراءات المترابطة من خلال :</a:t>
                      </a:r>
                      <a:endParaRPr lang="en-US" sz="1800" b="1" dirty="0">
                        <a:latin typeface="Calibri"/>
                        <a:ea typeface="Calibri"/>
                        <a:cs typeface="Arial"/>
                      </a:endParaRPr>
                    </a:p>
                    <a:p>
                      <a:pPr marL="342900" lvl="0" indent="-342900" algn="r" rtl="1">
                        <a:lnSpc>
                          <a:spcPct val="115000"/>
                        </a:lnSpc>
                        <a:spcAft>
                          <a:spcPts val="0"/>
                        </a:spcAft>
                        <a:buFont typeface="Arial"/>
                        <a:buChar char="-"/>
                      </a:pPr>
                      <a:r>
                        <a:rPr lang="ar-SA" sz="1800" b="1" dirty="0">
                          <a:solidFill>
                            <a:srgbClr val="000000"/>
                          </a:solidFill>
                          <a:latin typeface="Calibri"/>
                          <a:ea typeface="Calibri"/>
                          <a:cs typeface="Arial"/>
                        </a:rPr>
                        <a:t>تحديد النشاطات أو النتائج التي يمكن أن تساهم في تحقيق حل المشكلة .</a:t>
                      </a:r>
                      <a:endParaRPr lang="en-US" sz="1800" b="1" dirty="0">
                        <a:latin typeface="Calibri"/>
                        <a:ea typeface="Calibri"/>
                        <a:cs typeface="Arial"/>
                      </a:endParaRPr>
                    </a:p>
                    <a:p>
                      <a:pPr marL="342900" lvl="0" indent="-342900" algn="r" rtl="1">
                        <a:lnSpc>
                          <a:spcPct val="115000"/>
                        </a:lnSpc>
                        <a:spcAft>
                          <a:spcPts val="0"/>
                        </a:spcAft>
                        <a:buFont typeface="Arial"/>
                        <a:buChar char="-"/>
                      </a:pPr>
                      <a:r>
                        <a:rPr lang="ar-SA" sz="1800" b="1" dirty="0">
                          <a:solidFill>
                            <a:srgbClr val="000000"/>
                          </a:solidFill>
                          <a:latin typeface="Calibri"/>
                          <a:ea typeface="Calibri"/>
                          <a:cs typeface="Arial"/>
                        </a:rPr>
                        <a:t>تحديد الإجراءات المناسب إتباعها لتحقيق النشاطات المحققة لحل المشكلة</a:t>
                      </a:r>
                      <a:endParaRPr lang="en-US" sz="1800" b="1" dirty="0">
                        <a:latin typeface="Calibri"/>
                        <a:ea typeface="Calibri"/>
                        <a:cs typeface="Arial"/>
                      </a:endParaRPr>
                    </a:p>
                    <a:p>
                      <a:pPr algn="r" rtl="1">
                        <a:lnSpc>
                          <a:spcPct val="115000"/>
                        </a:lnSpc>
                        <a:spcAft>
                          <a:spcPts val="0"/>
                        </a:spcAft>
                      </a:pPr>
                      <a:r>
                        <a:rPr lang="ar-SA" sz="1800" b="1" dirty="0">
                          <a:solidFill>
                            <a:srgbClr val="000000"/>
                          </a:solidFill>
                          <a:latin typeface="Calibri"/>
                          <a:ea typeface="Calibri"/>
                          <a:cs typeface="Arial"/>
                        </a:rPr>
                        <a:t>مع كل خطوة تنفيذية أو إجراء يحدد التالي :</a:t>
                      </a:r>
                      <a:endParaRPr lang="en-US" sz="1800" b="1" dirty="0">
                        <a:latin typeface="Calibri"/>
                        <a:ea typeface="Calibri"/>
                        <a:cs typeface="Arial"/>
                      </a:endParaRPr>
                    </a:p>
                    <a:p>
                      <a:pPr marL="342900" lvl="0" indent="-342900" algn="r" rtl="1">
                        <a:lnSpc>
                          <a:spcPct val="115000"/>
                        </a:lnSpc>
                        <a:spcAft>
                          <a:spcPts val="0"/>
                        </a:spcAft>
                        <a:buFont typeface="Arial"/>
                        <a:buChar char="-"/>
                      </a:pPr>
                      <a:r>
                        <a:rPr lang="ar-SA" sz="1800" b="1" dirty="0">
                          <a:solidFill>
                            <a:srgbClr val="000000"/>
                          </a:solidFill>
                          <a:latin typeface="Calibri"/>
                          <a:ea typeface="Calibri"/>
                          <a:cs typeface="Arial"/>
                        </a:rPr>
                        <a:t>الفترة الزمنية المحددة للبدء والانتهاء من التنفيذ.</a:t>
                      </a:r>
                      <a:endParaRPr lang="en-US" sz="1800" b="1" dirty="0">
                        <a:latin typeface="Calibri"/>
                        <a:ea typeface="Calibri"/>
                        <a:cs typeface="Arial"/>
                      </a:endParaRPr>
                    </a:p>
                    <a:p>
                      <a:pPr marL="342900" lvl="0" indent="-342900" algn="r" rtl="1">
                        <a:lnSpc>
                          <a:spcPct val="115000"/>
                        </a:lnSpc>
                        <a:spcAft>
                          <a:spcPts val="0"/>
                        </a:spcAft>
                        <a:buFont typeface="Arial"/>
                        <a:buChar char="-"/>
                      </a:pPr>
                      <a:r>
                        <a:rPr lang="ar-SA" sz="1800" b="1" dirty="0">
                          <a:solidFill>
                            <a:srgbClr val="000000"/>
                          </a:solidFill>
                          <a:latin typeface="Calibri"/>
                          <a:ea typeface="Calibri"/>
                          <a:cs typeface="Arial"/>
                        </a:rPr>
                        <a:t>الوقت والموارد المطلوبة . </a:t>
                      </a:r>
                      <a:endParaRPr lang="en-US" sz="1800" b="1" dirty="0">
                        <a:latin typeface="Calibri"/>
                        <a:ea typeface="Calibri"/>
                        <a:cs typeface="Arial"/>
                      </a:endParaRPr>
                    </a:p>
                    <a:p>
                      <a:pPr marL="342900" lvl="0" indent="-342900" algn="r" rtl="1">
                        <a:lnSpc>
                          <a:spcPct val="115000"/>
                        </a:lnSpc>
                        <a:spcAft>
                          <a:spcPts val="0"/>
                        </a:spcAft>
                        <a:buFont typeface="Arial"/>
                        <a:buChar char="-"/>
                      </a:pPr>
                      <a:r>
                        <a:rPr lang="ar-SA" sz="1800" b="1" dirty="0" err="1">
                          <a:solidFill>
                            <a:srgbClr val="000000"/>
                          </a:solidFill>
                          <a:latin typeface="Calibri"/>
                          <a:ea typeface="Calibri"/>
                          <a:cs typeface="Arial"/>
                        </a:rPr>
                        <a:t>موشر</a:t>
                      </a:r>
                      <a:r>
                        <a:rPr lang="ar-SA" sz="1800" b="1" dirty="0">
                          <a:solidFill>
                            <a:srgbClr val="000000"/>
                          </a:solidFill>
                          <a:latin typeface="Calibri"/>
                          <a:ea typeface="Calibri"/>
                          <a:cs typeface="Arial"/>
                        </a:rPr>
                        <a:t> تحقق الحل </a:t>
                      </a:r>
                      <a:r>
                        <a:rPr lang="ar-SA" sz="1800" b="1" dirty="0" err="1">
                          <a:solidFill>
                            <a:srgbClr val="000000"/>
                          </a:solidFill>
                          <a:latin typeface="Calibri"/>
                          <a:ea typeface="Calibri"/>
                          <a:cs typeface="Arial"/>
                        </a:rPr>
                        <a:t>او</a:t>
                      </a:r>
                      <a:r>
                        <a:rPr lang="ar-SA" sz="1800" b="1" dirty="0">
                          <a:solidFill>
                            <a:srgbClr val="000000"/>
                          </a:solidFill>
                          <a:latin typeface="Calibri"/>
                          <a:ea typeface="Calibri"/>
                          <a:cs typeface="Arial"/>
                        </a:rPr>
                        <a:t> النتيجة .</a:t>
                      </a:r>
                      <a:endParaRPr lang="en-US" sz="1800" b="1" dirty="0">
                        <a:latin typeface="Calibri"/>
                        <a:ea typeface="Calibri"/>
                        <a:cs typeface="Arial"/>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28596" y="500042"/>
          <a:ext cx="8358245" cy="5643602"/>
        </p:xfrm>
        <a:graphic>
          <a:graphicData uri="http://schemas.openxmlformats.org/drawingml/2006/table">
            <a:tbl>
              <a:tblPr rtl="1"/>
              <a:tblGrid>
                <a:gridCol w="729419"/>
                <a:gridCol w="1378679"/>
                <a:gridCol w="1420761"/>
                <a:gridCol w="1420761"/>
                <a:gridCol w="1987864"/>
                <a:gridCol w="1420761"/>
              </a:tblGrid>
              <a:tr h="868247">
                <a:tc>
                  <a:txBody>
                    <a:bodyPr/>
                    <a:lstStyle/>
                    <a:p>
                      <a:pPr algn="ctr" rtl="1">
                        <a:lnSpc>
                          <a:spcPct val="115000"/>
                        </a:lnSpc>
                        <a:spcAft>
                          <a:spcPts val="0"/>
                        </a:spcAft>
                      </a:pPr>
                      <a:r>
                        <a:rPr lang="ar-SA" sz="1800" b="1" dirty="0">
                          <a:solidFill>
                            <a:srgbClr val="FF0000"/>
                          </a:solidFill>
                          <a:latin typeface="Calibri"/>
                          <a:ea typeface="Calibri"/>
                          <a:cs typeface="Arial"/>
                        </a:rPr>
                        <a:t>م</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1">
                        <a:lnSpc>
                          <a:spcPct val="115000"/>
                        </a:lnSpc>
                        <a:spcAft>
                          <a:spcPts val="0"/>
                        </a:spcAft>
                      </a:pPr>
                      <a:r>
                        <a:rPr lang="ar-SA" sz="1800" b="1" dirty="0">
                          <a:solidFill>
                            <a:srgbClr val="FF0000"/>
                          </a:solidFill>
                          <a:latin typeface="Calibri"/>
                          <a:ea typeface="Calibri"/>
                          <a:cs typeface="Arial"/>
                        </a:rPr>
                        <a:t>الخطوة</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1">
                        <a:lnSpc>
                          <a:spcPct val="115000"/>
                        </a:lnSpc>
                        <a:spcAft>
                          <a:spcPts val="0"/>
                        </a:spcAft>
                      </a:pPr>
                      <a:r>
                        <a:rPr lang="ar-SA" sz="1800" b="1" dirty="0">
                          <a:solidFill>
                            <a:srgbClr val="FF0000"/>
                          </a:solidFill>
                          <a:latin typeface="Calibri"/>
                          <a:ea typeface="Calibri"/>
                          <a:cs typeface="Arial"/>
                        </a:rPr>
                        <a:t>المدة الزمنية</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1">
                        <a:lnSpc>
                          <a:spcPct val="115000"/>
                        </a:lnSpc>
                        <a:spcAft>
                          <a:spcPts val="0"/>
                        </a:spcAft>
                      </a:pPr>
                      <a:r>
                        <a:rPr lang="ar-SA" sz="1800" b="1" dirty="0">
                          <a:solidFill>
                            <a:srgbClr val="FF0000"/>
                          </a:solidFill>
                          <a:latin typeface="Calibri"/>
                          <a:ea typeface="Calibri"/>
                          <a:cs typeface="Arial"/>
                        </a:rPr>
                        <a:t>مسئول التنفيذ</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1">
                        <a:lnSpc>
                          <a:spcPct val="115000"/>
                        </a:lnSpc>
                        <a:spcAft>
                          <a:spcPts val="0"/>
                        </a:spcAft>
                      </a:pPr>
                      <a:r>
                        <a:rPr lang="ar-SA" sz="1800" b="1" dirty="0">
                          <a:solidFill>
                            <a:srgbClr val="FF0000"/>
                          </a:solidFill>
                          <a:latin typeface="Calibri"/>
                          <a:ea typeface="Calibri"/>
                          <a:cs typeface="Arial"/>
                        </a:rPr>
                        <a:t>مستلزمات التنفيذ</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1">
                        <a:lnSpc>
                          <a:spcPct val="115000"/>
                        </a:lnSpc>
                        <a:spcAft>
                          <a:spcPts val="0"/>
                        </a:spcAft>
                      </a:pPr>
                      <a:r>
                        <a:rPr lang="ar-SA" sz="1800" b="1" dirty="0" err="1">
                          <a:solidFill>
                            <a:srgbClr val="FF0000"/>
                          </a:solidFill>
                          <a:latin typeface="Calibri"/>
                          <a:ea typeface="Calibri"/>
                          <a:cs typeface="Arial"/>
                        </a:rPr>
                        <a:t>موشر</a:t>
                      </a:r>
                      <a:r>
                        <a:rPr lang="ar-SA" sz="1800" b="1" dirty="0">
                          <a:solidFill>
                            <a:srgbClr val="FF0000"/>
                          </a:solidFill>
                          <a:latin typeface="Calibri"/>
                          <a:ea typeface="Calibri"/>
                          <a:cs typeface="Arial"/>
                        </a:rPr>
                        <a:t> التحقق</a:t>
                      </a:r>
                      <a:endParaRPr lang="en-US"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736493">
                <a:tc>
                  <a:txBody>
                    <a:bodyPr/>
                    <a:lstStyle/>
                    <a:p>
                      <a:pPr algn="ctr" rtl="1">
                        <a:lnSpc>
                          <a:spcPct val="115000"/>
                        </a:lnSpc>
                        <a:spcAft>
                          <a:spcPts val="0"/>
                        </a:spcAft>
                      </a:pPr>
                      <a:r>
                        <a:rPr lang="ar-SA" sz="1800">
                          <a:latin typeface="Calibri"/>
                          <a:ea typeface="Calibri"/>
                          <a:cs typeface="Arial"/>
                        </a:rPr>
                        <a:t>1</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dirty="0" err="1">
                          <a:latin typeface="Calibri"/>
                          <a:ea typeface="Calibri"/>
                          <a:cs typeface="Arial"/>
                        </a:rPr>
                        <a:t>اكل</a:t>
                      </a:r>
                      <a:r>
                        <a:rPr lang="ar-SA" sz="1800" dirty="0">
                          <a:latin typeface="Calibri"/>
                          <a:ea typeface="Calibri"/>
                          <a:cs typeface="Arial"/>
                        </a:rPr>
                        <a:t> الغذاء الصحي</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كل يوم</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الطفل</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dirty="0">
                          <a:latin typeface="Calibri"/>
                          <a:ea typeface="Calibri"/>
                          <a:cs typeface="Arial"/>
                        </a:rPr>
                        <a:t>فواكه – خضار – لحوم - بيض</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تحسن الصحة</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493">
                <a:tc>
                  <a:txBody>
                    <a:bodyPr/>
                    <a:lstStyle/>
                    <a:p>
                      <a:pPr algn="ctr" rtl="1">
                        <a:lnSpc>
                          <a:spcPct val="115000"/>
                        </a:lnSpc>
                        <a:spcAft>
                          <a:spcPts val="0"/>
                        </a:spcAft>
                      </a:pPr>
                      <a:r>
                        <a:rPr lang="ar-SA" sz="1800">
                          <a:latin typeface="Calibri"/>
                          <a:ea typeface="Calibri"/>
                          <a:cs typeface="Arial"/>
                        </a:rPr>
                        <a:t>2</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تنظيف الاسنان</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3 مرات  يوميا</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dirty="0">
                          <a:latin typeface="Calibri"/>
                          <a:ea typeface="Calibri"/>
                          <a:cs typeface="Arial"/>
                        </a:rPr>
                        <a:t>الطفل</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فرشاة </a:t>
                      </a:r>
                      <a:endParaRPr lang="en-US" sz="1800">
                        <a:latin typeface="Calibri"/>
                        <a:ea typeface="Calibri"/>
                        <a:cs typeface="Arial"/>
                      </a:endParaRPr>
                    </a:p>
                    <a:p>
                      <a:pPr algn="ctr" rtl="1">
                        <a:lnSpc>
                          <a:spcPct val="115000"/>
                        </a:lnSpc>
                        <a:spcAft>
                          <a:spcPts val="0"/>
                        </a:spcAft>
                      </a:pPr>
                      <a:r>
                        <a:rPr lang="ar-SA" sz="1800">
                          <a:latin typeface="Calibri"/>
                          <a:ea typeface="Calibri"/>
                          <a:cs typeface="Arial"/>
                        </a:rPr>
                        <a:t>معجون</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نظافه الاسنان وصحتها</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2369">
                <a:tc>
                  <a:txBody>
                    <a:bodyPr/>
                    <a:lstStyle/>
                    <a:p>
                      <a:pPr algn="ctr" rtl="1">
                        <a:lnSpc>
                          <a:spcPct val="115000"/>
                        </a:lnSpc>
                        <a:spcAft>
                          <a:spcPts val="0"/>
                        </a:spcAft>
                      </a:pPr>
                      <a:r>
                        <a:rPr lang="ar-SA" sz="1800">
                          <a:latin typeface="Calibri"/>
                          <a:ea typeface="Calibri"/>
                          <a:cs typeface="Arial"/>
                        </a:rPr>
                        <a:t>3</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زيارة الطبيب</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مره كل 3 شهور</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الوالدين</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latin typeface="Calibri"/>
                          <a:ea typeface="Calibri"/>
                          <a:cs typeface="Arial"/>
                        </a:rPr>
                        <a:t>موعد الطبيب</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dirty="0">
                          <a:latin typeface="Calibri"/>
                          <a:ea typeface="Calibri"/>
                          <a:cs typeface="Arial"/>
                        </a:rPr>
                        <a:t>صحة </a:t>
                      </a:r>
                      <a:r>
                        <a:rPr lang="ar-SA" sz="1800" dirty="0" err="1">
                          <a:latin typeface="Calibri"/>
                          <a:ea typeface="Calibri"/>
                          <a:cs typeface="Arial"/>
                        </a:rPr>
                        <a:t>الاسنان</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5</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اصنع كتابك الخاص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تحدث الطفل عن نفسه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ان يعرف الطفل بذاته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فردي  –   عمل فني.</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الأركان ( الركن الفني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latin typeface="Calibri"/>
                          <a:ea typeface="Calibri"/>
                          <a:cs typeface="Arial"/>
                        </a:rPr>
                        <a:t>أوراق - صور الأطفال – صور متنوعة</a:t>
                      </a:r>
                      <a:endParaRPr lang="en-US" sz="2000" b="1" dirty="0">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a:latin typeface="Calibri"/>
                          <a:ea typeface="Calibri"/>
                          <a:cs typeface="Arial"/>
                        </a:rPr>
                        <a:t>تحضر المعلمة صور الأطفال </a:t>
                      </a:r>
                      <a:r>
                        <a:rPr lang="ar-SA" sz="2000" b="1" dirty="0" err="1">
                          <a:latin typeface="Calibri"/>
                          <a:ea typeface="Calibri"/>
                          <a:cs typeface="Arial"/>
                        </a:rPr>
                        <a:t>و</a:t>
                      </a:r>
                      <a:r>
                        <a:rPr lang="ar-SA" sz="2000" b="1" dirty="0">
                          <a:latin typeface="Calibri"/>
                          <a:ea typeface="Calibri"/>
                          <a:cs typeface="Arial"/>
                        </a:rPr>
                        <a:t> صورا مختلفة  من قصاصات المجلات ثم تطلب من الأطفال صنع كتاب الذات بحيث  يضع الطفل صورته في مقدمة الكتاب ثم يبدأ بلصق صور الأشياء التي يفضلها  مثل صور أصحابه أو وهواياته أو الأطعمة المحببة وهكذا حتى يكون كل طفل كتابا خاصا </a:t>
                      </a:r>
                      <a:r>
                        <a:rPr lang="ar-SA" sz="2000" b="1" dirty="0" err="1">
                          <a:latin typeface="Calibri"/>
                          <a:ea typeface="Calibri"/>
                          <a:cs typeface="Arial"/>
                        </a:rPr>
                        <a:t>به</a:t>
                      </a:r>
                      <a:r>
                        <a:rPr lang="ar-SA" sz="2000" b="1" dirty="0">
                          <a:latin typeface="Calibri"/>
                          <a:ea typeface="Calibri"/>
                          <a:cs typeface="Arial"/>
                        </a:rPr>
                        <a:t> .</a:t>
                      </a:r>
                      <a:endParaRPr lang="en-US" sz="2000" b="1" dirty="0">
                        <a:latin typeface="Calibri"/>
                        <a:ea typeface="Calibri"/>
                        <a:cs typeface="Arial"/>
                      </a:endParaRPr>
                    </a:p>
                    <a:p>
                      <a:pPr marL="457200" algn="r" rtl="1">
                        <a:lnSpc>
                          <a:spcPct val="115000"/>
                        </a:lnSpc>
                        <a:spcAft>
                          <a:spcPts val="0"/>
                        </a:spcAft>
                      </a:pPr>
                      <a:r>
                        <a:rPr lang="ar-SA" sz="2000" b="1" dirty="0">
                          <a:solidFill>
                            <a:srgbClr val="000000"/>
                          </a:solidFill>
                          <a:latin typeface="Calibri"/>
                          <a:ea typeface="Calibri"/>
                          <a:cs typeface="Arial"/>
                        </a:rPr>
                        <a:t>ثم تتيح الفرصة لكل طفل أن يتحدث عن ذاته من خلال كتابه الخاص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ar-SA" sz="3600" dirty="0" smtClean="0">
                <a:solidFill>
                  <a:srgbClr val="FF0000"/>
                </a:solidFill>
              </a:rPr>
              <a:t>مفهوم الوعي الذاتي </a:t>
            </a:r>
            <a:endParaRPr lang="ar-SA" sz="3600" dirty="0">
              <a:solidFill>
                <a:srgbClr val="FF0000"/>
              </a:solidFill>
            </a:endParaRPr>
          </a:p>
        </p:txBody>
      </p:sp>
      <p:graphicFrame>
        <p:nvGraphicFramePr>
          <p:cNvPr id="4" name="عنصر نائب للمحتوى 3"/>
          <p:cNvGraphicFramePr>
            <a:graphicFrameLocks noGrp="1"/>
          </p:cNvGraphicFramePr>
          <p:nvPr>
            <p:ph idx="1"/>
          </p:nvPr>
        </p:nvGraphicFramePr>
        <p:xfrm>
          <a:off x="500034" y="1071544"/>
          <a:ext cx="8229600" cy="5532101"/>
        </p:xfrm>
        <a:graphic>
          <a:graphicData uri="http://schemas.openxmlformats.org/drawingml/2006/table">
            <a:tbl>
              <a:tblPr rtl="1" firstRow="1" bandRow="1">
                <a:tableStyleId>{5C22544A-7EE6-4342-B048-85BDC9FD1C3A}</a:tableStyleId>
              </a:tblPr>
              <a:tblGrid>
                <a:gridCol w="1645920"/>
                <a:gridCol w="6583680"/>
              </a:tblGrid>
              <a:tr h="369612">
                <a:tc>
                  <a:txBody>
                    <a:bodyPr/>
                    <a:lstStyle/>
                    <a:p>
                      <a:pPr algn="ctr" rtl="1">
                        <a:lnSpc>
                          <a:spcPct val="115000"/>
                        </a:lnSpc>
                        <a:spcAft>
                          <a:spcPts val="0"/>
                        </a:spcAft>
                      </a:pPr>
                      <a:r>
                        <a:rPr lang="ar-SA" sz="2000" b="1" dirty="0">
                          <a:solidFill>
                            <a:schemeClr val="bg1"/>
                          </a:solidFill>
                          <a:latin typeface="Calibri"/>
                          <a:ea typeface="Calibri"/>
                          <a:cs typeface="Arial"/>
                        </a:rPr>
                        <a:t>رقم النشاط</a:t>
                      </a:r>
                      <a:endParaRPr lang="en-US" sz="2000" dirty="0">
                        <a:solidFill>
                          <a:schemeClr val="bg1"/>
                        </a:solidFill>
                        <a:latin typeface="Calibri"/>
                        <a:ea typeface="Calibri"/>
                        <a:cs typeface="Arial"/>
                      </a:endParaRPr>
                    </a:p>
                  </a:txBody>
                  <a:tcPr marL="68580" marR="68580" marT="0" marB="0" anchor="ctr"/>
                </a:tc>
                <a:tc>
                  <a:txBody>
                    <a:bodyPr/>
                    <a:lstStyle/>
                    <a:p>
                      <a:pPr algn="r" rtl="1">
                        <a:lnSpc>
                          <a:spcPct val="115000"/>
                        </a:lnSpc>
                        <a:spcAft>
                          <a:spcPts val="0"/>
                        </a:spcAft>
                      </a:pPr>
                      <a:r>
                        <a:rPr lang="ar-SA" sz="2000" b="1" dirty="0">
                          <a:solidFill>
                            <a:srgbClr val="000000"/>
                          </a:solidFill>
                          <a:latin typeface="Calibri"/>
                          <a:ea typeface="Calibri"/>
                          <a:cs typeface="Arial"/>
                        </a:rPr>
                        <a:t>1 / 6</a:t>
                      </a:r>
                      <a:endParaRPr lang="en-US" sz="2000" b="1" dirty="0">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اسم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FF0000"/>
                          </a:solidFill>
                          <a:latin typeface="Calibri"/>
                          <a:ea typeface="Calibri"/>
                          <a:cs typeface="Arial"/>
                        </a:rPr>
                        <a:t>أنشودة أنا إنسان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dirty="0">
                          <a:solidFill>
                            <a:srgbClr val="FF0000"/>
                          </a:solidFill>
                          <a:latin typeface="Calibri"/>
                          <a:ea typeface="Calibri"/>
                          <a:cs typeface="Arial"/>
                        </a:rPr>
                        <a:t>مدة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30 دقيقة</a:t>
                      </a:r>
                      <a:endParaRPr lang="en-US" sz="2000" b="1">
                        <a:latin typeface="Calibri"/>
                        <a:ea typeface="Calibri"/>
                        <a:cs typeface="Arial"/>
                      </a:endParaRPr>
                    </a:p>
                  </a:txBody>
                  <a:tcPr marL="68580" marR="68580" marT="0" marB="0" anchor="ctr"/>
                </a:tc>
              </a:tr>
              <a:tr h="1108835">
                <a:tc>
                  <a:txBody>
                    <a:bodyPr/>
                    <a:lstStyle/>
                    <a:p>
                      <a:pPr algn="ctr" rtl="1">
                        <a:lnSpc>
                          <a:spcPct val="115000"/>
                        </a:lnSpc>
                        <a:spcAft>
                          <a:spcPts val="0"/>
                        </a:spcAft>
                      </a:pPr>
                      <a:r>
                        <a:rPr lang="ar-SA" sz="2000" b="1" dirty="0">
                          <a:solidFill>
                            <a:srgbClr val="FF0000"/>
                          </a:solidFill>
                          <a:latin typeface="Calibri"/>
                          <a:ea typeface="Calibri"/>
                          <a:cs typeface="Arial"/>
                        </a:rPr>
                        <a:t>هدف النشاط</a:t>
                      </a:r>
                      <a:endParaRPr lang="en-US" sz="2000" dirty="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في نهاية النشاط يكون الطفل قادرا على أن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أن تحدث الطفل عن نفسه </a:t>
                      </a:r>
                      <a:endParaRPr lang="en-US" sz="2000" b="1">
                        <a:latin typeface="Calibri"/>
                        <a:ea typeface="Calibri"/>
                        <a:cs typeface="Arial"/>
                      </a:endParaRPr>
                    </a:p>
                    <a:p>
                      <a:pPr algn="r" rtl="1">
                        <a:lnSpc>
                          <a:spcPct val="115000"/>
                        </a:lnSpc>
                        <a:spcAft>
                          <a:spcPts val="0"/>
                        </a:spcAft>
                      </a:pPr>
                      <a:r>
                        <a:rPr lang="ar-SA" sz="2000" b="1">
                          <a:solidFill>
                            <a:srgbClr val="000000"/>
                          </a:solidFill>
                          <a:latin typeface="Calibri"/>
                          <a:ea typeface="Calibri"/>
                          <a:cs typeface="Arial"/>
                        </a:rPr>
                        <a:t>ان يعرف الطفل بذاته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فترة التطبيق</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فترة اللقاء الاخير</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طريقة التدريب</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solidFill>
                            <a:srgbClr val="000000"/>
                          </a:solidFill>
                          <a:latin typeface="Calibri"/>
                          <a:ea typeface="Calibri"/>
                          <a:cs typeface="Arial"/>
                        </a:rPr>
                        <a:t>تمرين جماعي  –  انشاد  </a:t>
                      </a:r>
                      <a:endParaRPr lang="en-US" sz="2000" b="1">
                        <a:latin typeface="Calibri"/>
                        <a:ea typeface="Calibri"/>
                        <a:cs typeface="Arial"/>
                      </a:endParaRPr>
                    </a:p>
                  </a:txBody>
                  <a:tcPr marL="68580" marR="68580" marT="0" marB="0" anchor="ctr"/>
                </a:tc>
              </a:tr>
              <a:tr h="369612">
                <a:tc>
                  <a:txBody>
                    <a:bodyPr/>
                    <a:lstStyle/>
                    <a:p>
                      <a:pPr algn="ctr" rtl="1">
                        <a:lnSpc>
                          <a:spcPct val="115000"/>
                        </a:lnSpc>
                        <a:spcAft>
                          <a:spcPts val="0"/>
                        </a:spcAft>
                      </a:pPr>
                      <a:r>
                        <a:rPr lang="ar-SA" sz="2000" b="1">
                          <a:solidFill>
                            <a:srgbClr val="FF0000"/>
                          </a:solidFill>
                          <a:latin typeface="Calibri"/>
                          <a:ea typeface="Calibri"/>
                          <a:cs typeface="Arial"/>
                        </a:rPr>
                        <a:t>المواد اللازمة</a:t>
                      </a:r>
                      <a:endParaRPr lang="en-US" sz="2000">
                        <a:latin typeface="Calibri"/>
                        <a:ea typeface="Calibri"/>
                        <a:cs typeface="Arial"/>
                      </a:endParaRPr>
                    </a:p>
                  </a:txBody>
                  <a:tcPr marL="68580" marR="68580" marT="0" marB="0" anchor="ctr"/>
                </a:tc>
                <a:tc>
                  <a:txBody>
                    <a:bodyPr/>
                    <a:lstStyle/>
                    <a:p>
                      <a:pPr algn="r" rtl="1">
                        <a:lnSpc>
                          <a:spcPct val="115000"/>
                        </a:lnSpc>
                        <a:spcAft>
                          <a:spcPts val="0"/>
                        </a:spcAft>
                      </a:pPr>
                      <a:r>
                        <a:rPr lang="ar-SA" sz="2000" b="1">
                          <a:latin typeface="Calibri"/>
                          <a:ea typeface="Calibri"/>
                          <a:cs typeface="Arial"/>
                        </a:rPr>
                        <a:t>مسجل</a:t>
                      </a:r>
                      <a:endParaRPr lang="en-US" sz="2000" b="1">
                        <a:latin typeface="Calibri"/>
                        <a:ea typeface="Calibri"/>
                        <a:cs typeface="Arial"/>
                      </a:endParaRPr>
                    </a:p>
                  </a:txBody>
                  <a:tcPr marL="68580" marR="68580" marT="0" marB="0" anchor="ctr"/>
                </a:tc>
              </a:tr>
              <a:tr h="2205594">
                <a:tc>
                  <a:txBody>
                    <a:bodyPr/>
                    <a:lstStyle/>
                    <a:p>
                      <a:pPr algn="ctr" rtl="1">
                        <a:lnSpc>
                          <a:spcPct val="115000"/>
                        </a:lnSpc>
                        <a:spcAft>
                          <a:spcPts val="0"/>
                        </a:spcAft>
                      </a:pPr>
                      <a:r>
                        <a:rPr lang="ar-SA" sz="2000" b="1" dirty="0">
                          <a:solidFill>
                            <a:srgbClr val="FF0000"/>
                          </a:solidFill>
                          <a:latin typeface="Calibri"/>
                          <a:ea typeface="Calibri"/>
                          <a:cs typeface="Arial"/>
                        </a:rPr>
                        <a:t>وصف النشاط</a:t>
                      </a:r>
                      <a:endParaRPr lang="en-US" sz="2000" dirty="0">
                        <a:latin typeface="Calibri"/>
                        <a:ea typeface="Calibri"/>
                        <a:cs typeface="Arial"/>
                      </a:endParaRPr>
                    </a:p>
                  </a:txBody>
                  <a:tcPr marL="68580" marR="68580" marT="0" marB="0" anchor="ctr"/>
                </a:tc>
                <a:tc>
                  <a:txBody>
                    <a:bodyPr/>
                    <a:lstStyle/>
                    <a:p>
                      <a:pPr marL="457200" algn="r" rtl="1">
                        <a:lnSpc>
                          <a:spcPct val="115000"/>
                        </a:lnSpc>
                        <a:spcAft>
                          <a:spcPts val="0"/>
                        </a:spcAft>
                      </a:pPr>
                      <a:r>
                        <a:rPr lang="ar-SA" sz="2000" b="1" dirty="0" err="1">
                          <a:latin typeface="Calibri"/>
                          <a:ea typeface="Calibri"/>
                          <a:cs typeface="Arial"/>
                        </a:rPr>
                        <a:t>تبدء</a:t>
                      </a:r>
                      <a:r>
                        <a:rPr lang="ar-SA" sz="2000" b="1" dirty="0">
                          <a:latin typeface="Calibri"/>
                          <a:ea typeface="Calibri"/>
                          <a:cs typeface="Arial"/>
                        </a:rPr>
                        <a:t> المعلمة بإنشاد الأنشودة ثم التعليق على مفرداتها للأطفال ثم تطلب منهم إعادة إنشادها وتسجل أصواتهم ثم تعيد تشغيل التسجيل لهم  وتؤكد على وصف الذات لكل طفل .</a:t>
                      </a:r>
                      <a:endParaRPr lang="en-US" sz="20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6533</Words>
  <Application>Microsoft Office PowerPoint</Application>
  <PresentationFormat>عرض على الشاشة (3:4)‏</PresentationFormat>
  <Paragraphs>1162</Paragraphs>
  <Slides>76</Slides>
  <Notes>0</Notes>
  <HiddenSlides>0</HiddenSlides>
  <MMClips>0</MMClips>
  <ScaleCrop>false</ScaleCrop>
  <HeadingPairs>
    <vt:vector size="4" baseType="variant">
      <vt:variant>
        <vt:lpstr>نسق</vt:lpstr>
      </vt:variant>
      <vt:variant>
        <vt:i4>1</vt:i4>
      </vt:variant>
      <vt:variant>
        <vt:lpstr>عناوين الشرائح</vt:lpstr>
      </vt:variant>
      <vt:variant>
        <vt:i4>76</vt:i4>
      </vt:variant>
    </vt:vector>
  </HeadingPairs>
  <TitlesOfParts>
    <vt:vector size="77" baseType="lpstr">
      <vt:lpstr>سمة Office</vt:lpstr>
      <vt:lpstr>الدليل المساعد لتطبيق البرنامج الوطني الوقائي فطن  بمرحلة رياض الأطفال</vt:lpstr>
      <vt:lpstr>المحور الأول : الوعي الذاتي </vt:lpstr>
      <vt:lpstr>مفهوم الوعي الذاتي </vt:lpstr>
      <vt:lpstr>عرض تقديمي في PowerPoint</vt:lpstr>
      <vt:lpstr>مفهوم الوعي الذاتي </vt:lpstr>
      <vt:lpstr>مفهوم الوعي الذاتي </vt:lpstr>
      <vt:lpstr>مفهوم الوعي الذاتي </vt:lpstr>
      <vt:lpstr>مفهوم الوعي الذاتي </vt:lpstr>
      <vt:lpstr>مفهوم الوعي الذاتي </vt:lpstr>
      <vt:lpstr>عرض تقديمي في PowerPoint</vt:lpstr>
      <vt:lpstr>تقدير الذات</vt:lpstr>
      <vt:lpstr>تقدير الذات</vt:lpstr>
      <vt:lpstr>تقدير الذات</vt:lpstr>
      <vt:lpstr>تقدير الذات</vt:lpstr>
      <vt:lpstr>تقدير الذات</vt:lpstr>
      <vt:lpstr>عرض تقديمي في PowerPoint</vt:lpstr>
      <vt:lpstr>مصادر بناء الوعي الذاتي </vt:lpstr>
      <vt:lpstr>عرض تقديمي في PowerPoint</vt:lpstr>
      <vt:lpstr>المؤثرات في الوعي الذاتي </vt:lpstr>
      <vt:lpstr>المؤثرات في الوعي الذاتي </vt:lpstr>
      <vt:lpstr>أخطاء التفكير</vt:lpstr>
      <vt:lpstr>عرض تقديمي في PowerPoint</vt:lpstr>
      <vt:lpstr>أخطاء التفكير</vt:lpstr>
      <vt:lpstr>عرض تقديمي في PowerPoint</vt:lpstr>
      <vt:lpstr>التفكير الناقد</vt:lpstr>
      <vt:lpstr>التفكير الناقد</vt:lpstr>
      <vt:lpstr>التفكير الناقد</vt:lpstr>
      <vt:lpstr>عرض تقديمي في PowerPoint</vt:lpstr>
      <vt:lpstr>التفكير الناقد</vt:lpstr>
      <vt:lpstr>استراتيجيات بناء القيم </vt:lpstr>
      <vt:lpstr>عرض تقديمي في PowerPoint</vt:lpstr>
      <vt:lpstr>المحور الثاني :  السلوك التوكيدي </vt:lpstr>
      <vt:lpstr>مفهوم السلوك التوكيدي</vt:lpstr>
      <vt:lpstr>مفهوم السلوك التوكيدي</vt:lpstr>
      <vt:lpstr>الفرق بين السلوك التوكيدي والعدواني والمذعن</vt:lpstr>
      <vt:lpstr>عرض تقديمي في PowerPoint</vt:lpstr>
      <vt:lpstr>الفرق بين السلوك التوكيدي والعدواني والمذعن</vt:lpstr>
      <vt:lpstr>الفرق بين السلوك التوكيدي والعدواني والمذعن</vt:lpstr>
      <vt:lpstr>مهارة أطلب ولا تتردد</vt:lpstr>
      <vt:lpstr>مهارة الجسارة الاجتماعية </vt:lpstr>
      <vt:lpstr>مهارة الجسارة الاجتماعية </vt:lpstr>
      <vt:lpstr>مهارة الجسارة الاجتماعية </vt:lpstr>
      <vt:lpstr>مهارة الجسارة الاجتماعية </vt:lpstr>
      <vt:lpstr>مهارة الجسارة الاجتماعية </vt:lpstr>
      <vt:lpstr>مهارة رفض مطالب الاخرين غير المنطقية </vt:lpstr>
      <vt:lpstr>مهارة رفض مطالب الاخرين غير المنطقية </vt:lpstr>
      <vt:lpstr>مهارة رفض المطالب الغير منطقية</vt:lpstr>
      <vt:lpstr>عرض تقديمي في PowerPoint</vt:lpstr>
      <vt:lpstr>مهارة رفض المطالب الغير منطقية</vt:lpstr>
      <vt:lpstr>عرض تقديمي في PowerPoint</vt:lpstr>
      <vt:lpstr>مهارة الدفاع عن الحقوق </vt:lpstr>
      <vt:lpstr>عرض تقديمي في PowerPoint</vt:lpstr>
      <vt:lpstr>مهارة الدفاع عن الحقوق</vt:lpstr>
      <vt:lpstr>مهارة الإفصاح عن الرأي</vt:lpstr>
      <vt:lpstr>مهارة الإفصاح عن الرأي</vt:lpstr>
      <vt:lpstr>مهارة الإفصاح عن الرأي</vt:lpstr>
      <vt:lpstr>عرض تقديمي في PowerPoint</vt:lpstr>
      <vt:lpstr>مهارة الإفصاح عن المشاعر</vt:lpstr>
      <vt:lpstr>عرض تقديمي في PowerPoint</vt:lpstr>
      <vt:lpstr>مهارة الإفصاح عن المشاعر</vt:lpstr>
      <vt:lpstr>مهارة الإفصاح عن المشاعر</vt:lpstr>
      <vt:lpstr>مهارة الإفصاح عن المشاعر</vt:lpstr>
      <vt:lpstr>المحور الثالث : حل المشكلات </vt:lpstr>
      <vt:lpstr>مفهوم المشكلة</vt:lpstr>
      <vt:lpstr>مفهوم السلوك التوكيدي</vt:lpstr>
      <vt:lpstr>مفهوم المشكلة</vt:lpstr>
      <vt:lpstr>مفهوم حل المشكلة</vt:lpstr>
      <vt:lpstr>مفهوم حل المشكلة </vt:lpstr>
      <vt:lpstr>صفات اهل الخبرة في حل المشكلات</vt:lpstr>
      <vt:lpstr>عرض تقديمي في PowerPoint</vt:lpstr>
      <vt:lpstr>خطوات الطريقة العلمية في حل المشكلات</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hp</cp:lastModifiedBy>
  <cp:revision>17</cp:revision>
  <dcterms:created xsi:type="dcterms:W3CDTF">2016-10-16T18:57:51Z</dcterms:created>
  <dcterms:modified xsi:type="dcterms:W3CDTF">2016-11-28T07:50:15Z</dcterms:modified>
</cp:coreProperties>
</file>