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1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87" r:id="rId35"/>
    <p:sldId id="290" r:id="rId36"/>
    <p:sldId id="293" r:id="rId37"/>
    <p:sldId id="291" r:id="rId38"/>
    <p:sldId id="294" r:id="rId39"/>
    <p:sldId id="295" r:id="rId40"/>
    <p:sldId id="292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74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797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076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318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28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877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202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847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65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56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90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3A380-7DCC-4951-99E1-3EE67CA2C7E3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60A1-21B5-4DBB-A9AC-55C6CA5852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37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685824" y="111975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160"/>
          <p:cNvSpPr>
            <a:spLocks noEditPoints="1"/>
          </p:cNvSpPr>
          <p:nvPr/>
        </p:nvSpPr>
        <p:spPr bwMode="auto">
          <a:xfrm>
            <a:off x="2767172" y="2323715"/>
            <a:ext cx="2519903" cy="1972214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6" name="Straight Connector 161"/>
          <p:cNvCxnSpPr/>
          <p:nvPr/>
        </p:nvCxnSpPr>
        <p:spPr>
          <a:xfrm flipV="1">
            <a:off x="5213835" y="2124200"/>
            <a:ext cx="751012" cy="8134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2"/>
          <p:cNvCxnSpPr/>
          <p:nvPr/>
        </p:nvCxnSpPr>
        <p:spPr>
          <a:xfrm flipH="1" flipV="1">
            <a:off x="1971019" y="2653839"/>
            <a:ext cx="722452" cy="6092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3"/>
          <p:cNvCxnSpPr/>
          <p:nvPr/>
        </p:nvCxnSpPr>
        <p:spPr>
          <a:xfrm flipH="1">
            <a:off x="2127110" y="4398620"/>
            <a:ext cx="702588" cy="76099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64"/>
          <p:cNvCxnSpPr/>
          <p:nvPr/>
        </p:nvCxnSpPr>
        <p:spPr>
          <a:xfrm flipH="1" flipV="1">
            <a:off x="5305523" y="4279135"/>
            <a:ext cx="601881" cy="74899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104226" y="3212941"/>
            <a:ext cx="481749" cy="519541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1" name="Freeform 22"/>
          <p:cNvSpPr>
            <a:spLocks noEditPoints="1"/>
          </p:cNvSpPr>
          <p:nvPr/>
        </p:nvSpPr>
        <p:spPr bwMode="auto">
          <a:xfrm>
            <a:off x="4791218" y="883853"/>
            <a:ext cx="845233" cy="913807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2" name="Freeform 52"/>
          <p:cNvSpPr>
            <a:spLocks/>
          </p:cNvSpPr>
          <p:nvPr/>
        </p:nvSpPr>
        <p:spPr bwMode="auto">
          <a:xfrm>
            <a:off x="3124941" y="4495444"/>
            <a:ext cx="538557" cy="702718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3" name="Freeform 38"/>
          <p:cNvSpPr>
            <a:spLocks noEditPoints="1"/>
          </p:cNvSpPr>
          <p:nvPr/>
        </p:nvSpPr>
        <p:spPr bwMode="auto">
          <a:xfrm>
            <a:off x="5829847" y="1260150"/>
            <a:ext cx="807596" cy="888327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4" name="Freeform 44"/>
          <p:cNvSpPr>
            <a:spLocks noEditPoints="1"/>
          </p:cNvSpPr>
          <p:nvPr/>
        </p:nvSpPr>
        <p:spPr bwMode="auto">
          <a:xfrm>
            <a:off x="4690495" y="4518581"/>
            <a:ext cx="595419" cy="641037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5" name="Freeform 36"/>
          <p:cNvSpPr>
            <a:spLocks/>
          </p:cNvSpPr>
          <p:nvPr/>
        </p:nvSpPr>
        <p:spPr bwMode="auto">
          <a:xfrm>
            <a:off x="6613776" y="2225484"/>
            <a:ext cx="759756" cy="750191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6" name="Freeform 326"/>
          <p:cNvSpPr>
            <a:spLocks noChangeArrowheads="1"/>
          </p:cNvSpPr>
          <p:nvPr/>
        </p:nvSpPr>
        <p:spPr bwMode="auto">
          <a:xfrm>
            <a:off x="1103350" y="2917137"/>
            <a:ext cx="692878" cy="716150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latin typeface="Lato Light"/>
              <a:ea typeface="SimSun" charset="0"/>
            </a:endParaRPr>
          </a:p>
        </p:txBody>
      </p:sp>
      <p:sp>
        <p:nvSpPr>
          <p:cNvPr id="17" name="Freeform 31"/>
          <p:cNvSpPr>
            <a:spLocks noEditPoints="1"/>
          </p:cNvSpPr>
          <p:nvPr/>
        </p:nvSpPr>
        <p:spPr bwMode="auto">
          <a:xfrm>
            <a:off x="3695671" y="747464"/>
            <a:ext cx="755641" cy="820076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grpSp>
        <p:nvGrpSpPr>
          <p:cNvPr id="18" name="Group 173"/>
          <p:cNvGrpSpPr/>
          <p:nvPr/>
        </p:nvGrpSpPr>
        <p:grpSpPr>
          <a:xfrm>
            <a:off x="6981008" y="3930416"/>
            <a:ext cx="500917" cy="352588"/>
            <a:chOff x="7145338" y="3587750"/>
            <a:chExt cx="566738" cy="368300"/>
          </a:xfrm>
          <a:solidFill>
            <a:schemeClr val="accent6"/>
          </a:solidFill>
        </p:grpSpPr>
        <p:sp>
          <p:nvSpPr>
            <p:cNvPr id="19" name="Freeform 146"/>
            <p:cNvSpPr>
              <a:spLocks/>
            </p:cNvSpPr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20" name="Freeform 147"/>
            <p:cNvSpPr>
              <a:spLocks/>
            </p:cNvSpPr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21" name="Freeform 148"/>
            <p:cNvSpPr>
              <a:spLocks/>
            </p:cNvSpPr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22" name="Freeform 149"/>
            <p:cNvSpPr>
              <a:spLocks/>
            </p:cNvSpPr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23" name="Freeform 150"/>
            <p:cNvSpPr>
              <a:spLocks/>
            </p:cNvSpPr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</p:grpSp>
      <p:sp>
        <p:nvSpPr>
          <p:cNvPr id="24" name="Freeform 163"/>
          <p:cNvSpPr>
            <a:spLocks noEditPoints="1"/>
          </p:cNvSpPr>
          <p:nvPr/>
        </p:nvSpPr>
        <p:spPr bwMode="auto">
          <a:xfrm>
            <a:off x="1274802" y="4026888"/>
            <a:ext cx="451806" cy="414901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25" name="Freeform 177"/>
          <p:cNvSpPr>
            <a:spLocks noEditPoints="1"/>
          </p:cNvSpPr>
          <p:nvPr/>
        </p:nvSpPr>
        <p:spPr bwMode="auto">
          <a:xfrm>
            <a:off x="2470118" y="5167941"/>
            <a:ext cx="362007" cy="510645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26" name="Freeform 194"/>
          <p:cNvSpPr>
            <a:spLocks noEditPoints="1"/>
          </p:cNvSpPr>
          <p:nvPr/>
        </p:nvSpPr>
        <p:spPr bwMode="auto">
          <a:xfrm>
            <a:off x="1426837" y="4739057"/>
            <a:ext cx="422342" cy="363226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27" name="TextBox 182"/>
          <p:cNvSpPr txBox="1"/>
          <p:nvPr/>
        </p:nvSpPr>
        <p:spPr>
          <a:xfrm>
            <a:off x="2922818" y="3077207"/>
            <a:ext cx="2301349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ar-SA" b="1" dirty="0" smtClean="0">
                <a:latin typeface="Lato Black"/>
                <a:cs typeface="Lato Black"/>
              </a:rPr>
              <a:t>برنامج المهارات الإعلامية الناقدة</a:t>
            </a:r>
            <a:endParaRPr lang="id-ID" b="1" dirty="0">
              <a:latin typeface="Lato Black"/>
              <a:cs typeface="Lato Black"/>
            </a:endParaRPr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2381889" y="1085264"/>
            <a:ext cx="877378" cy="774147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1096389" y="1582895"/>
            <a:ext cx="945594" cy="1019113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grpSp>
        <p:nvGrpSpPr>
          <p:cNvPr id="30" name="Group 185"/>
          <p:cNvGrpSpPr/>
          <p:nvPr/>
        </p:nvGrpSpPr>
        <p:grpSpPr>
          <a:xfrm>
            <a:off x="5474942" y="2871058"/>
            <a:ext cx="1014923" cy="1029525"/>
            <a:chOff x="544513" y="3295650"/>
            <a:chExt cx="1325563" cy="1241425"/>
          </a:xfrm>
          <a:solidFill>
            <a:schemeClr val="accent4"/>
          </a:solidFill>
        </p:grpSpPr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6186569" y="4437678"/>
            <a:ext cx="1006751" cy="1090451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35" name="AutoShape 64"/>
          <p:cNvSpPr>
            <a:spLocks/>
          </p:cNvSpPr>
          <p:nvPr/>
        </p:nvSpPr>
        <p:spPr bwMode="auto">
          <a:xfrm>
            <a:off x="2943202" y="2028136"/>
            <a:ext cx="484094" cy="5222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36" name="Group 191"/>
          <p:cNvGrpSpPr/>
          <p:nvPr/>
        </p:nvGrpSpPr>
        <p:grpSpPr>
          <a:xfrm>
            <a:off x="3641212" y="5079372"/>
            <a:ext cx="1030835" cy="1112575"/>
            <a:chOff x="4805363" y="4148138"/>
            <a:chExt cx="895350" cy="892175"/>
          </a:xfrm>
          <a:solidFill>
            <a:schemeClr val="accent6"/>
          </a:solidFill>
        </p:grpSpPr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39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</p:grpSp>
      <p:grpSp>
        <p:nvGrpSpPr>
          <p:cNvPr id="40" name="Group 195"/>
          <p:cNvGrpSpPr/>
          <p:nvPr/>
        </p:nvGrpSpPr>
        <p:grpSpPr>
          <a:xfrm>
            <a:off x="5264631" y="5397429"/>
            <a:ext cx="427953" cy="407298"/>
            <a:chOff x="8332788" y="4259263"/>
            <a:chExt cx="484188" cy="425449"/>
          </a:xfrm>
          <a:solidFill>
            <a:schemeClr val="accent5"/>
          </a:solidFill>
        </p:grpSpPr>
        <p:sp>
          <p:nvSpPr>
            <p:cNvPr id="41" name="Freeform 159"/>
            <p:cNvSpPr>
              <a:spLocks/>
            </p:cNvSpPr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42" name="Freeform 160"/>
            <p:cNvSpPr>
              <a:spLocks/>
            </p:cNvSpPr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43" name="Freeform 161"/>
            <p:cNvSpPr>
              <a:spLocks/>
            </p:cNvSpPr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</p:grpSp>
      <p:grpSp>
        <p:nvGrpSpPr>
          <p:cNvPr id="44" name="Group 199"/>
          <p:cNvGrpSpPr/>
          <p:nvPr/>
        </p:nvGrpSpPr>
        <p:grpSpPr>
          <a:xfrm>
            <a:off x="2203345" y="2246022"/>
            <a:ext cx="2940969" cy="1801033"/>
            <a:chOff x="4479891" y="1017588"/>
            <a:chExt cx="3327435" cy="1881286"/>
          </a:xfrm>
          <a:solidFill>
            <a:schemeClr val="accent2"/>
          </a:solidFill>
        </p:grpSpPr>
        <p:sp>
          <p:nvSpPr>
            <p:cNvPr id="45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46" name="Freeform 179"/>
            <p:cNvSpPr>
              <a:spLocks noEditPoints="1"/>
            </p:cNvSpPr>
            <p:nvPr/>
          </p:nvSpPr>
          <p:spPr bwMode="auto">
            <a:xfrm>
              <a:off x="4479891" y="2638524"/>
              <a:ext cx="260351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</p:grpSp>
      <p:sp>
        <p:nvSpPr>
          <p:cNvPr id="47" name="Rectangle 140"/>
          <p:cNvSpPr/>
          <p:nvPr/>
        </p:nvSpPr>
        <p:spPr>
          <a:xfrm>
            <a:off x="10272880" y="2653839"/>
            <a:ext cx="1479473" cy="147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48" name="AutoShape 38"/>
          <p:cNvSpPr>
            <a:spLocks/>
          </p:cNvSpPr>
          <p:nvPr/>
        </p:nvSpPr>
        <p:spPr bwMode="auto">
          <a:xfrm>
            <a:off x="10642122" y="3077207"/>
            <a:ext cx="661960" cy="664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7726746" y="3176166"/>
            <a:ext cx="2410691" cy="5563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مرحباً بكم ..</a:t>
            </a:r>
            <a:endParaRPr lang="ar-SA" sz="2000" b="1" dirty="0"/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32" y="4437678"/>
            <a:ext cx="4302167" cy="2903548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31" y="611656"/>
            <a:ext cx="1179080" cy="648494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27" y="349359"/>
            <a:ext cx="1832549" cy="1068987"/>
          </a:xfrm>
          <a:prstGeom prst="rect">
            <a:avLst/>
          </a:prstGeom>
        </p:spPr>
      </p:pic>
      <p:sp>
        <p:nvSpPr>
          <p:cNvPr id="54" name="مستطيل 53"/>
          <p:cNvSpPr/>
          <p:nvPr/>
        </p:nvSpPr>
        <p:spPr>
          <a:xfrm>
            <a:off x="8978189" y="5759268"/>
            <a:ext cx="1402172" cy="434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الشريك المنفذ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972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4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تطور وسائل الإعلام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5646719" y="3943570"/>
            <a:ext cx="3895579" cy="2003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ما هي المهارات التي تحتاجها لاكتساب مهارات النقد الإعلامي والنقض الإعلامي؟</a:t>
            </a:r>
          </a:p>
        </p:txBody>
      </p:sp>
      <p:sp>
        <p:nvSpPr>
          <p:cNvPr id="27" name="AutoShape 29"/>
          <p:cNvSpPr>
            <a:spLocks/>
          </p:cNvSpPr>
          <p:nvPr/>
        </p:nvSpPr>
        <p:spPr bwMode="auto">
          <a:xfrm>
            <a:off x="1133095" y="4369631"/>
            <a:ext cx="927782" cy="9280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8" name="Freeform 544"/>
          <p:cNvSpPr>
            <a:spLocks noChangeArrowheads="1"/>
          </p:cNvSpPr>
          <p:nvPr/>
        </p:nvSpPr>
        <p:spPr bwMode="auto">
          <a:xfrm>
            <a:off x="2778035" y="4731350"/>
            <a:ext cx="1221212" cy="1292786"/>
          </a:xfrm>
          <a:custGeom>
            <a:avLst/>
            <a:gdLst>
              <a:gd name="T0" fmla="*/ 995 w 1588"/>
              <a:gd name="T1" fmla="*/ 870 h 1682"/>
              <a:gd name="T2" fmla="*/ 1078 w 1588"/>
              <a:gd name="T3" fmla="*/ 753 h 1682"/>
              <a:gd name="T4" fmla="*/ 1463 w 1588"/>
              <a:gd name="T5" fmla="*/ 661 h 1682"/>
              <a:gd name="T6" fmla="*/ 1546 w 1588"/>
              <a:gd name="T7" fmla="*/ 352 h 1682"/>
              <a:gd name="T8" fmla="*/ 1346 w 1588"/>
              <a:gd name="T9" fmla="*/ 527 h 1682"/>
              <a:gd name="T10" fmla="*/ 1120 w 1588"/>
              <a:gd name="T11" fmla="*/ 310 h 1682"/>
              <a:gd name="T12" fmla="*/ 1296 w 1588"/>
              <a:gd name="T13" fmla="*/ 101 h 1682"/>
              <a:gd name="T14" fmla="*/ 995 w 1588"/>
              <a:gd name="T15" fmla="*/ 184 h 1682"/>
              <a:gd name="T16" fmla="*/ 894 w 1588"/>
              <a:gd name="T17" fmla="*/ 577 h 1682"/>
              <a:gd name="T18" fmla="*/ 501 w 1588"/>
              <a:gd name="T19" fmla="*/ 452 h 1682"/>
              <a:gd name="T20" fmla="*/ 501 w 1588"/>
              <a:gd name="T21" fmla="*/ 427 h 1682"/>
              <a:gd name="T22" fmla="*/ 493 w 1588"/>
              <a:gd name="T23" fmla="*/ 0 h 1682"/>
              <a:gd name="T24" fmla="*/ 250 w 1588"/>
              <a:gd name="T25" fmla="*/ 285 h 1682"/>
              <a:gd name="T26" fmla="*/ 175 w 1588"/>
              <a:gd name="T27" fmla="*/ 393 h 1682"/>
              <a:gd name="T28" fmla="*/ 150 w 1588"/>
              <a:gd name="T29" fmla="*/ 427 h 1682"/>
              <a:gd name="T30" fmla="*/ 117 w 1588"/>
              <a:gd name="T31" fmla="*/ 477 h 1682"/>
              <a:gd name="T32" fmla="*/ 100 w 1588"/>
              <a:gd name="T33" fmla="*/ 502 h 1682"/>
              <a:gd name="T34" fmla="*/ 66 w 1588"/>
              <a:gd name="T35" fmla="*/ 586 h 1682"/>
              <a:gd name="T36" fmla="*/ 58 w 1588"/>
              <a:gd name="T37" fmla="*/ 611 h 1682"/>
              <a:gd name="T38" fmla="*/ 50 w 1588"/>
              <a:gd name="T39" fmla="*/ 678 h 1682"/>
              <a:gd name="T40" fmla="*/ 41 w 1588"/>
              <a:gd name="T41" fmla="*/ 728 h 1682"/>
              <a:gd name="T42" fmla="*/ 41 w 1588"/>
              <a:gd name="T43" fmla="*/ 744 h 1682"/>
              <a:gd name="T44" fmla="*/ 50 w 1588"/>
              <a:gd name="T45" fmla="*/ 778 h 1682"/>
              <a:gd name="T46" fmla="*/ 58 w 1588"/>
              <a:gd name="T47" fmla="*/ 811 h 1682"/>
              <a:gd name="T48" fmla="*/ 100 w 1588"/>
              <a:gd name="T49" fmla="*/ 878 h 1682"/>
              <a:gd name="T50" fmla="*/ 125 w 1588"/>
              <a:gd name="T51" fmla="*/ 853 h 1682"/>
              <a:gd name="T52" fmla="*/ 133 w 1588"/>
              <a:gd name="T53" fmla="*/ 795 h 1682"/>
              <a:gd name="T54" fmla="*/ 142 w 1588"/>
              <a:gd name="T55" fmla="*/ 770 h 1682"/>
              <a:gd name="T56" fmla="*/ 150 w 1588"/>
              <a:gd name="T57" fmla="*/ 753 h 1682"/>
              <a:gd name="T58" fmla="*/ 167 w 1588"/>
              <a:gd name="T59" fmla="*/ 720 h 1682"/>
              <a:gd name="T60" fmla="*/ 183 w 1588"/>
              <a:gd name="T61" fmla="*/ 694 h 1682"/>
              <a:gd name="T62" fmla="*/ 200 w 1588"/>
              <a:gd name="T63" fmla="*/ 669 h 1682"/>
              <a:gd name="T64" fmla="*/ 225 w 1588"/>
              <a:gd name="T65" fmla="*/ 644 h 1682"/>
              <a:gd name="T66" fmla="*/ 250 w 1588"/>
              <a:gd name="T67" fmla="*/ 619 h 1682"/>
              <a:gd name="T68" fmla="*/ 267 w 1588"/>
              <a:gd name="T69" fmla="*/ 611 h 1682"/>
              <a:gd name="T70" fmla="*/ 301 w 1588"/>
              <a:gd name="T71" fmla="*/ 594 h 1682"/>
              <a:gd name="T72" fmla="*/ 326 w 1588"/>
              <a:gd name="T73" fmla="*/ 577 h 1682"/>
              <a:gd name="T74" fmla="*/ 342 w 1588"/>
              <a:gd name="T75" fmla="*/ 569 h 1682"/>
              <a:gd name="T76" fmla="*/ 359 w 1588"/>
              <a:gd name="T77" fmla="*/ 586 h 1682"/>
              <a:gd name="T78" fmla="*/ 75 w 1588"/>
              <a:gd name="T79" fmla="*/ 1363 h 1682"/>
              <a:gd name="T80" fmla="*/ 292 w 1588"/>
              <a:gd name="T81" fmla="*/ 1581 h 1682"/>
              <a:gd name="T82" fmla="*/ 777 w 1588"/>
              <a:gd name="T83" fmla="*/ 1087 h 1682"/>
              <a:gd name="T84" fmla="*/ 1530 w 1588"/>
              <a:gd name="T85" fmla="*/ 1623 h 1682"/>
              <a:gd name="T86" fmla="*/ 217 w 1588"/>
              <a:gd name="T87" fmla="*/ 1522 h 1682"/>
              <a:gd name="T88" fmla="*/ 133 w 1588"/>
              <a:gd name="T89" fmla="*/ 1438 h 1682"/>
              <a:gd name="T90" fmla="*/ 217 w 1588"/>
              <a:gd name="T91" fmla="*/ 1522 h 1682"/>
              <a:gd name="T92" fmla="*/ 217 w 1588"/>
              <a:gd name="T93" fmla="*/ 152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8" h="1682">
                <a:moveTo>
                  <a:pt x="1530" y="1405"/>
                </a:moveTo>
                <a:cubicBezTo>
                  <a:pt x="995" y="870"/>
                  <a:pt x="995" y="870"/>
                  <a:pt x="995" y="870"/>
                </a:cubicBezTo>
                <a:cubicBezTo>
                  <a:pt x="995" y="862"/>
                  <a:pt x="986" y="862"/>
                  <a:pt x="978" y="853"/>
                </a:cubicBezTo>
                <a:cubicBezTo>
                  <a:pt x="1078" y="753"/>
                  <a:pt x="1078" y="753"/>
                  <a:pt x="1078" y="753"/>
                </a:cubicBezTo>
                <a:cubicBezTo>
                  <a:pt x="1078" y="753"/>
                  <a:pt x="1086" y="744"/>
                  <a:pt x="1086" y="736"/>
                </a:cubicBezTo>
                <a:cubicBezTo>
                  <a:pt x="1212" y="786"/>
                  <a:pt x="1362" y="761"/>
                  <a:pt x="1463" y="661"/>
                </a:cubicBezTo>
                <a:cubicBezTo>
                  <a:pt x="1538" y="586"/>
                  <a:pt x="1570" y="485"/>
                  <a:pt x="1562" y="377"/>
                </a:cubicBezTo>
                <a:cubicBezTo>
                  <a:pt x="1562" y="368"/>
                  <a:pt x="1554" y="352"/>
                  <a:pt x="1546" y="352"/>
                </a:cubicBezTo>
                <a:cubicBezTo>
                  <a:pt x="1538" y="352"/>
                  <a:pt x="1521" y="352"/>
                  <a:pt x="1513" y="360"/>
                </a:cubicBezTo>
                <a:cubicBezTo>
                  <a:pt x="1346" y="527"/>
                  <a:pt x="1346" y="527"/>
                  <a:pt x="1346" y="527"/>
                </a:cubicBezTo>
                <a:cubicBezTo>
                  <a:pt x="1170" y="485"/>
                  <a:pt x="1170" y="485"/>
                  <a:pt x="1170" y="485"/>
                </a:cubicBezTo>
                <a:cubicBezTo>
                  <a:pt x="1120" y="310"/>
                  <a:pt x="1120" y="310"/>
                  <a:pt x="1120" y="310"/>
                </a:cubicBezTo>
                <a:cubicBezTo>
                  <a:pt x="1287" y="134"/>
                  <a:pt x="1287" y="134"/>
                  <a:pt x="1287" y="134"/>
                </a:cubicBezTo>
                <a:cubicBezTo>
                  <a:pt x="1296" y="126"/>
                  <a:pt x="1304" y="118"/>
                  <a:pt x="1296" y="101"/>
                </a:cubicBezTo>
                <a:cubicBezTo>
                  <a:pt x="1296" y="92"/>
                  <a:pt x="1287" y="84"/>
                  <a:pt x="1270" y="84"/>
                </a:cubicBezTo>
                <a:cubicBezTo>
                  <a:pt x="1170" y="76"/>
                  <a:pt x="1061" y="109"/>
                  <a:pt x="995" y="184"/>
                </a:cubicBezTo>
                <a:cubicBezTo>
                  <a:pt x="886" y="285"/>
                  <a:pt x="861" y="435"/>
                  <a:pt x="911" y="561"/>
                </a:cubicBezTo>
                <a:cubicBezTo>
                  <a:pt x="903" y="569"/>
                  <a:pt x="903" y="569"/>
                  <a:pt x="894" y="577"/>
                </a:cubicBezTo>
                <a:cubicBezTo>
                  <a:pt x="752" y="711"/>
                  <a:pt x="752" y="711"/>
                  <a:pt x="752" y="711"/>
                </a:cubicBezTo>
                <a:cubicBezTo>
                  <a:pt x="501" y="452"/>
                  <a:pt x="501" y="452"/>
                  <a:pt x="501" y="452"/>
                </a:cubicBezTo>
                <a:cubicBezTo>
                  <a:pt x="493" y="452"/>
                  <a:pt x="493" y="443"/>
                  <a:pt x="484" y="443"/>
                </a:cubicBezTo>
                <a:cubicBezTo>
                  <a:pt x="493" y="435"/>
                  <a:pt x="493" y="435"/>
                  <a:pt x="501" y="427"/>
                </a:cubicBezTo>
                <a:cubicBezTo>
                  <a:pt x="551" y="435"/>
                  <a:pt x="652" y="335"/>
                  <a:pt x="735" y="251"/>
                </a:cubicBezTo>
                <a:cubicBezTo>
                  <a:pt x="493" y="0"/>
                  <a:pt x="493" y="0"/>
                  <a:pt x="493" y="0"/>
                </a:cubicBezTo>
                <a:cubicBezTo>
                  <a:pt x="376" y="109"/>
                  <a:pt x="301" y="184"/>
                  <a:pt x="309" y="243"/>
                </a:cubicBezTo>
                <a:cubicBezTo>
                  <a:pt x="284" y="251"/>
                  <a:pt x="259" y="268"/>
                  <a:pt x="250" y="285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92" y="343"/>
                  <a:pt x="175" y="368"/>
                  <a:pt x="175" y="393"/>
                </a:cubicBezTo>
                <a:cubicBezTo>
                  <a:pt x="167" y="402"/>
                  <a:pt x="167" y="402"/>
                  <a:pt x="159" y="410"/>
                </a:cubicBezTo>
                <a:cubicBezTo>
                  <a:pt x="150" y="427"/>
                  <a:pt x="150" y="427"/>
                  <a:pt x="150" y="427"/>
                </a:cubicBezTo>
                <a:cubicBezTo>
                  <a:pt x="133" y="443"/>
                  <a:pt x="133" y="443"/>
                  <a:pt x="133" y="443"/>
                </a:cubicBezTo>
                <a:cubicBezTo>
                  <a:pt x="125" y="452"/>
                  <a:pt x="125" y="469"/>
                  <a:pt x="117" y="477"/>
                </a:cubicBezTo>
                <a:lnTo>
                  <a:pt x="108" y="485"/>
                </a:ln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91" y="519"/>
                  <a:pt x="83" y="536"/>
                </a:cubicBezTo>
                <a:cubicBezTo>
                  <a:pt x="75" y="552"/>
                  <a:pt x="66" y="569"/>
                  <a:pt x="66" y="586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58" y="602"/>
                  <a:pt x="58" y="602"/>
                  <a:pt x="58" y="611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50" y="653"/>
                  <a:pt x="50" y="669"/>
                  <a:pt x="50" y="67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41" y="703"/>
                  <a:pt x="41" y="711"/>
                  <a:pt x="41" y="728"/>
                </a:cubicBezTo>
                <a:lnTo>
                  <a:pt x="41" y="736"/>
                </a:lnTo>
                <a:lnTo>
                  <a:pt x="41" y="744"/>
                </a:lnTo>
                <a:cubicBezTo>
                  <a:pt x="50" y="744"/>
                  <a:pt x="50" y="753"/>
                  <a:pt x="50" y="761"/>
                </a:cubicBezTo>
                <a:cubicBezTo>
                  <a:pt x="50" y="778"/>
                  <a:pt x="50" y="778"/>
                  <a:pt x="50" y="778"/>
                </a:cubicBezTo>
                <a:cubicBezTo>
                  <a:pt x="50" y="786"/>
                  <a:pt x="50" y="786"/>
                  <a:pt x="50" y="786"/>
                </a:cubicBezTo>
                <a:cubicBezTo>
                  <a:pt x="50" y="795"/>
                  <a:pt x="50" y="803"/>
                  <a:pt x="58" y="811"/>
                </a:cubicBezTo>
                <a:cubicBezTo>
                  <a:pt x="66" y="853"/>
                  <a:pt x="66" y="853"/>
                  <a:pt x="66" y="853"/>
                </a:cubicBezTo>
                <a:cubicBezTo>
                  <a:pt x="75" y="870"/>
                  <a:pt x="83" y="878"/>
                  <a:pt x="100" y="878"/>
                </a:cubicBezTo>
                <a:cubicBezTo>
                  <a:pt x="108" y="878"/>
                  <a:pt x="117" y="870"/>
                  <a:pt x="117" y="870"/>
                </a:cubicBezTo>
                <a:cubicBezTo>
                  <a:pt x="125" y="862"/>
                  <a:pt x="125" y="862"/>
                  <a:pt x="125" y="853"/>
                </a:cubicBezTo>
                <a:cubicBezTo>
                  <a:pt x="133" y="811"/>
                  <a:pt x="133" y="811"/>
                  <a:pt x="133" y="811"/>
                </a:cubicBezTo>
                <a:cubicBezTo>
                  <a:pt x="133" y="803"/>
                  <a:pt x="133" y="803"/>
                  <a:pt x="133" y="795"/>
                </a:cubicBezTo>
                <a:cubicBezTo>
                  <a:pt x="133" y="786"/>
                  <a:pt x="142" y="786"/>
                  <a:pt x="142" y="786"/>
                </a:cubicBezTo>
                <a:cubicBezTo>
                  <a:pt x="142" y="770"/>
                  <a:pt x="142" y="770"/>
                  <a:pt x="142" y="770"/>
                </a:cubicBezTo>
                <a:cubicBezTo>
                  <a:pt x="142" y="761"/>
                  <a:pt x="142" y="761"/>
                  <a:pt x="150" y="761"/>
                </a:cubicBezTo>
                <a:lnTo>
                  <a:pt x="150" y="753"/>
                </a:lnTo>
                <a:lnTo>
                  <a:pt x="150" y="744"/>
                </a:lnTo>
                <a:cubicBezTo>
                  <a:pt x="159" y="736"/>
                  <a:pt x="159" y="728"/>
                  <a:pt x="167" y="720"/>
                </a:cubicBezTo>
                <a:lnTo>
                  <a:pt x="167" y="711"/>
                </a:lnTo>
                <a:cubicBezTo>
                  <a:pt x="175" y="703"/>
                  <a:pt x="175" y="703"/>
                  <a:pt x="183" y="694"/>
                </a:cubicBezTo>
                <a:cubicBezTo>
                  <a:pt x="192" y="678"/>
                  <a:pt x="192" y="678"/>
                  <a:pt x="192" y="678"/>
                </a:cubicBezTo>
                <a:lnTo>
                  <a:pt x="200" y="669"/>
                </a:lnTo>
                <a:cubicBezTo>
                  <a:pt x="200" y="669"/>
                  <a:pt x="200" y="661"/>
                  <a:pt x="209" y="661"/>
                </a:cubicBezTo>
                <a:cubicBezTo>
                  <a:pt x="209" y="653"/>
                  <a:pt x="217" y="644"/>
                  <a:pt x="225" y="644"/>
                </a:cubicBezTo>
                <a:cubicBezTo>
                  <a:pt x="234" y="636"/>
                  <a:pt x="234" y="636"/>
                  <a:pt x="234" y="636"/>
                </a:cubicBezTo>
                <a:cubicBezTo>
                  <a:pt x="234" y="636"/>
                  <a:pt x="242" y="628"/>
                  <a:pt x="250" y="619"/>
                </a:cubicBezTo>
                <a:lnTo>
                  <a:pt x="259" y="619"/>
                </a:lnTo>
                <a:cubicBezTo>
                  <a:pt x="259" y="611"/>
                  <a:pt x="267" y="611"/>
                  <a:pt x="267" y="611"/>
                </a:cubicBezTo>
                <a:cubicBezTo>
                  <a:pt x="275" y="602"/>
                  <a:pt x="275" y="602"/>
                  <a:pt x="284" y="602"/>
                </a:cubicBezTo>
                <a:cubicBezTo>
                  <a:pt x="301" y="594"/>
                  <a:pt x="301" y="594"/>
                  <a:pt x="301" y="594"/>
                </a:cubicBezTo>
                <a:cubicBezTo>
                  <a:pt x="309" y="586"/>
                  <a:pt x="309" y="586"/>
                  <a:pt x="309" y="586"/>
                </a:cubicBezTo>
                <a:cubicBezTo>
                  <a:pt x="317" y="586"/>
                  <a:pt x="317" y="586"/>
                  <a:pt x="326" y="577"/>
                </a:cubicBezTo>
                <a:lnTo>
                  <a:pt x="334" y="577"/>
                </a:lnTo>
                <a:cubicBezTo>
                  <a:pt x="342" y="577"/>
                  <a:pt x="342" y="569"/>
                  <a:pt x="342" y="569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351" y="577"/>
                  <a:pt x="359" y="586"/>
                  <a:pt x="359" y="586"/>
                </a:cubicBezTo>
                <a:cubicBezTo>
                  <a:pt x="618" y="845"/>
                  <a:pt x="618" y="845"/>
                  <a:pt x="618" y="845"/>
                </a:cubicBezTo>
                <a:cubicBezTo>
                  <a:pt x="75" y="1363"/>
                  <a:pt x="75" y="1363"/>
                  <a:pt x="75" y="1363"/>
                </a:cubicBezTo>
                <a:cubicBezTo>
                  <a:pt x="8" y="1430"/>
                  <a:pt x="0" y="1531"/>
                  <a:pt x="66" y="1597"/>
                </a:cubicBezTo>
                <a:cubicBezTo>
                  <a:pt x="133" y="1664"/>
                  <a:pt x="225" y="1647"/>
                  <a:pt x="292" y="1581"/>
                </a:cubicBezTo>
                <a:cubicBezTo>
                  <a:pt x="769" y="1079"/>
                  <a:pt x="769" y="1079"/>
                  <a:pt x="769" y="1079"/>
                </a:cubicBezTo>
                <a:cubicBezTo>
                  <a:pt x="769" y="1079"/>
                  <a:pt x="777" y="1079"/>
                  <a:pt x="777" y="1087"/>
                </a:cubicBezTo>
                <a:cubicBezTo>
                  <a:pt x="1312" y="1623"/>
                  <a:pt x="1312" y="1623"/>
                  <a:pt x="1312" y="1623"/>
                </a:cubicBezTo>
                <a:cubicBezTo>
                  <a:pt x="1371" y="1681"/>
                  <a:pt x="1471" y="1681"/>
                  <a:pt x="1530" y="1623"/>
                </a:cubicBezTo>
                <a:cubicBezTo>
                  <a:pt x="1587" y="1564"/>
                  <a:pt x="1587" y="1464"/>
                  <a:pt x="1530" y="1405"/>
                </a:cubicBezTo>
                <a:close/>
                <a:moveTo>
                  <a:pt x="217" y="1522"/>
                </a:moveTo>
                <a:cubicBezTo>
                  <a:pt x="192" y="1547"/>
                  <a:pt x="159" y="1547"/>
                  <a:pt x="133" y="1522"/>
                </a:cubicBezTo>
                <a:cubicBezTo>
                  <a:pt x="108" y="1497"/>
                  <a:pt x="108" y="1455"/>
                  <a:pt x="133" y="1438"/>
                </a:cubicBezTo>
                <a:cubicBezTo>
                  <a:pt x="159" y="1413"/>
                  <a:pt x="192" y="1413"/>
                  <a:pt x="217" y="1438"/>
                </a:cubicBezTo>
                <a:cubicBezTo>
                  <a:pt x="242" y="1455"/>
                  <a:pt x="242" y="1497"/>
                  <a:pt x="217" y="1522"/>
                </a:cubicBezTo>
                <a:close/>
                <a:moveTo>
                  <a:pt x="217" y="1522"/>
                </a:moveTo>
                <a:lnTo>
                  <a:pt x="217" y="152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29" name="Freeform 325"/>
          <p:cNvSpPr>
            <a:spLocks noChangeArrowheads="1"/>
          </p:cNvSpPr>
          <p:nvPr/>
        </p:nvSpPr>
        <p:spPr bwMode="auto">
          <a:xfrm>
            <a:off x="1069983" y="2576448"/>
            <a:ext cx="1054005" cy="1419050"/>
          </a:xfrm>
          <a:custGeom>
            <a:avLst/>
            <a:gdLst>
              <a:gd name="T0" fmla="*/ 694 w 1046"/>
              <a:gd name="T1" fmla="*/ 1053 h 1405"/>
              <a:gd name="T2" fmla="*/ 176 w 1046"/>
              <a:gd name="T3" fmla="*/ 526 h 1405"/>
              <a:gd name="T4" fmla="*/ 870 w 1046"/>
              <a:gd name="T5" fmla="*/ 526 h 1405"/>
              <a:gd name="T6" fmla="*/ 393 w 1046"/>
              <a:gd name="T7" fmla="*/ 1229 h 1405"/>
              <a:gd name="T8" fmla="*/ 393 w 1046"/>
              <a:gd name="T9" fmla="*/ 1321 h 1405"/>
              <a:gd name="T10" fmla="*/ 519 w 1046"/>
              <a:gd name="T11" fmla="*/ 1404 h 1405"/>
              <a:gd name="T12" fmla="*/ 652 w 1046"/>
              <a:gd name="T13" fmla="*/ 1321 h 1405"/>
              <a:gd name="T14" fmla="*/ 652 w 1046"/>
              <a:gd name="T15" fmla="*/ 1229 h 1405"/>
              <a:gd name="T16" fmla="*/ 393 w 1046"/>
              <a:gd name="T17" fmla="*/ 1095 h 1405"/>
              <a:gd name="T18" fmla="*/ 393 w 1046"/>
              <a:gd name="T19" fmla="*/ 1187 h 1405"/>
              <a:gd name="T20" fmla="*/ 694 w 1046"/>
              <a:gd name="T21" fmla="*/ 1145 h 1405"/>
              <a:gd name="T22" fmla="*/ 42 w 1046"/>
              <a:gd name="T23" fmla="*/ 301 h 1405"/>
              <a:gd name="T24" fmla="*/ 168 w 1046"/>
              <a:gd name="T25" fmla="*/ 275 h 1405"/>
              <a:gd name="T26" fmla="*/ 42 w 1046"/>
              <a:gd name="T27" fmla="*/ 301 h 1405"/>
              <a:gd name="T28" fmla="*/ 569 w 1046"/>
              <a:gd name="T29" fmla="*/ 0 h 1405"/>
              <a:gd name="T30" fmla="*/ 477 w 1046"/>
              <a:gd name="T31" fmla="*/ 92 h 1405"/>
              <a:gd name="T32" fmla="*/ 569 w 1046"/>
              <a:gd name="T33" fmla="*/ 92 h 1405"/>
              <a:gd name="T34" fmla="*/ 301 w 1046"/>
              <a:gd name="T35" fmla="*/ 50 h 1405"/>
              <a:gd name="T36" fmla="*/ 268 w 1046"/>
              <a:gd name="T37" fmla="*/ 175 h 1405"/>
              <a:gd name="T38" fmla="*/ 1004 w 1046"/>
              <a:gd name="T39" fmla="*/ 301 h 1405"/>
              <a:gd name="T40" fmla="*/ 878 w 1046"/>
              <a:gd name="T41" fmla="*/ 275 h 1405"/>
              <a:gd name="T42" fmla="*/ 1004 w 1046"/>
              <a:gd name="T43" fmla="*/ 301 h 1405"/>
              <a:gd name="T44" fmla="*/ 744 w 1046"/>
              <a:gd name="T45" fmla="*/ 50 h 1405"/>
              <a:gd name="T46" fmla="*/ 778 w 1046"/>
              <a:gd name="T47" fmla="*/ 175 h 1405"/>
              <a:gd name="T48" fmla="*/ 84 w 1046"/>
              <a:gd name="T49" fmla="*/ 526 h 1405"/>
              <a:gd name="T50" fmla="*/ 0 w 1046"/>
              <a:gd name="T51" fmla="*/ 485 h 1405"/>
              <a:gd name="T52" fmla="*/ 92 w 1046"/>
              <a:gd name="T53" fmla="*/ 568 h 1405"/>
              <a:gd name="T54" fmla="*/ 953 w 1046"/>
              <a:gd name="T55" fmla="*/ 485 h 1405"/>
              <a:gd name="T56" fmla="*/ 953 w 1046"/>
              <a:gd name="T57" fmla="*/ 568 h 1405"/>
              <a:gd name="T58" fmla="*/ 1045 w 1046"/>
              <a:gd name="T59" fmla="*/ 485 h 1405"/>
              <a:gd name="T60" fmla="*/ 886 w 1046"/>
              <a:gd name="T61" fmla="*/ 786 h 1405"/>
              <a:gd name="T62" fmla="*/ 1004 w 1046"/>
              <a:gd name="T63" fmla="*/ 752 h 1405"/>
              <a:gd name="T64" fmla="*/ 886 w 1046"/>
              <a:gd name="T65" fmla="*/ 786 h 1405"/>
              <a:gd name="T66" fmla="*/ 92 w 1046"/>
              <a:gd name="T67" fmla="*/ 827 h 1405"/>
              <a:gd name="T68" fmla="*/ 126 w 1046"/>
              <a:gd name="T69" fmla="*/ 710 h 1405"/>
              <a:gd name="T70" fmla="*/ 42 w 1046"/>
              <a:gd name="T71" fmla="*/ 752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6" h="1405">
                <a:moveTo>
                  <a:pt x="870" y="526"/>
                </a:moveTo>
                <a:cubicBezTo>
                  <a:pt x="870" y="702"/>
                  <a:pt x="694" y="877"/>
                  <a:pt x="694" y="1053"/>
                </a:cubicBezTo>
                <a:cubicBezTo>
                  <a:pt x="343" y="1053"/>
                  <a:pt x="343" y="1053"/>
                  <a:pt x="343" y="1053"/>
                </a:cubicBezTo>
                <a:cubicBezTo>
                  <a:pt x="343" y="877"/>
                  <a:pt x="176" y="702"/>
                  <a:pt x="176" y="526"/>
                </a:cubicBezTo>
                <a:cubicBezTo>
                  <a:pt x="176" y="334"/>
                  <a:pt x="326" y="175"/>
                  <a:pt x="519" y="175"/>
                </a:cubicBezTo>
                <a:cubicBezTo>
                  <a:pt x="719" y="175"/>
                  <a:pt x="870" y="334"/>
                  <a:pt x="870" y="526"/>
                </a:cubicBezTo>
                <a:close/>
                <a:moveTo>
                  <a:pt x="652" y="1229"/>
                </a:moveTo>
                <a:cubicBezTo>
                  <a:pt x="393" y="1229"/>
                  <a:pt x="393" y="1229"/>
                  <a:pt x="393" y="1229"/>
                </a:cubicBezTo>
                <a:cubicBezTo>
                  <a:pt x="368" y="1229"/>
                  <a:pt x="343" y="1245"/>
                  <a:pt x="343" y="1270"/>
                </a:cubicBezTo>
                <a:cubicBezTo>
                  <a:pt x="343" y="1296"/>
                  <a:pt x="368" y="1321"/>
                  <a:pt x="393" y="1321"/>
                </a:cubicBezTo>
                <a:cubicBezTo>
                  <a:pt x="402" y="1321"/>
                  <a:pt x="402" y="1321"/>
                  <a:pt x="402" y="1321"/>
                </a:cubicBezTo>
                <a:cubicBezTo>
                  <a:pt x="418" y="1371"/>
                  <a:pt x="469" y="1404"/>
                  <a:pt x="519" y="1404"/>
                </a:cubicBezTo>
                <a:cubicBezTo>
                  <a:pt x="577" y="1404"/>
                  <a:pt x="627" y="1371"/>
                  <a:pt x="644" y="1321"/>
                </a:cubicBezTo>
                <a:cubicBezTo>
                  <a:pt x="652" y="1321"/>
                  <a:pt x="652" y="1321"/>
                  <a:pt x="652" y="1321"/>
                </a:cubicBezTo>
                <a:cubicBezTo>
                  <a:pt x="677" y="1321"/>
                  <a:pt x="694" y="1296"/>
                  <a:pt x="694" y="1270"/>
                </a:cubicBezTo>
                <a:cubicBezTo>
                  <a:pt x="694" y="1245"/>
                  <a:pt x="677" y="1229"/>
                  <a:pt x="652" y="1229"/>
                </a:cubicBezTo>
                <a:close/>
                <a:moveTo>
                  <a:pt x="652" y="1095"/>
                </a:moveTo>
                <a:cubicBezTo>
                  <a:pt x="393" y="1095"/>
                  <a:pt x="393" y="1095"/>
                  <a:pt x="393" y="1095"/>
                </a:cubicBezTo>
                <a:cubicBezTo>
                  <a:pt x="368" y="1095"/>
                  <a:pt x="343" y="1120"/>
                  <a:pt x="343" y="1145"/>
                </a:cubicBezTo>
                <a:cubicBezTo>
                  <a:pt x="343" y="1162"/>
                  <a:pt x="368" y="1187"/>
                  <a:pt x="393" y="1187"/>
                </a:cubicBezTo>
                <a:cubicBezTo>
                  <a:pt x="652" y="1187"/>
                  <a:pt x="652" y="1187"/>
                  <a:pt x="652" y="1187"/>
                </a:cubicBezTo>
                <a:cubicBezTo>
                  <a:pt x="677" y="1187"/>
                  <a:pt x="694" y="1162"/>
                  <a:pt x="694" y="1145"/>
                </a:cubicBezTo>
                <a:cubicBezTo>
                  <a:pt x="694" y="1120"/>
                  <a:pt x="677" y="1095"/>
                  <a:pt x="652" y="1095"/>
                </a:cubicBezTo>
                <a:close/>
                <a:moveTo>
                  <a:pt x="42" y="301"/>
                </a:moveTo>
                <a:cubicBezTo>
                  <a:pt x="126" y="351"/>
                  <a:pt x="126" y="351"/>
                  <a:pt x="126" y="351"/>
                </a:cubicBezTo>
                <a:cubicBezTo>
                  <a:pt x="134" y="326"/>
                  <a:pt x="151" y="301"/>
                  <a:pt x="168" y="275"/>
                </a:cubicBezTo>
                <a:cubicBezTo>
                  <a:pt x="92" y="225"/>
                  <a:pt x="92" y="225"/>
                  <a:pt x="92" y="225"/>
                </a:cubicBezTo>
                <a:lnTo>
                  <a:pt x="42" y="301"/>
                </a:lnTo>
                <a:close/>
                <a:moveTo>
                  <a:pt x="569" y="92"/>
                </a:moveTo>
                <a:cubicBezTo>
                  <a:pt x="569" y="0"/>
                  <a:pt x="569" y="0"/>
                  <a:pt x="569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77" y="92"/>
                  <a:pt x="477" y="92"/>
                  <a:pt x="477" y="92"/>
                </a:cubicBezTo>
                <a:cubicBezTo>
                  <a:pt x="493" y="92"/>
                  <a:pt x="510" y="92"/>
                  <a:pt x="519" y="92"/>
                </a:cubicBezTo>
                <a:cubicBezTo>
                  <a:pt x="535" y="92"/>
                  <a:pt x="552" y="92"/>
                  <a:pt x="569" y="92"/>
                </a:cubicBezTo>
                <a:close/>
                <a:moveTo>
                  <a:pt x="343" y="133"/>
                </a:moveTo>
                <a:cubicBezTo>
                  <a:pt x="301" y="50"/>
                  <a:pt x="301" y="50"/>
                  <a:pt x="301" y="50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93" y="159"/>
                  <a:pt x="318" y="142"/>
                  <a:pt x="343" y="133"/>
                </a:cubicBezTo>
                <a:close/>
                <a:moveTo>
                  <a:pt x="1004" y="301"/>
                </a:moveTo>
                <a:cubicBezTo>
                  <a:pt x="953" y="225"/>
                  <a:pt x="953" y="225"/>
                  <a:pt x="953" y="225"/>
                </a:cubicBezTo>
                <a:cubicBezTo>
                  <a:pt x="878" y="275"/>
                  <a:pt x="878" y="275"/>
                  <a:pt x="878" y="275"/>
                </a:cubicBezTo>
                <a:cubicBezTo>
                  <a:pt x="895" y="301"/>
                  <a:pt x="912" y="326"/>
                  <a:pt x="920" y="351"/>
                </a:cubicBezTo>
                <a:lnTo>
                  <a:pt x="1004" y="301"/>
                </a:lnTo>
                <a:close/>
                <a:moveTo>
                  <a:pt x="820" y="92"/>
                </a:moveTo>
                <a:cubicBezTo>
                  <a:pt x="744" y="50"/>
                  <a:pt x="744" y="50"/>
                  <a:pt x="744" y="50"/>
                </a:cubicBezTo>
                <a:cubicBezTo>
                  <a:pt x="702" y="133"/>
                  <a:pt x="702" y="133"/>
                  <a:pt x="702" y="133"/>
                </a:cubicBezTo>
                <a:cubicBezTo>
                  <a:pt x="727" y="142"/>
                  <a:pt x="753" y="159"/>
                  <a:pt x="778" y="175"/>
                </a:cubicBezTo>
                <a:lnTo>
                  <a:pt x="820" y="92"/>
                </a:lnTo>
                <a:close/>
                <a:moveTo>
                  <a:pt x="84" y="526"/>
                </a:moveTo>
                <a:cubicBezTo>
                  <a:pt x="84" y="510"/>
                  <a:pt x="84" y="501"/>
                  <a:pt x="92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68"/>
                  <a:pt x="0" y="568"/>
                  <a:pt x="0" y="568"/>
                </a:cubicBezTo>
                <a:cubicBezTo>
                  <a:pt x="92" y="568"/>
                  <a:pt x="92" y="568"/>
                  <a:pt x="92" y="568"/>
                </a:cubicBezTo>
                <a:cubicBezTo>
                  <a:pt x="84" y="560"/>
                  <a:pt x="84" y="543"/>
                  <a:pt x="84" y="526"/>
                </a:cubicBezTo>
                <a:close/>
                <a:moveTo>
                  <a:pt x="953" y="485"/>
                </a:moveTo>
                <a:cubicBezTo>
                  <a:pt x="953" y="501"/>
                  <a:pt x="962" y="510"/>
                  <a:pt x="962" y="526"/>
                </a:cubicBezTo>
                <a:cubicBezTo>
                  <a:pt x="962" y="543"/>
                  <a:pt x="953" y="560"/>
                  <a:pt x="953" y="568"/>
                </a:cubicBezTo>
                <a:cubicBezTo>
                  <a:pt x="1045" y="568"/>
                  <a:pt x="1045" y="568"/>
                  <a:pt x="1045" y="568"/>
                </a:cubicBezTo>
                <a:cubicBezTo>
                  <a:pt x="1045" y="485"/>
                  <a:pt x="1045" y="485"/>
                  <a:pt x="1045" y="485"/>
                </a:cubicBezTo>
                <a:lnTo>
                  <a:pt x="953" y="485"/>
                </a:lnTo>
                <a:close/>
                <a:moveTo>
                  <a:pt x="886" y="786"/>
                </a:moveTo>
                <a:cubicBezTo>
                  <a:pt x="953" y="827"/>
                  <a:pt x="953" y="827"/>
                  <a:pt x="953" y="827"/>
                </a:cubicBezTo>
                <a:cubicBezTo>
                  <a:pt x="1004" y="752"/>
                  <a:pt x="1004" y="752"/>
                  <a:pt x="1004" y="752"/>
                </a:cubicBezTo>
                <a:cubicBezTo>
                  <a:pt x="920" y="710"/>
                  <a:pt x="920" y="710"/>
                  <a:pt x="920" y="710"/>
                </a:cubicBezTo>
                <a:cubicBezTo>
                  <a:pt x="912" y="735"/>
                  <a:pt x="895" y="761"/>
                  <a:pt x="886" y="786"/>
                </a:cubicBezTo>
                <a:close/>
                <a:moveTo>
                  <a:pt x="42" y="752"/>
                </a:moveTo>
                <a:cubicBezTo>
                  <a:pt x="92" y="827"/>
                  <a:pt x="92" y="827"/>
                  <a:pt x="92" y="827"/>
                </a:cubicBezTo>
                <a:cubicBezTo>
                  <a:pt x="159" y="786"/>
                  <a:pt x="159" y="786"/>
                  <a:pt x="159" y="786"/>
                </a:cubicBezTo>
                <a:cubicBezTo>
                  <a:pt x="151" y="761"/>
                  <a:pt x="134" y="735"/>
                  <a:pt x="126" y="710"/>
                </a:cubicBezTo>
                <a:lnTo>
                  <a:pt x="42" y="752"/>
                </a:lnTo>
                <a:close/>
                <a:moveTo>
                  <a:pt x="42" y="752"/>
                </a:moveTo>
                <a:lnTo>
                  <a:pt x="42" y="75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30" name="Freeform 107"/>
          <p:cNvSpPr>
            <a:spLocks noChangeArrowheads="1"/>
          </p:cNvSpPr>
          <p:nvPr/>
        </p:nvSpPr>
        <p:spPr bwMode="auto">
          <a:xfrm>
            <a:off x="4430157" y="3833067"/>
            <a:ext cx="831106" cy="1000576"/>
          </a:xfrm>
          <a:custGeom>
            <a:avLst/>
            <a:gdLst>
              <a:gd name="T0" fmla="*/ 710 w 736"/>
              <a:gd name="T1" fmla="*/ 435 h 888"/>
              <a:gd name="T2" fmla="*/ 117 w 736"/>
              <a:gd name="T3" fmla="*/ 435 h 888"/>
              <a:gd name="T4" fmla="*/ 133 w 736"/>
              <a:gd name="T5" fmla="*/ 419 h 888"/>
              <a:gd name="T6" fmla="*/ 610 w 736"/>
              <a:gd name="T7" fmla="*/ 134 h 888"/>
              <a:gd name="T8" fmla="*/ 618 w 736"/>
              <a:gd name="T9" fmla="*/ 92 h 888"/>
              <a:gd name="T10" fmla="*/ 593 w 736"/>
              <a:gd name="T11" fmla="*/ 26 h 888"/>
              <a:gd name="T12" fmla="*/ 551 w 736"/>
              <a:gd name="T13" fmla="*/ 9 h 888"/>
              <a:gd name="T14" fmla="*/ 16 w 736"/>
              <a:gd name="T15" fmla="*/ 335 h 888"/>
              <a:gd name="T16" fmla="*/ 8 w 736"/>
              <a:gd name="T17" fmla="*/ 377 h 888"/>
              <a:gd name="T18" fmla="*/ 58 w 736"/>
              <a:gd name="T19" fmla="*/ 435 h 888"/>
              <a:gd name="T20" fmla="*/ 58 w 736"/>
              <a:gd name="T21" fmla="*/ 862 h 888"/>
              <a:gd name="T22" fmla="*/ 83 w 736"/>
              <a:gd name="T23" fmla="*/ 887 h 888"/>
              <a:gd name="T24" fmla="*/ 710 w 736"/>
              <a:gd name="T25" fmla="*/ 887 h 888"/>
              <a:gd name="T26" fmla="*/ 735 w 736"/>
              <a:gd name="T27" fmla="*/ 862 h 888"/>
              <a:gd name="T28" fmla="*/ 735 w 736"/>
              <a:gd name="T29" fmla="*/ 460 h 888"/>
              <a:gd name="T30" fmla="*/ 710 w 736"/>
              <a:gd name="T31" fmla="*/ 435 h 888"/>
              <a:gd name="T32" fmla="*/ 501 w 736"/>
              <a:gd name="T33" fmla="*/ 452 h 888"/>
              <a:gd name="T34" fmla="*/ 418 w 736"/>
              <a:gd name="T35" fmla="*/ 536 h 888"/>
              <a:gd name="T36" fmla="*/ 300 w 736"/>
              <a:gd name="T37" fmla="*/ 536 h 888"/>
              <a:gd name="T38" fmla="*/ 393 w 736"/>
              <a:gd name="T39" fmla="*/ 452 h 888"/>
              <a:gd name="T40" fmla="*/ 501 w 736"/>
              <a:gd name="T41" fmla="*/ 452 h 888"/>
              <a:gd name="T42" fmla="*/ 468 w 736"/>
              <a:gd name="T43" fmla="*/ 92 h 888"/>
              <a:gd name="T44" fmla="*/ 568 w 736"/>
              <a:gd name="T45" fmla="*/ 26 h 888"/>
              <a:gd name="T46" fmla="*/ 551 w 736"/>
              <a:gd name="T47" fmla="*/ 118 h 888"/>
              <a:gd name="T48" fmla="*/ 451 w 736"/>
              <a:gd name="T49" fmla="*/ 185 h 888"/>
              <a:gd name="T50" fmla="*/ 468 w 736"/>
              <a:gd name="T51" fmla="*/ 92 h 888"/>
              <a:gd name="T52" fmla="*/ 292 w 736"/>
              <a:gd name="T53" fmla="*/ 201 h 888"/>
              <a:gd name="T54" fmla="*/ 393 w 736"/>
              <a:gd name="T55" fmla="*/ 134 h 888"/>
              <a:gd name="T56" fmla="*/ 376 w 736"/>
              <a:gd name="T57" fmla="*/ 235 h 888"/>
              <a:gd name="T58" fmla="*/ 267 w 736"/>
              <a:gd name="T59" fmla="*/ 293 h 888"/>
              <a:gd name="T60" fmla="*/ 292 w 736"/>
              <a:gd name="T61" fmla="*/ 201 h 888"/>
              <a:gd name="T62" fmla="*/ 83 w 736"/>
              <a:gd name="T63" fmla="*/ 410 h 888"/>
              <a:gd name="T64" fmla="*/ 100 w 736"/>
              <a:gd name="T65" fmla="*/ 318 h 888"/>
              <a:gd name="T66" fmla="*/ 200 w 736"/>
              <a:gd name="T67" fmla="*/ 251 h 888"/>
              <a:gd name="T68" fmla="*/ 184 w 736"/>
              <a:gd name="T69" fmla="*/ 343 h 888"/>
              <a:gd name="T70" fmla="*/ 83 w 736"/>
              <a:gd name="T71" fmla="*/ 410 h 888"/>
              <a:gd name="T72" fmla="*/ 192 w 736"/>
              <a:gd name="T73" fmla="*/ 452 h 888"/>
              <a:gd name="T74" fmla="*/ 300 w 736"/>
              <a:gd name="T75" fmla="*/ 452 h 888"/>
              <a:gd name="T76" fmla="*/ 217 w 736"/>
              <a:gd name="T77" fmla="*/ 536 h 888"/>
              <a:gd name="T78" fmla="*/ 108 w 736"/>
              <a:gd name="T79" fmla="*/ 536 h 888"/>
              <a:gd name="T80" fmla="*/ 192 w 736"/>
              <a:gd name="T81" fmla="*/ 452 h 888"/>
              <a:gd name="T82" fmla="*/ 694 w 736"/>
              <a:gd name="T83" fmla="*/ 853 h 888"/>
              <a:gd name="T84" fmla="*/ 108 w 736"/>
              <a:gd name="T85" fmla="*/ 853 h 888"/>
              <a:gd name="T86" fmla="*/ 108 w 736"/>
              <a:gd name="T87" fmla="*/ 586 h 888"/>
              <a:gd name="T88" fmla="*/ 694 w 736"/>
              <a:gd name="T89" fmla="*/ 586 h 888"/>
              <a:gd name="T90" fmla="*/ 694 w 736"/>
              <a:gd name="T91" fmla="*/ 853 h 888"/>
              <a:gd name="T92" fmla="*/ 618 w 736"/>
              <a:gd name="T93" fmla="*/ 536 h 888"/>
              <a:gd name="T94" fmla="*/ 501 w 736"/>
              <a:gd name="T95" fmla="*/ 536 h 888"/>
              <a:gd name="T96" fmla="*/ 585 w 736"/>
              <a:gd name="T97" fmla="*/ 452 h 888"/>
              <a:gd name="T98" fmla="*/ 702 w 736"/>
              <a:gd name="T99" fmla="*/ 452 h 888"/>
              <a:gd name="T100" fmla="*/ 618 w 736"/>
              <a:gd name="T101" fmla="*/ 536 h 888"/>
              <a:gd name="T102" fmla="*/ 618 w 736"/>
              <a:gd name="T103" fmla="*/ 536 h 888"/>
              <a:gd name="T104" fmla="*/ 618 w 736"/>
              <a:gd name="T105" fmla="*/ 536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6" h="888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31" name="Group 4681"/>
          <p:cNvGrpSpPr>
            <a:grpSpLocks/>
          </p:cNvGrpSpPr>
          <p:nvPr/>
        </p:nvGrpSpPr>
        <p:grpSpPr bwMode="auto">
          <a:xfrm>
            <a:off x="2617211" y="3455894"/>
            <a:ext cx="736408" cy="965200"/>
            <a:chOff x="4576763" y="2300287"/>
            <a:chExt cx="276225" cy="361950"/>
          </a:xfrm>
          <a:solidFill>
            <a:srgbClr val="C00000"/>
          </a:solidFill>
        </p:grpSpPr>
        <p:sp>
          <p:nvSpPr>
            <p:cNvPr id="32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84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5" y="1816298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الإعلام القديم والجديد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7176027" y="2744141"/>
            <a:ext cx="2410691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المصدر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763517"/>
            <a:ext cx="2410691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المنتج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7176027" y="3509031"/>
            <a:ext cx="2410691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التفاعلية</a:t>
            </a:r>
            <a:endParaRPr lang="ar-SA" sz="2000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5" y="3528407"/>
            <a:ext cx="2410691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الجغرافيا</a:t>
            </a:r>
            <a:endParaRPr lang="ar-SA" sz="2000" b="1" dirty="0"/>
          </a:p>
        </p:txBody>
      </p:sp>
      <p:sp>
        <p:nvSpPr>
          <p:cNvPr id="28" name="مستطيل 27"/>
          <p:cNvSpPr/>
          <p:nvPr/>
        </p:nvSpPr>
        <p:spPr>
          <a:xfrm>
            <a:off x="7176027" y="4326309"/>
            <a:ext cx="2410691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الانتشار</a:t>
            </a:r>
            <a:endParaRPr lang="ar-SA" sz="2000" b="1" dirty="0"/>
          </a:p>
        </p:txBody>
      </p:sp>
      <p:sp>
        <p:nvSpPr>
          <p:cNvPr id="29" name="مستطيل 28"/>
          <p:cNvSpPr/>
          <p:nvPr/>
        </p:nvSpPr>
        <p:spPr>
          <a:xfrm>
            <a:off x="3953435" y="4326309"/>
            <a:ext cx="2410691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الرقابة</a:t>
            </a:r>
            <a:endParaRPr lang="ar-SA" sz="2000" b="1" dirty="0"/>
          </a:p>
        </p:txBody>
      </p:sp>
      <p:sp>
        <p:nvSpPr>
          <p:cNvPr id="30" name="مستطيل 29"/>
          <p:cNvSpPr/>
          <p:nvPr/>
        </p:nvSpPr>
        <p:spPr>
          <a:xfrm>
            <a:off x="7176027" y="5143587"/>
            <a:ext cx="2410691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التكلفة</a:t>
            </a:r>
            <a:endParaRPr lang="ar-SA" sz="2000" b="1" dirty="0"/>
          </a:p>
        </p:txBody>
      </p:sp>
      <p:sp>
        <p:nvSpPr>
          <p:cNvPr id="31" name="مستطيل 30"/>
          <p:cNvSpPr/>
          <p:nvPr/>
        </p:nvSpPr>
        <p:spPr>
          <a:xfrm>
            <a:off x="3953435" y="5143587"/>
            <a:ext cx="2410691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الأمن الفكري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5659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41" y="4666850"/>
            <a:ext cx="2105466" cy="1543009"/>
          </a:xfrm>
          <a:prstGeom prst="rect">
            <a:avLst/>
          </a:prstGeom>
        </p:spPr>
      </p:pic>
      <p:grpSp>
        <p:nvGrpSpPr>
          <p:cNvPr id="3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4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3" name="مستطيل 22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5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الإعلام القديم والجديد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5691138" y="3596248"/>
            <a:ext cx="3895579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ما هو الإعلام القديم؟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1446350" y="3596248"/>
            <a:ext cx="3895579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ما هو الإعلام الجديد؟</a:t>
            </a:r>
            <a:endParaRPr lang="ar-SA" dirty="0"/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2898734" y="5273615"/>
            <a:ext cx="547596" cy="572214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9" name="Group 97"/>
          <p:cNvGrpSpPr/>
          <p:nvPr/>
        </p:nvGrpSpPr>
        <p:grpSpPr>
          <a:xfrm>
            <a:off x="2141421" y="5194133"/>
            <a:ext cx="560808" cy="719380"/>
            <a:chOff x="4127501" y="4194175"/>
            <a:chExt cx="909638" cy="909637"/>
          </a:xfrm>
          <a:solidFill>
            <a:srgbClr val="FF0000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6" name="Freeform 21"/>
          <p:cNvSpPr>
            <a:spLocks/>
          </p:cNvSpPr>
          <p:nvPr/>
        </p:nvSpPr>
        <p:spPr bwMode="auto">
          <a:xfrm>
            <a:off x="2443159" y="5892215"/>
            <a:ext cx="590170" cy="753284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7" name="Group 86"/>
          <p:cNvGrpSpPr/>
          <p:nvPr/>
        </p:nvGrpSpPr>
        <p:grpSpPr>
          <a:xfrm>
            <a:off x="2712141" y="4581690"/>
            <a:ext cx="475658" cy="567477"/>
            <a:chOff x="3338513" y="696913"/>
            <a:chExt cx="771525" cy="717550"/>
          </a:xfrm>
          <a:solidFill>
            <a:schemeClr val="accent1">
              <a:lumMod val="50000"/>
            </a:schemeClr>
          </a:solidFill>
        </p:grpSpPr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3154968" y="5917516"/>
            <a:ext cx="628340" cy="806014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38"/>
          <p:cNvSpPr>
            <a:spLocks noEditPoints="1"/>
          </p:cNvSpPr>
          <p:nvPr/>
        </p:nvSpPr>
        <p:spPr bwMode="auto">
          <a:xfrm>
            <a:off x="3793773" y="5538133"/>
            <a:ext cx="504041" cy="65660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353204" y="4424918"/>
            <a:ext cx="499148" cy="642801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AutoShape 64"/>
          <p:cNvSpPr>
            <a:spLocks/>
          </p:cNvSpPr>
          <p:nvPr/>
        </p:nvSpPr>
        <p:spPr bwMode="auto">
          <a:xfrm>
            <a:off x="3961079" y="4970658"/>
            <a:ext cx="302134" cy="386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" name="Freeform 234"/>
          <p:cNvSpPr>
            <a:spLocks noChangeArrowheads="1"/>
          </p:cNvSpPr>
          <p:nvPr/>
        </p:nvSpPr>
        <p:spPr bwMode="auto">
          <a:xfrm>
            <a:off x="3554489" y="5185342"/>
            <a:ext cx="218536" cy="402855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004" y="4789043"/>
            <a:ext cx="1599180" cy="1401563"/>
          </a:xfrm>
          <a:prstGeom prst="rect">
            <a:avLst/>
          </a:prstGeom>
        </p:spPr>
      </p:pic>
      <p:grpSp>
        <p:nvGrpSpPr>
          <p:cNvPr id="3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4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3" name="مستطيل 22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6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الإعلام القديم والجديد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5691138" y="3596248"/>
            <a:ext cx="3895579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أهم الفوارق </a:t>
            </a:r>
            <a:r>
              <a:rPr lang="ar-SA" dirty="0" smtClean="0"/>
              <a:t>بين الإعلام القديم؟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1446350" y="3596248"/>
            <a:ext cx="3895579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والإعلام الجديد؟</a:t>
            </a:r>
            <a:endParaRPr lang="ar-SA" dirty="0"/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2898734" y="5273615"/>
            <a:ext cx="547596" cy="572214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9" name="Group 97"/>
          <p:cNvGrpSpPr/>
          <p:nvPr/>
        </p:nvGrpSpPr>
        <p:grpSpPr>
          <a:xfrm>
            <a:off x="2141421" y="5194133"/>
            <a:ext cx="560808" cy="719380"/>
            <a:chOff x="4127501" y="4194175"/>
            <a:chExt cx="909638" cy="909637"/>
          </a:xfrm>
          <a:solidFill>
            <a:srgbClr val="FF0000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6" name="Freeform 21"/>
          <p:cNvSpPr>
            <a:spLocks/>
          </p:cNvSpPr>
          <p:nvPr/>
        </p:nvSpPr>
        <p:spPr bwMode="auto">
          <a:xfrm>
            <a:off x="2443159" y="5892215"/>
            <a:ext cx="590170" cy="753284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7" name="Group 86"/>
          <p:cNvGrpSpPr/>
          <p:nvPr/>
        </p:nvGrpSpPr>
        <p:grpSpPr>
          <a:xfrm>
            <a:off x="2712141" y="4581690"/>
            <a:ext cx="475658" cy="567477"/>
            <a:chOff x="3338513" y="696913"/>
            <a:chExt cx="771525" cy="717550"/>
          </a:xfrm>
          <a:solidFill>
            <a:schemeClr val="accent1">
              <a:lumMod val="50000"/>
            </a:schemeClr>
          </a:solidFill>
        </p:grpSpPr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3154968" y="5917516"/>
            <a:ext cx="628340" cy="806014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38"/>
          <p:cNvSpPr>
            <a:spLocks noEditPoints="1"/>
          </p:cNvSpPr>
          <p:nvPr/>
        </p:nvSpPr>
        <p:spPr bwMode="auto">
          <a:xfrm>
            <a:off x="3793773" y="5538133"/>
            <a:ext cx="504041" cy="65660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353204" y="4424918"/>
            <a:ext cx="499148" cy="642801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AutoShape 64"/>
          <p:cNvSpPr>
            <a:spLocks/>
          </p:cNvSpPr>
          <p:nvPr/>
        </p:nvSpPr>
        <p:spPr bwMode="auto">
          <a:xfrm>
            <a:off x="3961079" y="4970658"/>
            <a:ext cx="302134" cy="386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" name="Freeform 234"/>
          <p:cNvSpPr>
            <a:spLocks noChangeArrowheads="1"/>
          </p:cNvSpPr>
          <p:nvPr/>
        </p:nvSpPr>
        <p:spPr bwMode="auto">
          <a:xfrm>
            <a:off x="3554489" y="5185342"/>
            <a:ext cx="218536" cy="402855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7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942" y="4560574"/>
            <a:ext cx="1599180" cy="1401563"/>
          </a:xfrm>
          <a:prstGeom prst="rect">
            <a:avLst/>
          </a:prstGeom>
        </p:spPr>
      </p:pic>
      <p:grpSp>
        <p:nvGrpSpPr>
          <p:cNvPr id="3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4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3" name="مستطيل 22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7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الإعلام القديم والجديد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4667959" y="3555981"/>
            <a:ext cx="1988725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الإعلام القديم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1550292" y="3476099"/>
            <a:ext cx="1988725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الإعلام الجديد</a:t>
            </a:r>
            <a:endParaRPr lang="ar-SA" b="1" dirty="0"/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2118808" y="5085357"/>
            <a:ext cx="547596" cy="572214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9" name="Group 97"/>
          <p:cNvGrpSpPr/>
          <p:nvPr/>
        </p:nvGrpSpPr>
        <p:grpSpPr>
          <a:xfrm>
            <a:off x="1361495" y="5005875"/>
            <a:ext cx="560808" cy="719380"/>
            <a:chOff x="4127501" y="4194175"/>
            <a:chExt cx="909638" cy="909637"/>
          </a:xfrm>
          <a:solidFill>
            <a:srgbClr val="FF0000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6" name="Freeform 21"/>
          <p:cNvSpPr>
            <a:spLocks/>
          </p:cNvSpPr>
          <p:nvPr/>
        </p:nvSpPr>
        <p:spPr bwMode="auto">
          <a:xfrm>
            <a:off x="1663233" y="5703957"/>
            <a:ext cx="590170" cy="753284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7" name="Group 86"/>
          <p:cNvGrpSpPr/>
          <p:nvPr/>
        </p:nvGrpSpPr>
        <p:grpSpPr>
          <a:xfrm>
            <a:off x="1932215" y="4393432"/>
            <a:ext cx="475658" cy="567477"/>
            <a:chOff x="3338513" y="696913"/>
            <a:chExt cx="771525" cy="717550"/>
          </a:xfrm>
          <a:solidFill>
            <a:schemeClr val="accent1">
              <a:lumMod val="50000"/>
            </a:schemeClr>
          </a:solidFill>
        </p:grpSpPr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2375042" y="5729258"/>
            <a:ext cx="628340" cy="806014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38"/>
          <p:cNvSpPr>
            <a:spLocks noEditPoints="1"/>
          </p:cNvSpPr>
          <p:nvPr/>
        </p:nvSpPr>
        <p:spPr bwMode="auto">
          <a:xfrm>
            <a:off x="3013847" y="5349875"/>
            <a:ext cx="504041" cy="65660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2573278" y="4236660"/>
            <a:ext cx="499148" cy="642801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AutoShape 64"/>
          <p:cNvSpPr>
            <a:spLocks/>
          </p:cNvSpPr>
          <p:nvPr/>
        </p:nvSpPr>
        <p:spPr bwMode="auto">
          <a:xfrm>
            <a:off x="3181153" y="4782400"/>
            <a:ext cx="302134" cy="386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" name="Freeform 234"/>
          <p:cNvSpPr>
            <a:spLocks noChangeArrowheads="1"/>
          </p:cNvSpPr>
          <p:nvPr/>
        </p:nvSpPr>
        <p:spPr bwMode="auto">
          <a:xfrm>
            <a:off x="2774563" y="4997084"/>
            <a:ext cx="218536" cy="402855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8108576" y="3476100"/>
            <a:ext cx="1478141" cy="3059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ميز بين الإعلام القديم والجديد من حيث:</a:t>
            </a:r>
          </a:p>
          <a:p>
            <a:pPr algn="ctr"/>
            <a:endParaRPr lang="ar-SA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b="1" dirty="0" smtClean="0"/>
              <a:t>الأمن الفكري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b="1" dirty="0" smtClean="0"/>
              <a:t>الهوية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b="1" dirty="0" smtClean="0"/>
              <a:t>السرعة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b="1" dirty="0" smtClean="0"/>
              <a:t>المصداقية</a:t>
            </a:r>
          </a:p>
        </p:txBody>
      </p:sp>
    </p:spTree>
    <p:extLst>
      <p:ext uri="{BB962C8B-B14F-4D97-AF65-F5344CB8AC3E}">
        <p14:creationId xmlns:p14="http://schemas.microsoft.com/office/powerpoint/2010/main" val="411730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8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الإعلام القديم والجديد</a:t>
            </a:r>
            <a:endParaRPr lang="ar-SA" sz="2000" b="1" dirty="0"/>
          </a:p>
        </p:txBody>
      </p:sp>
      <p:sp>
        <p:nvSpPr>
          <p:cNvPr id="27" name="مستطيل 26"/>
          <p:cNvSpPr/>
          <p:nvPr/>
        </p:nvSpPr>
        <p:spPr>
          <a:xfrm>
            <a:off x="8108576" y="3476100"/>
            <a:ext cx="1478141" cy="3059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dirty="0"/>
              <a:t>انقد الإعلام الجديد والقديم : من خلال ذكر ايجابيات وسلبيات الإعلام وبين المهارات المشتركة التي تحتاجها في</a:t>
            </a:r>
          </a:p>
          <a:p>
            <a:r>
              <a:rPr lang="ar-SA" dirty="0"/>
              <a:t>كل </a:t>
            </a:r>
            <a:r>
              <a:rPr lang="ar-SA" dirty="0" smtClean="0"/>
              <a:t>منهما.</a:t>
            </a:r>
            <a:endParaRPr lang="ar-SA" b="1" dirty="0" smtClean="0"/>
          </a:p>
        </p:txBody>
      </p:sp>
      <p:sp>
        <p:nvSpPr>
          <p:cNvPr id="28" name="مستطيل 27"/>
          <p:cNvSpPr/>
          <p:nvPr/>
        </p:nvSpPr>
        <p:spPr>
          <a:xfrm>
            <a:off x="3953434" y="3370464"/>
            <a:ext cx="1988725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ورشة عمل</a:t>
            </a:r>
            <a:endParaRPr lang="ar-SA" dirty="0"/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00" y="4084438"/>
            <a:ext cx="2852592" cy="22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3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السعودية بين الإعلام القديم والجديد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الإعلام القديم والجديد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35" y="3602538"/>
            <a:ext cx="3674901" cy="2965637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683" y="4586317"/>
            <a:ext cx="1599180" cy="1401563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7612858" y="3327382"/>
            <a:ext cx="1988725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الإعلام القديم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1550292" y="3274394"/>
            <a:ext cx="1988725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الإعلام الجديد</a:t>
            </a:r>
            <a:endParaRPr lang="ar-SA" b="1" dirty="0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2118808" y="5085357"/>
            <a:ext cx="547596" cy="572214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1" name="Group 97"/>
          <p:cNvGrpSpPr/>
          <p:nvPr/>
        </p:nvGrpSpPr>
        <p:grpSpPr>
          <a:xfrm>
            <a:off x="1361495" y="5005875"/>
            <a:ext cx="560808" cy="719380"/>
            <a:chOff x="4127501" y="4194175"/>
            <a:chExt cx="909638" cy="909637"/>
          </a:xfrm>
          <a:solidFill>
            <a:srgbClr val="FF0000"/>
          </a:solidFill>
        </p:grpSpPr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Freeform 21"/>
          <p:cNvSpPr>
            <a:spLocks/>
          </p:cNvSpPr>
          <p:nvPr/>
        </p:nvSpPr>
        <p:spPr bwMode="auto">
          <a:xfrm>
            <a:off x="1663233" y="5703957"/>
            <a:ext cx="590170" cy="753284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9" name="Group 86"/>
          <p:cNvGrpSpPr/>
          <p:nvPr/>
        </p:nvGrpSpPr>
        <p:grpSpPr>
          <a:xfrm>
            <a:off x="1932215" y="4393432"/>
            <a:ext cx="475658" cy="567477"/>
            <a:chOff x="3338513" y="696913"/>
            <a:chExt cx="771525" cy="717550"/>
          </a:xfrm>
          <a:solidFill>
            <a:schemeClr val="accent1">
              <a:lumMod val="50000"/>
            </a:schemeClr>
          </a:solidFill>
        </p:grpSpPr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2" name="Freeform 9"/>
          <p:cNvSpPr>
            <a:spLocks noEditPoints="1"/>
          </p:cNvSpPr>
          <p:nvPr/>
        </p:nvSpPr>
        <p:spPr bwMode="auto">
          <a:xfrm>
            <a:off x="2375042" y="5729258"/>
            <a:ext cx="628340" cy="806014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Freeform 38"/>
          <p:cNvSpPr>
            <a:spLocks noEditPoints="1"/>
          </p:cNvSpPr>
          <p:nvPr/>
        </p:nvSpPr>
        <p:spPr bwMode="auto">
          <a:xfrm>
            <a:off x="3013847" y="5349875"/>
            <a:ext cx="504041" cy="65660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AutoShape 64"/>
          <p:cNvSpPr>
            <a:spLocks/>
          </p:cNvSpPr>
          <p:nvPr/>
        </p:nvSpPr>
        <p:spPr bwMode="auto">
          <a:xfrm>
            <a:off x="3181153" y="4782400"/>
            <a:ext cx="302134" cy="386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5" name="Freeform 234"/>
          <p:cNvSpPr>
            <a:spLocks noChangeArrowheads="1"/>
          </p:cNvSpPr>
          <p:nvPr/>
        </p:nvSpPr>
        <p:spPr bwMode="auto">
          <a:xfrm>
            <a:off x="2774563" y="4997084"/>
            <a:ext cx="218536" cy="402855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1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9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الإعلام القديم والجديد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8108576" y="3476100"/>
            <a:ext cx="1478141" cy="3059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dirty="0"/>
              <a:t>بالمناقشة مع أفراد مجموعتك: </a:t>
            </a:r>
            <a:endParaRPr lang="ar-SA" dirty="0" smtClean="0"/>
          </a:p>
          <a:p>
            <a:r>
              <a:rPr lang="ar-SA" dirty="0" smtClean="0"/>
              <a:t>كيف </a:t>
            </a:r>
            <a:r>
              <a:rPr lang="ar-SA" dirty="0"/>
              <a:t>نعيد المجد للمدرسة والمسجد؟ وكيف يصمد أمام التلفاز ومواقع الانترنت؟</a:t>
            </a:r>
            <a:endParaRPr lang="ar-SA" b="1" dirty="0" smtClean="0"/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619" y="3703400"/>
            <a:ext cx="5661962" cy="23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5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مفهوم النقد الإعلامي</a:t>
            </a:r>
            <a:endParaRPr lang="ar-SA" sz="2000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3555981"/>
            <a:ext cx="1988725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النقد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770075" y="3555981"/>
            <a:ext cx="1988725" cy="57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النقض</a:t>
            </a:r>
            <a:endParaRPr lang="ar-SA" dirty="0"/>
          </a:p>
        </p:txBody>
      </p:sp>
      <p:sp>
        <p:nvSpPr>
          <p:cNvPr id="31" name="Freeform 544"/>
          <p:cNvSpPr>
            <a:spLocks noChangeArrowheads="1"/>
          </p:cNvSpPr>
          <p:nvPr/>
        </p:nvSpPr>
        <p:spPr bwMode="auto">
          <a:xfrm>
            <a:off x="7176027" y="4573798"/>
            <a:ext cx="1221212" cy="1292786"/>
          </a:xfrm>
          <a:custGeom>
            <a:avLst/>
            <a:gdLst>
              <a:gd name="T0" fmla="*/ 995 w 1588"/>
              <a:gd name="T1" fmla="*/ 870 h 1682"/>
              <a:gd name="T2" fmla="*/ 1078 w 1588"/>
              <a:gd name="T3" fmla="*/ 753 h 1682"/>
              <a:gd name="T4" fmla="*/ 1463 w 1588"/>
              <a:gd name="T5" fmla="*/ 661 h 1682"/>
              <a:gd name="T6" fmla="*/ 1546 w 1588"/>
              <a:gd name="T7" fmla="*/ 352 h 1682"/>
              <a:gd name="T8" fmla="*/ 1346 w 1588"/>
              <a:gd name="T9" fmla="*/ 527 h 1682"/>
              <a:gd name="T10" fmla="*/ 1120 w 1588"/>
              <a:gd name="T11" fmla="*/ 310 h 1682"/>
              <a:gd name="T12" fmla="*/ 1296 w 1588"/>
              <a:gd name="T13" fmla="*/ 101 h 1682"/>
              <a:gd name="T14" fmla="*/ 995 w 1588"/>
              <a:gd name="T15" fmla="*/ 184 h 1682"/>
              <a:gd name="T16" fmla="*/ 894 w 1588"/>
              <a:gd name="T17" fmla="*/ 577 h 1682"/>
              <a:gd name="T18" fmla="*/ 501 w 1588"/>
              <a:gd name="T19" fmla="*/ 452 h 1682"/>
              <a:gd name="T20" fmla="*/ 501 w 1588"/>
              <a:gd name="T21" fmla="*/ 427 h 1682"/>
              <a:gd name="T22" fmla="*/ 493 w 1588"/>
              <a:gd name="T23" fmla="*/ 0 h 1682"/>
              <a:gd name="T24" fmla="*/ 250 w 1588"/>
              <a:gd name="T25" fmla="*/ 285 h 1682"/>
              <a:gd name="T26" fmla="*/ 175 w 1588"/>
              <a:gd name="T27" fmla="*/ 393 h 1682"/>
              <a:gd name="T28" fmla="*/ 150 w 1588"/>
              <a:gd name="T29" fmla="*/ 427 h 1682"/>
              <a:gd name="T30" fmla="*/ 117 w 1588"/>
              <a:gd name="T31" fmla="*/ 477 h 1682"/>
              <a:gd name="T32" fmla="*/ 100 w 1588"/>
              <a:gd name="T33" fmla="*/ 502 h 1682"/>
              <a:gd name="T34" fmla="*/ 66 w 1588"/>
              <a:gd name="T35" fmla="*/ 586 h 1682"/>
              <a:gd name="T36" fmla="*/ 58 w 1588"/>
              <a:gd name="T37" fmla="*/ 611 h 1682"/>
              <a:gd name="T38" fmla="*/ 50 w 1588"/>
              <a:gd name="T39" fmla="*/ 678 h 1682"/>
              <a:gd name="T40" fmla="*/ 41 w 1588"/>
              <a:gd name="T41" fmla="*/ 728 h 1682"/>
              <a:gd name="T42" fmla="*/ 41 w 1588"/>
              <a:gd name="T43" fmla="*/ 744 h 1682"/>
              <a:gd name="T44" fmla="*/ 50 w 1588"/>
              <a:gd name="T45" fmla="*/ 778 h 1682"/>
              <a:gd name="T46" fmla="*/ 58 w 1588"/>
              <a:gd name="T47" fmla="*/ 811 h 1682"/>
              <a:gd name="T48" fmla="*/ 100 w 1588"/>
              <a:gd name="T49" fmla="*/ 878 h 1682"/>
              <a:gd name="T50" fmla="*/ 125 w 1588"/>
              <a:gd name="T51" fmla="*/ 853 h 1682"/>
              <a:gd name="T52" fmla="*/ 133 w 1588"/>
              <a:gd name="T53" fmla="*/ 795 h 1682"/>
              <a:gd name="T54" fmla="*/ 142 w 1588"/>
              <a:gd name="T55" fmla="*/ 770 h 1682"/>
              <a:gd name="T56" fmla="*/ 150 w 1588"/>
              <a:gd name="T57" fmla="*/ 753 h 1682"/>
              <a:gd name="T58" fmla="*/ 167 w 1588"/>
              <a:gd name="T59" fmla="*/ 720 h 1682"/>
              <a:gd name="T60" fmla="*/ 183 w 1588"/>
              <a:gd name="T61" fmla="*/ 694 h 1682"/>
              <a:gd name="T62" fmla="*/ 200 w 1588"/>
              <a:gd name="T63" fmla="*/ 669 h 1682"/>
              <a:gd name="T64" fmla="*/ 225 w 1588"/>
              <a:gd name="T65" fmla="*/ 644 h 1682"/>
              <a:gd name="T66" fmla="*/ 250 w 1588"/>
              <a:gd name="T67" fmla="*/ 619 h 1682"/>
              <a:gd name="T68" fmla="*/ 267 w 1588"/>
              <a:gd name="T69" fmla="*/ 611 h 1682"/>
              <a:gd name="T70" fmla="*/ 301 w 1588"/>
              <a:gd name="T71" fmla="*/ 594 h 1682"/>
              <a:gd name="T72" fmla="*/ 326 w 1588"/>
              <a:gd name="T73" fmla="*/ 577 h 1682"/>
              <a:gd name="T74" fmla="*/ 342 w 1588"/>
              <a:gd name="T75" fmla="*/ 569 h 1682"/>
              <a:gd name="T76" fmla="*/ 359 w 1588"/>
              <a:gd name="T77" fmla="*/ 586 h 1682"/>
              <a:gd name="T78" fmla="*/ 75 w 1588"/>
              <a:gd name="T79" fmla="*/ 1363 h 1682"/>
              <a:gd name="T80" fmla="*/ 292 w 1588"/>
              <a:gd name="T81" fmla="*/ 1581 h 1682"/>
              <a:gd name="T82" fmla="*/ 777 w 1588"/>
              <a:gd name="T83" fmla="*/ 1087 h 1682"/>
              <a:gd name="T84" fmla="*/ 1530 w 1588"/>
              <a:gd name="T85" fmla="*/ 1623 h 1682"/>
              <a:gd name="T86" fmla="*/ 217 w 1588"/>
              <a:gd name="T87" fmla="*/ 1522 h 1682"/>
              <a:gd name="T88" fmla="*/ 133 w 1588"/>
              <a:gd name="T89" fmla="*/ 1438 h 1682"/>
              <a:gd name="T90" fmla="*/ 217 w 1588"/>
              <a:gd name="T91" fmla="*/ 1522 h 1682"/>
              <a:gd name="T92" fmla="*/ 217 w 1588"/>
              <a:gd name="T93" fmla="*/ 152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8" h="1682">
                <a:moveTo>
                  <a:pt x="1530" y="1405"/>
                </a:moveTo>
                <a:cubicBezTo>
                  <a:pt x="995" y="870"/>
                  <a:pt x="995" y="870"/>
                  <a:pt x="995" y="870"/>
                </a:cubicBezTo>
                <a:cubicBezTo>
                  <a:pt x="995" y="862"/>
                  <a:pt x="986" y="862"/>
                  <a:pt x="978" y="853"/>
                </a:cubicBezTo>
                <a:cubicBezTo>
                  <a:pt x="1078" y="753"/>
                  <a:pt x="1078" y="753"/>
                  <a:pt x="1078" y="753"/>
                </a:cubicBezTo>
                <a:cubicBezTo>
                  <a:pt x="1078" y="753"/>
                  <a:pt x="1086" y="744"/>
                  <a:pt x="1086" y="736"/>
                </a:cubicBezTo>
                <a:cubicBezTo>
                  <a:pt x="1212" y="786"/>
                  <a:pt x="1362" y="761"/>
                  <a:pt x="1463" y="661"/>
                </a:cubicBezTo>
                <a:cubicBezTo>
                  <a:pt x="1538" y="586"/>
                  <a:pt x="1570" y="485"/>
                  <a:pt x="1562" y="377"/>
                </a:cubicBezTo>
                <a:cubicBezTo>
                  <a:pt x="1562" y="368"/>
                  <a:pt x="1554" y="352"/>
                  <a:pt x="1546" y="352"/>
                </a:cubicBezTo>
                <a:cubicBezTo>
                  <a:pt x="1538" y="352"/>
                  <a:pt x="1521" y="352"/>
                  <a:pt x="1513" y="360"/>
                </a:cubicBezTo>
                <a:cubicBezTo>
                  <a:pt x="1346" y="527"/>
                  <a:pt x="1346" y="527"/>
                  <a:pt x="1346" y="527"/>
                </a:cubicBezTo>
                <a:cubicBezTo>
                  <a:pt x="1170" y="485"/>
                  <a:pt x="1170" y="485"/>
                  <a:pt x="1170" y="485"/>
                </a:cubicBezTo>
                <a:cubicBezTo>
                  <a:pt x="1120" y="310"/>
                  <a:pt x="1120" y="310"/>
                  <a:pt x="1120" y="310"/>
                </a:cubicBezTo>
                <a:cubicBezTo>
                  <a:pt x="1287" y="134"/>
                  <a:pt x="1287" y="134"/>
                  <a:pt x="1287" y="134"/>
                </a:cubicBezTo>
                <a:cubicBezTo>
                  <a:pt x="1296" y="126"/>
                  <a:pt x="1304" y="118"/>
                  <a:pt x="1296" y="101"/>
                </a:cubicBezTo>
                <a:cubicBezTo>
                  <a:pt x="1296" y="92"/>
                  <a:pt x="1287" y="84"/>
                  <a:pt x="1270" y="84"/>
                </a:cubicBezTo>
                <a:cubicBezTo>
                  <a:pt x="1170" y="76"/>
                  <a:pt x="1061" y="109"/>
                  <a:pt x="995" y="184"/>
                </a:cubicBezTo>
                <a:cubicBezTo>
                  <a:pt x="886" y="285"/>
                  <a:pt x="861" y="435"/>
                  <a:pt x="911" y="561"/>
                </a:cubicBezTo>
                <a:cubicBezTo>
                  <a:pt x="903" y="569"/>
                  <a:pt x="903" y="569"/>
                  <a:pt x="894" y="577"/>
                </a:cubicBezTo>
                <a:cubicBezTo>
                  <a:pt x="752" y="711"/>
                  <a:pt x="752" y="711"/>
                  <a:pt x="752" y="711"/>
                </a:cubicBezTo>
                <a:cubicBezTo>
                  <a:pt x="501" y="452"/>
                  <a:pt x="501" y="452"/>
                  <a:pt x="501" y="452"/>
                </a:cubicBezTo>
                <a:cubicBezTo>
                  <a:pt x="493" y="452"/>
                  <a:pt x="493" y="443"/>
                  <a:pt x="484" y="443"/>
                </a:cubicBezTo>
                <a:cubicBezTo>
                  <a:pt x="493" y="435"/>
                  <a:pt x="493" y="435"/>
                  <a:pt x="501" y="427"/>
                </a:cubicBezTo>
                <a:cubicBezTo>
                  <a:pt x="551" y="435"/>
                  <a:pt x="652" y="335"/>
                  <a:pt x="735" y="251"/>
                </a:cubicBezTo>
                <a:cubicBezTo>
                  <a:pt x="493" y="0"/>
                  <a:pt x="493" y="0"/>
                  <a:pt x="493" y="0"/>
                </a:cubicBezTo>
                <a:cubicBezTo>
                  <a:pt x="376" y="109"/>
                  <a:pt x="301" y="184"/>
                  <a:pt x="309" y="243"/>
                </a:cubicBezTo>
                <a:cubicBezTo>
                  <a:pt x="284" y="251"/>
                  <a:pt x="259" y="268"/>
                  <a:pt x="250" y="285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92" y="343"/>
                  <a:pt x="175" y="368"/>
                  <a:pt x="175" y="393"/>
                </a:cubicBezTo>
                <a:cubicBezTo>
                  <a:pt x="167" y="402"/>
                  <a:pt x="167" y="402"/>
                  <a:pt x="159" y="410"/>
                </a:cubicBezTo>
                <a:cubicBezTo>
                  <a:pt x="150" y="427"/>
                  <a:pt x="150" y="427"/>
                  <a:pt x="150" y="427"/>
                </a:cubicBezTo>
                <a:cubicBezTo>
                  <a:pt x="133" y="443"/>
                  <a:pt x="133" y="443"/>
                  <a:pt x="133" y="443"/>
                </a:cubicBezTo>
                <a:cubicBezTo>
                  <a:pt x="125" y="452"/>
                  <a:pt x="125" y="469"/>
                  <a:pt x="117" y="477"/>
                </a:cubicBezTo>
                <a:lnTo>
                  <a:pt x="108" y="485"/>
                </a:ln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91" y="519"/>
                  <a:pt x="83" y="536"/>
                </a:cubicBezTo>
                <a:cubicBezTo>
                  <a:pt x="75" y="552"/>
                  <a:pt x="66" y="569"/>
                  <a:pt x="66" y="586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58" y="602"/>
                  <a:pt x="58" y="602"/>
                  <a:pt x="58" y="611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50" y="653"/>
                  <a:pt x="50" y="669"/>
                  <a:pt x="50" y="67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41" y="703"/>
                  <a:pt x="41" y="711"/>
                  <a:pt x="41" y="728"/>
                </a:cubicBezTo>
                <a:lnTo>
                  <a:pt x="41" y="736"/>
                </a:lnTo>
                <a:lnTo>
                  <a:pt x="41" y="744"/>
                </a:lnTo>
                <a:cubicBezTo>
                  <a:pt x="50" y="744"/>
                  <a:pt x="50" y="753"/>
                  <a:pt x="50" y="761"/>
                </a:cubicBezTo>
                <a:cubicBezTo>
                  <a:pt x="50" y="778"/>
                  <a:pt x="50" y="778"/>
                  <a:pt x="50" y="778"/>
                </a:cubicBezTo>
                <a:cubicBezTo>
                  <a:pt x="50" y="786"/>
                  <a:pt x="50" y="786"/>
                  <a:pt x="50" y="786"/>
                </a:cubicBezTo>
                <a:cubicBezTo>
                  <a:pt x="50" y="795"/>
                  <a:pt x="50" y="803"/>
                  <a:pt x="58" y="811"/>
                </a:cubicBezTo>
                <a:cubicBezTo>
                  <a:pt x="66" y="853"/>
                  <a:pt x="66" y="853"/>
                  <a:pt x="66" y="853"/>
                </a:cubicBezTo>
                <a:cubicBezTo>
                  <a:pt x="75" y="870"/>
                  <a:pt x="83" y="878"/>
                  <a:pt x="100" y="878"/>
                </a:cubicBezTo>
                <a:cubicBezTo>
                  <a:pt x="108" y="878"/>
                  <a:pt x="117" y="870"/>
                  <a:pt x="117" y="870"/>
                </a:cubicBezTo>
                <a:cubicBezTo>
                  <a:pt x="125" y="862"/>
                  <a:pt x="125" y="862"/>
                  <a:pt x="125" y="853"/>
                </a:cubicBezTo>
                <a:cubicBezTo>
                  <a:pt x="133" y="811"/>
                  <a:pt x="133" y="811"/>
                  <a:pt x="133" y="811"/>
                </a:cubicBezTo>
                <a:cubicBezTo>
                  <a:pt x="133" y="803"/>
                  <a:pt x="133" y="803"/>
                  <a:pt x="133" y="795"/>
                </a:cubicBezTo>
                <a:cubicBezTo>
                  <a:pt x="133" y="786"/>
                  <a:pt x="142" y="786"/>
                  <a:pt x="142" y="786"/>
                </a:cubicBezTo>
                <a:cubicBezTo>
                  <a:pt x="142" y="770"/>
                  <a:pt x="142" y="770"/>
                  <a:pt x="142" y="770"/>
                </a:cubicBezTo>
                <a:cubicBezTo>
                  <a:pt x="142" y="761"/>
                  <a:pt x="142" y="761"/>
                  <a:pt x="150" y="761"/>
                </a:cubicBezTo>
                <a:lnTo>
                  <a:pt x="150" y="753"/>
                </a:lnTo>
                <a:lnTo>
                  <a:pt x="150" y="744"/>
                </a:lnTo>
                <a:cubicBezTo>
                  <a:pt x="159" y="736"/>
                  <a:pt x="159" y="728"/>
                  <a:pt x="167" y="720"/>
                </a:cubicBezTo>
                <a:lnTo>
                  <a:pt x="167" y="711"/>
                </a:lnTo>
                <a:cubicBezTo>
                  <a:pt x="175" y="703"/>
                  <a:pt x="175" y="703"/>
                  <a:pt x="183" y="694"/>
                </a:cubicBezTo>
                <a:cubicBezTo>
                  <a:pt x="192" y="678"/>
                  <a:pt x="192" y="678"/>
                  <a:pt x="192" y="678"/>
                </a:cubicBezTo>
                <a:lnTo>
                  <a:pt x="200" y="669"/>
                </a:lnTo>
                <a:cubicBezTo>
                  <a:pt x="200" y="669"/>
                  <a:pt x="200" y="661"/>
                  <a:pt x="209" y="661"/>
                </a:cubicBezTo>
                <a:cubicBezTo>
                  <a:pt x="209" y="653"/>
                  <a:pt x="217" y="644"/>
                  <a:pt x="225" y="644"/>
                </a:cubicBezTo>
                <a:cubicBezTo>
                  <a:pt x="234" y="636"/>
                  <a:pt x="234" y="636"/>
                  <a:pt x="234" y="636"/>
                </a:cubicBezTo>
                <a:cubicBezTo>
                  <a:pt x="234" y="636"/>
                  <a:pt x="242" y="628"/>
                  <a:pt x="250" y="619"/>
                </a:cubicBezTo>
                <a:lnTo>
                  <a:pt x="259" y="619"/>
                </a:lnTo>
                <a:cubicBezTo>
                  <a:pt x="259" y="611"/>
                  <a:pt x="267" y="611"/>
                  <a:pt x="267" y="611"/>
                </a:cubicBezTo>
                <a:cubicBezTo>
                  <a:pt x="275" y="602"/>
                  <a:pt x="275" y="602"/>
                  <a:pt x="284" y="602"/>
                </a:cubicBezTo>
                <a:cubicBezTo>
                  <a:pt x="301" y="594"/>
                  <a:pt x="301" y="594"/>
                  <a:pt x="301" y="594"/>
                </a:cubicBezTo>
                <a:cubicBezTo>
                  <a:pt x="309" y="586"/>
                  <a:pt x="309" y="586"/>
                  <a:pt x="309" y="586"/>
                </a:cubicBezTo>
                <a:cubicBezTo>
                  <a:pt x="317" y="586"/>
                  <a:pt x="317" y="586"/>
                  <a:pt x="326" y="577"/>
                </a:cubicBezTo>
                <a:lnTo>
                  <a:pt x="334" y="577"/>
                </a:lnTo>
                <a:cubicBezTo>
                  <a:pt x="342" y="577"/>
                  <a:pt x="342" y="569"/>
                  <a:pt x="342" y="569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351" y="577"/>
                  <a:pt x="359" y="586"/>
                  <a:pt x="359" y="586"/>
                </a:cubicBezTo>
                <a:cubicBezTo>
                  <a:pt x="618" y="845"/>
                  <a:pt x="618" y="845"/>
                  <a:pt x="618" y="845"/>
                </a:cubicBezTo>
                <a:cubicBezTo>
                  <a:pt x="75" y="1363"/>
                  <a:pt x="75" y="1363"/>
                  <a:pt x="75" y="1363"/>
                </a:cubicBezTo>
                <a:cubicBezTo>
                  <a:pt x="8" y="1430"/>
                  <a:pt x="0" y="1531"/>
                  <a:pt x="66" y="1597"/>
                </a:cubicBezTo>
                <a:cubicBezTo>
                  <a:pt x="133" y="1664"/>
                  <a:pt x="225" y="1647"/>
                  <a:pt x="292" y="1581"/>
                </a:cubicBezTo>
                <a:cubicBezTo>
                  <a:pt x="769" y="1079"/>
                  <a:pt x="769" y="1079"/>
                  <a:pt x="769" y="1079"/>
                </a:cubicBezTo>
                <a:cubicBezTo>
                  <a:pt x="769" y="1079"/>
                  <a:pt x="777" y="1079"/>
                  <a:pt x="777" y="1087"/>
                </a:cubicBezTo>
                <a:cubicBezTo>
                  <a:pt x="1312" y="1623"/>
                  <a:pt x="1312" y="1623"/>
                  <a:pt x="1312" y="1623"/>
                </a:cubicBezTo>
                <a:cubicBezTo>
                  <a:pt x="1371" y="1681"/>
                  <a:pt x="1471" y="1681"/>
                  <a:pt x="1530" y="1623"/>
                </a:cubicBezTo>
                <a:cubicBezTo>
                  <a:pt x="1587" y="1564"/>
                  <a:pt x="1587" y="1464"/>
                  <a:pt x="1530" y="1405"/>
                </a:cubicBezTo>
                <a:close/>
                <a:moveTo>
                  <a:pt x="217" y="1522"/>
                </a:moveTo>
                <a:cubicBezTo>
                  <a:pt x="192" y="1547"/>
                  <a:pt x="159" y="1547"/>
                  <a:pt x="133" y="1522"/>
                </a:cubicBezTo>
                <a:cubicBezTo>
                  <a:pt x="108" y="1497"/>
                  <a:pt x="108" y="1455"/>
                  <a:pt x="133" y="1438"/>
                </a:cubicBezTo>
                <a:cubicBezTo>
                  <a:pt x="159" y="1413"/>
                  <a:pt x="192" y="1413"/>
                  <a:pt x="217" y="1438"/>
                </a:cubicBezTo>
                <a:cubicBezTo>
                  <a:pt x="242" y="1455"/>
                  <a:pt x="242" y="1497"/>
                  <a:pt x="217" y="1522"/>
                </a:cubicBezTo>
                <a:close/>
                <a:moveTo>
                  <a:pt x="217" y="1522"/>
                </a:moveTo>
                <a:lnTo>
                  <a:pt x="217" y="15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32" name="AutoShape 115"/>
          <p:cNvSpPr>
            <a:spLocks/>
          </p:cNvSpPr>
          <p:nvPr/>
        </p:nvSpPr>
        <p:spPr bwMode="auto">
          <a:xfrm>
            <a:off x="4457166" y="4624673"/>
            <a:ext cx="1150258" cy="11910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10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مفهوم النقد الإعلامي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4833698" y="3442067"/>
            <a:ext cx="3872753" cy="16203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وسائل الإعلام التالية: ما أفضل طريقة للتعامل معها: النقد والاستفادة من الجيد والبعد عن السيء، أم </a:t>
            </a:r>
            <a:r>
              <a:rPr lang="ar-SA" dirty="0" smtClean="0"/>
              <a:t>النقض؛</a:t>
            </a:r>
            <a:endParaRPr lang="ar-SA" dirty="0"/>
          </a:p>
          <a:p>
            <a:pPr algn="ctr"/>
            <a:r>
              <a:rPr lang="ar-SA" dirty="0"/>
              <a:t>بمعنى البعد التام عن كل ما يقدم معها، وتحذير الآخرين منها؟</a:t>
            </a:r>
            <a:endParaRPr lang="ar-SA" b="1" dirty="0" smtClean="0"/>
          </a:p>
        </p:txBody>
      </p:sp>
      <p:cxnSp>
        <p:nvCxnSpPr>
          <p:cNvPr id="27" name="Straight Arrow Connector 173"/>
          <p:cNvCxnSpPr/>
          <p:nvPr/>
        </p:nvCxnSpPr>
        <p:spPr>
          <a:xfrm>
            <a:off x="6770075" y="5405718"/>
            <a:ext cx="0" cy="1123723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8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9"/>
          <p:cNvSpPr>
            <a:spLocks noChangeArrowheads="1"/>
          </p:cNvSpPr>
          <p:nvPr/>
        </p:nvSpPr>
        <p:spPr bwMode="auto">
          <a:xfrm>
            <a:off x="2109032" y="1922300"/>
            <a:ext cx="2355413" cy="3931221"/>
          </a:xfrm>
          <a:custGeom>
            <a:avLst/>
            <a:gdLst>
              <a:gd name="T0" fmla="*/ 155 w 1187"/>
              <a:gd name="T1" fmla="*/ 991 h 1806"/>
              <a:gd name="T2" fmla="*/ 301 w 1187"/>
              <a:gd name="T3" fmla="*/ 1469 h 1806"/>
              <a:gd name="T4" fmla="*/ 301 w 1187"/>
              <a:gd name="T5" fmla="*/ 1597 h 1806"/>
              <a:gd name="T6" fmla="*/ 301 w 1187"/>
              <a:gd name="T7" fmla="*/ 1726 h 1806"/>
              <a:gd name="T8" fmla="*/ 796 w 1187"/>
              <a:gd name="T9" fmla="*/ 1805 h 1806"/>
              <a:gd name="T10" fmla="*/ 849 w 1187"/>
              <a:gd name="T11" fmla="*/ 1664 h 1806"/>
              <a:gd name="T12" fmla="*/ 849 w 1187"/>
              <a:gd name="T13" fmla="*/ 1531 h 1806"/>
              <a:gd name="T14" fmla="*/ 858 w 1187"/>
              <a:gd name="T15" fmla="*/ 1412 h 1806"/>
              <a:gd name="T16" fmla="*/ 1031 w 1187"/>
              <a:gd name="T17" fmla="*/ 991 h 1806"/>
              <a:gd name="T18" fmla="*/ 593 w 1187"/>
              <a:gd name="T19" fmla="*/ 0 h 1806"/>
              <a:gd name="T20" fmla="*/ 155 w 1187"/>
              <a:gd name="T21" fmla="*/ 991 h 1806"/>
              <a:gd name="T22" fmla="*/ 575 w 1187"/>
              <a:gd name="T23" fmla="*/ 1102 h 1806"/>
              <a:gd name="T24" fmla="*/ 593 w 1187"/>
              <a:gd name="T25" fmla="*/ 1080 h 1806"/>
              <a:gd name="T26" fmla="*/ 615 w 1187"/>
              <a:gd name="T27" fmla="*/ 1385 h 1806"/>
              <a:gd name="T28" fmla="*/ 575 w 1187"/>
              <a:gd name="T29" fmla="*/ 1102 h 1806"/>
              <a:gd name="T30" fmla="*/ 221 w 1187"/>
              <a:gd name="T31" fmla="*/ 934 h 1806"/>
              <a:gd name="T32" fmla="*/ 593 w 1187"/>
              <a:gd name="T33" fmla="*/ 93 h 1806"/>
              <a:gd name="T34" fmla="*/ 965 w 1187"/>
              <a:gd name="T35" fmla="*/ 934 h 1806"/>
              <a:gd name="T36" fmla="*/ 960 w 1187"/>
              <a:gd name="T37" fmla="*/ 938 h 1806"/>
              <a:gd name="T38" fmla="*/ 703 w 1187"/>
              <a:gd name="T39" fmla="*/ 1385 h 1806"/>
              <a:gd name="T40" fmla="*/ 703 w 1187"/>
              <a:gd name="T41" fmla="*/ 1089 h 1806"/>
              <a:gd name="T42" fmla="*/ 827 w 1187"/>
              <a:gd name="T43" fmla="*/ 615 h 1806"/>
              <a:gd name="T44" fmla="*/ 699 w 1187"/>
              <a:gd name="T45" fmla="*/ 951 h 1806"/>
              <a:gd name="T46" fmla="*/ 681 w 1187"/>
              <a:gd name="T47" fmla="*/ 752 h 1806"/>
              <a:gd name="T48" fmla="*/ 659 w 1187"/>
              <a:gd name="T49" fmla="*/ 1013 h 1806"/>
              <a:gd name="T50" fmla="*/ 527 w 1187"/>
              <a:gd name="T51" fmla="*/ 1013 h 1806"/>
              <a:gd name="T52" fmla="*/ 504 w 1187"/>
              <a:gd name="T53" fmla="*/ 752 h 1806"/>
              <a:gd name="T54" fmla="*/ 487 w 1187"/>
              <a:gd name="T55" fmla="*/ 951 h 1806"/>
              <a:gd name="T56" fmla="*/ 359 w 1187"/>
              <a:gd name="T57" fmla="*/ 615 h 1806"/>
              <a:gd name="T58" fmla="*/ 482 w 1187"/>
              <a:gd name="T59" fmla="*/ 1089 h 1806"/>
              <a:gd name="T60" fmla="*/ 482 w 1187"/>
              <a:gd name="T61" fmla="*/ 1385 h 1806"/>
              <a:gd name="T62" fmla="*/ 225 w 1187"/>
              <a:gd name="T63" fmla="*/ 938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87" h="1806">
                <a:moveTo>
                  <a:pt x="155" y="991"/>
                </a:moveTo>
                <a:lnTo>
                  <a:pt x="155" y="991"/>
                </a:lnTo>
                <a:cubicBezTo>
                  <a:pt x="155" y="991"/>
                  <a:pt x="319" y="1203"/>
                  <a:pt x="327" y="1412"/>
                </a:cubicBezTo>
                <a:cubicBezTo>
                  <a:pt x="310" y="1425"/>
                  <a:pt x="301" y="1447"/>
                  <a:pt x="301" y="1469"/>
                </a:cubicBezTo>
                <a:cubicBezTo>
                  <a:pt x="301" y="1496"/>
                  <a:pt x="314" y="1518"/>
                  <a:pt x="336" y="1531"/>
                </a:cubicBezTo>
                <a:cubicBezTo>
                  <a:pt x="314" y="1549"/>
                  <a:pt x="301" y="1571"/>
                  <a:pt x="301" y="1597"/>
                </a:cubicBezTo>
                <a:cubicBezTo>
                  <a:pt x="301" y="1624"/>
                  <a:pt x="314" y="1646"/>
                  <a:pt x="336" y="1664"/>
                </a:cubicBezTo>
                <a:cubicBezTo>
                  <a:pt x="314" y="1677"/>
                  <a:pt x="301" y="1699"/>
                  <a:pt x="301" y="1726"/>
                </a:cubicBezTo>
                <a:cubicBezTo>
                  <a:pt x="301" y="1770"/>
                  <a:pt x="341" y="1805"/>
                  <a:pt x="389" y="1805"/>
                </a:cubicBezTo>
                <a:cubicBezTo>
                  <a:pt x="796" y="1805"/>
                  <a:pt x="796" y="1805"/>
                  <a:pt x="796" y="1805"/>
                </a:cubicBezTo>
                <a:cubicBezTo>
                  <a:pt x="845" y="1805"/>
                  <a:pt x="885" y="1770"/>
                  <a:pt x="885" y="1726"/>
                </a:cubicBezTo>
                <a:cubicBezTo>
                  <a:pt x="885" y="1699"/>
                  <a:pt x="871" y="1677"/>
                  <a:pt x="849" y="1664"/>
                </a:cubicBezTo>
                <a:cubicBezTo>
                  <a:pt x="871" y="1646"/>
                  <a:pt x="885" y="1624"/>
                  <a:pt x="885" y="1597"/>
                </a:cubicBezTo>
                <a:cubicBezTo>
                  <a:pt x="885" y="1571"/>
                  <a:pt x="871" y="1549"/>
                  <a:pt x="849" y="1531"/>
                </a:cubicBezTo>
                <a:cubicBezTo>
                  <a:pt x="871" y="1518"/>
                  <a:pt x="885" y="1496"/>
                  <a:pt x="885" y="1469"/>
                </a:cubicBezTo>
                <a:cubicBezTo>
                  <a:pt x="885" y="1447"/>
                  <a:pt x="876" y="1425"/>
                  <a:pt x="858" y="1412"/>
                </a:cubicBezTo>
                <a:cubicBezTo>
                  <a:pt x="867" y="1203"/>
                  <a:pt x="1031" y="991"/>
                  <a:pt x="1031" y="991"/>
                </a:cubicBezTo>
                <a:lnTo>
                  <a:pt x="1031" y="991"/>
                </a:lnTo>
                <a:cubicBezTo>
                  <a:pt x="1128" y="885"/>
                  <a:pt x="1186" y="748"/>
                  <a:pt x="1186" y="593"/>
                </a:cubicBezTo>
                <a:cubicBezTo>
                  <a:pt x="1186" y="266"/>
                  <a:pt x="920" y="0"/>
                  <a:pt x="593" y="0"/>
                </a:cubicBezTo>
                <a:cubicBezTo>
                  <a:pt x="265" y="0"/>
                  <a:pt x="0" y="266"/>
                  <a:pt x="0" y="593"/>
                </a:cubicBezTo>
                <a:cubicBezTo>
                  <a:pt x="0" y="748"/>
                  <a:pt x="57" y="885"/>
                  <a:pt x="155" y="991"/>
                </a:cubicBezTo>
                <a:close/>
                <a:moveTo>
                  <a:pt x="575" y="1102"/>
                </a:moveTo>
                <a:lnTo>
                  <a:pt x="575" y="1102"/>
                </a:lnTo>
                <a:cubicBezTo>
                  <a:pt x="575" y="1093"/>
                  <a:pt x="575" y="1089"/>
                  <a:pt x="580" y="1084"/>
                </a:cubicBezTo>
                <a:cubicBezTo>
                  <a:pt x="580" y="1084"/>
                  <a:pt x="584" y="1080"/>
                  <a:pt x="593" y="1080"/>
                </a:cubicBezTo>
                <a:cubicBezTo>
                  <a:pt x="602" y="1080"/>
                  <a:pt x="615" y="1089"/>
                  <a:pt x="615" y="1102"/>
                </a:cubicBezTo>
                <a:cubicBezTo>
                  <a:pt x="615" y="1385"/>
                  <a:pt x="615" y="1385"/>
                  <a:pt x="615" y="1385"/>
                </a:cubicBezTo>
                <a:cubicBezTo>
                  <a:pt x="575" y="1385"/>
                  <a:pt x="575" y="1385"/>
                  <a:pt x="575" y="1385"/>
                </a:cubicBezTo>
                <a:lnTo>
                  <a:pt x="575" y="1102"/>
                </a:lnTo>
                <a:close/>
                <a:moveTo>
                  <a:pt x="221" y="934"/>
                </a:moveTo>
                <a:lnTo>
                  <a:pt x="221" y="934"/>
                </a:lnTo>
                <a:cubicBezTo>
                  <a:pt x="137" y="841"/>
                  <a:pt x="88" y="722"/>
                  <a:pt x="88" y="593"/>
                </a:cubicBezTo>
                <a:cubicBezTo>
                  <a:pt x="88" y="319"/>
                  <a:pt x="314" y="93"/>
                  <a:pt x="593" y="93"/>
                </a:cubicBezTo>
                <a:cubicBezTo>
                  <a:pt x="871" y="93"/>
                  <a:pt x="1097" y="319"/>
                  <a:pt x="1097" y="593"/>
                </a:cubicBezTo>
                <a:cubicBezTo>
                  <a:pt x="1097" y="722"/>
                  <a:pt x="1048" y="841"/>
                  <a:pt x="965" y="934"/>
                </a:cubicBezTo>
                <a:lnTo>
                  <a:pt x="965" y="934"/>
                </a:lnTo>
                <a:cubicBezTo>
                  <a:pt x="960" y="938"/>
                  <a:pt x="960" y="938"/>
                  <a:pt x="960" y="938"/>
                </a:cubicBezTo>
                <a:cubicBezTo>
                  <a:pt x="956" y="947"/>
                  <a:pt x="788" y="1159"/>
                  <a:pt x="770" y="1385"/>
                </a:cubicBezTo>
                <a:cubicBezTo>
                  <a:pt x="703" y="1385"/>
                  <a:pt x="703" y="1385"/>
                  <a:pt x="703" y="1385"/>
                </a:cubicBezTo>
                <a:cubicBezTo>
                  <a:pt x="703" y="1102"/>
                  <a:pt x="703" y="1102"/>
                  <a:pt x="703" y="1102"/>
                </a:cubicBezTo>
                <a:cubicBezTo>
                  <a:pt x="703" y="1098"/>
                  <a:pt x="703" y="1093"/>
                  <a:pt x="703" y="1089"/>
                </a:cubicBezTo>
                <a:cubicBezTo>
                  <a:pt x="845" y="646"/>
                  <a:pt x="845" y="646"/>
                  <a:pt x="845" y="646"/>
                </a:cubicBezTo>
                <a:cubicBezTo>
                  <a:pt x="849" y="633"/>
                  <a:pt x="840" y="619"/>
                  <a:pt x="827" y="615"/>
                </a:cubicBezTo>
                <a:cubicBezTo>
                  <a:pt x="818" y="615"/>
                  <a:pt x="805" y="619"/>
                  <a:pt x="801" y="633"/>
                </a:cubicBezTo>
                <a:cubicBezTo>
                  <a:pt x="699" y="951"/>
                  <a:pt x="699" y="951"/>
                  <a:pt x="699" y="951"/>
                </a:cubicBezTo>
                <a:cubicBezTo>
                  <a:pt x="699" y="770"/>
                  <a:pt x="699" y="770"/>
                  <a:pt x="699" y="770"/>
                </a:cubicBezTo>
                <a:cubicBezTo>
                  <a:pt x="699" y="761"/>
                  <a:pt x="690" y="752"/>
                  <a:pt x="681" y="752"/>
                </a:cubicBezTo>
                <a:cubicBezTo>
                  <a:pt x="668" y="752"/>
                  <a:pt x="659" y="761"/>
                  <a:pt x="659" y="770"/>
                </a:cubicBezTo>
                <a:cubicBezTo>
                  <a:pt x="659" y="1013"/>
                  <a:pt x="659" y="1013"/>
                  <a:pt x="659" y="1013"/>
                </a:cubicBezTo>
                <a:cubicBezTo>
                  <a:pt x="641" y="1000"/>
                  <a:pt x="619" y="991"/>
                  <a:pt x="593" y="991"/>
                </a:cubicBezTo>
                <a:cubicBezTo>
                  <a:pt x="566" y="991"/>
                  <a:pt x="544" y="1000"/>
                  <a:pt x="527" y="1013"/>
                </a:cubicBezTo>
                <a:cubicBezTo>
                  <a:pt x="527" y="770"/>
                  <a:pt x="527" y="770"/>
                  <a:pt x="527" y="770"/>
                </a:cubicBezTo>
                <a:cubicBezTo>
                  <a:pt x="527" y="761"/>
                  <a:pt x="518" y="752"/>
                  <a:pt x="504" y="752"/>
                </a:cubicBezTo>
                <a:cubicBezTo>
                  <a:pt x="495" y="752"/>
                  <a:pt x="487" y="761"/>
                  <a:pt x="487" y="770"/>
                </a:cubicBezTo>
                <a:cubicBezTo>
                  <a:pt x="487" y="951"/>
                  <a:pt x="487" y="951"/>
                  <a:pt x="487" y="951"/>
                </a:cubicBezTo>
                <a:cubicBezTo>
                  <a:pt x="385" y="633"/>
                  <a:pt x="385" y="633"/>
                  <a:pt x="385" y="633"/>
                </a:cubicBezTo>
                <a:cubicBezTo>
                  <a:pt x="381" y="619"/>
                  <a:pt x="367" y="615"/>
                  <a:pt x="359" y="615"/>
                </a:cubicBezTo>
                <a:cubicBezTo>
                  <a:pt x="345" y="619"/>
                  <a:pt x="336" y="633"/>
                  <a:pt x="341" y="646"/>
                </a:cubicBezTo>
                <a:cubicBezTo>
                  <a:pt x="482" y="1089"/>
                  <a:pt x="482" y="1089"/>
                  <a:pt x="482" y="1089"/>
                </a:cubicBezTo>
                <a:cubicBezTo>
                  <a:pt x="482" y="1093"/>
                  <a:pt x="482" y="1098"/>
                  <a:pt x="482" y="1102"/>
                </a:cubicBezTo>
                <a:cubicBezTo>
                  <a:pt x="482" y="1385"/>
                  <a:pt x="482" y="1385"/>
                  <a:pt x="482" y="1385"/>
                </a:cubicBezTo>
                <a:cubicBezTo>
                  <a:pt x="416" y="1385"/>
                  <a:pt x="416" y="1385"/>
                  <a:pt x="416" y="1385"/>
                </a:cubicBezTo>
                <a:cubicBezTo>
                  <a:pt x="398" y="1159"/>
                  <a:pt x="230" y="947"/>
                  <a:pt x="225" y="938"/>
                </a:cubicBezTo>
                <a:cubicBezTo>
                  <a:pt x="221" y="934"/>
                  <a:pt x="221" y="934"/>
                  <a:pt x="221" y="934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Freeform 123"/>
          <p:cNvSpPr>
            <a:spLocks noChangeArrowheads="1"/>
          </p:cNvSpPr>
          <p:nvPr/>
        </p:nvSpPr>
        <p:spPr bwMode="auto">
          <a:xfrm>
            <a:off x="3165992" y="808087"/>
            <a:ext cx="246081" cy="1124585"/>
          </a:xfrm>
          <a:custGeom>
            <a:avLst/>
            <a:gdLst>
              <a:gd name="T0" fmla="*/ 62 w 129"/>
              <a:gd name="T1" fmla="*/ 0 h 519"/>
              <a:gd name="T2" fmla="*/ 62 w 129"/>
              <a:gd name="T3" fmla="*/ 0 h 519"/>
              <a:gd name="T4" fmla="*/ 128 w 129"/>
              <a:gd name="T5" fmla="*/ 66 h 519"/>
              <a:gd name="T6" fmla="*/ 128 w 129"/>
              <a:gd name="T7" fmla="*/ 456 h 519"/>
              <a:gd name="T8" fmla="*/ 62 w 129"/>
              <a:gd name="T9" fmla="*/ 518 h 519"/>
              <a:gd name="T10" fmla="*/ 0 w 129"/>
              <a:gd name="T11" fmla="*/ 456 h 519"/>
              <a:gd name="T12" fmla="*/ 0 w 129"/>
              <a:gd name="T13" fmla="*/ 66 h 519"/>
              <a:gd name="T14" fmla="*/ 62 w 129"/>
              <a:gd name="T15" fmla="*/ 0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519">
                <a:moveTo>
                  <a:pt x="62" y="0"/>
                </a:moveTo>
                <a:lnTo>
                  <a:pt x="62" y="0"/>
                </a:lnTo>
                <a:cubicBezTo>
                  <a:pt x="97" y="0"/>
                  <a:pt x="128" y="31"/>
                  <a:pt x="128" y="66"/>
                </a:cubicBezTo>
                <a:cubicBezTo>
                  <a:pt x="128" y="456"/>
                  <a:pt x="128" y="456"/>
                  <a:pt x="128" y="456"/>
                </a:cubicBezTo>
                <a:cubicBezTo>
                  <a:pt x="128" y="491"/>
                  <a:pt x="97" y="518"/>
                  <a:pt x="62" y="518"/>
                </a:cubicBezTo>
                <a:cubicBezTo>
                  <a:pt x="27" y="518"/>
                  <a:pt x="0" y="491"/>
                  <a:pt x="0" y="45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31"/>
                  <a:pt x="27" y="0"/>
                  <a:pt x="6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reeform 124"/>
          <p:cNvSpPr>
            <a:spLocks noChangeArrowheads="1"/>
          </p:cNvSpPr>
          <p:nvPr/>
        </p:nvSpPr>
        <p:spPr bwMode="auto">
          <a:xfrm>
            <a:off x="1631624" y="1512953"/>
            <a:ext cx="826158" cy="884289"/>
          </a:xfrm>
          <a:custGeom>
            <a:avLst/>
            <a:gdLst>
              <a:gd name="T0" fmla="*/ 26 w 417"/>
              <a:gd name="T1" fmla="*/ 22 h 408"/>
              <a:gd name="T2" fmla="*/ 26 w 417"/>
              <a:gd name="T3" fmla="*/ 22 h 408"/>
              <a:gd name="T4" fmla="*/ 115 w 417"/>
              <a:gd name="T5" fmla="*/ 22 h 408"/>
              <a:gd name="T6" fmla="*/ 389 w 417"/>
              <a:gd name="T7" fmla="*/ 297 h 408"/>
              <a:gd name="T8" fmla="*/ 389 w 417"/>
              <a:gd name="T9" fmla="*/ 389 h 408"/>
              <a:gd name="T10" fmla="*/ 345 w 417"/>
              <a:gd name="T11" fmla="*/ 407 h 408"/>
              <a:gd name="T12" fmla="*/ 301 w 417"/>
              <a:gd name="T13" fmla="*/ 389 h 408"/>
              <a:gd name="T14" fmla="*/ 26 w 417"/>
              <a:gd name="T15" fmla="*/ 115 h 408"/>
              <a:gd name="T16" fmla="*/ 26 w 417"/>
              <a:gd name="T17" fmla="*/ 2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08">
                <a:moveTo>
                  <a:pt x="26" y="22"/>
                </a:moveTo>
                <a:lnTo>
                  <a:pt x="26" y="22"/>
                </a:lnTo>
                <a:cubicBezTo>
                  <a:pt x="49" y="0"/>
                  <a:pt x="93" y="0"/>
                  <a:pt x="115" y="22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416" y="323"/>
                  <a:pt x="416" y="363"/>
                  <a:pt x="389" y="389"/>
                </a:cubicBezTo>
                <a:cubicBezTo>
                  <a:pt x="380" y="403"/>
                  <a:pt x="362" y="407"/>
                  <a:pt x="345" y="407"/>
                </a:cubicBezTo>
                <a:cubicBezTo>
                  <a:pt x="327" y="407"/>
                  <a:pt x="314" y="403"/>
                  <a:pt x="301" y="389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0" y="89"/>
                  <a:pt x="0" y="49"/>
                  <a:pt x="26" y="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Freeform 125"/>
          <p:cNvSpPr>
            <a:spLocks noChangeArrowheads="1"/>
          </p:cNvSpPr>
          <p:nvPr/>
        </p:nvSpPr>
        <p:spPr bwMode="auto">
          <a:xfrm>
            <a:off x="4084682" y="1480155"/>
            <a:ext cx="826158" cy="884289"/>
          </a:xfrm>
          <a:custGeom>
            <a:avLst/>
            <a:gdLst>
              <a:gd name="T0" fmla="*/ 301 w 417"/>
              <a:gd name="T1" fmla="*/ 22 h 408"/>
              <a:gd name="T2" fmla="*/ 301 w 417"/>
              <a:gd name="T3" fmla="*/ 22 h 408"/>
              <a:gd name="T4" fmla="*/ 389 w 417"/>
              <a:gd name="T5" fmla="*/ 22 h 408"/>
              <a:gd name="T6" fmla="*/ 389 w 417"/>
              <a:gd name="T7" fmla="*/ 115 h 408"/>
              <a:gd name="T8" fmla="*/ 115 w 417"/>
              <a:gd name="T9" fmla="*/ 390 h 408"/>
              <a:gd name="T10" fmla="*/ 71 w 417"/>
              <a:gd name="T11" fmla="*/ 407 h 408"/>
              <a:gd name="T12" fmla="*/ 26 w 417"/>
              <a:gd name="T13" fmla="*/ 390 h 408"/>
              <a:gd name="T14" fmla="*/ 26 w 417"/>
              <a:gd name="T15" fmla="*/ 297 h 408"/>
              <a:gd name="T16" fmla="*/ 301 w 417"/>
              <a:gd name="T17" fmla="*/ 2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08">
                <a:moveTo>
                  <a:pt x="301" y="22"/>
                </a:moveTo>
                <a:lnTo>
                  <a:pt x="301" y="22"/>
                </a:lnTo>
                <a:cubicBezTo>
                  <a:pt x="323" y="0"/>
                  <a:pt x="363" y="0"/>
                  <a:pt x="389" y="22"/>
                </a:cubicBezTo>
                <a:cubicBezTo>
                  <a:pt x="416" y="49"/>
                  <a:pt x="416" y="89"/>
                  <a:pt x="389" y="115"/>
                </a:cubicBezTo>
                <a:cubicBezTo>
                  <a:pt x="115" y="390"/>
                  <a:pt x="115" y="390"/>
                  <a:pt x="115" y="390"/>
                </a:cubicBezTo>
                <a:cubicBezTo>
                  <a:pt x="102" y="403"/>
                  <a:pt x="89" y="407"/>
                  <a:pt x="71" y="407"/>
                </a:cubicBezTo>
                <a:cubicBezTo>
                  <a:pt x="53" y="407"/>
                  <a:pt x="35" y="403"/>
                  <a:pt x="26" y="390"/>
                </a:cubicBezTo>
                <a:cubicBezTo>
                  <a:pt x="0" y="363"/>
                  <a:pt x="0" y="323"/>
                  <a:pt x="26" y="297"/>
                </a:cubicBezTo>
                <a:lnTo>
                  <a:pt x="301" y="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Freeform 126"/>
          <p:cNvSpPr>
            <a:spLocks noChangeArrowheads="1"/>
          </p:cNvSpPr>
          <p:nvPr/>
        </p:nvSpPr>
        <p:spPr bwMode="auto">
          <a:xfrm>
            <a:off x="3648929" y="956034"/>
            <a:ext cx="553701" cy="1086129"/>
          </a:xfrm>
          <a:custGeom>
            <a:avLst/>
            <a:gdLst>
              <a:gd name="T0" fmla="*/ 150 w 284"/>
              <a:gd name="T1" fmla="*/ 54 h 502"/>
              <a:gd name="T2" fmla="*/ 150 w 284"/>
              <a:gd name="T3" fmla="*/ 54 h 502"/>
              <a:gd name="T4" fmla="*/ 234 w 284"/>
              <a:gd name="T5" fmla="*/ 14 h 502"/>
              <a:gd name="T6" fmla="*/ 270 w 284"/>
              <a:gd name="T7" fmla="*/ 98 h 502"/>
              <a:gd name="T8" fmla="*/ 133 w 284"/>
              <a:gd name="T9" fmla="*/ 461 h 502"/>
              <a:gd name="T10" fmla="*/ 70 w 284"/>
              <a:gd name="T11" fmla="*/ 501 h 502"/>
              <a:gd name="T12" fmla="*/ 48 w 284"/>
              <a:gd name="T13" fmla="*/ 496 h 502"/>
              <a:gd name="T14" fmla="*/ 9 w 284"/>
              <a:gd name="T15" fmla="*/ 412 h 502"/>
              <a:gd name="T16" fmla="*/ 150 w 284"/>
              <a:gd name="T17" fmla="*/ 54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4" h="502">
                <a:moveTo>
                  <a:pt x="150" y="54"/>
                </a:moveTo>
                <a:lnTo>
                  <a:pt x="150" y="54"/>
                </a:lnTo>
                <a:cubicBezTo>
                  <a:pt x="164" y="18"/>
                  <a:pt x="203" y="0"/>
                  <a:pt x="234" y="14"/>
                </a:cubicBezTo>
                <a:cubicBezTo>
                  <a:pt x="270" y="27"/>
                  <a:pt x="283" y="67"/>
                  <a:pt x="270" y="98"/>
                </a:cubicBezTo>
                <a:cubicBezTo>
                  <a:pt x="133" y="461"/>
                  <a:pt x="133" y="461"/>
                  <a:pt x="133" y="461"/>
                </a:cubicBezTo>
                <a:cubicBezTo>
                  <a:pt x="119" y="487"/>
                  <a:pt x="97" y="501"/>
                  <a:pt x="70" y="501"/>
                </a:cubicBezTo>
                <a:cubicBezTo>
                  <a:pt x="62" y="501"/>
                  <a:pt x="53" y="501"/>
                  <a:pt x="48" y="496"/>
                </a:cubicBezTo>
                <a:cubicBezTo>
                  <a:pt x="13" y="483"/>
                  <a:pt x="0" y="448"/>
                  <a:pt x="9" y="412"/>
                </a:cubicBezTo>
                <a:lnTo>
                  <a:pt x="150" y="5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 127"/>
          <p:cNvSpPr>
            <a:spLocks noChangeArrowheads="1"/>
          </p:cNvSpPr>
          <p:nvPr/>
        </p:nvSpPr>
        <p:spPr bwMode="auto">
          <a:xfrm>
            <a:off x="2334767" y="969889"/>
            <a:ext cx="562484" cy="1086129"/>
          </a:xfrm>
          <a:custGeom>
            <a:avLst/>
            <a:gdLst>
              <a:gd name="T0" fmla="*/ 49 w 285"/>
              <a:gd name="T1" fmla="*/ 14 h 502"/>
              <a:gd name="T2" fmla="*/ 49 w 285"/>
              <a:gd name="T3" fmla="*/ 14 h 502"/>
              <a:gd name="T4" fmla="*/ 129 w 285"/>
              <a:gd name="T5" fmla="*/ 54 h 502"/>
              <a:gd name="T6" fmla="*/ 271 w 285"/>
              <a:gd name="T7" fmla="*/ 412 h 502"/>
              <a:gd name="T8" fmla="*/ 235 w 285"/>
              <a:gd name="T9" fmla="*/ 496 h 502"/>
              <a:gd name="T10" fmla="*/ 213 w 285"/>
              <a:gd name="T11" fmla="*/ 501 h 502"/>
              <a:gd name="T12" fmla="*/ 151 w 285"/>
              <a:gd name="T13" fmla="*/ 461 h 502"/>
              <a:gd name="T14" fmla="*/ 9 w 285"/>
              <a:gd name="T15" fmla="*/ 98 h 502"/>
              <a:gd name="T16" fmla="*/ 49 w 285"/>
              <a:gd name="T17" fmla="*/ 14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02">
                <a:moveTo>
                  <a:pt x="49" y="14"/>
                </a:moveTo>
                <a:lnTo>
                  <a:pt x="49" y="14"/>
                </a:lnTo>
                <a:cubicBezTo>
                  <a:pt x="80" y="0"/>
                  <a:pt x="120" y="18"/>
                  <a:pt x="129" y="54"/>
                </a:cubicBezTo>
                <a:cubicBezTo>
                  <a:pt x="271" y="412"/>
                  <a:pt x="271" y="412"/>
                  <a:pt x="271" y="412"/>
                </a:cubicBezTo>
                <a:cubicBezTo>
                  <a:pt x="284" y="448"/>
                  <a:pt x="271" y="483"/>
                  <a:pt x="235" y="496"/>
                </a:cubicBezTo>
                <a:cubicBezTo>
                  <a:pt x="226" y="501"/>
                  <a:pt x="222" y="501"/>
                  <a:pt x="213" y="501"/>
                </a:cubicBezTo>
                <a:cubicBezTo>
                  <a:pt x="186" y="501"/>
                  <a:pt x="164" y="488"/>
                  <a:pt x="151" y="461"/>
                </a:cubicBezTo>
                <a:cubicBezTo>
                  <a:pt x="9" y="98"/>
                  <a:pt x="9" y="98"/>
                  <a:pt x="9" y="98"/>
                </a:cubicBezTo>
                <a:cubicBezTo>
                  <a:pt x="0" y="67"/>
                  <a:pt x="14" y="27"/>
                  <a:pt x="49" y="1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125"/>
          <p:cNvSpPr>
            <a:spLocks noChangeArrowheads="1"/>
          </p:cNvSpPr>
          <p:nvPr/>
        </p:nvSpPr>
        <p:spPr bwMode="auto">
          <a:xfrm rot="472731">
            <a:off x="4427205" y="2061563"/>
            <a:ext cx="826158" cy="884289"/>
          </a:xfrm>
          <a:custGeom>
            <a:avLst/>
            <a:gdLst>
              <a:gd name="T0" fmla="*/ 301 w 417"/>
              <a:gd name="T1" fmla="*/ 22 h 408"/>
              <a:gd name="T2" fmla="*/ 301 w 417"/>
              <a:gd name="T3" fmla="*/ 22 h 408"/>
              <a:gd name="T4" fmla="*/ 389 w 417"/>
              <a:gd name="T5" fmla="*/ 22 h 408"/>
              <a:gd name="T6" fmla="*/ 389 w 417"/>
              <a:gd name="T7" fmla="*/ 115 h 408"/>
              <a:gd name="T8" fmla="*/ 115 w 417"/>
              <a:gd name="T9" fmla="*/ 390 h 408"/>
              <a:gd name="T10" fmla="*/ 71 w 417"/>
              <a:gd name="T11" fmla="*/ 407 h 408"/>
              <a:gd name="T12" fmla="*/ 26 w 417"/>
              <a:gd name="T13" fmla="*/ 390 h 408"/>
              <a:gd name="T14" fmla="*/ 26 w 417"/>
              <a:gd name="T15" fmla="*/ 297 h 408"/>
              <a:gd name="T16" fmla="*/ 301 w 417"/>
              <a:gd name="T17" fmla="*/ 2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08">
                <a:moveTo>
                  <a:pt x="301" y="22"/>
                </a:moveTo>
                <a:lnTo>
                  <a:pt x="301" y="22"/>
                </a:lnTo>
                <a:cubicBezTo>
                  <a:pt x="323" y="0"/>
                  <a:pt x="363" y="0"/>
                  <a:pt x="389" y="22"/>
                </a:cubicBezTo>
                <a:cubicBezTo>
                  <a:pt x="416" y="49"/>
                  <a:pt x="416" y="89"/>
                  <a:pt x="389" y="115"/>
                </a:cubicBezTo>
                <a:cubicBezTo>
                  <a:pt x="115" y="390"/>
                  <a:pt x="115" y="390"/>
                  <a:pt x="115" y="390"/>
                </a:cubicBezTo>
                <a:cubicBezTo>
                  <a:pt x="102" y="403"/>
                  <a:pt x="89" y="407"/>
                  <a:pt x="71" y="407"/>
                </a:cubicBezTo>
                <a:cubicBezTo>
                  <a:pt x="53" y="407"/>
                  <a:pt x="35" y="403"/>
                  <a:pt x="26" y="390"/>
                </a:cubicBezTo>
                <a:cubicBezTo>
                  <a:pt x="0" y="363"/>
                  <a:pt x="0" y="323"/>
                  <a:pt x="26" y="297"/>
                </a:cubicBezTo>
                <a:lnTo>
                  <a:pt x="301" y="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Freeform 124"/>
          <p:cNvSpPr>
            <a:spLocks noChangeArrowheads="1"/>
          </p:cNvSpPr>
          <p:nvPr/>
        </p:nvSpPr>
        <p:spPr bwMode="auto">
          <a:xfrm rot="21035400">
            <a:off x="1308875" y="2052426"/>
            <a:ext cx="826158" cy="884289"/>
          </a:xfrm>
          <a:custGeom>
            <a:avLst/>
            <a:gdLst>
              <a:gd name="T0" fmla="*/ 26 w 417"/>
              <a:gd name="T1" fmla="*/ 22 h 408"/>
              <a:gd name="T2" fmla="*/ 26 w 417"/>
              <a:gd name="T3" fmla="*/ 22 h 408"/>
              <a:gd name="T4" fmla="*/ 115 w 417"/>
              <a:gd name="T5" fmla="*/ 22 h 408"/>
              <a:gd name="T6" fmla="*/ 389 w 417"/>
              <a:gd name="T7" fmla="*/ 297 h 408"/>
              <a:gd name="T8" fmla="*/ 389 w 417"/>
              <a:gd name="T9" fmla="*/ 389 h 408"/>
              <a:gd name="T10" fmla="*/ 345 w 417"/>
              <a:gd name="T11" fmla="*/ 407 h 408"/>
              <a:gd name="T12" fmla="*/ 301 w 417"/>
              <a:gd name="T13" fmla="*/ 389 h 408"/>
              <a:gd name="T14" fmla="*/ 26 w 417"/>
              <a:gd name="T15" fmla="*/ 115 h 408"/>
              <a:gd name="T16" fmla="*/ 26 w 417"/>
              <a:gd name="T17" fmla="*/ 2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08">
                <a:moveTo>
                  <a:pt x="26" y="22"/>
                </a:moveTo>
                <a:lnTo>
                  <a:pt x="26" y="22"/>
                </a:lnTo>
                <a:cubicBezTo>
                  <a:pt x="49" y="0"/>
                  <a:pt x="93" y="0"/>
                  <a:pt x="115" y="22"/>
                </a:cubicBezTo>
                <a:cubicBezTo>
                  <a:pt x="389" y="297"/>
                  <a:pt x="389" y="297"/>
                  <a:pt x="389" y="297"/>
                </a:cubicBezTo>
                <a:cubicBezTo>
                  <a:pt x="416" y="323"/>
                  <a:pt x="416" y="363"/>
                  <a:pt x="389" y="389"/>
                </a:cubicBezTo>
                <a:cubicBezTo>
                  <a:pt x="380" y="403"/>
                  <a:pt x="362" y="407"/>
                  <a:pt x="345" y="407"/>
                </a:cubicBezTo>
                <a:cubicBezTo>
                  <a:pt x="327" y="407"/>
                  <a:pt x="314" y="403"/>
                  <a:pt x="301" y="389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0" y="89"/>
                  <a:pt x="0" y="49"/>
                  <a:pt x="26" y="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4644550" y="3527260"/>
            <a:ext cx="5680364" cy="18426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هذا البرنامج التدريبي لا يسعى إلى تشويه صورة الإعلام</a:t>
            </a:r>
          </a:p>
          <a:p>
            <a:pPr algn="ctr"/>
            <a:r>
              <a:rPr lang="ar-SA" b="1" dirty="0"/>
              <a:t>ولا إلى تجميل ما به من قبح .. فقط سنسعى في هذا</a:t>
            </a:r>
          </a:p>
          <a:p>
            <a:pPr algn="ctr"/>
            <a:r>
              <a:rPr lang="ar-SA" b="1" dirty="0"/>
              <a:t>البرنامج التدريبي أنتم وأنا إلى فهم الإعلام ..</a:t>
            </a:r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4840284" y="4830475"/>
            <a:ext cx="877378" cy="774147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grpSp>
        <p:nvGrpSpPr>
          <p:cNvPr id="17" name="Group 4689"/>
          <p:cNvGrpSpPr>
            <a:grpSpLocks/>
          </p:cNvGrpSpPr>
          <p:nvPr/>
        </p:nvGrpSpPr>
        <p:grpSpPr bwMode="auto">
          <a:xfrm>
            <a:off x="10026711" y="288458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18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4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5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6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7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8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9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0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1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2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3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4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5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6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37" name="مستطيل 36"/>
          <p:cNvSpPr/>
          <p:nvPr/>
        </p:nvSpPr>
        <p:spPr>
          <a:xfrm>
            <a:off x="7176027" y="302552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فكرة البرنامج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0581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53" y="0"/>
            <a:ext cx="72345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11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مفهوم النقد الإعلامي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092824" y="3449206"/>
            <a:ext cx="6493893" cy="3059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err="1" smtClean="0"/>
              <a:t>بالإشتراك</a:t>
            </a:r>
            <a:r>
              <a:rPr lang="ar-SA" dirty="0" smtClean="0"/>
              <a:t> </a:t>
            </a:r>
            <a:r>
              <a:rPr lang="ar-SA" dirty="0"/>
              <a:t>مع </a:t>
            </a:r>
            <a:r>
              <a:rPr lang="ar-SA" dirty="0" smtClean="0"/>
              <a:t>زملائك حلل </a:t>
            </a:r>
            <a:r>
              <a:rPr lang="ar-SA" dirty="0"/>
              <a:t>الموقف القرآني التالي للوقوف على المنهج القرآني في مواجهة الأخبار الغير مؤكدة مستخدماً مهارات </a:t>
            </a:r>
            <a:r>
              <a:rPr lang="ar-SA" dirty="0" err="1" smtClean="0"/>
              <a:t>التفكيرالناقد</a:t>
            </a:r>
            <a:r>
              <a:rPr lang="ar-SA" dirty="0"/>
              <a:t>؟</a:t>
            </a:r>
          </a:p>
          <a:p>
            <a:pPr algn="ctr"/>
            <a:r>
              <a:rPr lang="ar-SA" dirty="0"/>
              <a:t>لما جاء الهدهد إلى نبي الله سليمان عليه السلام وكان قد غاب عنه، فأبان له الهدهد أنه جاء </a:t>
            </a:r>
            <a:r>
              <a:rPr lang="ar-SA" dirty="0" smtClean="0"/>
              <a:t>بخبر على </a:t>
            </a:r>
            <a:r>
              <a:rPr lang="ar-SA" dirty="0"/>
              <a:t>وجه اليقين لا ظن ولا شك فيه، فقال كما قص القرآن:</a:t>
            </a:r>
          </a:p>
          <a:p>
            <a:pPr algn="ctr"/>
            <a:r>
              <a:rPr lang="ar-SA" dirty="0" smtClean="0"/>
              <a:t>(</a:t>
            </a:r>
            <a:r>
              <a:rPr lang="ar-SA" b="1" dirty="0"/>
              <a:t>وَتَفَقَّدَ الطَّيْرَ فَقَالَ مَا لِيَ لَا أَرَى الْهُدْهُدَ أَمْ كَانَ مِنَ الْغَائِبِينَ </a:t>
            </a:r>
            <a:r>
              <a:rPr lang="ar-SA" b="1" dirty="0" smtClean="0"/>
              <a:t>لَأُعَذِّبَنَّهُ </a:t>
            </a:r>
            <a:r>
              <a:rPr lang="ar-SA" b="1" dirty="0"/>
              <a:t>عَذَاباً شَدِيداً أَوْ لَأَذْبَحَنَّهُ أَوْ لَيَأْتِيَنِّي بِسُلْطَانٍ </a:t>
            </a:r>
            <a:r>
              <a:rPr lang="ar-SA" b="1" dirty="0" smtClean="0"/>
              <a:t>مُّبِينٍ فَمَكَثَ </a:t>
            </a:r>
            <a:r>
              <a:rPr lang="ar-SA" b="1" dirty="0"/>
              <a:t>غَيْرَ بَعِيدٍ فَقَالَ أَحَطتُ بِمَا لَمْ تُحِطْ بِهِ وَجِئْتُكَ مِن سَبَإٍ بِنَبَإٍ </a:t>
            </a:r>
            <a:r>
              <a:rPr lang="ar-SA" b="1" dirty="0" smtClean="0"/>
              <a:t>يَقِينٍ</a:t>
            </a:r>
            <a:r>
              <a:rPr lang="ar-SA" dirty="0" smtClean="0"/>
              <a:t>) سورة النمل.</a:t>
            </a:r>
          </a:p>
          <a:p>
            <a:pPr algn="ctr"/>
            <a:r>
              <a:rPr lang="ar-SA" dirty="0" smtClean="0"/>
              <a:t>ومع </a:t>
            </a:r>
            <a:r>
              <a:rPr lang="ar-SA" dirty="0"/>
              <a:t>هذا، فلم يصدقه سليمان - عليه السلام- بل قدم وسيلة ليعرف صدق الخبر من كذبه فقال</a:t>
            </a:r>
            <a:r>
              <a:rPr lang="ar-SA" dirty="0" smtClean="0"/>
              <a:t>:</a:t>
            </a:r>
          </a:p>
          <a:p>
            <a:pPr algn="ctr"/>
            <a:r>
              <a:rPr lang="ar-SA" b="1" dirty="0"/>
              <a:t> </a:t>
            </a:r>
            <a:r>
              <a:rPr lang="ar-SA" b="1" dirty="0" smtClean="0"/>
              <a:t>(قَالَ </a:t>
            </a:r>
            <a:r>
              <a:rPr lang="ar-SA" b="1" dirty="0"/>
              <a:t>سَنَنْظُرُ أَصَدَقْتَ أَمْ كُنْتَ مِنَ </a:t>
            </a:r>
            <a:r>
              <a:rPr lang="ar-SA" b="1" dirty="0" smtClean="0"/>
              <a:t>الْكَاذِبِينَ) </a:t>
            </a:r>
            <a:r>
              <a:rPr lang="ar-SA" dirty="0" smtClean="0"/>
              <a:t>سورة النمل.</a:t>
            </a:r>
            <a:endParaRPr lang="ar-SA" dirty="0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5" y="3744338"/>
            <a:ext cx="2744939" cy="24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7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12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مفهوم النقد الإعلامي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7987552" y="3943570"/>
            <a:ext cx="1478141" cy="2158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بعصف ذهني فردي: </a:t>
            </a:r>
            <a:endParaRPr lang="ar-SA" dirty="0" smtClean="0"/>
          </a:p>
          <a:p>
            <a:pPr algn="ctr"/>
            <a:r>
              <a:rPr lang="ar-SA" dirty="0" smtClean="0"/>
              <a:t>دون </a:t>
            </a:r>
            <a:r>
              <a:rPr lang="ar-SA" dirty="0"/>
              <a:t>أهم المعارف التي اكتسبتها من هذه الجلسة على السبورة؟</a:t>
            </a:r>
            <a:endParaRPr lang="ar-SA" b="1" dirty="0" smtClean="0"/>
          </a:p>
        </p:txBody>
      </p:sp>
      <p:grpSp>
        <p:nvGrpSpPr>
          <p:cNvPr id="36" name="Group 94"/>
          <p:cNvGrpSpPr/>
          <p:nvPr/>
        </p:nvGrpSpPr>
        <p:grpSpPr>
          <a:xfrm>
            <a:off x="4502020" y="4709949"/>
            <a:ext cx="1672015" cy="1623263"/>
            <a:chOff x="4463783" y="2714626"/>
            <a:chExt cx="1426531" cy="1426531"/>
          </a:xfrm>
        </p:grpSpPr>
        <p:sp>
          <p:nvSpPr>
            <p:cNvPr id="37" name="Oval 95"/>
            <p:cNvSpPr/>
            <p:nvPr/>
          </p:nvSpPr>
          <p:spPr>
            <a:xfrm>
              <a:off x="4463783" y="2714626"/>
              <a:ext cx="1426531" cy="1426531"/>
            </a:xfrm>
            <a:prstGeom prst="ellipse">
              <a:avLst/>
            </a:prstGeom>
            <a:solidFill>
              <a:srgbClr val="C00000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38" name="Oval 96"/>
            <p:cNvSpPr/>
            <p:nvPr/>
          </p:nvSpPr>
          <p:spPr>
            <a:xfrm>
              <a:off x="4606059" y="2856902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</p:grpSp>
      <p:grpSp>
        <p:nvGrpSpPr>
          <p:cNvPr id="39" name="Group 87"/>
          <p:cNvGrpSpPr/>
          <p:nvPr/>
        </p:nvGrpSpPr>
        <p:grpSpPr>
          <a:xfrm>
            <a:off x="2608734" y="4696448"/>
            <a:ext cx="1672015" cy="1623263"/>
            <a:chOff x="3220092" y="2687155"/>
            <a:chExt cx="1426531" cy="1426531"/>
          </a:xfrm>
        </p:grpSpPr>
        <p:sp>
          <p:nvSpPr>
            <p:cNvPr id="40" name="Oval 88"/>
            <p:cNvSpPr/>
            <p:nvPr/>
          </p:nvSpPr>
          <p:spPr>
            <a:xfrm>
              <a:off x="3220092" y="2687155"/>
              <a:ext cx="1426531" cy="142653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41" name="Oval 89"/>
            <p:cNvSpPr/>
            <p:nvPr/>
          </p:nvSpPr>
          <p:spPr>
            <a:xfrm>
              <a:off x="3362368" y="282943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</p:grpSp>
      <p:grpSp>
        <p:nvGrpSpPr>
          <p:cNvPr id="42" name="Group 134"/>
          <p:cNvGrpSpPr/>
          <p:nvPr/>
        </p:nvGrpSpPr>
        <p:grpSpPr>
          <a:xfrm>
            <a:off x="2932805" y="5228356"/>
            <a:ext cx="936617" cy="610381"/>
            <a:chOff x="5621267" y="384356"/>
            <a:chExt cx="1497013" cy="1004888"/>
          </a:xfrm>
          <a:solidFill>
            <a:schemeClr val="tx2"/>
          </a:solidFill>
        </p:grpSpPr>
        <p:sp>
          <p:nvSpPr>
            <p:cNvPr id="43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4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6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7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grpSp>
        <p:nvGrpSpPr>
          <p:cNvPr id="49" name="Group 97"/>
          <p:cNvGrpSpPr/>
          <p:nvPr/>
        </p:nvGrpSpPr>
        <p:grpSpPr>
          <a:xfrm>
            <a:off x="3571737" y="3320262"/>
            <a:ext cx="1672015" cy="1623263"/>
            <a:chOff x="3865314" y="1566605"/>
            <a:chExt cx="1426531" cy="1426531"/>
          </a:xfrm>
        </p:grpSpPr>
        <p:sp>
          <p:nvSpPr>
            <p:cNvPr id="50" name="Oval 98"/>
            <p:cNvSpPr/>
            <p:nvPr/>
          </p:nvSpPr>
          <p:spPr>
            <a:xfrm>
              <a:off x="3865314" y="1566605"/>
              <a:ext cx="1426531" cy="1426531"/>
            </a:xfrm>
            <a:prstGeom prst="ellipse">
              <a:avLst/>
            </a:prstGeom>
            <a:solidFill>
              <a:schemeClr val="accent2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51" name="Oval 99"/>
            <p:cNvSpPr/>
            <p:nvPr/>
          </p:nvSpPr>
          <p:spPr>
            <a:xfrm>
              <a:off x="4007590" y="170888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</p:grpSp>
      <p:grpSp>
        <p:nvGrpSpPr>
          <p:cNvPr id="52" name="Group 122"/>
          <p:cNvGrpSpPr/>
          <p:nvPr/>
        </p:nvGrpSpPr>
        <p:grpSpPr>
          <a:xfrm>
            <a:off x="4997359" y="5203553"/>
            <a:ext cx="681335" cy="659989"/>
            <a:chOff x="4241800" y="3695700"/>
            <a:chExt cx="709613" cy="708025"/>
          </a:xfrm>
          <a:solidFill>
            <a:schemeClr val="tx2"/>
          </a:solidFill>
        </p:grpSpPr>
        <p:sp>
          <p:nvSpPr>
            <p:cNvPr id="53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54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sp>
        <p:nvSpPr>
          <p:cNvPr id="55" name="Freeform 22"/>
          <p:cNvSpPr>
            <a:spLocks noEditPoints="1"/>
          </p:cNvSpPr>
          <p:nvPr/>
        </p:nvSpPr>
        <p:spPr bwMode="auto">
          <a:xfrm>
            <a:off x="4093212" y="3824660"/>
            <a:ext cx="629064" cy="614466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06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اليوم التدريبي الثاني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7463119" y="2612312"/>
            <a:ext cx="2823140" cy="2158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لماذا النقد الإعلامي؟</a:t>
            </a:r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4404245" y="3950553"/>
            <a:ext cx="1270414" cy="1133618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8" name="Group 97"/>
          <p:cNvGrpSpPr/>
          <p:nvPr/>
        </p:nvGrpSpPr>
        <p:grpSpPr>
          <a:xfrm>
            <a:off x="3819010" y="2612312"/>
            <a:ext cx="1338501" cy="1311911"/>
            <a:chOff x="4127501" y="4194175"/>
            <a:chExt cx="909638" cy="909637"/>
          </a:xfrm>
          <a:solidFill>
            <a:srgbClr val="FF0000"/>
          </a:solidFill>
        </p:grpSpPr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5" name="Freeform 21"/>
          <p:cNvSpPr>
            <a:spLocks/>
          </p:cNvSpPr>
          <p:nvPr/>
        </p:nvSpPr>
        <p:spPr bwMode="auto">
          <a:xfrm>
            <a:off x="2529317" y="5432610"/>
            <a:ext cx="558660" cy="651575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3811575" y="5432611"/>
            <a:ext cx="523066" cy="647987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38"/>
          <p:cNvSpPr>
            <a:spLocks noEditPoints="1"/>
          </p:cNvSpPr>
          <p:nvPr/>
        </p:nvSpPr>
        <p:spPr bwMode="auto">
          <a:xfrm>
            <a:off x="1982181" y="2612312"/>
            <a:ext cx="403459" cy="49567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44"/>
          <p:cNvSpPr>
            <a:spLocks noEditPoints="1"/>
          </p:cNvSpPr>
          <p:nvPr/>
        </p:nvSpPr>
        <p:spPr bwMode="auto">
          <a:xfrm>
            <a:off x="3087977" y="4441370"/>
            <a:ext cx="499148" cy="642801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AutoShape 64"/>
          <p:cNvSpPr>
            <a:spLocks/>
          </p:cNvSpPr>
          <p:nvPr/>
        </p:nvSpPr>
        <p:spPr bwMode="auto">
          <a:xfrm>
            <a:off x="1728416" y="3518236"/>
            <a:ext cx="302134" cy="386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3" name="Freeform 234"/>
          <p:cNvSpPr>
            <a:spLocks noChangeArrowheads="1"/>
          </p:cNvSpPr>
          <p:nvPr/>
        </p:nvSpPr>
        <p:spPr bwMode="auto">
          <a:xfrm>
            <a:off x="1728415" y="5432610"/>
            <a:ext cx="358377" cy="647989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44" name="Freeform 326"/>
          <p:cNvSpPr>
            <a:spLocks noChangeArrowheads="1"/>
          </p:cNvSpPr>
          <p:nvPr/>
        </p:nvSpPr>
        <p:spPr bwMode="auto">
          <a:xfrm>
            <a:off x="2063917" y="4293845"/>
            <a:ext cx="477694" cy="592403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latin typeface="Lato Light"/>
              <a:ea typeface="SimSun" charset="0"/>
            </a:endParaRPr>
          </a:p>
        </p:txBody>
      </p:sp>
      <p:sp>
        <p:nvSpPr>
          <p:cNvPr id="45" name="Freeform 31"/>
          <p:cNvSpPr>
            <a:spLocks noEditPoints="1"/>
          </p:cNvSpPr>
          <p:nvPr/>
        </p:nvSpPr>
        <p:spPr bwMode="auto">
          <a:xfrm>
            <a:off x="2754148" y="3283151"/>
            <a:ext cx="614903" cy="667402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3811575" y="2083703"/>
            <a:ext cx="4285148" cy="4173743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74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أولاً:  الإعلام أداة بناء ... أو أداة هدم !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3617259" y="3943569"/>
            <a:ext cx="1304366" cy="1648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نموذج للإعلام الهدام</a:t>
            </a:r>
          </a:p>
          <a:p>
            <a:pPr algn="ctr"/>
            <a:r>
              <a:rPr lang="ar-SA" dirty="0" smtClean="0"/>
              <a:t>الإرهاب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8282351" y="3943569"/>
            <a:ext cx="1304366" cy="1648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نموذج للإعلام البناء</a:t>
            </a:r>
          </a:p>
          <a:p>
            <a:pPr algn="ctr"/>
            <a:r>
              <a:rPr lang="ar-SA" dirty="0" smtClean="0"/>
              <a:t>التجربة اليابانية</a:t>
            </a: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07" y="3406537"/>
            <a:ext cx="2769059" cy="2910938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6" y="3098752"/>
            <a:ext cx="3279821" cy="32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6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13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282351" y="3943569"/>
            <a:ext cx="1304366" cy="1648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Isra-Regular"/>
              </a:rPr>
              <a:t>دقق في الصورتين وأوجد نقاط التشابه بينهما؟</a:t>
            </a:r>
            <a:endParaRPr lang="ar-SA" dirty="0"/>
          </a:p>
        </p:txBody>
      </p:sp>
      <p:cxnSp>
        <p:nvCxnSpPr>
          <p:cNvPr id="27" name="Straight Arrow Connector 173"/>
          <p:cNvCxnSpPr/>
          <p:nvPr/>
        </p:nvCxnSpPr>
        <p:spPr>
          <a:xfrm flipH="1">
            <a:off x="6237472" y="4752885"/>
            <a:ext cx="1877109" cy="149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صورة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08" y="3333971"/>
            <a:ext cx="2377160" cy="1433906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9" y="4760381"/>
            <a:ext cx="2247497" cy="14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14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282351" y="3943569"/>
            <a:ext cx="1304366" cy="1986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كيف ساهم الإعلام المنحرف في جذب الشباب إلى الانحراف الفكري؟</a:t>
            </a:r>
          </a:p>
        </p:txBody>
      </p:sp>
      <p:cxnSp>
        <p:nvCxnSpPr>
          <p:cNvPr id="27" name="Straight Arrow Connector 173"/>
          <p:cNvCxnSpPr/>
          <p:nvPr/>
        </p:nvCxnSpPr>
        <p:spPr>
          <a:xfrm flipH="1">
            <a:off x="6237472" y="4936861"/>
            <a:ext cx="1877109" cy="149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صورة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211" y="3635972"/>
            <a:ext cx="3476765" cy="26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15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282351" y="3943569"/>
            <a:ext cx="1304366" cy="1986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كيف يمكن للإعلام أن يواجه الانحراف </a:t>
            </a:r>
            <a:r>
              <a:rPr lang="ar-SA" dirty="0" smtClean="0"/>
              <a:t>الفكري؟</a:t>
            </a:r>
            <a:endParaRPr lang="ar-SA" dirty="0"/>
          </a:p>
        </p:txBody>
      </p:sp>
      <p:cxnSp>
        <p:nvCxnSpPr>
          <p:cNvPr id="27" name="Straight Arrow Connector 173"/>
          <p:cNvCxnSpPr/>
          <p:nvPr/>
        </p:nvCxnSpPr>
        <p:spPr>
          <a:xfrm flipH="1">
            <a:off x="6237472" y="4936861"/>
            <a:ext cx="1877109" cy="149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صورة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32" y="3540333"/>
            <a:ext cx="3860294" cy="27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ثانياً:  الإعلام قد يصدق .. وقد يكذب </a:t>
            </a:r>
            <a:endParaRPr lang="ar-SA" sz="2000" b="1" dirty="0"/>
          </a:p>
        </p:txBody>
      </p:sp>
      <p:sp>
        <p:nvSpPr>
          <p:cNvPr id="27" name="Freeform 222"/>
          <p:cNvSpPr>
            <a:spLocks noEditPoints="1"/>
          </p:cNvSpPr>
          <p:nvPr/>
        </p:nvSpPr>
        <p:spPr bwMode="auto">
          <a:xfrm>
            <a:off x="4355254" y="3643506"/>
            <a:ext cx="1755450" cy="1757083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219419" tIns="109710" rIns="219419" bIns="1097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57"/>
          <p:cNvSpPr>
            <a:spLocks noEditPoints="1"/>
          </p:cNvSpPr>
          <p:nvPr/>
        </p:nvSpPr>
        <p:spPr bwMode="auto">
          <a:xfrm>
            <a:off x="7527101" y="3626185"/>
            <a:ext cx="1755450" cy="1749376"/>
          </a:xfrm>
          <a:custGeom>
            <a:avLst/>
            <a:gdLst>
              <a:gd name="T0" fmla="*/ 215 w 430"/>
              <a:gd name="T1" fmla="*/ 0 h 430"/>
              <a:gd name="T2" fmla="*/ 0 w 430"/>
              <a:gd name="T3" fmla="*/ 215 h 430"/>
              <a:gd name="T4" fmla="*/ 215 w 430"/>
              <a:gd name="T5" fmla="*/ 430 h 430"/>
              <a:gd name="T6" fmla="*/ 430 w 430"/>
              <a:gd name="T7" fmla="*/ 215 h 430"/>
              <a:gd name="T8" fmla="*/ 215 w 430"/>
              <a:gd name="T9" fmla="*/ 0 h 430"/>
              <a:gd name="T10" fmla="*/ 259 w 430"/>
              <a:gd name="T11" fmla="*/ 215 h 430"/>
              <a:gd name="T12" fmla="*/ 338 w 430"/>
              <a:gd name="T13" fmla="*/ 293 h 430"/>
              <a:gd name="T14" fmla="*/ 293 w 430"/>
              <a:gd name="T15" fmla="*/ 338 h 430"/>
              <a:gd name="T16" fmla="*/ 215 w 430"/>
              <a:gd name="T17" fmla="*/ 259 h 430"/>
              <a:gd name="T18" fmla="*/ 137 w 430"/>
              <a:gd name="T19" fmla="*/ 338 h 430"/>
              <a:gd name="T20" fmla="*/ 92 w 430"/>
              <a:gd name="T21" fmla="*/ 293 h 430"/>
              <a:gd name="T22" fmla="*/ 171 w 430"/>
              <a:gd name="T23" fmla="*/ 215 h 430"/>
              <a:gd name="T24" fmla="*/ 92 w 430"/>
              <a:gd name="T25" fmla="*/ 137 h 430"/>
              <a:gd name="T26" fmla="*/ 137 w 430"/>
              <a:gd name="T27" fmla="*/ 92 h 430"/>
              <a:gd name="T28" fmla="*/ 215 w 430"/>
              <a:gd name="T29" fmla="*/ 171 h 430"/>
              <a:gd name="T30" fmla="*/ 293 w 430"/>
              <a:gd name="T31" fmla="*/ 92 h 430"/>
              <a:gd name="T32" fmla="*/ 338 w 430"/>
              <a:gd name="T33" fmla="*/ 137 h 430"/>
              <a:gd name="T34" fmla="*/ 259 w 430"/>
              <a:gd name="T35" fmla="*/ 21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0" h="430">
                <a:moveTo>
                  <a:pt x="215" y="0"/>
                </a:moveTo>
                <a:cubicBezTo>
                  <a:pt x="96" y="0"/>
                  <a:pt x="0" y="96"/>
                  <a:pt x="0" y="215"/>
                </a:cubicBezTo>
                <a:cubicBezTo>
                  <a:pt x="0" y="334"/>
                  <a:pt x="96" y="430"/>
                  <a:pt x="215" y="430"/>
                </a:cubicBezTo>
                <a:cubicBezTo>
                  <a:pt x="334" y="430"/>
                  <a:pt x="430" y="334"/>
                  <a:pt x="430" y="215"/>
                </a:cubicBezTo>
                <a:cubicBezTo>
                  <a:pt x="430" y="96"/>
                  <a:pt x="334" y="0"/>
                  <a:pt x="215" y="0"/>
                </a:cubicBezTo>
                <a:close/>
                <a:moveTo>
                  <a:pt x="259" y="215"/>
                </a:moveTo>
                <a:cubicBezTo>
                  <a:pt x="338" y="293"/>
                  <a:pt x="338" y="293"/>
                  <a:pt x="338" y="293"/>
                </a:cubicBezTo>
                <a:cubicBezTo>
                  <a:pt x="293" y="338"/>
                  <a:pt x="293" y="338"/>
                  <a:pt x="293" y="338"/>
                </a:cubicBezTo>
                <a:cubicBezTo>
                  <a:pt x="215" y="259"/>
                  <a:pt x="215" y="259"/>
                  <a:pt x="215" y="259"/>
                </a:cubicBezTo>
                <a:cubicBezTo>
                  <a:pt x="137" y="338"/>
                  <a:pt x="137" y="338"/>
                  <a:pt x="137" y="338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171" y="215"/>
                  <a:pt x="171" y="215"/>
                  <a:pt x="171" y="215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137" y="92"/>
                  <a:pt x="137" y="92"/>
                  <a:pt x="137" y="92"/>
                </a:cubicBezTo>
                <a:cubicBezTo>
                  <a:pt x="215" y="171"/>
                  <a:pt x="215" y="171"/>
                  <a:pt x="215" y="171"/>
                </a:cubicBezTo>
                <a:cubicBezTo>
                  <a:pt x="293" y="92"/>
                  <a:pt x="293" y="92"/>
                  <a:pt x="293" y="92"/>
                </a:cubicBezTo>
                <a:cubicBezTo>
                  <a:pt x="338" y="137"/>
                  <a:pt x="338" y="137"/>
                  <a:pt x="338" y="137"/>
                </a:cubicBezTo>
                <a:cubicBezTo>
                  <a:pt x="259" y="215"/>
                  <a:pt x="259" y="215"/>
                  <a:pt x="259" y="2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219419" tIns="109710" rIns="219419" bIns="1097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16</a:t>
            </a:r>
            <a:endParaRPr lang="ar-SA" sz="2000" b="1" dirty="0"/>
          </a:p>
        </p:txBody>
      </p:sp>
      <p:sp>
        <p:nvSpPr>
          <p:cNvPr id="29" name="مستطيل 28"/>
          <p:cNvSpPr/>
          <p:nvPr/>
        </p:nvSpPr>
        <p:spPr>
          <a:xfrm>
            <a:off x="8282351" y="3943569"/>
            <a:ext cx="1304366" cy="1986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تقرأ القصة من أحد المشاركين (صفحة 61 / 63) ثم</a:t>
            </a:r>
          </a:p>
          <a:p>
            <a:pPr algn="ctr"/>
            <a:r>
              <a:rPr lang="ar-SA" dirty="0" smtClean="0"/>
              <a:t>يعلق عليها..</a:t>
            </a:r>
            <a:endParaRPr lang="ar-SA" dirty="0"/>
          </a:p>
        </p:txBody>
      </p:sp>
      <p:sp>
        <p:nvSpPr>
          <p:cNvPr id="30" name="مستطيل 29"/>
          <p:cNvSpPr/>
          <p:nvPr/>
        </p:nvSpPr>
        <p:spPr>
          <a:xfrm>
            <a:off x="5365376" y="3943569"/>
            <a:ext cx="2181872" cy="61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القصة الأولى:</a:t>
            </a:r>
          </a:p>
          <a:p>
            <a:pPr algn="ctr"/>
            <a:r>
              <a:rPr lang="ar-SA" dirty="0" smtClean="0"/>
              <a:t>نابليون بونابرت</a:t>
            </a:r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5365376" y="5315169"/>
            <a:ext cx="2181872" cy="61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القصة الثانية:</a:t>
            </a:r>
          </a:p>
          <a:p>
            <a:pPr algn="ctr"/>
            <a:r>
              <a:rPr lang="ar-SA" dirty="0" smtClean="0"/>
              <a:t>توماس إديسون والصحفي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36" y="3416168"/>
            <a:ext cx="1962218" cy="304138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95" y="3416168"/>
            <a:ext cx="2161054" cy="304138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32" name="Group 4689"/>
          <p:cNvGrpSpPr>
            <a:grpSpLocks/>
          </p:cNvGrpSpPr>
          <p:nvPr/>
        </p:nvGrpSpPr>
        <p:grpSpPr bwMode="auto">
          <a:xfrm>
            <a:off x="10179111" y="11527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3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3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6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4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5" name="مستطيل 24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أهداف البرنامج</a:t>
            </a:r>
            <a:endParaRPr lang="ar-SA" sz="2000" b="1" dirty="0"/>
          </a:p>
        </p:txBody>
      </p:sp>
      <p:sp>
        <p:nvSpPr>
          <p:cNvPr id="84" name="Rectangle 45"/>
          <p:cNvSpPr/>
          <p:nvPr/>
        </p:nvSpPr>
        <p:spPr bwMode="auto">
          <a:xfrm>
            <a:off x="3889152" y="4743152"/>
            <a:ext cx="5603358" cy="784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1" name="Group 15"/>
          <p:cNvGrpSpPr/>
          <p:nvPr/>
        </p:nvGrpSpPr>
        <p:grpSpPr>
          <a:xfrm>
            <a:off x="3502581" y="3829125"/>
            <a:ext cx="5984153" cy="753934"/>
            <a:chOff x="6267711" y="2717631"/>
            <a:chExt cx="4922147" cy="3736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 38"/>
            <p:cNvSpPr/>
            <p:nvPr/>
          </p:nvSpPr>
          <p:spPr bwMode="auto">
            <a:xfrm>
              <a:off x="6580927" y="2717631"/>
              <a:ext cx="4608931" cy="373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Freeform 80"/>
            <p:cNvSpPr>
              <a:spLocks/>
            </p:cNvSpPr>
            <p:nvPr/>
          </p:nvSpPr>
          <p:spPr bwMode="auto">
            <a:xfrm>
              <a:off x="6267711" y="2835504"/>
              <a:ext cx="49249" cy="47952"/>
            </a:xfrm>
            <a:custGeom>
              <a:avLst/>
              <a:gdLst>
                <a:gd name="T0" fmla="*/ 44 w 48"/>
                <a:gd name="T1" fmla="*/ 0 h 47"/>
                <a:gd name="T2" fmla="*/ 0 w 48"/>
                <a:gd name="T3" fmla="*/ 44 h 47"/>
                <a:gd name="T4" fmla="*/ 4 w 48"/>
                <a:gd name="T5" fmla="*/ 47 h 47"/>
                <a:gd name="T6" fmla="*/ 7 w 48"/>
                <a:gd name="T7" fmla="*/ 44 h 47"/>
                <a:gd name="T8" fmla="*/ 44 w 48"/>
                <a:gd name="T9" fmla="*/ 7 h 47"/>
                <a:gd name="T10" fmla="*/ 48 w 48"/>
                <a:gd name="T11" fmla="*/ 4 h 47"/>
                <a:gd name="T12" fmla="*/ 44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8" name="Group 14"/>
          <p:cNvGrpSpPr/>
          <p:nvPr/>
        </p:nvGrpSpPr>
        <p:grpSpPr>
          <a:xfrm>
            <a:off x="3883386" y="2854036"/>
            <a:ext cx="5603363" cy="758804"/>
            <a:chOff x="6580927" y="2160797"/>
            <a:chExt cx="4608933" cy="37363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9" name="Rectangle 21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Rectangle 22"/>
            <p:cNvSpPr/>
            <p:nvPr/>
          </p:nvSpPr>
          <p:spPr bwMode="auto">
            <a:xfrm>
              <a:off x="6580927" y="2160797"/>
              <a:ext cx="2304466" cy="3736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27" name="مستطيل 126"/>
          <p:cNvSpPr/>
          <p:nvPr/>
        </p:nvSpPr>
        <p:spPr>
          <a:xfrm>
            <a:off x="4114800" y="3000626"/>
            <a:ext cx="5112327" cy="487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تعريف المشاركين بوسائل </a:t>
            </a:r>
            <a:r>
              <a:rPr lang="ar-SA" sz="2000" b="1" dirty="0" smtClean="0">
                <a:solidFill>
                  <a:schemeClr val="tx1"/>
                </a:solidFill>
              </a:rPr>
              <a:t>الإعلام القديمة والجديدة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28" name="مستطيل 127"/>
          <p:cNvSpPr/>
          <p:nvPr/>
        </p:nvSpPr>
        <p:spPr>
          <a:xfrm>
            <a:off x="4128891" y="3962427"/>
            <a:ext cx="5112327" cy="487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تدريب المستهدفين على </a:t>
            </a:r>
            <a:r>
              <a:rPr lang="ar-SA" b="1" dirty="0" smtClean="0">
                <a:solidFill>
                  <a:schemeClr val="tx1"/>
                </a:solidFill>
              </a:rPr>
              <a:t>تحليل الرسائل </a:t>
            </a:r>
            <a:r>
              <a:rPr lang="ar-SA" b="1" dirty="0">
                <a:solidFill>
                  <a:schemeClr val="tx1"/>
                </a:solidFill>
              </a:rPr>
              <a:t>الإعلامية المباشرة والخفية</a:t>
            </a:r>
          </a:p>
        </p:txBody>
      </p:sp>
      <p:sp>
        <p:nvSpPr>
          <p:cNvPr id="129" name="مستطيل 128"/>
          <p:cNvSpPr/>
          <p:nvPr/>
        </p:nvSpPr>
        <p:spPr>
          <a:xfrm>
            <a:off x="4128891" y="4890466"/>
            <a:ext cx="5112327" cy="487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حماية المستهدفين من الأفكار الهدامة التي انتشرت في الآونة الأخيرة عبر </a:t>
            </a:r>
            <a:r>
              <a:rPr lang="ar-SA" b="1" dirty="0" smtClean="0"/>
              <a:t>وسائل الإعلام</a:t>
            </a:r>
            <a:endParaRPr lang="ar-SA" b="1" dirty="0"/>
          </a:p>
        </p:txBody>
      </p:sp>
      <p:grpSp>
        <p:nvGrpSpPr>
          <p:cNvPr id="130" name="Group 613"/>
          <p:cNvGrpSpPr/>
          <p:nvPr/>
        </p:nvGrpSpPr>
        <p:grpSpPr>
          <a:xfrm>
            <a:off x="255685" y="1731169"/>
            <a:ext cx="3743408" cy="3857493"/>
            <a:chOff x="8185136" y="7285434"/>
            <a:chExt cx="3743408" cy="3857493"/>
          </a:xfrm>
        </p:grpSpPr>
        <p:sp>
          <p:nvSpPr>
            <p:cNvPr id="131" name="Freeform 224"/>
            <p:cNvSpPr>
              <a:spLocks noChangeArrowheads="1"/>
            </p:cNvSpPr>
            <p:nvPr/>
          </p:nvSpPr>
          <p:spPr bwMode="auto">
            <a:xfrm>
              <a:off x="8185136" y="8341325"/>
              <a:ext cx="2708628" cy="2801602"/>
            </a:xfrm>
            <a:custGeom>
              <a:avLst/>
              <a:gdLst>
                <a:gd name="T0" fmla="*/ 0 w 2932"/>
                <a:gd name="T1" fmla="*/ 0 h 2931"/>
                <a:gd name="T2" fmla="*/ 2931 w 2932"/>
                <a:gd name="T3" fmla="*/ 0 h 2931"/>
                <a:gd name="T4" fmla="*/ 2931 w 2932"/>
                <a:gd name="T5" fmla="*/ 2930 h 2931"/>
                <a:gd name="T6" fmla="*/ 0 w 2932"/>
                <a:gd name="T7" fmla="*/ 2930 h 2931"/>
                <a:gd name="T8" fmla="*/ 0 w 2932"/>
                <a:gd name="T9" fmla="*/ 0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2" h="2931">
                  <a:moveTo>
                    <a:pt x="0" y="0"/>
                  </a:moveTo>
                  <a:lnTo>
                    <a:pt x="2931" y="0"/>
                  </a:lnTo>
                  <a:lnTo>
                    <a:pt x="2931" y="2930"/>
                  </a:lnTo>
                  <a:lnTo>
                    <a:pt x="0" y="293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225"/>
            <p:cNvSpPr>
              <a:spLocks noChangeArrowheads="1"/>
            </p:cNvSpPr>
            <p:nvPr/>
          </p:nvSpPr>
          <p:spPr bwMode="auto">
            <a:xfrm>
              <a:off x="8265548" y="8425966"/>
              <a:ext cx="2543571" cy="2632321"/>
            </a:xfrm>
            <a:custGeom>
              <a:avLst/>
              <a:gdLst>
                <a:gd name="T0" fmla="*/ 2753 w 2754"/>
                <a:gd name="T1" fmla="*/ 1378 h 2755"/>
                <a:gd name="T2" fmla="*/ 1376 w 2754"/>
                <a:gd name="T3" fmla="*/ 2754 h 2755"/>
                <a:gd name="T4" fmla="*/ 0 w 2754"/>
                <a:gd name="T5" fmla="*/ 1378 h 2755"/>
                <a:gd name="T6" fmla="*/ 1376 w 2754"/>
                <a:gd name="T7" fmla="*/ 0 h 2755"/>
                <a:gd name="T8" fmla="*/ 2753 w 2754"/>
                <a:gd name="T9" fmla="*/ 1378 h 2755"/>
                <a:gd name="T10" fmla="*/ 2753 w 2754"/>
                <a:gd name="T11" fmla="*/ 1378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4" h="2755">
                  <a:moveTo>
                    <a:pt x="2753" y="1378"/>
                  </a:moveTo>
                  <a:cubicBezTo>
                    <a:pt x="2753" y="2137"/>
                    <a:pt x="2137" y="2754"/>
                    <a:pt x="1376" y="2754"/>
                  </a:cubicBezTo>
                  <a:cubicBezTo>
                    <a:pt x="616" y="2754"/>
                    <a:pt x="0" y="2137"/>
                    <a:pt x="0" y="1378"/>
                  </a:cubicBezTo>
                  <a:cubicBezTo>
                    <a:pt x="0" y="616"/>
                    <a:pt x="616" y="0"/>
                    <a:pt x="1376" y="0"/>
                  </a:cubicBezTo>
                  <a:cubicBezTo>
                    <a:pt x="2137" y="0"/>
                    <a:pt x="2753" y="616"/>
                    <a:pt x="2753" y="1378"/>
                  </a:cubicBezTo>
                  <a:lnTo>
                    <a:pt x="2753" y="1378"/>
                  </a:lnTo>
                </a:path>
              </a:pathLst>
            </a:custGeom>
            <a:solidFill>
              <a:srgbClr val="7367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226"/>
            <p:cNvSpPr>
              <a:spLocks noChangeArrowheads="1"/>
            </p:cNvSpPr>
            <p:nvPr/>
          </p:nvSpPr>
          <p:spPr bwMode="auto">
            <a:xfrm>
              <a:off x="8358657" y="8519070"/>
              <a:ext cx="2353120" cy="2433416"/>
            </a:xfrm>
            <a:custGeom>
              <a:avLst/>
              <a:gdLst>
                <a:gd name="T0" fmla="*/ 2550 w 2551"/>
                <a:gd name="T1" fmla="*/ 1275 h 2550"/>
                <a:gd name="T2" fmla="*/ 1275 w 2551"/>
                <a:gd name="T3" fmla="*/ 2549 h 2550"/>
                <a:gd name="T4" fmla="*/ 0 w 2551"/>
                <a:gd name="T5" fmla="*/ 1275 h 2550"/>
                <a:gd name="T6" fmla="*/ 1275 w 2551"/>
                <a:gd name="T7" fmla="*/ 0 h 2550"/>
                <a:gd name="T8" fmla="*/ 2550 w 2551"/>
                <a:gd name="T9" fmla="*/ 1275 h 2550"/>
                <a:gd name="T10" fmla="*/ 2550 w 2551"/>
                <a:gd name="T11" fmla="*/ 1275 h 2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2550">
                  <a:moveTo>
                    <a:pt x="2550" y="1275"/>
                  </a:moveTo>
                  <a:cubicBezTo>
                    <a:pt x="2550" y="1977"/>
                    <a:pt x="1978" y="2549"/>
                    <a:pt x="1275" y="2549"/>
                  </a:cubicBezTo>
                  <a:cubicBezTo>
                    <a:pt x="570" y="2549"/>
                    <a:pt x="0" y="1977"/>
                    <a:pt x="0" y="1275"/>
                  </a:cubicBezTo>
                  <a:cubicBezTo>
                    <a:pt x="0" y="572"/>
                    <a:pt x="570" y="0"/>
                    <a:pt x="1275" y="0"/>
                  </a:cubicBezTo>
                  <a:cubicBezTo>
                    <a:pt x="1978" y="0"/>
                    <a:pt x="2550" y="572"/>
                    <a:pt x="2550" y="1275"/>
                  </a:cubicBezTo>
                  <a:lnTo>
                    <a:pt x="2550" y="1275"/>
                  </a:lnTo>
                </a:path>
              </a:pathLst>
            </a:custGeom>
            <a:solidFill>
              <a:srgbClr val="EC22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" name="Freeform 227"/>
            <p:cNvSpPr>
              <a:spLocks noChangeArrowheads="1"/>
            </p:cNvSpPr>
            <p:nvPr/>
          </p:nvSpPr>
          <p:spPr bwMode="auto">
            <a:xfrm>
              <a:off x="8849596" y="9120018"/>
              <a:ext cx="1866414" cy="1832468"/>
            </a:xfrm>
            <a:custGeom>
              <a:avLst/>
              <a:gdLst>
                <a:gd name="T0" fmla="*/ 2021 w 2022"/>
                <a:gd name="T1" fmla="*/ 648 h 1923"/>
                <a:gd name="T2" fmla="*/ 746 w 2022"/>
                <a:gd name="T3" fmla="*/ 1922 h 1923"/>
                <a:gd name="T4" fmla="*/ 610 w 2022"/>
                <a:gd name="T5" fmla="*/ 1914 h 1923"/>
                <a:gd name="T6" fmla="*/ 0 w 2022"/>
                <a:gd name="T7" fmla="*/ 1306 h 1923"/>
                <a:gd name="T8" fmla="*/ 1497 w 2022"/>
                <a:gd name="T9" fmla="*/ 0 h 1923"/>
                <a:gd name="T10" fmla="*/ 2013 w 2022"/>
                <a:gd name="T11" fmla="*/ 515 h 1923"/>
                <a:gd name="T12" fmla="*/ 2021 w 2022"/>
                <a:gd name="T13" fmla="*/ 648 h 1923"/>
                <a:gd name="T14" fmla="*/ 2021 w 2022"/>
                <a:gd name="T15" fmla="*/ 648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2" h="1923">
                  <a:moveTo>
                    <a:pt x="2021" y="648"/>
                  </a:moveTo>
                  <a:cubicBezTo>
                    <a:pt x="2021" y="1350"/>
                    <a:pt x="1449" y="1922"/>
                    <a:pt x="746" y="1922"/>
                  </a:cubicBezTo>
                  <a:cubicBezTo>
                    <a:pt x="700" y="1922"/>
                    <a:pt x="654" y="1918"/>
                    <a:pt x="610" y="1914"/>
                  </a:cubicBezTo>
                  <a:cubicBezTo>
                    <a:pt x="610" y="1914"/>
                    <a:pt x="610" y="1914"/>
                    <a:pt x="0" y="1306"/>
                  </a:cubicBezTo>
                  <a:cubicBezTo>
                    <a:pt x="0" y="1306"/>
                    <a:pt x="0" y="1306"/>
                    <a:pt x="1497" y="0"/>
                  </a:cubicBezTo>
                  <a:cubicBezTo>
                    <a:pt x="1497" y="0"/>
                    <a:pt x="1497" y="0"/>
                    <a:pt x="2013" y="515"/>
                  </a:cubicBezTo>
                  <a:cubicBezTo>
                    <a:pt x="2017" y="559"/>
                    <a:pt x="2021" y="603"/>
                    <a:pt x="2021" y="648"/>
                  </a:cubicBezTo>
                  <a:lnTo>
                    <a:pt x="2021" y="648"/>
                  </a:lnTo>
                </a:path>
              </a:pathLst>
            </a:custGeom>
            <a:solidFill>
              <a:srgbClr val="CC20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" name="Freeform 228"/>
            <p:cNvSpPr>
              <a:spLocks noChangeArrowheads="1"/>
            </p:cNvSpPr>
            <p:nvPr/>
          </p:nvSpPr>
          <p:spPr bwMode="auto">
            <a:xfrm>
              <a:off x="8616823" y="8789920"/>
              <a:ext cx="1832556" cy="1895948"/>
            </a:xfrm>
            <a:custGeom>
              <a:avLst/>
              <a:gdLst>
                <a:gd name="T0" fmla="*/ 1986 w 1987"/>
                <a:gd name="T1" fmla="*/ 993 h 1987"/>
                <a:gd name="T2" fmla="*/ 993 w 1987"/>
                <a:gd name="T3" fmla="*/ 1986 h 1987"/>
                <a:gd name="T4" fmla="*/ 0 w 1987"/>
                <a:gd name="T5" fmla="*/ 993 h 1987"/>
                <a:gd name="T6" fmla="*/ 993 w 1987"/>
                <a:gd name="T7" fmla="*/ 0 h 1987"/>
                <a:gd name="T8" fmla="*/ 1986 w 1987"/>
                <a:gd name="T9" fmla="*/ 993 h 1987"/>
                <a:gd name="T10" fmla="*/ 1986 w 1987"/>
                <a:gd name="T11" fmla="*/ 993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7" h="1987">
                  <a:moveTo>
                    <a:pt x="1986" y="993"/>
                  </a:moveTo>
                  <a:cubicBezTo>
                    <a:pt x="1986" y="1542"/>
                    <a:pt x="1542" y="1986"/>
                    <a:pt x="993" y="1986"/>
                  </a:cubicBezTo>
                  <a:cubicBezTo>
                    <a:pt x="444" y="1986"/>
                    <a:pt x="0" y="1542"/>
                    <a:pt x="0" y="993"/>
                  </a:cubicBezTo>
                  <a:cubicBezTo>
                    <a:pt x="0" y="444"/>
                    <a:pt x="444" y="0"/>
                    <a:pt x="993" y="0"/>
                  </a:cubicBezTo>
                  <a:cubicBezTo>
                    <a:pt x="1542" y="0"/>
                    <a:pt x="1986" y="444"/>
                    <a:pt x="1986" y="993"/>
                  </a:cubicBezTo>
                  <a:lnTo>
                    <a:pt x="1986" y="993"/>
                  </a:lnTo>
                </a:path>
              </a:pathLst>
            </a:custGeom>
            <a:solidFill>
              <a:srgbClr val="FFF9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229"/>
            <p:cNvSpPr>
              <a:spLocks noChangeArrowheads="1"/>
            </p:cNvSpPr>
            <p:nvPr/>
          </p:nvSpPr>
          <p:spPr bwMode="auto">
            <a:xfrm>
              <a:off x="9052743" y="9246979"/>
              <a:ext cx="1400868" cy="1434657"/>
            </a:xfrm>
            <a:custGeom>
              <a:avLst/>
              <a:gdLst>
                <a:gd name="T0" fmla="*/ 1519 w 1520"/>
                <a:gd name="T1" fmla="*/ 518 h 1510"/>
                <a:gd name="T2" fmla="*/ 537 w 1520"/>
                <a:gd name="T3" fmla="*/ 1509 h 1510"/>
                <a:gd name="T4" fmla="*/ 0 w 1520"/>
                <a:gd name="T5" fmla="*/ 972 h 1510"/>
                <a:gd name="T6" fmla="*/ 1002 w 1520"/>
                <a:gd name="T7" fmla="*/ 0 h 1510"/>
                <a:gd name="T8" fmla="*/ 1519 w 1520"/>
                <a:gd name="T9" fmla="*/ 518 h 1510"/>
                <a:gd name="T10" fmla="*/ 1519 w 1520"/>
                <a:gd name="T11" fmla="*/ 51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0" h="1510">
                  <a:moveTo>
                    <a:pt x="1519" y="518"/>
                  </a:moveTo>
                  <a:cubicBezTo>
                    <a:pt x="1517" y="1061"/>
                    <a:pt x="1080" y="1502"/>
                    <a:pt x="537" y="1509"/>
                  </a:cubicBezTo>
                  <a:cubicBezTo>
                    <a:pt x="537" y="1509"/>
                    <a:pt x="537" y="1509"/>
                    <a:pt x="0" y="972"/>
                  </a:cubicBezTo>
                  <a:cubicBezTo>
                    <a:pt x="0" y="972"/>
                    <a:pt x="0" y="972"/>
                    <a:pt x="1002" y="0"/>
                  </a:cubicBezTo>
                  <a:cubicBezTo>
                    <a:pt x="1002" y="0"/>
                    <a:pt x="1002" y="0"/>
                    <a:pt x="1519" y="518"/>
                  </a:cubicBezTo>
                  <a:lnTo>
                    <a:pt x="1519" y="518"/>
                  </a:lnTo>
                </a:path>
              </a:pathLst>
            </a:custGeom>
            <a:solidFill>
              <a:srgbClr val="F2EB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230"/>
            <p:cNvSpPr>
              <a:spLocks noChangeArrowheads="1"/>
            </p:cNvSpPr>
            <p:nvPr/>
          </p:nvSpPr>
          <p:spPr bwMode="auto">
            <a:xfrm>
              <a:off x="8891918" y="9073466"/>
              <a:ext cx="1282366" cy="1324625"/>
            </a:xfrm>
            <a:custGeom>
              <a:avLst/>
              <a:gdLst>
                <a:gd name="T0" fmla="*/ 1393 w 1394"/>
                <a:gd name="T1" fmla="*/ 697 h 1394"/>
                <a:gd name="T2" fmla="*/ 696 w 1394"/>
                <a:gd name="T3" fmla="*/ 1393 h 1394"/>
                <a:gd name="T4" fmla="*/ 0 w 1394"/>
                <a:gd name="T5" fmla="*/ 697 h 1394"/>
                <a:gd name="T6" fmla="*/ 696 w 1394"/>
                <a:gd name="T7" fmla="*/ 0 h 1394"/>
                <a:gd name="T8" fmla="*/ 1393 w 1394"/>
                <a:gd name="T9" fmla="*/ 697 h 1394"/>
                <a:gd name="T10" fmla="*/ 1393 w 1394"/>
                <a:gd name="T11" fmla="*/ 697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4" h="1394">
                  <a:moveTo>
                    <a:pt x="1393" y="697"/>
                  </a:moveTo>
                  <a:cubicBezTo>
                    <a:pt x="1393" y="1082"/>
                    <a:pt x="1081" y="1393"/>
                    <a:pt x="696" y="1393"/>
                  </a:cubicBezTo>
                  <a:cubicBezTo>
                    <a:pt x="311" y="1393"/>
                    <a:pt x="0" y="1082"/>
                    <a:pt x="0" y="697"/>
                  </a:cubicBezTo>
                  <a:cubicBezTo>
                    <a:pt x="0" y="312"/>
                    <a:pt x="311" y="0"/>
                    <a:pt x="696" y="0"/>
                  </a:cubicBezTo>
                  <a:cubicBezTo>
                    <a:pt x="1081" y="0"/>
                    <a:pt x="1393" y="312"/>
                    <a:pt x="1393" y="697"/>
                  </a:cubicBezTo>
                  <a:lnTo>
                    <a:pt x="1393" y="697"/>
                  </a:lnTo>
                </a:path>
              </a:pathLst>
            </a:custGeom>
            <a:solidFill>
              <a:srgbClr val="EC22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231"/>
            <p:cNvSpPr>
              <a:spLocks noChangeArrowheads="1"/>
            </p:cNvSpPr>
            <p:nvPr/>
          </p:nvSpPr>
          <p:spPr bwMode="auto">
            <a:xfrm>
              <a:off x="9315141" y="9577077"/>
              <a:ext cx="829517" cy="795621"/>
            </a:xfrm>
            <a:custGeom>
              <a:avLst/>
              <a:gdLst>
                <a:gd name="T0" fmla="*/ 907 w 908"/>
                <a:gd name="T1" fmla="*/ 379 h 844"/>
                <a:gd name="T2" fmla="*/ 436 w 908"/>
                <a:gd name="T3" fmla="*/ 843 h 844"/>
                <a:gd name="T4" fmla="*/ 0 w 908"/>
                <a:gd name="T5" fmla="*/ 408 h 844"/>
                <a:gd name="T6" fmla="*/ 530 w 908"/>
                <a:gd name="T7" fmla="*/ 0 h 844"/>
                <a:gd name="T8" fmla="*/ 907 w 908"/>
                <a:gd name="T9" fmla="*/ 379 h 844"/>
                <a:gd name="T10" fmla="*/ 907 w 908"/>
                <a:gd name="T11" fmla="*/ 37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844">
                  <a:moveTo>
                    <a:pt x="907" y="379"/>
                  </a:moveTo>
                  <a:cubicBezTo>
                    <a:pt x="840" y="602"/>
                    <a:pt x="661" y="779"/>
                    <a:pt x="436" y="843"/>
                  </a:cubicBezTo>
                  <a:cubicBezTo>
                    <a:pt x="436" y="843"/>
                    <a:pt x="436" y="843"/>
                    <a:pt x="0" y="408"/>
                  </a:cubicBezTo>
                  <a:cubicBezTo>
                    <a:pt x="0" y="408"/>
                    <a:pt x="0" y="408"/>
                    <a:pt x="530" y="0"/>
                  </a:cubicBezTo>
                  <a:cubicBezTo>
                    <a:pt x="530" y="0"/>
                    <a:pt x="530" y="0"/>
                    <a:pt x="907" y="379"/>
                  </a:cubicBezTo>
                  <a:lnTo>
                    <a:pt x="907" y="379"/>
                  </a:lnTo>
                </a:path>
              </a:pathLst>
            </a:custGeom>
            <a:solidFill>
              <a:srgbClr val="CC20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232"/>
            <p:cNvSpPr>
              <a:spLocks noChangeArrowheads="1"/>
            </p:cNvSpPr>
            <p:nvPr/>
          </p:nvSpPr>
          <p:spPr bwMode="auto">
            <a:xfrm>
              <a:off x="9230497" y="9420492"/>
              <a:ext cx="613673" cy="634804"/>
            </a:xfrm>
            <a:custGeom>
              <a:avLst/>
              <a:gdLst>
                <a:gd name="T0" fmla="*/ 673 w 674"/>
                <a:gd name="T1" fmla="*/ 337 h 674"/>
                <a:gd name="T2" fmla="*/ 336 w 674"/>
                <a:gd name="T3" fmla="*/ 673 h 674"/>
                <a:gd name="T4" fmla="*/ 0 w 674"/>
                <a:gd name="T5" fmla="*/ 337 h 674"/>
                <a:gd name="T6" fmla="*/ 336 w 674"/>
                <a:gd name="T7" fmla="*/ 0 h 674"/>
                <a:gd name="T8" fmla="*/ 673 w 674"/>
                <a:gd name="T9" fmla="*/ 337 h 674"/>
                <a:gd name="T10" fmla="*/ 673 w 674"/>
                <a:gd name="T11" fmla="*/ 33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4" h="674">
                  <a:moveTo>
                    <a:pt x="673" y="337"/>
                  </a:moveTo>
                  <a:cubicBezTo>
                    <a:pt x="673" y="522"/>
                    <a:pt x="521" y="673"/>
                    <a:pt x="336" y="673"/>
                  </a:cubicBezTo>
                  <a:cubicBezTo>
                    <a:pt x="151" y="673"/>
                    <a:pt x="0" y="522"/>
                    <a:pt x="0" y="337"/>
                  </a:cubicBezTo>
                  <a:cubicBezTo>
                    <a:pt x="0" y="152"/>
                    <a:pt x="151" y="0"/>
                    <a:pt x="336" y="0"/>
                  </a:cubicBezTo>
                  <a:cubicBezTo>
                    <a:pt x="521" y="0"/>
                    <a:pt x="673" y="152"/>
                    <a:pt x="673" y="337"/>
                  </a:cubicBezTo>
                  <a:lnTo>
                    <a:pt x="673" y="337"/>
                  </a:lnTo>
                </a:path>
              </a:pathLst>
            </a:custGeom>
            <a:solidFill>
              <a:srgbClr val="FFF9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233"/>
            <p:cNvSpPr>
              <a:spLocks noChangeArrowheads="1"/>
            </p:cNvSpPr>
            <p:nvPr/>
          </p:nvSpPr>
          <p:spPr bwMode="auto">
            <a:xfrm>
              <a:off x="9399786" y="9581309"/>
              <a:ext cx="435920" cy="448595"/>
            </a:xfrm>
            <a:custGeom>
              <a:avLst/>
              <a:gdLst>
                <a:gd name="T0" fmla="*/ 484 w 485"/>
                <a:gd name="T1" fmla="*/ 169 h 481"/>
                <a:gd name="T2" fmla="*/ 274 w 485"/>
                <a:gd name="T3" fmla="*/ 480 h 481"/>
                <a:gd name="T4" fmla="*/ 0 w 485"/>
                <a:gd name="T5" fmla="*/ 207 h 481"/>
                <a:gd name="T6" fmla="*/ 395 w 485"/>
                <a:gd name="T7" fmla="*/ 0 h 481"/>
                <a:gd name="T8" fmla="*/ 463 w 485"/>
                <a:gd name="T9" fmla="*/ 55 h 481"/>
                <a:gd name="T10" fmla="*/ 484 w 485"/>
                <a:gd name="T11" fmla="*/ 169 h 481"/>
                <a:gd name="T12" fmla="*/ 484 w 485"/>
                <a:gd name="T13" fmla="*/ 1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481">
                  <a:moveTo>
                    <a:pt x="484" y="169"/>
                  </a:moveTo>
                  <a:cubicBezTo>
                    <a:pt x="484" y="310"/>
                    <a:pt x="395" y="430"/>
                    <a:pt x="274" y="480"/>
                  </a:cubicBezTo>
                  <a:cubicBezTo>
                    <a:pt x="274" y="480"/>
                    <a:pt x="274" y="480"/>
                    <a:pt x="0" y="207"/>
                  </a:cubicBezTo>
                  <a:cubicBezTo>
                    <a:pt x="0" y="207"/>
                    <a:pt x="0" y="207"/>
                    <a:pt x="395" y="0"/>
                  </a:cubicBezTo>
                  <a:cubicBezTo>
                    <a:pt x="395" y="0"/>
                    <a:pt x="395" y="0"/>
                    <a:pt x="463" y="55"/>
                  </a:cubicBezTo>
                  <a:cubicBezTo>
                    <a:pt x="475" y="91"/>
                    <a:pt x="484" y="129"/>
                    <a:pt x="484" y="169"/>
                  </a:cubicBezTo>
                  <a:lnTo>
                    <a:pt x="484" y="169"/>
                  </a:lnTo>
                </a:path>
              </a:pathLst>
            </a:custGeom>
            <a:solidFill>
              <a:srgbClr val="F2EB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1" name="Group 1263"/>
            <p:cNvGrpSpPr/>
            <p:nvPr/>
          </p:nvGrpSpPr>
          <p:grpSpPr>
            <a:xfrm>
              <a:off x="9511939" y="7285434"/>
              <a:ext cx="2416605" cy="2467271"/>
              <a:chOff x="18016608" y="1493906"/>
              <a:chExt cx="2416605" cy="2467271"/>
            </a:xfrm>
          </p:grpSpPr>
          <p:sp>
            <p:nvSpPr>
              <p:cNvPr id="142" name="Freeform 213"/>
              <p:cNvSpPr>
                <a:spLocks noChangeArrowheads="1"/>
              </p:cNvSpPr>
              <p:nvPr/>
            </p:nvSpPr>
            <p:spPr bwMode="auto">
              <a:xfrm>
                <a:off x="19777217" y="1773220"/>
                <a:ext cx="655996" cy="423203"/>
              </a:xfrm>
              <a:custGeom>
                <a:avLst/>
                <a:gdLst>
                  <a:gd name="T0" fmla="*/ 0 w 696"/>
                  <a:gd name="T1" fmla="*/ 396 h 458"/>
                  <a:gd name="T2" fmla="*/ 265 w 696"/>
                  <a:gd name="T3" fmla="*/ 457 h 458"/>
                  <a:gd name="T4" fmla="*/ 695 w 696"/>
                  <a:gd name="T5" fmla="*/ 21 h 458"/>
                  <a:gd name="T6" fmla="*/ 396 w 696"/>
                  <a:gd name="T7" fmla="*/ 0 h 458"/>
                  <a:gd name="T8" fmla="*/ 0 w 696"/>
                  <a:gd name="T9" fmla="*/ 39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6" h="458">
                    <a:moveTo>
                      <a:pt x="0" y="396"/>
                    </a:moveTo>
                    <a:lnTo>
                      <a:pt x="265" y="457"/>
                    </a:lnTo>
                    <a:lnTo>
                      <a:pt x="695" y="21"/>
                    </a:lnTo>
                    <a:lnTo>
                      <a:pt x="396" y="0"/>
                    </a:lnTo>
                    <a:lnTo>
                      <a:pt x="0" y="396"/>
                    </a:lnTo>
                  </a:path>
                </a:pathLst>
              </a:custGeom>
              <a:solidFill>
                <a:srgbClr val="A81E2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3" name="Freeform 215"/>
              <p:cNvSpPr>
                <a:spLocks noChangeArrowheads="1"/>
              </p:cNvSpPr>
              <p:nvPr/>
            </p:nvSpPr>
            <p:spPr bwMode="auto">
              <a:xfrm>
                <a:off x="19887255" y="1713972"/>
                <a:ext cx="325882" cy="325866"/>
              </a:xfrm>
              <a:custGeom>
                <a:avLst/>
                <a:gdLst>
                  <a:gd name="T0" fmla="*/ 101 w 351"/>
                  <a:gd name="T1" fmla="*/ 337 h 352"/>
                  <a:gd name="T2" fmla="*/ 101 w 351"/>
                  <a:gd name="T3" fmla="*/ 337 h 352"/>
                  <a:gd name="T4" fmla="*/ 75 w 351"/>
                  <a:gd name="T5" fmla="*/ 343 h 352"/>
                  <a:gd name="T6" fmla="*/ 5 w 351"/>
                  <a:gd name="T7" fmla="*/ 281 h 352"/>
                  <a:gd name="T8" fmla="*/ 10 w 351"/>
                  <a:gd name="T9" fmla="*/ 255 h 352"/>
                  <a:gd name="T10" fmla="*/ 246 w 351"/>
                  <a:gd name="T11" fmla="*/ 11 h 352"/>
                  <a:gd name="T12" fmla="*/ 275 w 351"/>
                  <a:gd name="T13" fmla="*/ 6 h 352"/>
                  <a:gd name="T14" fmla="*/ 342 w 351"/>
                  <a:gd name="T15" fmla="*/ 67 h 352"/>
                  <a:gd name="T16" fmla="*/ 339 w 351"/>
                  <a:gd name="T17" fmla="*/ 97 h 352"/>
                  <a:gd name="T18" fmla="*/ 101 w 351"/>
                  <a:gd name="T19" fmla="*/ 33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1" h="352">
                    <a:moveTo>
                      <a:pt x="101" y="337"/>
                    </a:moveTo>
                    <a:lnTo>
                      <a:pt x="101" y="337"/>
                    </a:lnTo>
                    <a:cubicBezTo>
                      <a:pt x="94" y="348"/>
                      <a:pt x="80" y="351"/>
                      <a:pt x="75" y="343"/>
                    </a:cubicBezTo>
                    <a:cubicBezTo>
                      <a:pt x="5" y="281"/>
                      <a:pt x="5" y="281"/>
                      <a:pt x="5" y="281"/>
                    </a:cubicBezTo>
                    <a:cubicBezTo>
                      <a:pt x="0" y="276"/>
                      <a:pt x="0" y="262"/>
                      <a:pt x="10" y="255"/>
                    </a:cubicBezTo>
                    <a:cubicBezTo>
                      <a:pt x="246" y="11"/>
                      <a:pt x="246" y="11"/>
                      <a:pt x="246" y="11"/>
                    </a:cubicBezTo>
                    <a:cubicBezTo>
                      <a:pt x="257" y="3"/>
                      <a:pt x="267" y="0"/>
                      <a:pt x="275" y="6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50" y="73"/>
                      <a:pt x="348" y="86"/>
                      <a:pt x="339" y="97"/>
                    </a:cubicBezTo>
                    <a:lnTo>
                      <a:pt x="101" y="337"/>
                    </a:lnTo>
                  </a:path>
                </a:pathLst>
              </a:custGeom>
              <a:solidFill>
                <a:srgbClr val="C59C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" name="Freeform 212"/>
              <p:cNvSpPr>
                <a:spLocks noChangeArrowheads="1"/>
              </p:cNvSpPr>
              <p:nvPr/>
            </p:nvSpPr>
            <p:spPr bwMode="auto">
              <a:xfrm>
                <a:off x="19705269" y="1493906"/>
                <a:ext cx="723712" cy="698284"/>
              </a:xfrm>
              <a:custGeom>
                <a:avLst/>
                <a:gdLst>
                  <a:gd name="T0" fmla="*/ 433 w 768"/>
                  <a:gd name="T1" fmla="*/ 0 h 747"/>
                  <a:gd name="T2" fmla="*/ 468 w 768"/>
                  <a:gd name="T3" fmla="*/ 289 h 747"/>
                  <a:gd name="T4" fmla="*/ 767 w 768"/>
                  <a:gd name="T5" fmla="*/ 310 h 747"/>
                  <a:gd name="T6" fmla="*/ 337 w 768"/>
                  <a:gd name="T7" fmla="*/ 746 h 747"/>
                  <a:gd name="T8" fmla="*/ 72 w 768"/>
                  <a:gd name="T9" fmla="*/ 685 h 747"/>
                  <a:gd name="T10" fmla="*/ 0 w 768"/>
                  <a:gd name="T11" fmla="*/ 436 h 747"/>
                  <a:gd name="T12" fmla="*/ 433 w 768"/>
                  <a:gd name="T13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8" h="747">
                    <a:moveTo>
                      <a:pt x="433" y="0"/>
                    </a:moveTo>
                    <a:lnTo>
                      <a:pt x="468" y="289"/>
                    </a:lnTo>
                    <a:lnTo>
                      <a:pt x="767" y="310"/>
                    </a:lnTo>
                    <a:lnTo>
                      <a:pt x="337" y="746"/>
                    </a:lnTo>
                    <a:lnTo>
                      <a:pt x="72" y="685"/>
                    </a:lnTo>
                    <a:lnTo>
                      <a:pt x="0" y="436"/>
                    </a:lnTo>
                    <a:lnTo>
                      <a:pt x="433" y="0"/>
                    </a:lnTo>
                  </a:path>
                </a:pathLst>
              </a:custGeom>
              <a:solidFill>
                <a:srgbClr val="F162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5" name="Freeform 214"/>
              <p:cNvSpPr>
                <a:spLocks noChangeArrowheads="1"/>
              </p:cNvSpPr>
              <p:nvPr/>
            </p:nvSpPr>
            <p:spPr bwMode="auto">
              <a:xfrm>
                <a:off x="18160504" y="1730900"/>
                <a:ext cx="2031471" cy="2094853"/>
              </a:xfrm>
              <a:custGeom>
                <a:avLst/>
                <a:gdLst>
                  <a:gd name="T0" fmla="*/ 91 w 2131"/>
                  <a:gd name="T1" fmla="*/ 2209 h 2210"/>
                  <a:gd name="T2" fmla="*/ 0 w 2131"/>
                  <a:gd name="T3" fmla="*/ 2129 h 2210"/>
                  <a:gd name="T4" fmla="*/ 2036 w 2131"/>
                  <a:gd name="T5" fmla="*/ 0 h 2210"/>
                  <a:gd name="T6" fmla="*/ 2130 w 2131"/>
                  <a:gd name="T7" fmla="*/ 82 h 2210"/>
                  <a:gd name="T8" fmla="*/ 91 w 2131"/>
                  <a:gd name="T9" fmla="*/ 2209 h 2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1" h="2210">
                    <a:moveTo>
                      <a:pt x="91" y="2209"/>
                    </a:moveTo>
                    <a:lnTo>
                      <a:pt x="0" y="2129"/>
                    </a:lnTo>
                    <a:lnTo>
                      <a:pt x="2036" y="0"/>
                    </a:lnTo>
                    <a:lnTo>
                      <a:pt x="2130" y="82"/>
                    </a:lnTo>
                    <a:lnTo>
                      <a:pt x="91" y="2209"/>
                    </a:lnTo>
                  </a:path>
                </a:pathLst>
              </a:custGeom>
              <a:solidFill>
                <a:srgbClr val="C59C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6" name="Freeform 216"/>
              <p:cNvSpPr>
                <a:spLocks noChangeArrowheads="1"/>
              </p:cNvSpPr>
              <p:nvPr/>
            </p:nvSpPr>
            <p:spPr bwMode="auto">
              <a:xfrm>
                <a:off x="18016608" y="3432174"/>
                <a:ext cx="605209" cy="529003"/>
              </a:xfrm>
              <a:custGeom>
                <a:avLst/>
                <a:gdLst>
                  <a:gd name="T0" fmla="*/ 0 w 642"/>
                  <a:gd name="T1" fmla="*/ 567 h 568"/>
                  <a:gd name="T2" fmla="*/ 299 w 642"/>
                  <a:gd name="T3" fmla="*/ 0 h 568"/>
                  <a:gd name="T4" fmla="*/ 374 w 642"/>
                  <a:gd name="T5" fmla="*/ 195 h 568"/>
                  <a:gd name="T6" fmla="*/ 641 w 642"/>
                  <a:gd name="T7" fmla="*/ 252 h 568"/>
                  <a:gd name="T8" fmla="*/ 0 w 642"/>
                  <a:gd name="T9" fmla="*/ 56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568">
                    <a:moveTo>
                      <a:pt x="0" y="567"/>
                    </a:moveTo>
                    <a:lnTo>
                      <a:pt x="299" y="0"/>
                    </a:lnTo>
                    <a:lnTo>
                      <a:pt x="374" y="195"/>
                    </a:lnTo>
                    <a:lnTo>
                      <a:pt x="641" y="252"/>
                    </a:lnTo>
                    <a:lnTo>
                      <a:pt x="0" y="567"/>
                    </a:lnTo>
                  </a:path>
                </a:pathLst>
              </a:custGeom>
              <a:solidFill>
                <a:srgbClr val="CC20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1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ثالثاً:  الإعلام قد يكون محايد.. أو متحيز</a:t>
            </a:r>
            <a:endParaRPr lang="ar-SA" sz="2000" b="1" dirty="0"/>
          </a:p>
        </p:txBody>
      </p:sp>
      <p:sp>
        <p:nvSpPr>
          <p:cNvPr id="50" name="مستطيل 49"/>
          <p:cNvSpPr/>
          <p:nvPr/>
        </p:nvSpPr>
        <p:spPr>
          <a:xfrm>
            <a:off x="5782235" y="3472922"/>
            <a:ext cx="2181872" cy="470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نموذج للإعلام المتحيز</a:t>
            </a:r>
            <a:endParaRPr lang="ar-SA" dirty="0"/>
          </a:p>
        </p:txBody>
      </p:sp>
      <p:sp>
        <p:nvSpPr>
          <p:cNvPr id="27" name="Freeform 5"/>
          <p:cNvSpPr>
            <a:spLocks noChangeArrowheads="1"/>
          </p:cNvSpPr>
          <p:nvPr/>
        </p:nvSpPr>
        <p:spPr bwMode="auto">
          <a:xfrm rot="781990">
            <a:off x="1455206" y="4051096"/>
            <a:ext cx="6795862" cy="1931900"/>
          </a:xfrm>
          <a:custGeom>
            <a:avLst/>
            <a:gdLst>
              <a:gd name="T0" fmla="*/ 13994 w 13995"/>
              <a:gd name="T1" fmla="*/ 94 h 7912"/>
              <a:gd name="T2" fmla="*/ 13994 w 13995"/>
              <a:gd name="T3" fmla="*/ 94 h 7912"/>
              <a:gd name="T4" fmla="*/ 1785 w 13995"/>
              <a:gd name="T5" fmla="*/ 2926 h 7912"/>
              <a:gd name="T6" fmla="*/ 5739 w 13995"/>
              <a:gd name="T7" fmla="*/ 7789 h 7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95" h="7912">
                <a:moveTo>
                  <a:pt x="13994" y="94"/>
                </a:moveTo>
                <a:lnTo>
                  <a:pt x="13994" y="94"/>
                </a:lnTo>
                <a:cubicBezTo>
                  <a:pt x="10568" y="1840"/>
                  <a:pt x="3571" y="0"/>
                  <a:pt x="1785" y="2926"/>
                </a:cubicBezTo>
                <a:cubicBezTo>
                  <a:pt x="0" y="5854"/>
                  <a:pt x="2756" y="7911"/>
                  <a:pt x="5739" y="7789"/>
                </a:cubicBezTo>
              </a:path>
            </a:pathLst>
          </a:custGeom>
          <a:noFill/>
          <a:ln w="5976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52366" tIns="76183" rIns="152366" bIns="76183"/>
          <a:lstStyle/>
          <a:p>
            <a:endParaRPr lang="en-US"/>
          </a:p>
        </p:txBody>
      </p:sp>
      <p:grpSp>
        <p:nvGrpSpPr>
          <p:cNvPr id="31" name="Group 181"/>
          <p:cNvGrpSpPr/>
          <p:nvPr/>
        </p:nvGrpSpPr>
        <p:grpSpPr>
          <a:xfrm>
            <a:off x="8306075" y="3943039"/>
            <a:ext cx="1779961" cy="1870710"/>
            <a:chOff x="9158380" y="3435910"/>
            <a:chExt cx="2288589" cy="2289185"/>
          </a:xfrm>
          <a:solidFill>
            <a:schemeClr val="accent4"/>
          </a:solidFill>
        </p:grpSpPr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3" name="Group 183"/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3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4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</p:grpSp>
      </p:grpSp>
      <p:sp>
        <p:nvSpPr>
          <p:cNvPr id="46" name="TextBox 197"/>
          <p:cNvSpPr txBox="1"/>
          <p:nvPr/>
        </p:nvSpPr>
        <p:spPr>
          <a:xfrm>
            <a:off x="8458742" y="4404802"/>
            <a:ext cx="1432745" cy="984782"/>
          </a:xfrm>
          <a:prstGeom prst="rect">
            <a:avLst/>
          </a:prstGeom>
          <a:noFill/>
        </p:spPr>
        <p:txBody>
          <a:bodyPr wrap="square" lIns="243744" tIns="121869" rIns="243744" bIns="121869" rtlCol="0">
            <a:spAutoFit/>
          </a:bodyPr>
          <a:lstStyle/>
          <a:p>
            <a:pPr algn="ctr"/>
            <a:r>
              <a:rPr lang="ar-SA" sz="1600" dirty="0"/>
              <a:t>رجل شجاع </a:t>
            </a:r>
            <a:r>
              <a:rPr lang="ar-SA" sz="1600" dirty="0" smtClean="0"/>
              <a:t>ينقذ </a:t>
            </a:r>
            <a:r>
              <a:rPr lang="ar-SA" sz="1600" dirty="0"/>
              <a:t>حياة فتاة صغيرة</a:t>
            </a:r>
            <a:endParaRPr lang="en-US" sz="1600" dirty="0">
              <a:solidFill>
                <a:schemeClr val="accent6"/>
              </a:solidFill>
              <a:latin typeface="Lato Regular"/>
              <a:cs typeface="Lato Regular"/>
            </a:endParaRPr>
          </a:p>
        </p:txBody>
      </p:sp>
      <p:grpSp>
        <p:nvGrpSpPr>
          <p:cNvPr id="47" name="Group 181"/>
          <p:cNvGrpSpPr/>
          <p:nvPr/>
        </p:nvGrpSpPr>
        <p:grpSpPr>
          <a:xfrm>
            <a:off x="3963156" y="4856386"/>
            <a:ext cx="1779961" cy="1870710"/>
            <a:chOff x="9158380" y="3435910"/>
            <a:chExt cx="2288589" cy="2289185"/>
          </a:xfrm>
          <a:solidFill>
            <a:schemeClr val="bg1">
              <a:lumMod val="50000"/>
            </a:schemeClr>
          </a:solidFill>
        </p:grpSpPr>
        <p:sp>
          <p:nvSpPr>
            <p:cNvPr id="48" name="Freeform 2"/>
            <p:cNvSpPr>
              <a:spLocks noChangeArrowheads="1"/>
            </p:cNvSpPr>
            <p:nvPr/>
          </p:nvSpPr>
          <p:spPr bwMode="auto">
            <a:xfrm>
              <a:off x="9360043" y="3615290"/>
              <a:ext cx="1877678" cy="1878411"/>
            </a:xfrm>
            <a:custGeom>
              <a:avLst/>
              <a:gdLst>
                <a:gd name="T0" fmla="*/ 10058 w 10059"/>
                <a:gd name="T1" fmla="*/ 5032 h 10064"/>
                <a:gd name="T2" fmla="*/ 10058 w 10059"/>
                <a:gd name="T3" fmla="*/ 5032 h 10064"/>
                <a:gd name="T4" fmla="*/ 5031 w 10059"/>
                <a:gd name="T5" fmla="*/ 10063 h 10064"/>
                <a:gd name="T6" fmla="*/ 0 w 10059"/>
                <a:gd name="T7" fmla="*/ 5032 h 10064"/>
                <a:gd name="T8" fmla="*/ 5031 w 10059"/>
                <a:gd name="T9" fmla="*/ 0 h 10064"/>
                <a:gd name="T10" fmla="*/ 10058 w 10059"/>
                <a:gd name="T11" fmla="*/ 5032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9" h="10064">
                  <a:moveTo>
                    <a:pt x="10058" y="5032"/>
                  </a:moveTo>
                  <a:lnTo>
                    <a:pt x="10058" y="5032"/>
                  </a:lnTo>
                  <a:cubicBezTo>
                    <a:pt x="10058" y="7808"/>
                    <a:pt x="7807" y="10063"/>
                    <a:pt x="5031" y="10063"/>
                  </a:cubicBezTo>
                  <a:cubicBezTo>
                    <a:pt x="2250" y="10063"/>
                    <a:pt x="0" y="7808"/>
                    <a:pt x="0" y="5032"/>
                  </a:cubicBezTo>
                  <a:cubicBezTo>
                    <a:pt x="0" y="2255"/>
                    <a:pt x="2250" y="0"/>
                    <a:pt x="5031" y="0"/>
                  </a:cubicBezTo>
                  <a:cubicBezTo>
                    <a:pt x="7807" y="0"/>
                    <a:pt x="10058" y="2255"/>
                    <a:pt x="10058" y="5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9" name="Group 183"/>
            <p:cNvGrpSpPr/>
            <p:nvPr/>
          </p:nvGrpSpPr>
          <p:grpSpPr>
            <a:xfrm>
              <a:off x="9158380" y="3435910"/>
              <a:ext cx="2288589" cy="2289185"/>
              <a:chOff x="1119258" y="2257147"/>
              <a:chExt cx="1868076" cy="1868076"/>
            </a:xfrm>
            <a:grpFill/>
          </p:grpSpPr>
          <p:sp>
            <p:nvSpPr>
              <p:cNvPr id="51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3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Light"/>
                </a:endParaRPr>
              </a:p>
            </p:txBody>
          </p:sp>
        </p:grpSp>
      </p:grpSp>
      <p:sp>
        <p:nvSpPr>
          <p:cNvPr id="63" name="TextBox 197"/>
          <p:cNvSpPr txBox="1"/>
          <p:nvPr/>
        </p:nvSpPr>
        <p:spPr>
          <a:xfrm>
            <a:off x="4148804" y="5422460"/>
            <a:ext cx="1432745" cy="738561"/>
          </a:xfrm>
          <a:prstGeom prst="rect">
            <a:avLst/>
          </a:prstGeom>
          <a:noFill/>
        </p:spPr>
        <p:txBody>
          <a:bodyPr wrap="square" lIns="243744" tIns="121869" rIns="243744" bIns="121869" rtlCol="0">
            <a:spAutoFit/>
          </a:bodyPr>
          <a:lstStyle/>
          <a:p>
            <a:pPr algn="ctr"/>
            <a:r>
              <a:rPr lang="ar-SA" sz="1600" dirty="0">
                <a:solidFill>
                  <a:schemeClr val="bg1"/>
                </a:solidFill>
              </a:rPr>
              <a:t>متطرف </a:t>
            </a:r>
            <a:r>
              <a:rPr lang="ar-SA" sz="1600" dirty="0" smtClean="0">
                <a:solidFill>
                  <a:schemeClr val="bg1"/>
                </a:solidFill>
              </a:rPr>
              <a:t>يقتل </a:t>
            </a:r>
            <a:r>
              <a:rPr lang="ar-SA" sz="1600" dirty="0">
                <a:solidFill>
                  <a:schemeClr val="bg1"/>
                </a:solidFill>
              </a:rPr>
              <a:t>كلب </a:t>
            </a:r>
            <a:r>
              <a:rPr lang="ar-SA" sz="1600" dirty="0" smtClean="0">
                <a:solidFill>
                  <a:schemeClr val="bg1"/>
                </a:solidFill>
              </a:rPr>
              <a:t>بريء</a:t>
            </a:r>
            <a:endParaRPr lang="en-US" sz="16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64" name="مستطيل 63"/>
          <p:cNvSpPr/>
          <p:nvPr/>
        </p:nvSpPr>
        <p:spPr>
          <a:xfrm>
            <a:off x="5820486" y="4932722"/>
            <a:ext cx="2452677" cy="1791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Muna"/>
              </a:rPr>
              <a:t>كان رجل يتمشى في حديقة في نيويورك . وفجأة رأى كلب يهجم على فتاة صغيرة فركض الرجل نحو</a:t>
            </a:r>
          </a:p>
          <a:p>
            <a:pPr algn="ctr"/>
            <a:r>
              <a:rPr lang="ar-SA" dirty="0">
                <a:latin typeface="Muna"/>
              </a:rPr>
              <a:t>الفتاة وبدأ </a:t>
            </a:r>
            <a:r>
              <a:rPr lang="ar-SA" dirty="0" smtClean="0">
                <a:latin typeface="Muna"/>
              </a:rPr>
              <a:t>عراكا </a:t>
            </a:r>
            <a:r>
              <a:rPr lang="ar-SA" dirty="0">
                <a:latin typeface="Muna"/>
              </a:rPr>
              <a:t>مع الكلب حتى </a:t>
            </a:r>
            <a:r>
              <a:rPr lang="ar-SA" dirty="0" smtClean="0">
                <a:latin typeface="Muna"/>
              </a:rPr>
              <a:t>قتلة.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60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17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8050304" y="3943570"/>
            <a:ext cx="1536413" cy="19327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ناقش مع زملائك أهم </a:t>
            </a:r>
            <a:r>
              <a:rPr lang="ar-SA" dirty="0" smtClean="0"/>
              <a:t>القضايا التي </a:t>
            </a:r>
            <a:r>
              <a:rPr lang="ar-SA" dirty="0"/>
              <a:t>تحيز فيها الإعلام الغربي ضد العرب والمسلمين</a:t>
            </a:r>
          </a:p>
        </p:txBody>
      </p:sp>
      <p:cxnSp>
        <p:nvCxnSpPr>
          <p:cNvPr id="26" name="Straight Arrow Connector 173"/>
          <p:cNvCxnSpPr/>
          <p:nvPr/>
        </p:nvCxnSpPr>
        <p:spPr>
          <a:xfrm flipH="1">
            <a:off x="5831520" y="4909968"/>
            <a:ext cx="1877109" cy="149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صورة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17" y="3526631"/>
            <a:ext cx="3784506" cy="27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18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8050304" y="3943570"/>
            <a:ext cx="1536413" cy="19327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ناقش مع زملائك .. </a:t>
            </a:r>
            <a:r>
              <a:rPr lang="ar-SA" dirty="0" smtClean="0"/>
              <a:t>التحيز الإعلامي </a:t>
            </a:r>
            <a:r>
              <a:rPr lang="ar-SA" dirty="0"/>
              <a:t>في هذه الصورة .. وما هي الرسالة التي </a:t>
            </a:r>
            <a:r>
              <a:rPr lang="ar-SA" dirty="0" smtClean="0"/>
              <a:t>تقدمها.</a:t>
            </a:r>
            <a:endParaRPr lang="ar-SA" dirty="0"/>
          </a:p>
        </p:txBody>
      </p:sp>
      <p:cxnSp>
        <p:nvCxnSpPr>
          <p:cNvPr id="26" name="Straight Arrow Connector 173"/>
          <p:cNvCxnSpPr/>
          <p:nvPr/>
        </p:nvCxnSpPr>
        <p:spPr>
          <a:xfrm flipH="1">
            <a:off x="5831520" y="4909968"/>
            <a:ext cx="1877109" cy="149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صورة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88" y="3577303"/>
            <a:ext cx="4149224" cy="26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19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7490012" y="3429000"/>
            <a:ext cx="2096705" cy="3146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لماذا تجاهل الإعلام تغطية زيارات بعض الشخصيات الهامة في حين غطى زيارات بعض الشخصيات الأخرى، ما</a:t>
            </a:r>
          </a:p>
          <a:p>
            <a:pPr algn="ctr"/>
            <a:r>
              <a:rPr lang="ar-SA" dirty="0"/>
              <a:t>الذي جعل الإعلام يتهافت على المطربين ولاعبي الكرة فيرسل لهم عشرات الصحفيين، ويتجاهل العلماء؟</a:t>
            </a:r>
          </a:p>
        </p:txBody>
      </p:sp>
      <p:cxnSp>
        <p:nvCxnSpPr>
          <p:cNvPr id="26" name="Straight Arrow Connector 173"/>
          <p:cNvCxnSpPr/>
          <p:nvPr/>
        </p:nvCxnSpPr>
        <p:spPr>
          <a:xfrm flipH="1">
            <a:off x="5495343" y="4963756"/>
            <a:ext cx="1877109" cy="149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صورة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29" y="3176311"/>
            <a:ext cx="3361848" cy="1735781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729" y="5116581"/>
            <a:ext cx="3361848" cy="14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رابعاً:  كثير من الإعلام ضار ..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6614917" y="4303059"/>
            <a:ext cx="2971800" cy="1411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دراسة مجلة البيان</a:t>
            </a:r>
          </a:p>
          <a:p>
            <a:pPr algn="ctr"/>
            <a:endParaRPr lang="ar-SA" b="1" dirty="0" smtClean="0"/>
          </a:p>
          <a:p>
            <a:pPr algn="ctr"/>
            <a:r>
              <a:rPr lang="ar-SA" dirty="0" smtClean="0"/>
              <a:t>نموذج الدراما العربية في شهر رمضان ..!</a:t>
            </a:r>
            <a:endParaRPr lang="ar-SA" dirty="0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134" y="3943570"/>
            <a:ext cx="2679707" cy="20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44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المهارات الإعلامية الناقدة ... لماذا؟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20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7176027" y="3429000"/>
            <a:ext cx="2410691" cy="3146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مقال للنقاش.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يتم قراءة المقال صفحة 72</a:t>
            </a:r>
          </a:p>
          <a:p>
            <a:pPr algn="ctr"/>
            <a:r>
              <a:rPr lang="ar-SA" dirty="0" smtClean="0"/>
              <a:t>ثم الإجابة على التالي:</a:t>
            </a:r>
          </a:p>
          <a:p>
            <a:r>
              <a:rPr lang="ar-SA" dirty="0"/>
              <a:t>كيف سرقت منا </a:t>
            </a:r>
            <a:r>
              <a:rPr lang="ar-SA" dirty="0" smtClean="0"/>
              <a:t>وسائل الإعلام </a:t>
            </a:r>
            <a:r>
              <a:rPr lang="ar-SA" dirty="0"/>
              <a:t>أوقاتنا .. حتى سرقت منا شهر به ليلة خير من ألف شهر؟</a:t>
            </a:r>
          </a:p>
          <a:p>
            <a:r>
              <a:rPr lang="ar-SA" dirty="0"/>
              <a:t>وما المهارات التي نحتاجها لإدارة حياتنا وشهر رمضان؟</a:t>
            </a:r>
          </a:p>
        </p:txBody>
      </p:sp>
      <p:cxnSp>
        <p:nvCxnSpPr>
          <p:cNvPr id="26" name="Straight Arrow Connector 173"/>
          <p:cNvCxnSpPr/>
          <p:nvPr/>
        </p:nvCxnSpPr>
        <p:spPr>
          <a:xfrm flipH="1">
            <a:off x="4800600" y="5116581"/>
            <a:ext cx="2245659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02"/>
          <p:cNvSpPr>
            <a:spLocks noChangeArrowheads="1"/>
          </p:cNvSpPr>
          <p:nvPr/>
        </p:nvSpPr>
        <p:spPr bwMode="auto">
          <a:xfrm>
            <a:off x="4534737" y="4712582"/>
            <a:ext cx="750546" cy="807998"/>
          </a:xfrm>
          <a:custGeom>
            <a:avLst/>
            <a:gdLst>
              <a:gd name="T0" fmla="*/ 519 w 520"/>
              <a:gd name="T1" fmla="*/ 134 h 561"/>
              <a:gd name="T2" fmla="*/ 519 w 520"/>
              <a:gd name="T3" fmla="*/ 134 h 561"/>
              <a:gd name="T4" fmla="*/ 280 w 520"/>
              <a:gd name="T5" fmla="*/ 0 h 561"/>
              <a:gd name="T6" fmla="*/ 0 w 520"/>
              <a:gd name="T7" fmla="*/ 280 h 561"/>
              <a:gd name="T8" fmla="*/ 280 w 520"/>
              <a:gd name="T9" fmla="*/ 560 h 561"/>
              <a:gd name="T10" fmla="*/ 513 w 520"/>
              <a:gd name="T11" fmla="*/ 426 h 561"/>
              <a:gd name="T12" fmla="*/ 274 w 520"/>
              <a:gd name="T13" fmla="*/ 286 h 561"/>
              <a:gd name="T14" fmla="*/ 519 w 520"/>
              <a:gd name="T15" fmla="*/ 134 h 561"/>
              <a:gd name="T16" fmla="*/ 327 w 520"/>
              <a:gd name="T17" fmla="*/ 76 h 561"/>
              <a:gd name="T18" fmla="*/ 327 w 520"/>
              <a:gd name="T19" fmla="*/ 76 h 561"/>
              <a:gd name="T20" fmla="*/ 373 w 520"/>
              <a:gd name="T21" fmla="*/ 123 h 561"/>
              <a:gd name="T22" fmla="*/ 327 w 520"/>
              <a:gd name="T23" fmla="*/ 169 h 561"/>
              <a:gd name="T24" fmla="*/ 280 w 520"/>
              <a:gd name="T25" fmla="*/ 123 h 561"/>
              <a:gd name="T26" fmla="*/ 327 w 520"/>
              <a:gd name="T27" fmla="*/ 76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0" h="561">
                <a:moveTo>
                  <a:pt x="519" y="134"/>
                </a:moveTo>
                <a:lnTo>
                  <a:pt x="519" y="134"/>
                </a:lnTo>
                <a:cubicBezTo>
                  <a:pt x="467" y="59"/>
                  <a:pt x="379" y="0"/>
                  <a:pt x="280" y="0"/>
                </a:cubicBezTo>
                <a:cubicBezTo>
                  <a:pt x="123" y="0"/>
                  <a:pt x="0" y="128"/>
                  <a:pt x="0" y="280"/>
                </a:cubicBezTo>
                <a:cubicBezTo>
                  <a:pt x="0" y="437"/>
                  <a:pt x="123" y="560"/>
                  <a:pt x="280" y="560"/>
                </a:cubicBezTo>
                <a:cubicBezTo>
                  <a:pt x="379" y="560"/>
                  <a:pt x="467" y="507"/>
                  <a:pt x="513" y="426"/>
                </a:cubicBezTo>
                <a:cubicBezTo>
                  <a:pt x="274" y="286"/>
                  <a:pt x="274" y="286"/>
                  <a:pt x="274" y="286"/>
                </a:cubicBezTo>
                <a:lnTo>
                  <a:pt x="519" y="134"/>
                </a:lnTo>
                <a:close/>
                <a:moveTo>
                  <a:pt x="327" y="76"/>
                </a:moveTo>
                <a:lnTo>
                  <a:pt x="327" y="76"/>
                </a:lnTo>
                <a:cubicBezTo>
                  <a:pt x="350" y="76"/>
                  <a:pt x="373" y="99"/>
                  <a:pt x="373" y="123"/>
                </a:cubicBezTo>
                <a:cubicBezTo>
                  <a:pt x="373" y="146"/>
                  <a:pt x="350" y="169"/>
                  <a:pt x="327" y="169"/>
                </a:cubicBezTo>
                <a:cubicBezTo>
                  <a:pt x="303" y="169"/>
                  <a:pt x="280" y="146"/>
                  <a:pt x="280" y="123"/>
                </a:cubicBezTo>
                <a:cubicBezTo>
                  <a:pt x="280" y="99"/>
                  <a:pt x="303" y="76"/>
                  <a:pt x="327" y="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52366" tIns="76183" rIns="152366" bIns="76183" anchor="ctr"/>
          <a:lstStyle/>
          <a:p>
            <a:endParaRPr lang="en-US" dirty="0">
              <a:latin typeface="Lato Light"/>
            </a:endParaRPr>
          </a:p>
        </p:txBody>
      </p:sp>
      <p:sp>
        <p:nvSpPr>
          <p:cNvPr id="32" name="Freeform 88"/>
          <p:cNvSpPr>
            <a:spLocks noChangeArrowheads="1"/>
          </p:cNvSpPr>
          <p:nvPr/>
        </p:nvSpPr>
        <p:spPr bwMode="auto">
          <a:xfrm>
            <a:off x="590347" y="3912309"/>
            <a:ext cx="3944390" cy="2408543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Lato Light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295710" y="3342824"/>
            <a:ext cx="2729753" cy="31466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4" name="Freeform 259"/>
          <p:cNvSpPr>
            <a:spLocks/>
          </p:cNvSpPr>
          <p:nvPr/>
        </p:nvSpPr>
        <p:spPr bwMode="auto">
          <a:xfrm rot="20698236" flipH="1">
            <a:off x="2176501" y="4136924"/>
            <a:ext cx="516616" cy="408702"/>
          </a:xfrm>
          <a:custGeom>
            <a:avLst/>
            <a:gdLst>
              <a:gd name="T0" fmla="*/ 27 w 160"/>
              <a:gd name="T1" fmla="*/ 150 h 150"/>
              <a:gd name="T2" fmla="*/ 55 w 160"/>
              <a:gd name="T3" fmla="*/ 123 h 150"/>
              <a:gd name="T4" fmla="*/ 55 w 160"/>
              <a:gd name="T5" fmla="*/ 123 h 150"/>
              <a:gd name="T6" fmla="*/ 55 w 160"/>
              <a:gd name="T7" fmla="*/ 34 h 150"/>
              <a:gd name="T8" fmla="*/ 143 w 160"/>
              <a:gd name="T9" fmla="*/ 34 h 150"/>
              <a:gd name="T10" fmla="*/ 143 w 160"/>
              <a:gd name="T11" fmla="*/ 97 h 150"/>
              <a:gd name="T12" fmla="*/ 132 w 160"/>
              <a:gd name="T13" fmla="*/ 96 h 150"/>
              <a:gd name="T14" fmla="*/ 105 w 160"/>
              <a:gd name="T15" fmla="*/ 123 h 150"/>
              <a:gd name="T16" fmla="*/ 132 w 160"/>
              <a:gd name="T17" fmla="*/ 150 h 150"/>
              <a:gd name="T18" fmla="*/ 160 w 160"/>
              <a:gd name="T19" fmla="*/ 123 h 150"/>
              <a:gd name="T20" fmla="*/ 160 w 160"/>
              <a:gd name="T21" fmla="*/ 123 h 150"/>
              <a:gd name="T22" fmla="*/ 160 w 160"/>
              <a:gd name="T23" fmla="*/ 123 h 150"/>
              <a:gd name="T24" fmla="*/ 160 w 160"/>
              <a:gd name="T25" fmla="*/ 34 h 150"/>
              <a:gd name="T26" fmla="*/ 160 w 160"/>
              <a:gd name="T27" fmla="*/ 0 h 150"/>
              <a:gd name="T28" fmla="*/ 143 w 160"/>
              <a:gd name="T29" fmla="*/ 0 h 150"/>
              <a:gd name="T30" fmla="*/ 55 w 160"/>
              <a:gd name="T31" fmla="*/ 0 h 150"/>
              <a:gd name="T32" fmla="*/ 37 w 160"/>
              <a:gd name="T33" fmla="*/ 0 h 150"/>
              <a:gd name="T34" fmla="*/ 37 w 160"/>
              <a:gd name="T35" fmla="*/ 34 h 150"/>
              <a:gd name="T36" fmla="*/ 37 w 160"/>
              <a:gd name="T37" fmla="*/ 97 h 150"/>
              <a:gd name="T38" fmla="*/ 27 w 160"/>
              <a:gd name="T39" fmla="*/ 96 h 150"/>
              <a:gd name="T40" fmla="*/ 0 w 160"/>
              <a:gd name="T41" fmla="*/ 123 h 150"/>
              <a:gd name="T42" fmla="*/ 27 w 160"/>
              <a:gd name="T43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0" h="150">
                <a:moveTo>
                  <a:pt x="27" y="150"/>
                </a:moveTo>
                <a:cubicBezTo>
                  <a:pt x="42" y="150"/>
                  <a:pt x="55" y="138"/>
                  <a:pt x="55" y="123"/>
                </a:cubicBezTo>
                <a:cubicBezTo>
                  <a:pt x="55" y="123"/>
                  <a:pt x="55" y="123"/>
                  <a:pt x="55" y="123"/>
                </a:cubicBezTo>
                <a:cubicBezTo>
                  <a:pt x="55" y="34"/>
                  <a:pt x="55" y="34"/>
                  <a:pt x="55" y="34"/>
                </a:cubicBezTo>
                <a:cubicBezTo>
                  <a:pt x="143" y="34"/>
                  <a:pt x="143" y="34"/>
                  <a:pt x="143" y="34"/>
                </a:cubicBezTo>
                <a:cubicBezTo>
                  <a:pt x="143" y="97"/>
                  <a:pt x="143" y="97"/>
                  <a:pt x="143" y="97"/>
                </a:cubicBezTo>
                <a:cubicBezTo>
                  <a:pt x="139" y="96"/>
                  <a:pt x="136" y="96"/>
                  <a:pt x="132" y="96"/>
                </a:cubicBezTo>
                <a:cubicBezTo>
                  <a:pt x="117" y="96"/>
                  <a:pt x="105" y="108"/>
                  <a:pt x="105" y="123"/>
                </a:cubicBezTo>
                <a:cubicBezTo>
                  <a:pt x="105" y="138"/>
                  <a:pt x="117" y="150"/>
                  <a:pt x="132" y="150"/>
                </a:cubicBezTo>
                <a:cubicBezTo>
                  <a:pt x="147" y="150"/>
                  <a:pt x="160" y="138"/>
                  <a:pt x="160" y="123"/>
                </a:cubicBezTo>
                <a:cubicBezTo>
                  <a:pt x="160" y="123"/>
                  <a:pt x="160" y="123"/>
                  <a:pt x="160" y="123"/>
                </a:cubicBezTo>
                <a:cubicBezTo>
                  <a:pt x="160" y="123"/>
                  <a:pt x="160" y="123"/>
                  <a:pt x="160" y="123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60" y="0"/>
                  <a:pt x="160" y="0"/>
                  <a:pt x="16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97"/>
                  <a:pt x="37" y="97"/>
                  <a:pt x="37" y="97"/>
                </a:cubicBezTo>
                <a:cubicBezTo>
                  <a:pt x="34" y="96"/>
                  <a:pt x="31" y="96"/>
                  <a:pt x="27" y="96"/>
                </a:cubicBezTo>
                <a:cubicBezTo>
                  <a:pt x="12" y="96"/>
                  <a:pt x="0" y="108"/>
                  <a:pt x="0" y="123"/>
                </a:cubicBezTo>
                <a:cubicBezTo>
                  <a:pt x="0" y="138"/>
                  <a:pt x="12" y="150"/>
                  <a:pt x="27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35" name="Freeform 288"/>
          <p:cNvSpPr>
            <a:spLocks noEditPoints="1"/>
          </p:cNvSpPr>
          <p:nvPr/>
        </p:nvSpPr>
        <p:spPr bwMode="auto">
          <a:xfrm rot="20698236" flipH="1">
            <a:off x="2602707" y="4698222"/>
            <a:ext cx="770351" cy="656226"/>
          </a:xfrm>
          <a:custGeom>
            <a:avLst/>
            <a:gdLst>
              <a:gd name="T0" fmla="*/ 146 w 156"/>
              <a:gd name="T1" fmla="*/ 146 h 146"/>
              <a:gd name="T2" fmla="*/ 146 w 156"/>
              <a:gd name="T3" fmla="*/ 134 h 146"/>
              <a:gd name="T4" fmla="*/ 156 w 156"/>
              <a:gd name="T5" fmla="*/ 23 h 146"/>
              <a:gd name="T6" fmla="*/ 136 w 156"/>
              <a:gd name="T7" fmla="*/ 40 h 146"/>
              <a:gd name="T8" fmla="*/ 145 w 156"/>
              <a:gd name="T9" fmla="*/ 49 h 146"/>
              <a:gd name="T10" fmla="*/ 136 w 156"/>
              <a:gd name="T11" fmla="*/ 58 h 146"/>
              <a:gd name="T12" fmla="*/ 136 w 156"/>
              <a:gd name="T13" fmla="*/ 70 h 146"/>
              <a:gd name="T14" fmla="*/ 145 w 156"/>
              <a:gd name="T15" fmla="*/ 79 h 146"/>
              <a:gd name="T16" fmla="*/ 136 w 156"/>
              <a:gd name="T17" fmla="*/ 88 h 146"/>
              <a:gd name="T18" fmla="*/ 67 w 156"/>
              <a:gd name="T19" fmla="*/ 7 h 146"/>
              <a:gd name="T20" fmla="*/ 65 w 156"/>
              <a:gd name="T21" fmla="*/ 9 h 146"/>
              <a:gd name="T22" fmla="*/ 65 w 156"/>
              <a:gd name="T23" fmla="*/ 134 h 146"/>
              <a:gd name="T24" fmla="*/ 127 w 156"/>
              <a:gd name="T25" fmla="*/ 135 h 146"/>
              <a:gd name="T26" fmla="*/ 136 w 156"/>
              <a:gd name="T27" fmla="*/ 146 h 146"/>
              <a:gd name="T28" fmla="*/ 127 w 156"/>
              <a:gd name="T29" fmla="*/ 79 h 146"/>
              <a:gd name="T30" fmla="*/ 136 w 156"/>
              <a:gd name="T31" fmla="*/ 58 h 146"/>
              <a:gd name="T32" fmla="*/ 127 w 156"/>
              <a:gd name="T33" fmla="*/ 49 h 146"/>
              <a:gd name="T34" fmla="*/ 136 w 156"/>
              <a:gd name="T35" fmla="*/ 23 h 146"/>
              <a:gd name="T36" fmla="*/ 65 w 156"/>
              <a:gd name="T37" fmla="*/ 37 h 146"/>
              <a:gd name="T38" fmla="*/ 112 w 156"/>
              <a:gd name="T39" fmla="*/ 120 h 146"/>
              <a:gd name="T40" fmla="*/ 65 w 156"/>
              <a:gd name="T41" fmla="*/ 120 h 146"/>
              <a:gd name="T42" fmla="*/ 65 w 156"/>
              <a:gd name="T43" fmla="*/ 5 h 146"/>
              <a:gd name="T44" fmla="*/ 33 w 156"/>
              <a:gd name="T45" fmla="*/ 21 h 146"/>
              <a:gd name="T46" fmla="*/ 0 w 156"/>
              <a:gd name="T47" fmla="*/ 7 h 146"/>
              <a:gd name="T48" fmla="*/ 20 w 156"/>
              <a:gd name="T49" fmla="*/ 23 h 146"/>
              <a:gd name="T50" fmla="*/ 3 w 156"/>
              <a:gd name="T51" fmla="*/ 134 h 146"/>
              <a:gd name="T52" fmla="*/ 14 w 156"/>
              <a:gd name="T53" fmla="*/ 135 h 146"/>
              <a:gd name="T54" fmla="*/ 33 w 156"/>
              <a:gd name="T55" fmla="*/ 146 h 146"/>
              <a:gd name="T56" fmla="*/ 33 w 156"/>
              <a:gd name="T57" fmla="*/ 134 h 146"/>
              <a:gd name="T58" fmla="*/ 65 w 156"/>
              <a:gd name="T59" fmla="*/ 120 h 146"/>
              <a:gd name="T60" fmla="*/ 17 w 156"/>
              <a:gd name="T61" fmla="*/ 37 h 146"/>
              <a:gd name="T62" fmla="*/ 65 w 156"/>
              <a:gd name="T63" fmla="*/ 23 h 146"/>
              <a:gd name="T64" fmla="*/ 47 w 156"/>
              <a:gd name="T65" fmla="*/ 22 h 146"/>
              <a:gd name="T66" fmla="*/ 65 w 156"/>
              <a:gd name="T67" fmla="*/ 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6" h="146">
                <a:moveTo>
                  <a:pt x="136" y="146"/>
                </a:moveTo>
                <a:cubicBezTo>
                  <a:pt x="146" y="146"/>
                  <a:pt x="146" y="146"/>
                  <a:pt x="146" y="146"/>
                </a:cubicBezTo>
                <a:cubicBezTo>
                  <a:pt x="146" y="135"/>
                  <a:pt x="146" y="135"/>
                  <a:pt x="146" y="135"/>
                </a:cubicBezTo>
                <a:cubicBezTo>
                  <a:pt x="146" y="134"/>
                  <a:pt x="146" y="134"/>
                  <a:pt x="146" y="134"/>
                </a:cubicBezTo>
                <a:cubicBezTo>
                  <a:pt x="156" y="134"/>
                  <a:pt x="156" y="134"/>
                  <a:pt x="156" y="134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41" y="40"/>
                  <a:pt x="145" y="44"/>
                  <a:pt x="145" y="49"/>
                </a:cubicBezTo>
                <a:cubicBezTo>
                  <a:pt x="145" y="54"/>
                  <a:pt x="141" y="58"/>
                  <a:pt x="136" y="58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1" y="70"/>
                  <a:pt x="145" y="74"/>
                  <a:pt x="145" y="79"/>
                </a:cubicBezTo>
                <a:cubicBezTo>
                  <a:pt x="145" y="84"/>
                  <a:pt x="141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lnTo>
                  <a:pt x="136" y="146"/>
                </a:lnTo>
                <a:close/>
                <a:moveTo>
                  <a:pt x="67" y="7"/>
                </a:moveTo>
                <a:cubicBezTo>
                  <a:pt x="65" y="5"/>
                  <a:pt x="65" y="5"/>
                  <a:pt x="65" y="5"/>
                </a:cubicBezTo>
                <a:cubicBezTo>
                  <a:pt x="65" y="9"/>
                  <a:pt x="65" y="9"/>
                  <a:pt x="65" y="9"/>
                </a:cubicBezTo>
                <a:cubicBezTo>
                  <a:pt x="67" y="7"/>
                  <a:pt x="67" y="7"/>
                  <a:pt x="67" y="7"/>
                </a:cubicBezTo>
                <a:close/>
                <a:moveTo>
                  <a:pt x="65" y="134"/>
                </a:moveTo>
                <a:cubicBezTo>
                  <a:pt x="127" y="134"/>
                  <a:pt x="127" y="134"/>
                  <a:pt x="127" y="134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36" y="146"/>
                  <a:pt x="136" y="146"/>
                  <a:pt x="136" y="146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1" y="88"/>
                  <a:pt x="127" y="84"/>
                  <a:pt x="127" y="79"/>
                </a:cubicBezTo>
                <a:cubicBezTo>
                  <a:pt x="127" y="74"/>
                  <a:pt x="131" y="70"/>
                  <a:pt x="136" y="70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31" y="58"/>
                  <a:pt x="127" y="54"/>
                  <a:pt x="127" y="49"/>
                </a:cubicBezTo>
                <a:cubicBezTo>
                  <a:pt x="127" y="49"/>
                  <a:pt x="127" y="49"/>
                  <a:pt x="127" y="49"/>
                </a:cubicBezTo>
                <a:cubicBezTo>
                  <a:pt x="127" y="44"/>
                  <a:pt x="131" y="40"/>
                  <a:pt x="136" y="40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37"/>
                  <a:pt x="65" y="37"/>
                  <a:pt x="65" y="37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65" y="120"/>
                  <a:pt x="65" y="120"/>
                  <a:pt x="65" y="120"/>
                </a:cubicBezTo>
                <a:lnTo>
                  <a:pt x="65" y="134"/>
                </a:lnTo>
                <a:close/>
                <a:moveTo>
                  <a:pt x="65" y="5"/>
                </a:moveTo>
                <a:cubicBezTo>
                  <a:pt x="61" y="0"/>
                  <a:pt x="61" y="0"/>
                  <a:pt x="61" y="0"/>
                </a:cubicBezTo>
                <a:cubicBezTo>
                  <a:pt x="33" y="21"/>
                  <a:pt x="33" y="21"/>
                  <a:pt x="33" y="21"/>
                </a:cubicBezTo>
                <a:cubicBezTo>
                  <a:pt x="6" y="0"/>
                  <a:pt x="6" y="0"/>
                  <a:pt x="6" y="0"/>
                </a:cubicBezTo>
                <a:cubicBezTo>
                  <a:pt x="0" y="7"/>
                  <a:pt x="0" y="7"/>
                  <a:pt x="0" y="7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134"/>
                  <a:pt x="3" y="134"/>
                  <a:pt x="3" y="13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5"/>
                  <a:pt x="14" y="135"/>
                  <a:pt x="14" y="13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33" y="146"/>
                  <a:pt x="33" y="146"/>
                  <a:pt x="33" y="146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37"/>
                  <a:pt x="17" y="37"/>
                  <a:pt x="17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3"/>
                  <a:pt x="65" y="23"/>
                  <a:pt x="65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2"/>
                  <a:pt x="47" y="22"/>
                  <a:pt x="47" y="22"/>
                </a:cubicBezTo>
                <a:cubicBezTo>
                  <a:pt x="65" y="9"/>
                  <a:pt x="65" y="9"/>
                  <a:pt x="65" y="9"/>
                </a:cubicBezTo>
                <a:lnTo>
                  <a:pt x="65" y="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36" name="Freeform 270"/>
          <p:cNvSpPr>
            <a:spLocks noEditPoints="1"/>
          </p:cNvSpPr>
          <p:nvPr/>
        </p:nvSpPr>
        <p:spPr bwMode="auto">
          <a:xfrm rot="20698236" flipH="1">
            <a:off x="2364210" y="5660092"/>
            <a:ext cx="396665" cy="375314"/>
          </a:xfrm>
          <a:custGeom>
            <a:avLst/>
            <a:gdLst>
              <a:gd name="T0" fmla="*/ 270 w 291"/>
              <a:gd name="T1" fmla="*/ 326 h 326"/>
              <a:gd name="T2" fmla="*/ 270 w 291"/>
              <a:gd name="T3" fmla="*/ 0 h 326"/>
              <a:gd name="T4" fmla="*/ 253 w 291"/>
              <a:gd name="T5" fmla="*/ 35 h 326"/>
              <a:gd name="T6" fmla="*/ 253 w 291"/>
              <a:gd name="T7" fmla="*/ 66 h 326"/>
              <a:gd name="T8" fmla="*/ 270 w 291"/>
              <a:gd name="T9" fmla="*/ 123 h 326"/>
              <a:gd name="T10" fmla="*/ 270 w 291"/>
              <a:gd name="T11" fmla="*/ 146 h 326"/>
              <a:gd name="T12" fmla="*/ 253 w 291"/>
              <a:gd name="T13" fmla="*/ 203 h 326"/>
              <a:gd name="T14" fmla="*/ 253 w 291"/>
              <a:gd name="T15" fmla="*/ 234 h 326"/>
              <a:gd name="T16" fmla="*/ 270 w 291"/>
              <a:gd name="T17" fmla="*/ 288 h 326"/>
              <a:gd name="T18" fmla="*/ 145 w 291"/>
              <a:gd name="T19" fmla="*/ 239 h 326"/>
              <a:gd name="T20" fmla="*/ 237 w 291"/>
              <a:gd name="T21" fmla="*/ 326 h 326"/>
              <a:gd name="T22" fmla="*/ 253 w 291"/>
              <a:gd name="T23" fmla="*/ 288 h 326"/>
              <a:gd name="T24" fmla="*/ 237 w 291"/>
              <a:gd name="T25" fmla="*/ 260 h 326"/>
              <a:gd name="T26" fmla="*/ 237 w 291"/>
              <a:gd name="T27" fmla="*/ 234 h 326"/>
              <a:gd name="T28" fmla="*/ 253 w 291"/>
              <a:gd name="T29" fmla="*/ 203 h 326"/>
              <a:gd name="T30" fmla="*/ 237 w 291"/>
              <a:gd name="T31" fmla="*/ 146 h 326"/>
              <a:gd name="T32" fmla="*/ 253 w 291"/>
              <a:gd name="T33" fmla="*/ 123 h 326"/>
              <a:gd name="T34" fmla="*/ 237 w 291"/>
              <a:gd name="T35" fmla="*/ 92 h 326"/>
              <a:gd name="T36" fmla="*/ 237 w 291"/>
              <a:gd name="T37" fmla="*/ 66 h 326"/>
              <a:gd name="T38" fmla="*/ 253 w 291"/>
              <a:gd name="T39" fmla="*/ 35 h 326"/>
              <a:gd name="T40" fmla="*/ 237 w 291"/>
              <a:gd name="T41" fmla="*/ 0 h 326"/>
              <a:gd name="T42" fmla="*/ 145 w 291"/>
              <a:gd name="T43" fmla="*/ 87 h 326"/>
              <a:gd name="T44" fmla="*/ 215 w 291"/>
              <a:gd name="T45" fmla="*/ 118 h 326"/>
              <a:gd name="T46" fmla="*/ 145 w 291"/>
              <a:gd name="T47" fmla="*/ 239 h 326"/>
              <a:gd name="T48" fmla="*/ 38 w 291"/>
              <a:gd name="T49" fmla="*/ 11 h 326"/>
              <a:gd name="T50" fmla="*/ 55 w 291"/>
              <a:gd name="T51" fmla="*/ 66 h 326"/>
              <a:gd name="T52" fmla="*/ 38 w 291"/>
              <a:gd name="T53" fmla="*/ 92 h 326"/>
              <a:gd name="T54" fmla="*/ 55 w 291"/>
              <a:gd name="T55" fmla="*/ 123 h 326"/>
              <a:gd name="T56" fmla="*/ 55 w 291"/>
              <a:gd name="T57" fmla="*/ 146 h 326"/>
              <a:gd name="T58" fmla="*/ 38 w 291"/>
              <a:gd name="T59" fmla="*/ 177 h 326"/>
              <a:gd name="T60" fmla="*/ 55 w 291"/>
              <a:gd name="T61" fmla="*/ 234 h 326"/>
              <a:gd name="T62" fmla="*/ 38 w 291"/>
              <a:gd name="T63" fmla="*/ 260 h 326"/>
              <a:gd name="T64" fmla="*/ 55 w 291"/>
              <a:gd name="T65" fmla="*/ 288 h 326"/>
              <a:gd name="T66" fmla="*/ 55 w 291"/>
              <a:gd name="T67" fmla="*/ 314 h 326"/>
              <a:gd name="T68" fmla="*/ 76 w 291"/>
              <a:gd name="T69" fmla="*/ 239 h 326"/>
              <a:gd name="T70" fmla="*/ 76 w 291"/>
              <a:gd name="T71" fmla="*/ 208 h 326"/>
              <a:gd name="T72" fmla="*/ 145 w 291"/>
              <a:gd name="T73" fmla="*/ 87 h 326"/>
              <a:gd name="T74" fmla="*/ 55 w 291"/>
              <a:gd name="T75" fmla="*/ 0 h 326"/>
              <a:gd name="T76" fmla="*/ 19 w 291"/>
              <a:gd name="T77" fmla="*/ 0 h 326"/>
              <a:gd name="T78" fmla="*/ 19 w 291"/>
              <a:gd name="T79" fmla="*/ 326 h 326"/>
              <a:gd name="T80" fmla="*/ 38 w 291"/>
              <a:gd name="T81" fmla="*/ 288 h 326"/>
              <a:gd name="T82" fmla="*/ 38 w 291"/>
              <a:gd name="T83" fmla="*/ 260 h 326"/>
              <a:gd name="T84" fmla="*/ 19 w 291"/>
              <a:gd name="T85" fmla="*/ 203 h 326"/>
              <a:gd name="T86" fmla="*/ 19 w 291"/>
              <a:gd name="T87" fmla="*/ 177 h 326"/>
              <a:gd name="T88" fmla="*/ 38 w 291"/>
              <a:gd name="T89" fmla="*/ 123 h 326"/>
              <a:gd name="T90" fmla="*/ 38 w 291"/>
              <a:gd name="T91" fmla="*/ 92 h 326"/>
              <a:gd name="T92" fmla="*/ 19 w 291"/>
              <a:gd name="T93" fmla="*/ 3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1" h="326">
                <a:moveTo>
                  <a:pt x="253" y="314"/>
                </a:moveTo>
                <a:lnTo>
                  <a:pt x="270" y="314"/>
                </a:lnTo>
                <a:lnTo>
                  <a:pt x="270" y="326"/>
                </a:lnTo>
                <a:lnTo>
                  <a:pt x="291" y="326"/>
                </a:lnTo>
                <a:lnTo>
                  <a:pt x="291" y="0"/>
                </a:lnTo>
                <a:lnTo>
                  <a:pt x="270" y="0"/>
                </a:lnTo>
                <a:lnTo>
                  <a:pt x="270" y="11"/>
                </a:lnTo>
                <a:lnTo>
                  <a:pt x="253" y="11"/>
                </a:lnTo>
                <a:lnTo>
                  <a:pt x="253" y="35"/>
                </a:lnTo>
                <a:lnTo>
                  <a:pt x="270" y="35"/>
                </a:lnTo>
                <a:lnTo>
                  <a:pt x="270" y="66"/>
                </a:lnTo>
                <a:lnTo>
                  <a:pt x="253" y="66"/>
                </a:lnTo>
                <a:lnTo>
                  <a:pt x="253" y="92"/>
                </a:lnTo>
                <a:lnTo>
                  <a:pt x="270" y="92"/>
                </a:lnTo>
                <a:lnTo>
                  <a:pt x="270" y="123"/>
                </a:lnTo>
                <a:lnTo>
                  <a:pt x="253" y="123"/>
                </a:lnTo>
                <a:lnTo>
                  <a:pt x="253" y="146"/>
                </a:lnTo>
                <a:lnTo>
                  <a:pt x="270" y="146"/>
                </a:lnTo>
                <a:lnTo>
                  <a:pt x="270" y="177"/>
                </a:lnTo>
                <a:lnTo>
                  <a:pt x="253" y="177"/>
                </a:lnTo>
                <a:lnTo>
                  <a:pt x="253" y="203"/>
                </a:lnTo>
                <a:lnTo>
                  <a:pt x="270" y="203"/>
                </a:lnTo>
                <a:lnTo>
                  <a:pt x="270" y="234"/>
                </a:lnTo>
                <a:lnTo>
                  <a:pt x="253" y="234"/>
                </a:lnTo>
                <a:lnTo>
                  <a:pt x="253" y="260"/>
                </a:lnTo>
                <a:lnTo>
                  <a:pt x="270" y="260"/>
                </a:lnTo>
                <a:lnTo>
                  <a:pt x="270" y="288"/>
                </a:lnTo>
                <a:lnTo>
                  <a:pt x="253" y="288"/>
                </a:lnTo>
                <a:lnTo>
                  <a:pt x="253" y="314"/>
                </a:lnTo>
                <a:close/>
                <a:moveTo>
                  <a:pt x="145" y="239"/>
                </a:moveTo>
                <a:lnTo>
                  <a:pt x="215" y="239"/>
                </a:lnTo>
                <a:lnTo>
                  <a:pt x="215" y="326"/>
                </a:lnTo>
                <a:lnTo>
                  <a:pt x="237" y="326"/>
                </a:lnTo>
                <a:lnTo>
                  <a:pt x="237" y="314"/>
                </a:lnTo>
                <a:lnTo>
                  <a:pt x="253" y="314"/>
                </a:lnTo>
                <a:lnTo>
                  <a:pt x="253" y="288"/>
                </a:lnTo>
                <a:lnTo>
                  <a:pt x="237" y="288"/>
                </a:lnTo>
                <a:lnTo>
                  <a:pt x="237" y="260"/>
                </a:lnTo>
                <a:lnTo>
                  <a:pt x="237" y="260"/>
                </a:lnTo>
                <a:lnTo>
                  <a:pt x="253" y="260"/>
                </a:lnTo>
                <a:lnTo>
                  <a:pt x="253" y="234"/>
                </a:lnTo>
                <a:lnTo>
                  <a:pt x="237" y="234"/>
                </a:lnTo>
                <a:lnTo>
                  <a:pt x="237" y="203"/>
                </a:lnTo>
                <a:lnTo>
                  <a:pt x="237" y="203"/>
                </a:lnTo>
                <a:lnTo>
                  <a:pt x="253" y="203"/>
                </a:lnTo>
                <a:lnTo>
                  <a:pt x="253" y="177"/>
                </a:lnTo>
                <a:lnTo>
                  <a:pt x="237" y="177"/>
                </a:lnTo>
                <a:lnTo>
                  <a:pt x="237" y="146"/>
                </a:lnTo>
                <a:lnTo>
                  <a:pt x="237" y="146"/>
                </a:lnTo>
                <a:lnTo>
                  <a:pt x="253" y="146"/>
                </a:lnTo>
                <a:lnTo>
                  <a:pt x="253" y="123"/>
                </a:lnTo>
                <a:lnTo>
                  <a:pt x="237" y="123"/>
                </a:lnTo>
                <a:lnTo>
                  <a:pt x="237" y="92"/>
                </a:lnTo>
                <a:lnTo>
                  <a:pt x="237" y="92"/>
                </a:lnTo>
                <a:lnTo>
                  <a:pt x="253" y="92"/>
                </a:lnTo>
                <a:lnTo>
                  <a:pt x="253" y="66"/>
                </a:lnTo>
                <a:lnTo>
                  <a:pt x="237" y="66"/>
                </a:lnTo>
                <a:lnTo>
                  <a:pt x="237" y="35"/>
                </a:lnTo>
                <a:lnTo>
                  <a:pt x="237" y="35"/>
                </a:lnTo>
                <a:lnTo>
                  <a:pt x="253" y="35"/>
                </a:lnTo>
                <a:lnTo>
                  <a:pt x="253" y="11"/>
                </a:lnTo>
                <a:lnTo>
                  <a:pt x="237" y="11"/>
                </a:lnTo>
                <a:lnTo>
                  <a:pt x="237" y="0"/>
                </a:lnTo>
                <a:lnTo>
                  <a:pt x="215" y="0"/>
                </a:lnTo>
                <a:lnTo>
                  <a:pt x="215" y="87"/>
                </a:lnTo>
                <a:lnTo>
                  <a:pt x="145" y="87"/>
                </a:lnTo>
                <a:lnTo>
                  <a:pt x="145" y="118"/>
                </a:lnTo>
                <a:lnTo>
                  <a:pt x="215" y="118"/>
                </a:lnTo>
                <a:lnTo>
                  <a:pt x="215" y="118"/>
                </a:lnTo>
                <a:lnTo>
                  <a:pt x="215" y="208"/>
                </a:lnTo>
                <a:lnTo>
                  <a:pt x="145" y="208"/>
                </a:lnTo>
                <a:lnTo>
                  <a:pt x="145" y="239"/>
                </a:lnTo>
                <a:close/>
                <a:moveTo>
                  <a:pt x="55" y="0"/>
                </a:moveTo>
                <a:lnTo>
                  <a:pt x="55" y="11"/>
                </a:lnTo>
                <a:lnTo>
                  <a:pt x="38" y="11"/>
                </a:lnTo>
                <a:lnTo>
                  <a:pt x="38" y="35"/>
                </a:lnTo>
                <a:lnTo>
                  <a:pt x="55" y="35"/>
                </a:lnTo>
                <a:lnTo>
                  <a:pt x="55" y="66"/>
                </a:lnTo>
                <a:lnTo>
                  <a:pt x="55" y="66"/>
                </a:lnTo>
                <a:lnTo>
                  <a:pt x="38" y="66"/>
                </a:lnTo>
                <a:lnTo>
                  <a:pt x="38" y="92"/>
                </a:lnTo>
                <a:lnTo>
                  <a:pt x="55" y="92"/>
                </a:lnTo>
                <a:lnTo>
                  <a:pt x="55" y="123"/>
                </a:lnTo>
                <a:lnTo>
                  <a:pt x="55" y="123"/>
                </a:lnTo>
                <a:lnTo>
                  <a:pt x="38" y="123"/>
                </a:lnTo>
                <a:lnTo>
                  <a:pt x="38" y="146"/>
                </a:lnTo>
                <a:lnTo>
                  <a:pt x="55" y="146"/>
                </a:lnTo>
                <a:lnTo>
                  <a:pt x="55" y="177"/>
                </a:lnTo>
                <a:lnTo>
                  <a:pt x="55" y="177"/>
                </a:lnTo>
                <a:lnTo>
                  <a:pt x="38" y="177"/>
                </a:lnTo>
                <a:lnTo>
                  <a:pt x="38" y="203"/>
                </a:lnTo>
                <a:lnTo>
                  <a:pt x="55" y="203"/>
                </a:lnTo>
                <a:lnTo>
                  <a:pt x="55" y="234"/>
                </a:lnTo>
                <a:lnTo>
                  <a:pt x="55" y="234"/>
                </a:lnTo>
                <a:lnTo>
                  <a:pt x="38" y="234"/>
                </a:lnTo>
                <a:lnTo>
                  <a:pt x="38" y="260"/>
                </a:lnTo>
                <a:lnTo>
                  <a:pt x="55" y="260"/>
                </a:lnTo>
                <a:lnTo>
                  <a:pt x="55" y="288"/>
                </a:lnTo>
                <a:lnTo>
                  <a:pt x="55" y="288"/>
                </a:lnTo>
                <a:lnTo>
                  <a:pt x="38" y="288"/>
                </a:lnTo>
                <a:lnTo>
                  <a:pt x="38" y="314"/>
                </a:lnTo>
                <a:lnTo>
                  <a:pt x="55" y="314"/>
                </a:lnTo>
                <a:lnTo>
                  <a:pt x="55" y="326"/>
                </a:lnTo>
                <a:lnTo>
                  <a:pt x="76" y="326"/>
                </a:lnTo>
                <a:lnTo>
                  <a:pt x="76" y="239"/>
                </a:lnTo>
                <a:lnTo>
                  <a:pt x="145" y="239"/>
                </a:lnTo>
                <a:lnTo>
                  <a:pt x="145" y="208"/>
                </a:lnTo>
                <a:lnTo>
                  <a:pt x="76" y="208"/>
                </a:lnTo>
                <a:lnTo>
                  <a:pt x="76" y="118"/>
                </a:lnTo>
                <a:lnTo>
                  <a:pt x="145" y="118"/>
                </a:lnTo>
                <a:lnTo>
                  <a:pt x="145" y="87"/>
                </a:lnTo>
                <a:lnTo>
                  <a:pt x="76" y="87"/>
                </a:lnTo>
                <a:lnTo>
                  <a:pt x="76" y="0"/>
                </a:lnTo>
                <a:lnTo>
                  <a:pt x="55" y="0"/>
                </a:lnTo>
                <a:close/>
                <a:moveTo>
                  <a:pt x="38" y="11"/>
                </a:moveTo>
                <a:lnTo>
                  <a:pt x="19" y="11"/>
                </a:lnTo>
                <a:lnTo>
                  <a:pt x="19" y="0"/>
                </a:lnTo>
                <a:lnTo>
                  <a:pt x="0" y="0"/>
                </a:lnTo>
                <a:lnTo>
                  <a:pt x="0" y="326"/>
                </a:lnTo>
                <a:lnTo>
                  <a:pt x="19" y="326"/>
                </a:lnTo>
                <a:lnTo>
                  <a:pt x="19" y="314"/>
                </a:lnTo>
                <a:lnTo>
                  <a:pt x="38" y="314"/>
                </a:lnTo>
                <a:lnTo>
                  <a:pt x="38" y="288"/>
                </a:lnTo>
                <a:lnTo>
                  <a:pt x="19" y="288"/>
                </a:lnTo>
                <a:lnTo>
                  <a:pt x="19" y="260"/>
                </a:lnTo>
                <a:lnTo>
                  <a:pt x="38" y="260"/>
                </a:lnTo>
                <a:lnTo>
                  <a:pt x="38" y="234"/>
                </a:lnTo>
                <a:lnTo>
                  <a:pt x="19" y="234"/>
                </a:lnTo>
                <a:lnTo>
                  <a:pt x="19" y="203"/>
                </a:lnTo>
                <a:lnTo>
                  <a:pt x="38" y="203"/>
                </a:lnTo>
                <a:lnTo>
                  <a:pt x="38" y="177"/>
                </a:lnTo>
                <a:lnTo>
                  <a:pt x="19" y="177"/>
                </a:lnTo>
                <a:lnTo>
                  <a:pt x="19" y="146"/>
                </a:lnTo>
                <a:lnTo>
                  <a:pt x="38" y="146"/>
                </a:lnTo>
                <a:lnTo>
                  <a:pt x="38" y="123"/>
                </a:lnTo>
                <a:lnTo>
                  <a:pt x="19" y="123"/>
                </a:lnTo>
                <a:lnTo>
                  <a:pt x="19" y="92"/>
                </a:lnTo>
                <a:lnTo>
                  <a:pt x="38" y="92"/>
                </a:lnTo>
                <a:lnTo>
                  <a:pt x="38" y="66"/>
                </a:lnTo>
                <a:lnTo>
                  <a:pt x="19" y="66"/>
                </a:lnTo>
                <a:lnTo>
                  <a:pt x="19" y="35"/>
                </a:lnTo>
                <a:lnTo>
                  <a:pt x="38" y="35"/>
                </a:lnTo>
                <a:lnTo>
                  <a:pt x="38" y="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grpSp>
        <p:nvGrpSpPr>
          <p:cNvPr id="37" name="Group 242"/>
          <p:cNvGrpSpPr/>
          <p:nvPr/>
        </p:nvGrpSpPr>
        <p:grpSpPr>
          <a:xfrm rot="18037799" flipH="1">
            <a:off x="2059032" y="5060647"/>
            <a:ext cx="335743" cy="237778"/>
            <a:chOff x="9404326" y="3554361"/>
            <a:chExt cx="257346" cy="215902"/>
          </a:xfrm>
          <a:solidFill>
            <a:srgbClr val="FF0000"/>
          </a:solidFill>
        </p:grpSpPr>
        <p:sp>
          <p:nvSpPr>
            <p:cNvPr id="38" name="Freeform 229"/>
            <p:cNvSpPr>
              <a:spLocks noEditPoints="1"/>
            </p:cNvSpPr>
            <p:nvPr/>
          </p:nvSpPr>
          <p:spPr bwMode="auto">
            <a:xfrm>
              <a:off x="9404326" y="3649782"/>
              <a:ext cx="257346" cy="120481"/>
            </a:xfrm>
            <a:custGeom>
              <a:avLst/>
              <a:gdLst>
                <a:gd name="T0" fmla="*/ 238 w 267"/>
                <a:gd name="T1" fmla="*/ 0 h 125"/>
                <a:gd name="T2" fmla="*/ 238 w 267"/>
                <a:gd name="T3" fmla="*/ 40 h 125"/>
                <a:gd name="T4" fmla="*/ 238 w 267"/>
                <a:gd name="T5" fmla="*/ 40 h 125"/>
                <a:gd name="T6" fmla="*/ 238 w 267"/>
                <a:gd name="T7" fmla="*/ 17 h 125"/>
                <a:gd name="T8" fmla="*/ 231 w 267"/>
                <a:gd name="T9" fmla="*/ 52 h 125"/>
                <a:gd name="T10" fmla="*/ 219 w 267"/>
                <a:gd name="T11" fmla="*/ 90 h 125"/>
                <a:gd name="T12" fmla="*/ 219 w 267"/>
                <a:gd name="T13" fmla="*/ 114 h 125"/>
                <a:gd name="T14" fmla="*/ 219 w 267"/>
                <a:gd name="T15" fmla="*/ 114 h 125"/>
                <a:gd name="T16" fmla="*/ 219 w 267"/>
                <a:gd name="T17" fmla="*/ 0 h 125"/>
                <a:gd name="T18" fmla="*/ 215 w 267"/>
                <a:gd name="T19" fmla="*/ 40 h 125"/>
                <a:gd name="T20" fmla="*/ 219 w 267"/>
                <a:gd name="T21" fmla="*/ 76 h 125"/>
                <a:gd name="T22" fmla="*/ 219 w 267"/>
                <a:gd name="T23" fmla="*/ 0 h 125"/>
                <a:gd name="T24" fmla="*/ 184 w 267"/>
                <a:gd name="T25" fmla="*/ 114 h 125"/>
                <a:gd name="T26" fmla="*/ 184 w 267"/>
                <a:gd name="T27" fmla="*/ 0 h 125"/>
                <a:gd name="T28" fmla="*/ 184 w 267"/>
                <a:gd name="T29" fmla="*/ 76 h 125"/>
                <a:gd name="T30" fmla="*/ 191 w 267"/>
                <a:gd name="T31" fmla="*/ 40 h 125"/>
                <a:gd name="T32" fmla="*/ 203 w 267"/>
                <a:gd name="T33" fmla="*/ 0 h 125"/>
                <a:gd name="T34" fmla="*/ 167 w 267"/>
                <a:gd name="T35" fmla="*/ 114 h 125"/>
                <a:gd name="T36" fmla="*/ 167 w 267"/>
                <a:gd name="T37" fmla="*/ 0 h 125"/>
                <a:gd name="T38" fmla="*/ 167 w 267"/>
                <a:gd name="T39" fmla="*/ 40 h 125"/>
                <a:gd name="T40" fmla="*/ 172 w 267"/>
                <a:gd name="T41" fmla="*/ 76 h 125"/>
                <a:gd name="T42" fmla="*/ 184 w 267"/>
                <a:gd name="T43" fmla="*/ 0 h 125"/>
                <a:gd name="T44" fmla="*/ 149 w 267"/>
                <a:gd name="T45" fmla="*/ 114 h 125"/>
                <a:gd name="T46" fmla="*/ 149 w 267"/>
                <a:gd name="T47" fmla="*/ 0 h 125"/>
                <a:gd name="T48" fmla="*/ 149 w 267"/>
                <a:gd name="T49" fmla="*/ 76 h 125"/>
                <a:gd name="T50" fmla="*/ 156 w 267"/>
                <a:gd name="T51" fmla="*/ 40 h 125"/>
                <a:gd name="T52" fmla="*/ 167 w 267"/>
                <a:gd name="T53" fmla="*/ 0 h 125"/>
                <a:gd name="T54" fmla="*/ 132 w 267"/>
                <a:gd name="T55" fmla="*/ 114 h 125"/>
                <a:gd name="T56" fmla="*/ 132 w 267"/>
                <a:gd name="T57" fmla="*/ 0 h 125"/>
                <a:gd name="T58" fmla="*/ 132 w 267"/>
                <a:gd name="T59" fmla="*/ 40 h 125"/>
                <a:gd name="T60" fmla="*/ 139 w 267"/>
                <a:gd name="T61" fmla="*/ 76 h 125"/>
                <a:gd name="T62" fmla="*/ 149 w 267"/>
                <a:gd name="T63" fmla="*/ 0 h 125"/>
                <a:gd name="T64" fmla="*/ 115 w 267"/>
                <a:gd name="T65" fmla="*/ 114 h 125"/>
                <a:gd name="T66" fmla="*/ 115 w 267"/>
                <a:gd name="T67" fmla="*/ 0 h 125"/>
                <a:gd name="T68" fmla="*/ 115 w 267"/>
                <a:gd name="T69" fmla="*/ 76 h 125"/>
                <a:gd name="T70" fmla="*/ 120 w 267"/>
                <a:gd name="T71" fmla="*/ 40 h 125"/>
                <a:gd name="T72" fmla="*/ 132 w 267"/>
                <a:gd name="T73" fmla="*/ 0 h 125"/>
                <a:gd name="T74" fmla="*/ 97 w 267"/>
                <a:gd name="T75" fmla="*/ 114 h 125"/>
                <a:gd name="T76" fmla="*/ 97 w 267"/>
                <a:gd name="T77" fmla="*/ 0 h 125"/>
                <a:gd name="T78" fmla="*/ 97 w 267"/>
                <a:gd name="T79" fmla="*/ 40 h 125"/>
                <a:gd name="T80" fmla="*/ 104 w 267"/>
                <a:gd name="T81" fmla="*/ 76 h 125"/>
                <a:gd name="T82" fmla="*/ 115 w 267"/>
                <a:gd name="T83" fmla="*/ 0 h 125"/>
                <a:gd name="T84" fmla="*/ 80 w 267"/>
                <a:gd name="T85" fmla="*/ 114 h 125"/>
                <a:gd name="T86" fmla="*/ 80 w 267"/>
                <a:gd name="T87" fmla="*/ 0 h 125"/>
                <a:gd name="T88" fmla="*/ 80 w 267"/>
                <a:gd name="T89" fmla="*/ 76 h 125"/>
                <a:gd name="T90" fmla="*/ 85 w 267"/>
                <a:gd name="T91" fmla="*/ 40 h 125"/>
                <a:gd name="T92" fmla="*/ 97 w 267"/>
                <a:gd name="T93" fmla="*/ 0 h 125"/>
                <a:gd name="T94" fmla="*/ 61 w 267"/>
                <a:gd name="T95" fmla="*/ 114 h 125"/>
                <a:gd name="T96" fmla="*/ 61 w 267"/>
                <a:gd name="T97" fmla="*/ 0 h 125"/>
                <a:gd name="T98" fmla="*/ 61 w 267"/>
                <a:gd name="T99" fmla="*/ 40 h 125"/>
                <a:gd name="T100" fmla="*/ 68 w 267"/>
                <a:gd name="T101" fmla="*/ 76 h 125"/>
                <a:gd name="T102" fmla="*/ 80 w 267"/>
                <a:gd name="T103" fmla="*/ 0 h 125"/>
                <a:gd name="T104" fmla="*/ 45 w 267"/>
                <a:gd name="T105" fmla="*/ 114 h 125"/>
                <a:gd name="T106" fmla="*/ 45 w 267"/>
                <a:gd name="T107" fmla="*/ 0 h 125"/>
                <a:gd name="T108" fmla="*/ 45 w 267"/>
                <a:gd name="T109" fmla="*/ 76 h 125"/>
                <a:gd name="T110" fmla="*/ 49 w 267"/>
                <a:gd name="T111" fmla="*/ 40 h 125"/>
                <a:gd name="T112" fmla="*/ 61 w 267"/>
                <a:gd name="T113" fmla="*/ 0 h 125"/>
                <a:gd name="T114" fmla="*/ 45 w 267"/>
                <a:gd name="T115" fmla="*/ 90 h 125"/>
                <a:gd name="T116" fmla="*/ 33 w 267"/>
                <a:gd name="T117" fmla="*/ 52 h 125"/>
                <a:gd name="T118" fmla="*/ 26 w 267"/>
                <a:gd name="T119" fmla="*/ 17 h 125"/>
                <a:gd name="T120" fmla="*/ 26 w 267"/>
                <a:gd name="T121" fmla="*/ 125 h 125"/>
                <a:gd name="T122" fmla="*/ 14 w 267"/>
                <a:gd name="T123" fmla="*/ 40 h 125"/>
                <a:gd name="T124" fmla="*/ 26 w 267"/>
                <a:gd name="T1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125">
                  <a:moveTo>
                    <a:pt x="238" y="125"/>
                  </a:moveTo>
                  <a:lnTo>
                    <a:pt x="267" y="125"/>
                  </a:lnTo>
                  <a:lnTo>
                    <a:pt x="267" y="0"/>
                  </a:lnTo>
                  <a:lnTo>
                    <a:pt x="238" y="0"/>
                  </a:lnTo>
                  <a:lnTo>
                    <a:pt x="238" y="17"/>
                  </a:lnTo>
                  <a:lnTo>
                    <a:pt x="250" y="17"/>
                  </a:lnTo>
                  <a:lnTo>
                    <a:pt x="250" y="40"/>
                  </a:lnTo>
                  <a:lnTo>
                    <a:pt x="238" y="40"/>
                  </a:lnTo>
                  <a:lnTo>
                    <a:pt x="238" y="125"/>
                  </a:lnTo>
                  <a:close/>
                  <a:moveTo>
                    <a:pt x="219" y="125"/>
                  </a:moveTo>
                  <a:lnTo>
                    <a:pt x="238" y="125"/>
                  </a:lnTo>
                  <a:lnTo>
                    <a:pt x="238" y="40"/>
                  </a:lnTo>
                  <a:lnTo>
                    <a:pt x="227" y="40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238" y="17"/>
                  </a:lnTo>
                  <a:lnTo>
                    <a:pt x="238" y="0"/>
                  </a:lnTo>
                  <a:lnTo>
                    <a:pt x="219" y="0"/>
                  </a:lnTo>
                  <a:lnTo>
                    <a:pt x="219" y="52"/>
                  </a:lnTo>
                  <a:lnTo>
                    <a:pt x="231" y="52"/>
                  </a:lnTo>
                  <a:lnTo>
                    <a:pt x="231" y="76"/>
                  </a:lnTo>
                  <a:lnTo>
                    <a:pt x="231" y="76"/>
                  </a:lnTo>
                  <a:lnTo>
                    <a:pt x="219" y="76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219" y="114"/>
                  </a:lnTo>
                  <a:lnTo>
                    <a:pt x="219" y="114"/>
                  </a:lnTo>
                  <a:lnTo>
                    <a:pt x="219" y="114"/>
                  </a:lnTo>
                  <a:lnTo>
                    <a:pt x="219" y="125"/>
                  </a:lnTo>
                  <a:close/>
                  <a:moveTo>
                    <a:pt x="203" y="125"/>
                  </a:moveTo>
                  <a:lnTo>
                    <a:pt x="219" y="125"/>
                  </a:lnTo>
                  <a:lnTo>
                    <a:pt x="219" y="114"/>
                  </a:lnTo>
                  <a:lnTo>
                    <a:pt x="203" y="114"/>
                  </a:lnTo>
                  <a:lnTo>
                    <a:pt x="203" y="125"/>
                  </a:lnTo>
                  <a:lnTo>
                    <a:pt x="203" y="125"/>
                  </a:lnTo>
                  <a:close/>
                  <a:moveTo>
                    <a:pt x="219" y="0"/>
                  </a:moveTo>
                  <a:lnTo>
                    <a:pt x="203" y="0"/>
                  </a:lnTo>
                  <a:lnTo>
                    <a:pt x="203" y="17"/>
                  </a:lnTo>
                  <a:lnTo>
                    <a:pt x="215" y="17"/>
                  </a:lnTo>
                  <a:lnTo>
                    <a:pt x="215" y="40"/>
                  </a:lnTo>
                  <a:lnTo>
                    <a:pt x="203" y="40"/>
                  </a:lnTo>
                  <a:lnTo>
                    <a:pt x="203" y="90"/>
                  </a:lnTo>
                  <a:lnTo>
                    <a:pt x="219" y="90"/>
                  </a:lnTo>
                  <a:lnTo>
                    <a:pt x="219" y="76"/>
                  </a:lnTo>
                  <a:lnTo>
                    <a:pt x="208" y="76"/>
                  </a:lnTo>
                  <a:lnTo>
                    <a:pt x="208" y="52"/>
                  </a:lnTo>
                  <a:lnTo>
                    <a:pt x="219" y="52"/>
                  </a:lnTo>
                  <a:lnTo>
                    <a:pt x="219" y="0"/>
                  </a:lnTo>
                  <a:close/>
                  <a:moveTo>
                    <a:pt x="184" y="125"/>
                  </a:moveTo>
                  <a:lnTo>
                    <a:pt x="203" y="125"/>
                  </a:lnTo>
                  <a:lnTo>
                    <a:pt x="203" y="114"/>
                  </a:lnTo>
                  <a:lnTo>
                    <a:pt x="184" y="114"/>
                  </a:lnTo>
                  <a:lnTo>
                    <a:pt x="184" y="125"/>
                  </a:lnTo>
                  <a:lnTo>
                    <a:pt x="184" y="125"/>
                  </a:lnTo>
                  <a:close/>
                  <a:moveTo>
                    <a:pt x="203" y="0"/>
                  </a:moveTo>
                  <a:lnTo>
                    <a:pt x="184" y="0"/>
                  </a:lnTo>
                  <a:lnTo>
                    <a:pt x="184" y="52"/>
                  </a:lnTo>
                  <a:lnTo>
                    <a:pt x="196" y="52"/>
                  </a:lnTo>
                  <a:lnTo>
                    <a:pt x="196" y="76"/>
                  </a:lnTo>
                  <a:lnTo>
                    <a:pt x="184" y="76"/>
                  </a:lnTo>
                  <a:lnTo>
                    <a:pt x="184" y="90"/>
                  </a:lnTo>
                  <a:lnTo>
                    <a:pt x="203" y="90"/>
                  </a:lnTo>
                  <a:lnTo>
                    <a:pt x="203" y="40"/>
                  </a:lnTo>
                  <a:lnTo>
                    <a:pt x="191" y="40"/>
                  </a:lnTo>
                  <a:lnTo>
                    <a:pt x="191" y="17"/>
                  </a:lnTo>
                  <a:lnTo>
                    <a:pt x="191" y="17"/>
                  </a:lnTo>
                  <a:lnTo>
                    <a:pt x="203" y="17"/>
                  </a:lnTo>
                  <a:lnTo>
                    <a:pt x="203" y="0"/>
                  </a:lnTo>
                  <a:close/>
                  <a:moveTo>
                    <a:pt x="167" y="125"/>
                  </a:moveTo>
                  <a:lnTo>
                    <a:pt x="184" y="125"/>
                  </a:lnTo>
                  <a:lnTo>
                    <a:pt x="184" y="114"/>
                  </a:lnTo>
                  <a:lnTo>
                    <a:pt x="167" y="114"/>
                  </a:lnTo>
                  <a:lnTo>
                    <a:pt x="167" y="125"/>
                  </a:lnTo>
                  <a:lnTo>
                    <a:pt x="167" y="125"/>
                  </a:lnTo>
                  <a:close/>
                  <a:moveTo>
                    <a:pt x="184" y="0"/>
                  </a:moveTo>
                  <a:lnTo>
                    <a:pt x="167" y="0"/>
                  </a:lnTo>
                  <a:lnTo>
                    <a:pt x="167" y="17"/>
                  </a:lnTo>
                  <a:lnTo>
                    <a:pt x="179" y="17"/>
                  </a:lnTo>
                  <a:lnTo>
                    <a:pt x="179" y="40"/>
                  </a:lnTo>
                  <a:lnTo>
                    <a:pt x="167" y="40"/>
                  </a:lnTo>
                  <a:lnTo>
                    <a:pt x="167" y="90"/>
                  </a:lnTo>
                  <a:lnTo>
                    <a:pt x="184" y="90"/>
                  </a:lnTo>
                  <a:lnTo>
                    <a:pt x="184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52"/>
                  </a:lnTo>
                  <a:lnTo>
                    <a:pt x="184" y="52"/>
                  </a:lnTo>
                  <a:lnTo>
                    <a:pt x="184" y="0"/>
                  </a:lnTo>
                  <a:close/>
                  <a:moveTo>
                    <a:pt x="149" y="125"/>
                  </a:moveTo>
                  <a:lnTo>
                    <a:pt x="167" y="125"/>
                  </a:lnTo>
                  <a:lnTo>
                    <a:pt x="167" y="114"/>
                  </a:lnTo>
                  <a:lnTo>
                    <a:pt x="149" y="114"/>
                  </a:lnTo>
                  <a:lnTo>
                    <a:pt x="149" y="125"/>
                  </a:lnTo>
                  <a:lnTo>
                    <a:pt x="149" y="125"/>
                  </a:lnTo>
                  <a:close/>
                  <a:moveTo>
                    <a:pt x="167" y="0"/>
                  </a:moveTo>
                  <a:lnTo>
                    <a:pt x="149" y="0"/>
                  </a:lnTo>
                  <a:lnTo>
                    <a:pt x="149" y="52"/>
                  </a:lnTo>
                  <a:lnTo>
                    <a:pt x="160" y="52"/>
                  </a:lnTo>
                  <a:lnTo>
                    <a:pt x="160" y="76"/>
                  </a:lnTo>
                  <a:lnTo>
                    <a:pt x="149" y="76"/>
                  </a:lnTo>
                  <a:lnTo>
                    <a:pt x="149" y="90"/>
                  </a:lnTo>
                  <a:lnTo>
                    <a:pt x="167" y="90"/>
                  </a:lnTo>
                  <a:lnTo>
                    <a:pt x="167" y="40"/>
                  </a:lnTo>
                  <a:lnTo>
                    <a:pt x="156" y="40"/>
                  </a:lnTo>
                  <a:lnTo>
                    <a:pt x="156" y="17"/>
                  </a:lnTo>
                  <a:lnTo>
                    <a:pt x="156" y="17"/>
                  </a:lnTo>
                  <a:lnTo>
                    <a:pt x="167" y="17"/>
                  </a:lnTo>
                  <a:lnTo>
                    <a:pt x="167" y="0"/>
                  </a:lnTo>
                  <a:close/>
                  <a:moveTo>
                    <a:pt x="132" y="125"/>
                  </a:moveTo>
                  <a:lnTo>
                    <a:pt x="149" y="125"/>
                  </a:lnTo>
                  <a:lnTo>
                    <a:pt x="149" y="114"/>
                  </a:lnTo>
                  <a:lnTo>
                    <a:pt x="132" y="114"/>
                  </a:lnTo>
                  <a:lnTo>
                    <a:pt x="132" y="125"/>
                  </a:lnTo>
                  <a:lnTo>
                    <a:pt x="132" y="125"/>
                  </a:lnTo>
                  <a:close/>
                  <a:moveTo>
                    <a:pt x="149" y="0"/>
                  </a:moveTo>
                  <a:lnTo>
                    <a:pt x="132" y="0"/>
                  </a:lnTo>
                  <a:lnTo>
                    <a:pt x="132" y="17"/>
                  </a:lnTo>
                  <a:lnTo>
                    <a:pt x="144" y="17"/>
                  </a:lnTo>
                  <a:lnTo>
                    <a:pt x="144" y="40"/>
                  </a:lnTo>
                  <a:lnTo>
                    <a:pt x="132" y="40"/>
                  </a:lnTo>
                  <a:lnTo>
                    <a:pt x="132" y="90"/>
                  </a:lnTo>
                  <a:lnTo>
                    <a:pt x="149" y="90"/>
                  </a:lnTo>
                  <a:lnTo>
                    <a:pt x="149" y="76"/>
                  </a:lnTo>
                  <a:lnTo>
                    <a:pt x="139" y="76"/>
                  </a:lnTo>
                  <a:lnTo>
                    <a:pt x="139" y="76"/>
                  </a:lnTo>
                  <a:lnTo>
                    <a:pt x="139" y="52"/>
                  </a:lnTo>
                  <a:lnTo>
                    <a:pt x="149" y="52"/>
                  </a:lnTo>
                  <a:lnTo>
                    <a:pt x="149" y="0"/>
                  </a:lnTo>
                  <a:close/>
                  <a:moveTo>
                    <a:pt x="115" y="125"/>
                  </a:moveTo>
                  <a:lnTo>
                    <a:pt x="132" y="125"/>
                  </a:lnTo>
                  <a:lnTo>
                    <a:pt x="132" y="114"/>
                  </a:lnTo>
                  <a:lnTo>
                    <a:pt x="115" y="114"/>
                  </a:lnTo>
                  <a:lnTo>
                    <a:pt x="115" y="125"/>
                  </a:lnTo>
                  <a:lnTo>
                    <a:pt x="115" y="125"/>
                  </a:lnTo>
                  <a:close/>
                  <a:moveTo>
                    <a:pt x="132" y="0"/>
                  </a:moveTo>
                  <a:lnTo>
                    <a:pt x="115" y="0"/>
                  </a:lnTo>
                  <a:lnTo>
                    <a:pt x="115" y="52"/>
                  </a:lnTo>
                  <a:lnTo>
                    <a:pt x="127" y="52"/>
                  </a:lnTo>
                  <a:lnTo>
                    <a:pt x="127" y="76"/>
                  </a:lnTo>
                  <a:lnTo>
                    <a:pt x="115" y="76"/>
                  </a:lnTo>
                  <a:lnTo>
                    <a:pt x="115" y="90"/>
                  </a:lnTo>
                  <a:lnTo>
                    <a:pt x="132" y="90"/>
                  </a:lnTo>
                  <a:lnTo>
                    <a:pt x="132" y="40"/>
                  </a:lnTo>
                  <a:lnTo>
                    <a:pt x="120" y="40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7" y="125"/>
                  </a:moveTo>
                  <a:lnTo>
                    <a:pt x="115" y="125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125"/>
                  </a:lnTo>
                  <a:lnTo>
                    <a:pt x="97" y="125"/>
                  </a:lnTo>
                  <a:close/>
                  <a:moveTo>
                    <a:pt x="115" y="0"/>
                  </a:moveTo>
                  <a:lnTo>
                    <a:pt x="97" y="0"/>
                  </a:lnTo>
                  <a:lnTo>
                    <a:pt x="97" y="17"/>
                  </a:lnTo>
                  <a:lnTo>
                    <a:pt x="108" y="17"/>
                  </a:lnTo>
                  <a:lnTo>
                    <a:pt x="108" y="40"/>
                  </a:lnTo>
                  <a:lnTo>
                    <a:pt x="97" y="40"/>
                  </a:lnTo>
                  <a:lnTo>
                    <a:pt x="97" y="90"/>
                  </a:lnTo>
                  <a:lnTo>
                    <a:pt x="115" y="90"/>
                  </a:lnTo>
                  <a:lnTo>
                    <a:pt x="115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52"/>
                  </a:lnTo>
                  <a:lnTo>
                    <a:pt x="115" y="52"/>
                  </a:lnTo>
                  <a:lnTo>
                    <a:pt x="115" y="0"/>
                  </a:lnTo>
                  <a:close/>
                  <a:moveTo>
                    <a:pt x="80" y="125"/>
                  </a:moveTo>
                  <a:lnTo>
                    <a:pt x="97" y="125"/>
                  </a:lnTo>
                  <a:lnTo>
                    <a:pt x="97" y="114"/>
                  </a:lnTo>
                  <a:lnTo>
                    <a:pt x="80" y="114"/>
                  </a:lnTo>
                  <a:lnTo>
                    <a:pt x="80" y="125"/>
                  </a:lnTo>
                  <a:lnTo>
                    <a:pt x="80" y="125"/>
                  </a:lnTo>
                  <a:close/>
                  <a:moveTo>
                    <a:pt x="97" y="0"/>
                  </a:moveTo>
                  <a:lnTo>
                    <a:pt x="80" y="0"/>
                  </a:lnTo>
                  <a:lnTo>
                    <a:pt x="80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80" y="76"/>
                  </a:lnTo>
                  <a:lnTo>
                    <a:pt x="80" y="90"/>
                  </a:lnTo>
                  <a:lnTo>
                    <a:pt x="97" y="90"/>
                  </a:lnTo>
                  <a:lnTo>
                    <a:pt x="97" y="40"/>
                  </a:lnTo>
                  <a:lnTo>
                    <a:pt x="85" y="40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97" y="17"/>
                  </a:lnTo>
                  <a:lnTo>
                    <a:pt x="97" y="0"/>
                  </a:lnTo>
                  <a:close/>
                  <a:moveTo>
                    <a:pt x="61" y="125"/>
                  </a:moveTo>
                  <a:lnTo>
                    <a:pt x="80" y="125"/>
                  </a:lnTo>
                  <a:lnTo>
                    <a:pt x="80" y="114"/>
                  </a:lnTo>
                  <a:lnTo>
                    <a:pt x="61" y="114"/>
                  </a:lnTo>
                  <a:lnTo>
                    <a:pt x="61" y="125"/>
                  </a:lnTo>
                  <a:lnTo>
                    <a:pt x="61" y="125"/>
                  </a:lnTo>
                  <a:close/>
                  <a:moveTo>
                    <a:pt x="80" y="0"/>
                  </a:moveTo>
                  <a:lnTo>
                    <a:pt x="61" y="0"/>
                  </a:lnTo>
                  <a:lnTo>
                    <a:pt x="61" y="17"/>
                  </a:lnTo>
                  <a:lnTo>
                    <a:pt x="73" y="17"/>
                  </a:lnTo>
                  <a:lnTo>
                    <a:pt x="73" y="40"/>
                  </a:lnTo>
                  <a:lnTo>
                    <a:pt x="61" y="40"/>
                  </a:lnTo>
                  <a:lnTo>
                    <a:pt x="61" y="90"/>
                  </a:lnTo>
                  <a:lnTo>
                    <a:pt x="80" y="90"/>
                  </a:lnTo>
                  <a:lnTo>
                    <a:pt x="8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8" y="52"/>
                  </a:lnTo>
                  <a:lnTo>
                    <a:pt x="80" y="52"/>
                  </a:lnTo>
                  <a:lnTo>
                    <a:pt x="80" y="0"/>
                  </a:lnTo>
                  <a:close/>
                  <a:moveTo>
                    <a:pt x="45" y="125"/>
                  </a:moveTo>
                  <a:lnTo>
                    <a:pt x="61" y="125"/>
                  </a:lnTo>
                  <a:lnTo>
                    <a:pt x="61" y="114"/>
                  </a:lnTo>
                  <a:lnTo>
                    <a:pt x="45" y="114"/>
                  </a:lnTo>
                  <a:lnTo>
                    <a:pt x="45" y="125"/>
                  </a:lnTo>
                  <a:lnTo>
                    <a:pt x="45" y="125"/>
                  </a:lnTo>
                  <a:close/>
                  <a:moveTo>
                    <a:pt x="61" y="0"/>
                  </a:moveTo>
                  <a:lnTo>
                    <a:pt x="45" y="0"/>
                  </a:lnTo>
                  <a:lnTo>
                    <a:pt x="45" y="52"/>
                  </a:lnTo>
                  <a:lnTo>
                    <a:pt x="56" y="52"/>
                  </a:lnTo>
                  <a:lnTo>
                    <a:pt x="56" y="76"/>
                  </a:lnTo>
                  <a:lnTo>
                    <a:pt x="45" y="76"/>
                  </a:lnTo>
                  <a:lnTo>
                    <a:pt x="45" y="90"/>
                  </a:lnTo>
                  <a:lnTo>
                    <a:pt x="61" y="90"/>
                  </a:lnTo>
                  <a:lnTo>
                    <a:pt x="61" y="40"/>
                  </a:lnTo>
                  <a:lnTo>
                    <a:pt x="49" y="40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61" y="17"/>
                  </a:lnTo>
                  <a:lnTo>
                    <a:pt x="61" y="0"/>
                  </a:lnTo>
                  <a:close/>
                  <a:moveTo>
                    <a:pt x="26" y="125"/>
                  </a:moveTo>
                  <a:lnTo>
                    <a:pt x="45" y="125"/>
                  </a:lnTo>
                  <a:lnTo>
                    <a:pt x="45" y="114"/>
                  </a:lnTo>
                  <a:lnTo>
                    <a:pt x="45" y="90"/>
                  </a:lnTo>
                  <a:lnTo>
                    <a:pt x="45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52"/>
                  </a:lnTo>
                  <a:lnTo>
                    <a:pt x="45" y="52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37" y="17"/>
                  </a:lnTo>
                  <a:lnTo>
                    <a:pt x="37" y="40"/>
                  </a:lnTo>
                  <a:lnTo>
                    <a:pt x="26" y="40"/>
                  </a:lnTo>
                  <a:lnTo>
                    <a:pt x="26" y="125"/>
                  </a:lnTo>
                  <a:close/>
                  <a:moveTo>
                    <a:pt x="0" y="125"/>
                  </a:moveTo>
                  <a:lnTo>
                    <a:pt x="26" y="125"/>
                  </a:lnTo>
                  <a:lnTo>
                    <a:pt x="26" y="40"/>
                  </a:lnTo>
                  <a:lnTo>
                    <a:pt x="14" y="4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9" name="Freeform 230"/>
            <p:cNvSpPr>
              <a:spLocks/>
            </p:cNvSpPr>
            <p:nvPr/>
          </p:nvSpPr>
          <p:spPr bwMode="auto">
            <a:xfrm>
              <a:off x="9451554" y="3594843"/>
              <a:ext cx="148432" cy="36626"/>
            </a:xfrm>
            <a:custGeom>
              <a:avLst/>
              <a:gdLst>
                <a:gd name="T0" fmla="*/ 0 w 65"/>
                <a:gd name="T1" fmla="*/ 8 h 16"/>
                <a:gd name="T2" fmla="*/ 4 w 65"/>
                <a:gd name="T3" fmla="*/ 16 h 16"/>
                <a:gd name="T4" fmla="*/ 33 w 65"/>
                <a:gd name="T5" fmla="*/ 9 h 16"/>
                <a:gd name="T6" fmla="*/ 61 w 65"/>
                <a:gd name="T7" fmla="*/ 16 h 16"/>
                <a:gd name="T8" fmla="*/ 65 w 65"/>
                <a:gd name="T9" fmla="*/ 8 h 16"/>
                <a:gd name="T10" fmla="*/ 33 w 65"/>
                <a:gd name="T11" fmla="*/ 0 h 16"/>
                <a:gd name="T12" fmla="*/ 0 w 6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0" y="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12" y="11"/>
                    <a:pt x="22" y="9"/>
                    <a:pt x="33" y="9"/>
                  </a:cubicBezTo>
                  <a:cubicBezTo>
                    <a:pt x="43" y="9"/>
                    <a:pt x="53" y="11"/>
                    <a:pt x="61" y="16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56" y="3"/>
                    <a:pt x="44" y="0"/>
                    <a:pt x="33" y="0"/>
                  </a:cubicBezTo>
                  <a:cubicBezTo>
                    <a:pt x="21" y="0"/>
                    <a:pt x="9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0" name="Freeform 231"/>
            <p:cNvSpPr>
              <a:spLocks/>
            </p:cNvSpPr>
            <p:nvPr/>
          </p:nvSpPr>
          <p:spPr bwMode="auto">
            <a:xfrm>
              <a:off x="9426494" y="3554361"/>
              <a:ext cx="198552" cy="43373"/>
            </a:xfrm>
            <a:custGeom>
              <a:avLst/>
              <a:gdLst>
                <a:gd name="T0" fmla="*/ 87 w 87"/>
                <a:gd name="T1" fmla="*/ 11 h 19"/>
                <a:gd name="T2" fmla="*/ 44 w 87"/>
                <a:gd name="T3" fmla="*/ 0 h 19"/>
                <a:gd name="T4" fmla="*/ 0 w 87"/>
                <a:gd name="T5" fmla="*/ 11 h 19"/>
                <a:gd name="T6" fmla="*/ 4 w 87"/>
                <a:gd name="T7" fmla="*/ 19 h 19"/>
                <a:gd name="T8" fmla="*/ 44 w 87"/>
                <a:gd name="T9" fmla="*/ 9 h 19"/>
                <a:gd name="T10" fmla="*/ 83 w 87"/>
                <a:gd name="T11" fmla="*/ 19 h 19"/>
                <a:gd name="T12" fmla="*/ 87 w 87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9">
                  <a:moveTo>
                    <a:pt x="87" y="11"/>
                  </a:moveTo>
                  <a:cubicBezTo>
                    <a:pt x="75" y="4"/>
                    <a:pt x="59" y="0"/>
                    <a:pt x="44" y="0"/>
                  </a:cubicBezTo>
                  <a:cubicBezTo>
                    <a:pt x="28" y="0"/>
                    <a:pt x="12" y="4"/>
                    <a:pt x="0" y="11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5" y="13"/>
                    <a:pt x="29" y="9"/>
                    <a:pt x="44" y="9"/>
                  </a:cubicBezTo>
                  <a:cubicBezTo>
                    <a:pt x="58" y="9"/>
                    <a:pt x="72" y="13"/>
                    <a:pt x="83" y="19"/>
                  </a:cubicBezTo>
                  <a:lnTo>
                    <a:pt x="8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sp>
        <p:nvSpPr>
          <p:cNvPr id="41" name="Freeform 20"/>
          <p:cNvSpPr>
            <a:spLocks/>
          </p:cNvSpPr>
          <p:nvPr/>
        </p:nvSpPr>
        <p:spPr bwMode="auto">
          <a:xfrm>
            <a:off x="1352900" y="4880999"/>
            <a:ext cx="547596" cy="572214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2" name="Group 97"/>
          <p:cNvGrpSpPr/>
          <p:nvPr/>
        </p:nvGrpSpPr>
        <p:grpSpPr>
          <a:xfrm>
            <a:off x="587405" y="4756890"/>
            <a:ext cx="560808" cy="719380"/>
            <a:chOff x="4127501" y="4194175"/>
            <a:chExt cx="909638" cy="909637"/>
          </a:xfrm>
          <a:solidFill>
            <a:srgbClr val="FF0000"/>
          </a:solidFill>
        </p:grpSpPr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9" name="Freeform 9"/>
          <p:cNvSpPr>
            <a:spLocks noEditPoints="1"/>
          </p:cNvSpPr>
          <p:nvPr/>
        </p:nvSpPr>
        <p:spPr bwMode="auto">
          <a:xfrm>
            <a:off x="1206746" y="5635510"/>
            <a:ext cx="628340" cy="806014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38"/>
          <p:cNvSpPr>
            <a:spLocks noEditPoints="1"/>
          </p:cNvSpPr>
          <p:nvPr/>
        </p:nvSpPr>
        <p:spPr bwMode="auto">
          <a:xfrm>
            <a:off x="1441028" y="3983048"/>
            <a:ext cx="504041" cy="65660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40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كيف يسيطر الإعلام على العقول؟</a:t>
            </a:r>
            <a:endParaRPr lang="ar-SA" sz="2000" b="1" dirty="0"/>
          </a:p>
        </p:txBody>
      </p:sp>
      <p:grpSp>
        <p:nvGrpSpPr>
          <p:cNvPr id="51" name="Group 5"/>
          <p:cNvGrpSpPr/>
          <p:nvPr/>
        </p:nvGrpSpPr>
        <p:grpSpPr>
          <a:xfrm>
            <a:off x="727070" y="2608729"/>
            <a:ext cx="1536725" cy="3884360"/>
            <a:chOff x="2745043" y="1666209"/>
            <a:chExt cx="740512" cy="1658495"/>
          </a:xfrm>
        </p:grpSpPr>
        <p:sp>
          <p:nvSpPr>
            <p:cNvPr id="52" name="Freeform 1"/>
            <p:cNvSpPr>
              <a:spLocks noChangeArrowheads="1"/>
            </p:cNvSpPr>
            <p:nvPr/>
          </p:nvSpPr>
          <p:spPr bwMode="auto">
            <a:xfrm rot="16200000">
              <a:off x="2286052" y="2125201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Rectangle 7"/>
            <p:cNvSpPr/>
            <p:nvPr/>
          </p:nvSpPr>
          <p:spPr>
            <a:xfrm>
              <a:off x="2745043" y="1666209"/>
              <a:ext cx="740512" cy="635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000" b="1" dirty="0" smtClean="0"/>
                <a:t>استخدام الشعارات البراقة الخادعة</a:t>
              </a:r>
              <a:endParaRPr lang="en-US" sz="2000" b="1" dirty="0"/>
            </a:p>
          </p:txBody>
        </p:sp>
      </p:grpSp>
      <p:grpSp>
        <p:nvGrpSpPr>
          <p:cNvPr id="54" name="Group 5"/>
          <p:cNvGrpSpPr/>
          <p:nvPr/>
        </p:nvGrpSpPr>
        <p:grpSpPr>
          <a:xfrm>
            <a:off x="2569622" y="2608729"/>
            <a:ext cx="1536725" cy="3884360"/>
            <a:chOff x="2745043" y="1666209"/>
            <a:chExt cx="740512" cy="1658495"/>
          </a:xfrm>
        </p:grpSpPr>
        <p:sp>
          <p:nvSpPr>
            <p:cNvPr id="55" name="Freeform 1"/>
            <p:cNvSpPr>
              <a:spLocks noChangeArrowheads="1"/>
            </p:cNvSpPr>
            <p:nvPr/>
          </p:nvSpPr>
          <p:spPr bwMode="auto">
            <a:xfrm rot="16200000">
              <a:off x="2286052" y="2125201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Rectangle 7"/>
            <p:cNvSpPr/>
            <p:nvPr/>
          </p:nvSpPr>
          <p:spPr>
            <a:xfrm>
              <a:off x="2745043" y="1666209"/>
              <a:ext cx="740512" cy="635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/>
                <a:t>استخدام النجوم</a:t>
              </a:r>
              <a:endParaRPr lang="en-US" sz="2400" b="1" dirty="0"/>
            </a:p>
          </p:txBody>
        </p:sp>
      </p:grpSp>
      <p:grpSp>
        <p:nvGrpSpPr>
          <p:cNvPr id="57" name="Group 5"/>
          <p:cNvGrpSpPr/>
          <p:nvPr/>
        </p:nvGrpSpPr>
        <p:grpSpPr>
          <a:xfrm>
            <a:off x="4386646" y="2608729"/>
            <a:ext cx="1536725" cy="3884360"/>
            <a:chOff x="2745043" y="1666209"/>
            <a:chExt cx="740512" cy="1658495"/>
          </a:xfrm>
        </p:grpSpPr>
        <p:sp>
          <p:nvSpPr>
            <p:cNvPr id="58" name="Freeform 1"/>
            <p:cNvSpPr>
              <a:spLocks noChangeArrowheads="1"/>
            </p:cNvSpPr>
            <p:nvPr/>
          </p:nvSpPr>
          <p:spPr bwMode="auto">
            <a:xfrm rot="16200000">
              <a:off x="2286052" y="2125201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Rectangle 7"/>
            <p:cNvSpPr/>
            <p:nvPr/>
          </p:nvSpPr>
          <p:spPr>
            <a:xfrm>
              <a:off x="2745043" y="1666209"/>
              <a:ext cx="740512" cy="635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300" b="1" dirty="0" smtClean="0"/>
                <a:t>استخدام الرغبات</a:t>
              </a:r>
              <a:endParaRPr lang="en-US" sz="2300" b="1" dirty="0"/>
            </a:p>
          </p:txBody>
        </p:sp>
      </p:grpSp>
      <p:grpSp>
        <p:nvGrpSpPr>
          <p:cNvPr id="60" name="Group 5"/>
          <p:cNvGrpSpPr/>
          <p:nvPr/>
        </p:nvGrpSpPr>
        <p:grpSpPr>
          <a:xfrm>
            <a:off x="6203670" y="2608729"/>
            <a:ext cx="1536725" cy="3884360"/>
            <a:chOff x="2745043" y="1666209"/>
            <a:chExt cx="740512" cy="1658495"/>
          </a:xfrm>
        </p:grpSpPr>
        <p:sp>
          <p:nvSpPr>
            <p:cNvPr id="61" name="Freeform 1"/>
            <p:cNvSpPr>
              <a:spLocks noChangeArrowheads="1"/>
            </p:cNvSpPr>
            <p:nvPr/>
          </p:nvSpPr>
          <p:spPr bwMode="auto">
            <a:xfrm rot="16200000">
              <a:off x="2286052" y="2125201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Rectangle 7"/>
            <p:cNvSpPr/>
            <p:nvPr/>
          </p:nvSpPr>
          <p:spPr>
            <a:xfrm>
              <a:off x="2745043" y="1666209"/>
              <a:ext cx="740512" cy="63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300" b="1" dirty="0" smtClean="0"/>
                <a:t>التأثير البطيء</a:t>
              </a:r>
              <a:endParaRPr lang="en-US" sz="2300" b="1" dirty="0"/>
            </a:p>
          </p:txBody>
        </p:sp>
      </p:grpSp>
      <p:grpSp>
        <p:nvGrpSpPr>
          <p:cNvPr id="63" name="Group 5"/>
          <p:cNvGrpSpPr/>
          <p:nvPr/>
        </p:nvGrpSpPr>
        <p:grpSpPr>
          <a:xfrm>
            <a:off x="8049992" y="2608729"/>
            <a:ext cx="1536725" cy="3884360"/>
            <a:chOff x="2745043" y="1666209"/>
            <a:chExt cx="740512" cy="1658495"/>
          </a:xfrm>
        </p:grpSpPr>
        <p:sp>
          <p:nvSpPr>
            <p:cNvPr id="64" name="Freeform 1"/>
            <p:cNvSpPr>
              <a:spLocks noChangeArrowheads="1"/>
            </p:cNvSpPr>
            <p:nvPr/>
          </p:nvSpPr>
          <p:spPr bwMode="auto">
            <a:xfrm rot="16200000">
              <a:off x="2286052" y="2125201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Rectangle 7"/>
            <p:cNvSpPr/>
            <p:nvPr/>
          </p:nvSpPr>
          <p:spPr>
            <a:xfrm>
              <a:off x="2745043" y="1666209"/>
              <a:ext cx="740512" cy="635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/>
                <a:t>التكرار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253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21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6614917" y="4156858"/>
            <a:ext cx="2971800" cy="9646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كيف يسيطر الإعلام على العقول ..؟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كيف يسيطر الإعلام على العقول؟</a:t>
            </a:r>
            <a:endParaRPr lang="ar-SA" sz="2000" b="1" dirty="0"/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187" y="3464004"/>
            <a:ext cx="2204275" cy="23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9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22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7176027" y="3943570"/>
            <a:ext cx="2410690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اذكر أكثر ) ١٠ ( أشياء تتكرر على مسامعك وتراها عينيك طوال اليوم، وفق الجدول التالي والذي سيساعدك </a:t>
            </a:r>
            <a:r>
              <a:rPr lang="ar-SA" dirty="0" smtClean="0"/>
              <a:t>على التذكر..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كيف يسيطر الإعلام على العقول؟</a:t>
            </a:r>
            <a:endParaRPr lang="ar-SA" sz="2000" b="1" dirty="0"/>
          </a:p>
        </p:txBody>
      </p:sp>
      <p:cxnSp>
        <p:nvCxnSpPr>
          <p:cNvPr id="29" name="Straight Arrow Connector 173"/>
          <p:cNvCxnSpPr/>
          <p:nvPr/>
        </p:nvCxnSpPr>
        <p:spPr>
          <a:xfrm flipH="1">
            <a:off x="4572000" y="4803249"/>
            <a:ext cx="2245659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صورة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43" y="2542436"/>
            <a:ext cx="3500908" cy="4124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61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22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5564730" y="3309695"/>
            <a:ext cx="2410690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حلل الرسائل الإعلامية التالية للوقوف علي الجوانب الخادعة التي تغرس في العقول دون أن يكون لها أي علاقة</a:t>
            </a:r>
          </a:p>
          <a:p>
            <a:pPr algn="ctr"/>
            <a:r>
              <a:rPr lang="ar-SA" dirty="0" smtClean="0"/>
              <a:t>بالواقع ؟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كيف يسيطر الإعلام على العقول؟</a:t>
            </a:r>
            <a:endParaRPr lang="ar-SA" sz="2000" b="1" dirty="0"/>
          </a:p>
        </p:txBody>
      </p:sp>
      <p:cxnSp>
        <p:nvCxnSpPr>
          <p:cNvPr id="29" name="Straight Arrow Connector 173"/>
          <p:cNvCxnSpPr/>
          <p:nvPr/>
        </p:nvCxnSpPr>
        <p:spPr>
          <a:xfrm flipH="1">
            <a:off x="6756631" y="5213103"/>
            <a:ext cx="13444" cy="1374395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محاور البرنامج</a:t>
            </a:r>
            <a:endParaRPr lang="ar-SA" sz="2000" b="1" dirty="0"/>
          </a:p>
        </p:txBody>
      </p:sp>
      <p:grpSp>
        <p:nvGrpSpPr>
          <p:cNvPr id="25" name="Group 3"/>
          <p:cNvGrpSpPr/>
          <p:nvPr/>
        </p:nvGrpSpPr>
        <p:grpSpPr>
          <a:xfrm>
            <a:off x="5632515" y="2446423"/>
            <a:ext cx="1847453" cy="1775828"/>
            <a:chOff x="10013458" y="6752500"/>
            <a:chExt cx="2102572" cy="2103120"/>
          </a:xfrm>
          <a:solidFill>
            <a:schemeClr val="accent1">
              <a:lumMod val="50000"/>
            </a:schemeClr>
          </a:solidFill>
        </p:grpSpPr>
        <p:sp>
          <p:nvSpPr>
            <p:cNvPr id="26" name="Round Diagonal Corner Rectangle 54"/>
            <p:cNvSpPr/>
            <p:nvPr/>
          </p:nvSpPr>
          <p:spPr>
            <a:xfrm>
              <a:off x="10013458" y="6752500"/>
              <a:ext cx="2102572" cy="2103120"/>
            </a:xfrm>
            <a:prstGeom prst="round2DiagRect">
              <a:avLst>
                <a:gd name="adj1" fmla="val 1884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27" name="TextBox 113"/>
            <p:cNvSpPr txBox="1"/>
            <p:nvPr/>
          </p:nvSpPr>
          <p:spPr>
            <a:xfrm>
              <a:off x="10275896" y="7140319"/>
              <a:ext cx="1538112" cy="1574600"/>
            </a:xfrm>
            <a:prstGeom prst="rect">
              <a:avLst/>
            </a:prstGeom>
            <a:grp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ar-SA" sz="24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الإعلام القديم والجديد</a:t>
              </a:r>
              <a:endParaRPr lang="bg-BG" sz="24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29" name="Group 4"/>
          <p:cNvGrpSpPr/>
          <p:nvPr/>
        </p:nvGrpSpPr>
        <p:grpSpPr>
          <a:xfrm>
            <a:off x="7849351" y="2446423"/>
            <a:ext cx="1896851" cy="1775828"/>
            <a:chOff x="12230300" y="6752500"/>
            <a:chExt cx="2158793" cy="2103120"/>
          </a:xfrm>
        </p:grpSpPr>
        <p:sp>
          <p:nvSpPr>
            <p:cNvPr id="30" name="Round Diagonal Corner Rectangle 45"/>
            <p:cNvSpPr/>
            <p:nvPr/>
          </p:nvSpPr>
          <p:spPr>
            <a:xfrm rot="16200000">
              <a:off x="12230026" y="6752774"/>
              <a:ext cx="2103120" cy="2102572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31" name="TextBox 112"/>
            <p:cNvSpPr txBox="1"/>
            <p:nvPr/>
          </p:nvSpPr>
          <p:spPr>
            <a:xfrm>
              <a:off x="12230300" y="7359021"/>
              <a:ext cx="2158793" cy="1137201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ar-SA" sz="24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تطور وسائل الإعلام</a:t>
              </a:r>
              <a:endParaRPr lang="bg-BG" sz="24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5632512" y="4575541"/>
            <a:ext cx="1847453" cy="1775828"/>
            <a:chOff x="10013458" y="6752500"/>
            <a:chExt cx="2102572" cy="2103120"/>
          </a:xfrm>
          <a:solidFill>
            <a:schemeClr val="accent4">
              <a:lumMod val="75000"/>
            </a:schemeClr>
          </a:solidFill>
        </p:grpSpPr>
        <p:sp>
          <p:nvSpPr>
            <p:cNvPr id="34" name="Round Diagonal Corner Rectangle 54"/>
            <p:cNvSpPr/>
            <p:nvPr/>
          </p:nvSpPr>
          <p:spPr>
            <a:xfrm>
              <a:off x="10013458" y="6752500"/>
              <a:ext cx="2102572" cy="2103120"/>
            </a:xfrm>
            <a:prstGeom prst="round2DiagRect">
              <a:avLst>
                <a:gd name="adj1" fmla="val 1884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35" name="TextBox 113"/>
            <p:cNvSpPr txBox="1"/>
            <p:nvPr/>
          </p:nvSpPr>
          <p:spPr>
            <a:xfrm>
              <a:off x="10147460" y="6834508"/>
              <a:ext cx="1850595" cy="1939102"/>
            </a:xfrm>
            <a:prstGeom prst="rect">
              <a:avLst/>
            </a:prstGeom>
            <a:grp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ar-SA" sz="23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تحليل  الرسائل الإعلامية ونقدها</a:t>
              </a:r>
              <a:endParaRPr lang="bg-BG" sz="23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36" name="Group 4"/>
          <p:cNvGrpSpPr/>
          <p:nvPr/>
        </p:nvGrpSpPr>
        <p:grpSpPr>
          <a:xfrm>
            <a:off x="7849352" y="4575541"/>
            <a:ext cx="1847452" cy="1775828"/>
            <a:chOff x="12230300" y="6752500"/>
            <a:chExt cx="2102572" cy="2103120"/>
          </a:xfrm>
          <a:solidFill>
            <a:srgbClr val="C00000"/>
          </a:solidFill>
        </p:grpSpPr>
        <p:sp>
          <p:nvSpPr>
            <p:cNvPr id="37" name="Round Diagonal Corner Rectangle 45"/>
            <p:cNvSpPr/>
            <p:nvPr/>
          </p:nvSpPr>
          <p:spPr>
            <a:xfrm rot="16200000">
              <a:off x="12230026" y="6752774"/>
              <a:ext cx="2103120" cy="2102572"/>
            </a:xfrm>
            <a:prstGeom prst="round2DiagRect">
              <a:avLst>
                <a:gd name="adj1" fmla="val 1884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38" name="TextBox 112"/>
            <p:cNvSpPr txBox="1"/>
            <p:nvPr/>
          </p:nvSpPr>
          <p:spPr>
            <a:xfrm>
              <a:off x="12312331" y="7071555"/>
              <a:ext cx="1895252" cy="1574601"/>
            </a:xfrm>
            <a:prstGeom prst="rect">
              <a:avLst/>
            </a:prstGeom>
            <a:grp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ar-SA" sz="24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كيف يسيطر الإعلام على العقول؟</a:t>
              </a:r>
              <a:endParaRPr lang="bg-BG" sz="24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39" name="Group 3"/>
          <p:cNvGrpSpPr/>
          <p:nvPr/>
        </p:nvGrpSpPr>
        <p:grpSpPr>
          <a:xfrm>
            <a:off x="1212921" y="2464353"/>
            <a:ext cx="1847453" cy="1775828"/>
            <a:chOff x="10013458" y="6752500"/>
            <a:chExt cx="2102572" cy="2103120"/>
          </a:xfrm>
          <a:solidFill>
            <a:schemeClr val="accent2"/>
          </a:solidFill>
        </p:grpSpPr>
        <p:sp>
          <p:nvSpPr>
            <p:cNvPr id="40" name="Round Diagonal Corner Rectangle 54"/>
            <p:cNvSpPr/>
            <p:nvPr/>
          </p:nvSpPr>
          <p:spPr>
            <a:xfrm>
              <a:off x="10013458" y="6752500"/>
              <a:ext cx="2102572" cy="2103120"/>
            </a:xfrm>
            <a:prstGeom prst="round2DiagRect">
              <a:avLst>
                <a:gd name="adj1" fmla="val 1884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41" name="TextBox 113"/>
            <p:cNvSpPr txBox="1"/>
            <p:nvPr/>
          </p:nvSpPr>
          <p:spPr>
            <a:xfrm>
              <a:off x="10261347" y="7071554"/>
              <a:ext cx="1567195" cy="1574600"/>
            </a:xfrm>
            <a:prstGeom prst="rect">
              <a:avLst/>
            </a:prstGeom>
            <a:grp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ar-SA" sz="24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المهارات الإعلامية الناقدة</a:t>
              </a:r>
              <a:endParaRPr lang="bg-BG" sz="24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42" name="Group 4"/>
          <p:cNvGrpSpPr/>
          <p:nvPr/>
        </p:nvGrpSpPr>
        <p:grpSpPr>
          <a:xfrm>
            <a:off x="3429751" y="2464353"/>
            <a:ext cx="1847451" cy="1775828"/>
            <a:chOff x="12230300" y="6752500"/>
            <a:chExt cx="2102572" cy="2103120"/>
          </a:xfrm>
          <a:solidFill>
            <a:schemeClr val="accent6"/>
          </a:solidFill>
        </p:grpSpPr>
        <p:sp>
          <p:nvSpPr>
            <p:cNvPr id="43" name="Round Diagonal Corner Rectangle 45"/>
            <p:cNvSpPr/>
            <p:nvPr/>
          </p:nvSpPr>
          <p:spPr>
            <a:xfrm rot="16200000">
              <a:off x="12230026" y="6752774"/>
              <a:ext cx="2103120" cy="2102572"/>
            </a:xfrm>
            <a:prstGeom prst="round2DiagRect">
              <a:avLst>
                <a:gd name="adj1" fmla="val 1884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44" name="TextBox 112"/>
            <p:cNvSpPr txBox="1"/>
            <p:nvPr/>
          </p:nvSpPr>
          <p:spPr>
            <a:xfrm>
              <a:off x="12504913" y="7071555"/>
              <a:ext cx="1537326" cy="1574600"/>
            </a:xfrm>
            <a:prstGeom prst="rect">
              <a:avLst/>
            </a:prstGeom>
            <a:grp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ar-SA" sz="24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مفهوم النقد الإعلامي</a:t>
              </a:r>
              <a:endParaRPr lang="bg-BG" sz="24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45" name="Group 3"/>
          <p:cNvGrpSpPr/>
          <p:nvPr/>
        </p:nvGrpSpPr>
        <p:grpSpPr>
          <a:xfrm>
            <a:off x="1212919" y="4593471"/>
            <a:ext cx="1847453" cy="1775828"/>
            <a:chOff x="10013458" y="6752500"/>
            <a:chExt cx="2102572" cy="2103120"/>
          </a:xfrm>
          <a:solidFill>
            <a:schemeClr val="accent6">
              <a:lumMod val="50000"/>
            </a:schemeClr>
          </a:solidFill>
        </p:grpSpPr>
        <p:sp>
          <p:nvSpPr>
            <p:cNvPr id="46" name="Round Diagonal Corner Rectangle 54"/>
            <p:cNvSpPr/>
            <p:nvPr/>
          </p:nvSpPr>
          <p:spPr>
            <a:xfrm>
              <a:off x="10013458" y="6752500"/>
              <a:ext cx="2102572" cy="2103120"/>
            </a:xfrm>
            <a:prstGeom prst="round2DiagRect">
              <a:avLst>
                <a:gd name="adj1" fmla="val 1884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47" name="TextBox 113"/>
            <p:cNvSpPr txBox="1"/>
            <p:nvPr/>
          </p:nvSpPr>
          <p:spPr>
            <a:xfrm>
              <a:off x="10080930" y="6998655"/>
              <a:ext cx="1967626" cy="1720402"/>
            </a:xfrm>
            <a:prstGeom prst="rect">
              <a:avLst/>
            </a:prstGeom>
            <a:grp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ar-SA" sz="20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ورشة عمل حول إعادة نشر ا لرسائل الإعلامية</a:t>
              </a:r>
              <a:endParaRPr lang="bg-BG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48" name="Group 4"/>
          <p:cNvGrpSpPr/>
          <p:nvPr/>
        </p:nvGrpSpPr>
        <p:grpSpPr>
          <a:xfrm>
            <a:off x="3361876" y="4593471"/>
            <a:ext cx="2017735" cy="1775828"/>
            <a:chOff x="12153045" y="6752500"/>
            <a:chExt cx="2296370" cy="2103120"/>
          </a:xfrm>
        </p:grpSpPr>
        <p:sp>
          <p:nvSpPr>
            <p:cNvPr id="49" name="Round Diagonal Corner Rectangle 45"/>
            <p:cNvSpPr/>
            <p:nvPr/>
          </p:nvSpPr>
          <p:spPr>
            <a:xfrm rot="16200000">
              <a:off x="12230026" y="6752774"/>
              <a:ext cx="2103120" cy="2102572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50" name="TextBox 112"/>
            <p:cNvSpPr txBox="1"/>
            <p:nvPr/>
          </p:nvSpPr>
          <p:spPr>
            <a:xfrm>
              <a:off x="12153045" y="7180907"/>
              <a:ext cx="2296370" cy="135590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ar-SA" sz="20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تدريب عملي على نقد الرسائل الإعلامية</a:t>
              </a:r>
              <a:endParaRPr lang="bg-BG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0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41" y="0"/>
            <a:ext cx="7772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82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22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7395881" y="3943570"/>
            <a:ext cx="2165255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Isra-Regular"/>
              </a:rPr>
              <a:t>بعصف ذهني فردي: </a:t>
            </a:r>
            <a:endParaRPr lang="ar-SA" dirty="0" smtClean="0">
              <a:latin typeface="Isra-Regular"/>
            </a:endParaRPr>
          </a:p>
          <a:p>
            <a:pPr algn="ctr"/>
            <a:r>
              <a:rPr lang="ar-SA" dirty="0" smtClean="0">
                <a:latin typeface="Isra-Regular"/>
              </a:rPr>
              <a:t>دون </a:t>
            </a:r>
            <a:r>
              <a:rPr lang="ar-SA" dirty="0">
                <a:latin typeface="Isra-Regular"/>
              </a:rPr>
              <a:t>أهم المعارف التي اكتسبتها من هذه الجلسة على السبورة؟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كيف يسيطر الإعلام على العقول؟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5647765" y="4857855"/>
            <a:ext cx="1317809" cy="1824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94"/>
          <p:cNvGrpSpPr/>
          <p:nvPr/>
        </p:nvGrpSpPr>
        <p:grpSpPr>
          <a:xfrm>
            <a:off x="3802776" y="4709949"/>
            <a:ext cx="1672015" cy="1623263"/>
            <a:chOff x="4463783" y="2714626"/>
            <a:chExt cx="1426531" cy="1426531"/>
          </a:xfrm>
        </p:grpSpPr>
        <p:sp>
          <p:nvSpPr>
            <p:cNvPr id="31" name="Oval 95"/>
            <p:cNvSpPr/>
            <p:nvPr/>
          </p:nvSpPr>
          <p:spPr>
            <a:xfrm>
              <a:off x="4463783" y="2714626"/>
              <a:ext cx="1426531" cy="1426531"/>
            </a:xfrm>
            <a:prstGeom prst="ellipse">
              <a:avLst/>
            </a:prstGeom>
            <a:solidFill>
              <a:srgbClr val="C00000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32" name="Oval 96"/>
            <p:cNvSpPr/>
            <p:nvPr/>
          </p:nvSpPr>
          <p:spPr>
            <a:xfrm>
              <a:off x="4606059" y="2856902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</p:grpSp>
      <p:grpSp>
        <p:nvGrpSpPr>
          <p:cNvPr id="33" name="Group 87"/>
          <p:cNvGrpSpPr/>
          <p:nvPr/>
        </p:nvGrpSpPr>
        <p:grpSpPr>
          <a:xfrm>
            <a:off x="1909490" y="4696448"/>
            <a:ext cx="1672015" cy="1623263"/>
            <a:chOff x="3220092" y="2687155"/>
            <a:chExt cx="1426531" cy="1426531"/>
          </a:xfrm>
        </p:grpSpPr>
        <p:sp>
          <p:nvSpPr>
            <p:cNvPr id="34" name="Oval 88"/>
            <p:cNvSpPr/>
            <p:nvPr/>
          </p:nvSpPr>
          <p:spPr>
            <a:xfrm>
              <a:off x="3220092" y="2687155"/>
              <a:ext cx="1426531" cy="142653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35" name="Oval 89"/>
            <p:cNvSpPr/>
            <p:nvPr/>
          </p:nvSpPr>
          <p:spPr>
            <a:xfrm>
              <a:off x="3362368" y="282943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</p:grpSp>
      <p:grpSp>
        <p:nvGrpSpPr>
          <p:cNvPr id="36" name="Group 134"/>
          <p:cNvGrpSpPr/>
          <p:nvPr/>
        </p:nvGrpSpPr>
        <p:grpSpPr>
          <a:xfrm>
            <a:off x="2233561" y="5228356"/>
            <a:ext cx="936617" cy="610381"/>
            <a:chOff x="5621267" y="384356"/>
            <a:chExt cx="1497013" cy="1004888"/>
          </a:xfrm>
          <a:solidFill>
            <a:schemeClr val="tx2"/>
          </a:solidFill>
        </p:grpSpPr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grpSp>
        <p:nvGrpSpPr>
          <p:cNvPr id="43" name="Group 97"/>
          <p:cNvGrpSpPr/>
          <p:nvPr/>
        </p:nvGrpSpPr>
        <p:grpSpPr>
          <a:xfrm>
            <a:off x="2872493" y="3320262"/>
            <a:ext cx="1672015" cy="1623263"/>
            <a:chOff x="3865314" y="1566605"/>
            <a:chExt cx="1426531" cy="1426531"/>
          </a:xfrm>
        </p:grpSpPr>
        <p:sp>
          <p:nvSpPr>
            <p:cNvPr id="44" name="Oval 98"/>
            <p:cNvSpPr/>
            <p:nvPr/>
          </p:nvSpPr>
          <p:spPr>
            <a:xfrm>
              <a:off x="3865314" y="1566605"/>
              <a:ext cx="1426531" cy="1426531"/>
            </a:xfrm>
            <a:prstGeom prst="ellipse">
              <a:avLst/>
            </a:prstGeom>
            <a:solidFill>
              <a:schemeClr val="accent2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45" name="Oval 99"/>
            <p:cNvSpPr/>
            <p:nvPr/>
          </p:nvSpPr>
          <p:spPr>
            <a:xfrm>
              <a:off x="4007590" y="170888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</p:grpSp>
      <p:grpSp>
        <p:nvGrpSpPr>
          <p:cNvPr id="46" name="Group 122"/>
          <p:cNvGrpSpPr/>
          <p:nvPr/>
        </p:nvGrpSpPr>
        <p:grpSpPr>
          <a:xfrm>
            <a:off x="4298115" y="5203553"/>
            <a:ext cx="681335" cy="659989"/>
            <a:chOff x="4241800" y="3695700"/>
            <a:chExt cx="709613" cy="708025"/>
          </a:xfrm>
          <a:solidFill>
            <a:schemeClr val="tx2"/>
          </a:solidFill>
        </p:grpSpPr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sp>
        <p:nvSpPr>
          <p:cNvPr id="49" name="Freeform 22"/>
          <p:cNvSpPr>
            <a:spLocks noEditPoints="1"/>
          </p:cNvSpPr>
          <p:nvPr/>
        </p:nvSpPr>
        <p:spPr bwMode="auto">
          <a:xfrm>
            <a:off x="3393968" y="3824660"/>
            <a:ext cx="629064" cy="614466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10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اليوم التدريبي الثالث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6996077" y="2988545"/>
            <a:ext cx="3508941" cy="2158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المهارات الإعلامية الناقدة ،،</a:t>
            </a:r>
          </a:p>
        </p:txBody>
      </p:sp>
      <p:sp>
        <p:nvSpPr>
          <p:cNvPr id="26" name="AutoShape 115"/>
          <p:cNvSpPr>
            <a:spLocks/>
          </p:cNvSpPr>
          <p:nvPr/>
        </p:nvSpPr>
        <p:spPr bwMode="auto">
          <a:xfrm>
            <a:off x="5441891" y="2319253"/>
            <a:ext cx="1033528" cy="10251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" name="Freeform 544"/>
          <p:cNvSpPr>
            <a:spLocks noChangeArrowheads="1"/>
          </p:cNvSpPr>
          <p:nvPr/>
        </p:nvSpPr>
        <p:spPr bwMode="auto">
          <a:xfrm>
            <a:off x="5441891" y="3477744"/>
            <a:ext cx="1221212" cy="1292786"/>
          </a:xfrm>
          <a:custGeom>
            <a:avLst/>
            <a:gdLst>
              <a:gd name="T0" fmla="*/ 995 w 1588"/>
              <a:gd name="T1" fmla="*/ 870 h 1682"/>
              <a:gd name="T2" fmla="*/ 1078 w 1588"/>
              <a:gd name="T3" fmla="*/ 753 h 1682"/>
              <a:gd name="T4" fmla="*/ 1463 w 1588"/>
              <a:gd name="T5" fmla="*/ 661 h 1682"/>
              <a:gd name="T6" fmla="*/ 1546 w 1588"/>
              <a:gd name="T7" fmla="*/ 352 h 1682"/>
              <a:gd name="T8" fmla="*/ 1346 w 1588"/>
              <a:gd name="T9" fmla="*/ 527 h 1682"/>
              <a:gd name="T10" fmla="*/ 1120 w 1588"/>
              <a:gd name="T11" fmla="*/ 310 h 1682"/>
              <a:gd name="T12" fmla="*/ 1296 w 1588"/>
              <a:gd name="T13" fmla="*/ 101 h 1682"/>
              <a:gd name="T14" fmla="*/ 995 w 1588"/>
              <a:gd name="T15" fmla="*/ 184 h 1682"/>
              <a:gd name="T16" fmla="*/ 894 w 1588"/>
              <a:gd name="T17" fmla="*/ 577 h 1682"/>
              <a:gd name="T18" fmla="*/ 501 w 1588"/>
              <a:gd name="T19" fmla="*/ 452 h 1682"/>
              <a:gd name="T20" fmla="*/ 501 w 1588"/>
              <a:gd name="T21" fmla="*/ 427 h 1682"/>
              <a:gd name="T22" fmla="*/ 493 w 1588"/>
              <a:gd name="T23" fmla="*/ 0 h 1682"/>
              <a:gd name="T24" fmla="*/ 250 w 1588"/>
              <a:gd name="T25" fmla="*/ 285 h 1682"/>
              <a:gd name="T26" fmla="*/ 175 w 1588"/>
              <a:gd name="T27" fmla="*/ 393 h 1682"/>
              <a:gd name="T28" fmla="*/ 150 w 1588"/>
              <a:gd name="T29" fmla="*/ 427 h 1682"/>
              <a:gd name="T30" fmla="*/ 117 w 1588"/>
              <a:gd name="T31" fmla="*/ 477 h 1682"/>
              <a:gd name="T32" fmla="*/ 100 w 1588"/>
              <a:gd name="T33" fmla="*/ 502 h 1682"/>
              <a:gd name="T34" fmla="*/ 66 w 1588"/>
              <a:gd name="T35" fmla="*/ 586 h 1682"/>
              <a:gd name="T36" fmla="*/ 58 w 1588"/>
              <a:gd name="T37" fmla="*/ 611 h 1682"/>
              <a:gd name="T38" fmla="*/ 50 w 1588"/>
              <a:gd name="T39" fmla="*/ 678 h 1682"/>
              <a:gd name="T40" fmla="*/ 41 w 1588"/>
              <a:gd name="T41" fmla="*/ 728 h 1682"/>
              <a:gd name="T42" fmla="*/ 41 w 1588"/>
              <a:gd name="T43" fmla="*/ 744 h 1682"/>
              <a:gd name="T44" fmla="*/ 50 w 1588"/>
              <a:gd name="T45" fmla="*/ 778 h 1682"/>
              <a:gd name="T46" fmla="*/ 58 w 1588"/>
              <a:gd name="T47" fmla="*/ 811 h 1682"/>
              <a:gd name="T48" fmla="*/ 100 w 1588"/>
              <a:gd name="T49" fmla="*/ 878 h 1682"/>
              <a:gd name="T50" fmla="*/ 125 w 1588"/>
              <a:gd name="T51" fmla="*/ 853 h 1682"/>
              <a:gd name="T52" fmla="*/ 133 w 1588"/>
              <a:gd name="T53" fmla="*/ 795 h 1682"/>
              <a:gd name="T54" fmla="*/ 142 w 1588"/>
              <a:gd name="T55" fmla="*/ 770 h 1682"/>
              <a:gd name="T56" fmla="*/ 150 w 1588"/>
              <a:gd name="T57" fmla="*/ 753 h 1682"/>
              <a:gd name="T58" fmla="*/ 167 w 1588"/>
              <a:gd name="T59" fmla="*/ 720 h 1682"/>
              <a:gd name="T60" fmla="*/ 183 w 1588"/>
              <a:gd name="T61" fmla="*/ 694 h 1682"/>
              <a:gd name="T62" fmla="*/ 200 w 1588"/>
              <a:gd name="T63" fmla="*/ 669 h 1682"/>
              <a:gd name="T64" fmla="*/ 225 w 1588"/>
              <a:gd name="T65" fmla="*/ 644 h 1682"/>
              <a:gd name="T66" fmla="*/ 250 w 1588"/>
              <a:gd name="T67" fmla="*/ 619 h 1682"/>
              <a:gd name="T68" fmla="*/ 267 w 1588"/>
              <a:gd name="T69" fmla="*/ 611 h 1682"/>
              <a:gd name="T70" fmla="*/ 301 w 1588"/>
              <a:gd name="T71" fmla="*/ 594 h 1682"/>
              <a:gd name="T72" fmla="*/ 326 w 1588"/>
              <a:gd name="T73" fmla="*/ 577 h 1682"/>
              <a:gd name="T74" fmla="*/ 342 w 1588"/>
              <a:gd name="T75" fmla="*/ 569 h 1682"/>
              <a:gd name="T76" fmla="*/ 359 w 1588"/>
              <a:gd name="T77" fmla="*/ 586 h 1682"/>
              <a:gd name="T78" fmla="*/ 75 w 1588"/>
              <a:gd name="T79" fmla="*/ 1363 h 1682"/>
              <a:gd name="T80" fmla="*/ 292 w 1588"/>
              <a:gd name="T81" fmla="*/ 1581 h 1682"/>
              <a:gd name="T82" fmla="*/ 777 w 1588"/>
              <a:gd name="T83" fmla="*/ 1087 h 1682"/>
              <a:gd name="T84" fmla="*/ 1530 w 1588"/>
              <a:gd name="T85" fmla="*/ 1623 h 1682"/>
              <a:gd name="T86" fmla="*/ 217 w 1588"/>
              <a:gd name="T87" fmla="*/ 1522 h 1682"/>
              <a:gd name="T88" fmla="*/ 133 w 1588"/>
              <a:gd name="T89" fmla="*/ 1438 h 1682"/>
              <a:gd name="T90" fmla="*/ 217 w 1588"/>
              <a:gd name="T91" fmla="*/ 1522 h 1682"/>
              <a:gd name="T92" fmla="*/ 217 w 1588"/>
              <a:gd name="T93" fmla="*/ 152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8" h="1682">
                <a:moveTo>
                  <a:pt x="1530" y="1405"/>
                </a:moveTo>
                <a:cubicBezTo>
                  <a:pt x="995" y="870"/>
                  <a:pt x="995" y="870"/>
                  <a:pt x="995" y="870"/>
                </a:cubicBezTo>
                <a:cubicBezTo>
                  <a:pt x="995" y="862"/>
                  <a:pt x="986" y="862"/>
                  <a:pt x="978" y="853"/>
                </a:cubicBezTo>
                <a:cubicBezTo>
                  <a:pt x="1078" y="753"/>
                  <a:pt x="1078" y="753"/>
                  <a:pt x="1078" y="753"/>
                </a:cubicBezTo>
                <a:cubicBezTo>
                  <a:pt x="1078" y="753"/>
                  <a:pt x="1086" y="744"/>
                  <a:pt x="1086" y="736"/>
                </a:cubicBezTo>
                <a:cubicBezTo>
                  <a:pt x="1212" y="786"/>
                  <a:pt x="1362" y="761"/>
                  <a:pt x="1463" y="661"/>
                </a:cubicBezTo>
                <a:cubicBezTo>
                  <a:pt x="1538" y="586"/>
                  <a:pt x="1570" y="485"/>
                  <a:pt x="1562" y="377"/>
                </a:cubicBezTo>
                <a:cubicBezTo>
                  <a:pt x="1562" y="368"/>
                  <a:pt x="1554" y="352"/>
                  <a:pt x="1546" y="352"/>
                </a:cubicBezTo>
                <a:cubicBezTo>
                  <a:pt x="1538" y="352"/>
                  <a:pt x="1521" y="352"/>
                  <a:pt x="1513" y="360"/>
                </a:cubicBezTo>
                <a:cubicBezTo>
                  <a:pt x="1346" y="527"/>
                  <a:pt x="1346" y="527"/>
                  <a:pt x="1346" y="527"/>
                </a:cubicBezTo>
                <a:cubicBezTo>
                  <a:pt x="1170" y="485"/>
                  <a:pt x="1170" y="485"/>
                  <a:pt x="1170" y="485"/>
                </a:cubicBezTo>
                <a:cubicBezTo>
                  <a:pt x="1120" y="310"/>
                  <a:pt x="1120" y="310"/>
                  <a:pt x="1120" y="310"/>
                </a:cubicBezTo>
                <a:cubicBezTo>
                  <a:pt x="1287" y="134"/>
                  <a:pt x="1287" y="134"/>
                  <a:pt x="1287" y="134"/>
                </a:cubicBezTo>
                <a:cubicBezTo>
                  <a:pt x="1296" y="126"/>
                  <a:pt x="1304" y="118"/>
                  <a:pt x="1296" y="101"/>
                </a:cubicBezTo>
                <a:cubicBezTo>
                  <a:pt x="1296" y="92"/>
                  <a:pt x="1287" y="84"/>
                  <a:pt x="1270" y="84"/>
                </a:cubicBezTo>
                <a:cubicBezTo>
                  <a:pt x="1170" y="76"/>
                  <a:pt x="1061" y="109"/>
                  <a:pt x="995" y="184"/>
                </a:cubicBezTo>
                <a:cubicBezTo>
                  <a:pt x="886" y="285"/>
                  <a:pt x="861" y="435"/>
                  <a:pt x="911" y="561"/>
                </a:cubicBezTo>
                <a:cubicBezTo>
                  <a:pt x="903" y="569"/>
                  <a:pt x="903" y="569"/>
                  <a:pt x="894" y="577"/>
                </a:cubicBezTo>
                <a:cubicBezTo>
                  <a:pt x="752" y="711"/>
                  <a:pt x="752" y="711"/>
                  <a:pt x="752" y="711"/>
                </a:cubicBezTo>
                <a:cubicBezTo>
                  <a:pt x="501" y="452"/>
                  <a:pt x="501" y="452"/>
                  <a:pt x="501" y="452"/>
                </a:cubicBezTo>
                <a:cubicBezTo>
                  <a:pt x="493" y="452"/>
                  <a:pt x="493" y="443"/>
                  <a:pt x="484" y="443"/>
                </a:cubicBezTo>
                <a:cubicBezTo>
                  <a:pt x="493" y="435"/>
                  <a:pt x="493" y="435"/>
                  <a:pt x="501" y="427"/>
                </a:cubicBezTo>
                <a:cubicBezTo>
                  <a:pt x="551" y="435"/>
                  <a:pt x="652" y="335"/>
                  <a:pt x="735" y="251"/>
                </a:cubicBezTo>
                <a:cubicBezTo>
                  <a:pt x="493" y="0"/>
                  <a:pt x="493" y="0"/>
                  <a:pt x="493" y="0"/>
                </a:cubicBezTo>
                <a:cubicBezTo>
                  <a:pt x="376" y="109"/>
                  <a:pt x="301" y="184"/>
                  <a:pt x="309" y="243"/>
                </a:cubicBezTo>
                <a:cubicBezTo>
                  <a:pt x="284" y="251"/>
                  <a:pt x="259" y="268"/>
                  <a:pt x="250" y="285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92" y="343"/>
                  <a:pt x="175" y="368"/>
                  <a:pt x="175" y="393"/>
                </a:cubicBezTo>
                <a:cubicBezTo>
                  <a:pt x="167" y="402"/>
                  <a:pt x="167" y="402"/>
                  <a:pt x="159" y="410"/>
                </a:cubicBezTo>
                <a:cubicBezTo>
                  <a:pt x="150" y="427"/>
                  <a:pt x="150" y="427"/>
                  <a:pt x="150" y="427"/>
                </a:cubicBezTo>
                <a:cubicBezTo>
                  <a:pt x="133" y="443"/>
                  <a:pt x="133" y="443"/>
                  <a:pt x="133" y="443"/>
                </a:cubicBezTo>
                <a:cubicBezTo>
                  <a:pt x="125" y="452"/>
                  <a:pt x="125" y="469"/>
                  <a:pt x="117" y="477"/>
                </a:cubicBezTo>
                <a:lnTo>
                  <a:pt x="108" y="485"/>
                </a:ln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91" y="519"/>
                  <a:pt x="83" y="536"/>
                </a:cubicBezTo>
                <a:cubicBezTo>
                  <a:pt x="75" y="552"/>
                  <a:pt x="66" y="569"/>
                  <a:pt x="66" y="586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58" y="602"/>
                  <a:pt x="58" y="602"/>
                  <a:pt x="58" y="611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50" y="653"/>
                  <a:pt x="50" y="669"/>
                  <a:pt x="50" y="67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41" y="703"/>
                  <a:pt x="41" y="711"/>
                  <a:pt x="41" y="728"/>
                </a:cubicBezTo>
                <a:lnTo>
                  <a:pt x="41" y="736"/>
                </a:lnTo>
                <a:lnTo>
                  <a:pt x="41" y="744"/>
                </a:lnTo>
                <a:cubicBezTo>
                  <a:pt x="50" y="744"/>
                  <a:pt x="50" y="753"/>
                  <a:pt x="50" y="761"/>
                </a:cubicBezTo>
                <a:cubicBezTo>
                  <a:pt x="50" y="778"/>
                  <a:pt x="50" y="778"/>
                  <a:pt x="50" y="778"/>
                </a:cubicBezTo>
                <a:cubicBezTo>
                  <a:pt x="50" y="786"/>
                  <a:pt x="50" y="786"/>
                  <a:pt x="50" y="786"/>
                </a:cubicBezTo>
                <a:cubicBezTo>
                  <a:pt x="50" y="795"/>
                  <a:pt x="50" y="803"/>
                  <a:pt x="58" y="811"/>
                </a:cubicBezTo>
                <a:cubicBezTo>
                  <a:pt x="66" y="853"/>
                  <a:pt x="66" y="853"/>
                  <a:pt x="66" y="853"/>
                </a:cubicBezTo>
                <a:cubicBezTo>
                  <a:pt x="75" y="870"/>
                  <a:pt x="83" y="878"/>
                  <a:pt x="100" y="878"/>
                </a:cubicBezTo>
                <a:cubicBezTo>
                  <a:pt x="108" y="878"/>
                  <a:pt x="117" y="870"/>
                  <a:pt x="117" y="870"/>
                </a:cubicBezTo>
                <a:cubicBezTo>
                  <a:pt x="125" y="862"/>
                  <a:pt x="125" y="862"/>
                  <a:pt x="125" y="853"/>
                </a:cubicBezTo>
                <a:cubicBezTo>
                  <a:pt x="133" y="811"/>
                  <a:pt x="133" y="811"/>
                  <a:pt x="133" y="811"/>
                </a:cubicBezTo>
                <a:cubicBezTo>
                  <a:pt x="133" y="803"/>
                  <a:pt x="133" y="803"/>
                  <a:pt x="133" y="795"/>
                </a:cubicBezTo>
                <a:cubicBezTo>
                  <a:pt x="133" y="786"/>
                  <a:pt x="142" y="786"/>
                  <a:pt x="142" y="786"/>
                </a:cubicBezTo>
                <a:cubicBezTo>
                  <a:pt x="142" y="770"/>
                  <a:pt x="142" y="770"/>
                  <a:pt x="142" y="770"/>
                </a:cubicBezTo>
                <a:cubicBezTo>
                  <a:pt x="142" y="761"/>
                  <a:pt x="142" y="761"/>
                  <a:pt x="150" y="761"/>
                </a:cubicBezTo>
                <a:lnTo>
                  <a:pt x="150" y="753"/>
                </a:lnTo>
                <a:lnTo>
                  <a:pt x="150" y="744"/>
                </a:lnTo>
                <a:cubicBezTo>
                  <a:pt x="159" y="736"/>
                  <a:pt x="159" y="728"/>
                  <a:pt x="167" y="720"/>
                </a:cubicBezTo>
                <a:lnTo>
                  <a:pt x="167" y="711"/>
                </a:lnTo>
                <a:cubicBezTo>
                  <a:pt x="175" y="703"/>
                  <a:pt x="175" y="703"/>
                  <a:pt x="183" y="694"/>
                </a:cubicBezTo>
                <a:cubicBezTo>
                  <a:pt x="192" y="678"/>
                  <a:pt x="192" y="678"/>
                  <a:pt x="192" y="678"/>
                </a:cubicBezTo>
                <a:lnTo>
                  <a:pt x="200" y="669"/>
                </a:lnTo>
                <a:cubicBezTo>
                  <a:pt x="200" y="669"/>
                  <a:pt x="200" y="661"/>
                  <a:pt x="209" y="661"/>
                </a:cubicBezTo>
                <a:cubicBezTo>
                  <a:pt x="209" y="653"/>
                  <a:pt x="217" y="644"/>
                  <a:pt x="225" y="644"/>
                </a:cubicBezTo>
                <a:cubicBezTo>
                  <a:pt x="234" y="636"/>
                  <a:pt x="234" y="636"/>
                  <a:pt x="234" y="636"/>
                </a:cubicBezTo>
                <a:cubicBezTo>
                  <a:pt x="234" y="636"/>
                  <a:pt x="242" y="628"/>
                  <a:pt x="250" y="619"/>
                </a:cubicBezTo>
                <a:lnTo>
                  <a:pt x="259" y="619"/>
                </a:lnTo>
                <a:cubicBezTo>
                  <a:pt x="259" y="611"/>
                  <a:pt x="267" y="611"/>
                  <a:pt x="267" y="611"/>
                </a:cubicBezTo>
                <a:cubicBezTo>
                  <a:pt x="275" y="602"/>
                  <a:pt x="275" y="602"/>
                  <a:pt x="284" y="602"/>
                </a:cubicBezTo>
                <a:cubicBezTo>
                  <a:pt x="301" y="594"/>
                  <a:pt x="301" y="594"/>
                  <a:pt x="301" y="594"/>
                </a:cubicBezTo>
                <a:cubicBezTo>
                  <a:pt x="309" y="586"/>
                  <a:pt x="309" y="586"/>
                  <a:pt x="309" y="586"/>
                </a:cubicBezTo>
                <a:cubicBezTo>
                  <a:pt x="317" y="586"/>
                  <a:pt x="317" y="586"/>
                  <a:pt x="326" y="577"/>
                </a:cubicBezTo>
                <a:lnTo>
                  <a:pt x="334" y="577"/>
                </a:lnTo>
                <a:cubicBezTo>
                  <a:pt x="342" y="577"/>
                  <a:pt x="342" y="569"/>
                  <a:pt x="342" y="569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351" y="577"/>
                  <a:pt x="359" y="586"/>
                  <a:pt x="359" y="586"/>
                </a:cubicBezTo>
                <a:cubicBezTo>
                  <a:pt x="618" y="845"/>
                  <a:pt x="618" y="845"/>
                  <a:pt x="618" y="845"/>
                </a:cubicBezTo>
                <a:cubicBezTo>
                  <a:pt x="75" y="1363"/>
                  <a:pt x="75" y="1363"/>
                  <a:pt x="75" y="1363"/>
                </a:cubicBezTo>
                <a:cubicBezTo>
                  <a:pt x="8" y="1430"/>
                  <a:pt x="0" y="1531"/>
                  <a:pt x="66" y="1597"/>
                </a:cubicBezTo>
                <a:cubicBezTo>
                  <a:pt x="133" y="1664"/>
                  <a:pt x="225" y="1647"/>
                  <a:pt x="292" y="1581"/>
                </a:cubicBezTo>
                <a:cubicBezTo>
                  <a:pt x="769" y="1079"/>
                  <a:pt x="769" y="1079"/>
                  <a:pt x="769" y="1079"/>
                </a:cubicBezTo>
                <a:cubicBezTo>
                  <a:pt x="769" y="1079"/>
                  <a:pt x="777" y="1079"/>
                  <a:pt x="777" y="1087"/>
                </a:cubicBezTo>
                <a:cubicBezTo>
                  <a:pt x="1312" y="1623"/>
                  <a:pt x="1312" y="1623"/>
                  <a:pt x="1312" y="1623"/>
                </a:cubicBezTo>
                <a:cubicBezTo>
                  <a:pt x="1371" y="1681"/>
                  <a:pt x="1471" y="1681"/>
                  <a:pt x="1530" y="1623"/>
                </a:cubicBezTo>
                <a:cubicBezTo>
                  <a:pt x="1587" y="1564"/>
                  <a:pt x="1587" y="1464"/>
                  <a:pt x="1530" y="1405"/>
                </a:cubicBezTo>
                <a:close/>
                <a:moveTo>
                  <a:pt x="217" y="1522"/>
                </a:moveTo>
                <a:cubicBezTo>
                  <a:pt x="192" y="1547"/>
                  <a:pt x="159" y="1547"/>
                  <a:pt x="133" y="1522"/>
                </a:cubicBezTo>
                <a:cubicBezTo>
                  <a:pt x="108" y="1497"/>
                  <a:pt x="108" y="1455"/>
                  <a:pt x="133" y="1438"/>
                </a:cubicBezTo>
                <a:cubicBezTo>
                  <a:pt x="159" y="1413"/>
                  <a:pt x="192" y="1413"/>
                  <a:pt x="217" y="1438"/>
                </a:cubicBezTo>
                <a:cubicBezTo>
                  <a:pt x="242" y="1455"/>
                  <a:pt x="242" y="1497"/>
                  <a:pt x="217" y="1522"/>
                </a:cubicBezTo>
                <a:close/>
                <a:moveTo>
                  <a:pt x="217" y="1522"/>
                </a:moveTo>
                <a:lnTo>
                  <a:pt x="217" y="152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28" name="AutoShape 24"/>
          <p:cNvSpPr>
            <a:spLocks/>
          </p:cNvSpPr>
          <p:nvPr/>
        </p:nvSpPr>
        <p:spPr bwMode="auto">
          <a:xfrm>
            <a:off x="5545752" y="5117654"/>
            <a:ext cx="1013489" cy="740265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" name="Round Same Side Corner Rectangle 113"/>
          <p:cNvSpPr/>
          <p:nvPr/>
        </p:nvSpPr>
        <p:spPr>
          <a:xfrm rot="10800000" flipH="1">
            <a:off x="5181245" y="2319253"/>
            <a:ext cx="146431" cy="36512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2293615" y="4238189"/>
            <a:ext cx="547596" cy="572214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1" name="Group 97"/>
          <p:cNvGrpSpPr/>
          <p:nvPr/>
        </p:nvGrpSpPr>
        <p:grpSpPr>
          <a:xfrm>
            <a:off x="1536302" y="4158707"/>
            <a:ext cx="560808" cy="719380"/>
            <a:chOff x="4127501" y="4194175"/>
            <a:chExt cx="909638" cy="909637"/>
          </a:xfrm>
          <a:solidFill>
            <a:srgbClr val="FF0000"/>
          </a:solidFill>
        </p:grpSpPr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Freeform 39"/>
          <p:cNvSpPr>
            <a:spLocks/>
          </p:cNvSpPr>
          <p:nvPr/>
        </p:nvSpPr>
        <p:spPr bwMode="auto">
          <a:xfrm>
            <a:off x="4140389" y="3843765"/>
            <a:ext cx="538297" cy="665399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>
            <a:off x="1838040" y="4856789"/>
            <a:ext cx="590170" cy="753284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0" name="Group 86"/>
          <p:cNvGrpSpPr/>
          <p:nvPr/>
        </p:nvGrpSpPr>
        <p:grpSpPr>
          <a:xfrm>
            <a:off x="2429916" y="2685983"/>
            <a:ext cx="475658" cy="567477"/>
            <a:chOff x="3338513" y="696913"/>
            <a:chExt cx="771525" cy="717550"/>
          </a:xfrm>
          <a:solidFill>
            <a:schemeClr val="accent1">
              <a:lumMod val="50000"/>
            </a:schemeClr>
          </a:solidFill>
        </p:grpSpPr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Freeform 9"/>
          <p:cNvSpPr>
            <a:spLocks noEditPoints="1"/>
          </p:cNvSpPr>
          <p:nvPr/>
        </p:nvSpPr>
        <p:spPr bwMode="auto">
          <a:xfrm>
            <a:off x="2642365" y="4830424"/>
            <a:ext cx="628340" cy="806014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Freeform 38"/>
          <p:cNvSpPr>
            <a:spLocks noEditPoints="1"/>
          </p:cNvSpPr>
          <p:nvPr/>
        </p:nvSpPr>
        <p:spPr bwMode="auto">
          <a:xfrm>
            <a:off x="3200208" y="4306241"/>
            <a:ext cx="504041" cy="65660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2748085" y="3389492"/>
            <a:ext cx="499148" cy="642801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6" name="Group 76"/>
          <p:cNvGrpSpPr/>
          <p:nvPr/>
        </p:nvGrpSpPr>
        <p:grpSpPr>
          <a:xfrm>
            <a:off x="1747762" y="3246023"/>
            <a:ext cx="602895" cy="768350"/>
            <a:chOff x="2189163" y="538163"/>
            <a:chExt cx="977900" cy="971549"/>
          </a:xfrm>
          <a:solidFill>
            <a:schemeClr val="accent2">
              <a:lumMod val="50000"/>
            </a:schemeClr>
          </a:solidFill>
        </p:grpSpPr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9" name="Freeform 326"/>
          <p:cNvSpPr>
            <a:spLocks noChangeArrowheads="1"/>
          </p:cNvSpPr>
          <p:nvPr/>
        </p:nvSpPr>
        <p:spPr bwMode="auto">
          <a:xfrm>
            <a:off x="3929863" y="4617417"/>
            <a:ext cx="432442" cy="529346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50" name="AutoShape 64"/>
          <p:cNvSpPr>
            <a:spLocks/>
          </p:cNvSpPr>
          <p:nvPr/>
        </p:nvSpPr>
        <p:spPr bwMode="auto">
          <a:xfrm>
            <a:off x="3541628" y="3888241"/>
            <a:ext cx="302134" cy="386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1" name="Freeform 234"/>
          <p:cNvSpPr>
            <a:spLocks noChangeArrowheads="1"/>
          </p:cNvSpPr>
          <p:nvPr/>
        </p:nvSpPr>
        <p:spPr bwMode="auto">
          <a:xfrm>
            <a:off x="3902410" y="3137822"/>
            <a:ext cx="218536" cy="402855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52" name="Freeform 238"/>
          <p:cNvSpPr>
            <a:spLocks noChangeArrowheads="1"/>
          </p:cNvSpPr>
          <p:nvPr/>
        </p:nvSpPr>
        <p:spPr bwMode="auto">
          <a:xfrm>
            <a:off x="3310817" y="2828666"/>
            <a:ext cx="271991" cy="679444"/>
          </a:xfrm>
          <a:custGeom>
            <a:avLst/>
            <a:gdLst>
              <a:gd name="T0" fmla="*/ 502 w 503"/>
              <a:gd name="T1" fmla="*/ 351 h 980"/>
              <a:gd name="T2" fmla="*/ 318 w 503"/>
              <a:gd name="T3" fmla="*/ 351 h 980"/>
              <a:gd name="T4" fmla="*/ 318 w 503"/>
              <a:gd name="T5" fmla="*/ 260 h 980"/>
              <a:gd name="T6" fmla="*/ 368 w 503"/>
              <a:gd name="T7" fmla="*/ 176 h 980"/>
              <a:gd name="T8" fmla="*/ 485 w 503"/>
              <a:gd name="T9" fmla="*/ 176 h 980"/>
              <a:gd name="T10" fmla="*/ 485 w 503"/>
              <a:gd name="T11" fmla="*/ 0 h 980"/>
              <a:gd name="T12" fmla="*/ 284 w 503"/>
              <a:gd name="T13" fmla="*/ 0 h 980"/>
              <a:gd name="T14" fmla="*/ 117 w 503"/>
              <a:gd name="T15" fmla="*/ 168 h 980"/>
              <a:gd name="T16" fmla="*/ 117 w 503"/>
              <a:gd name="T17" fmla="*/ 351 h 980"/>
              <a:gd name="T18" fmla="*/ 0 w 503"/>
              <a:gd name="T19" fmla="*/ 351 h 980"/>
              <a:gd name="T20" fmla="*/ 0 w 503"/>
              <a:gd name="T21" fmla="*/ 494 h 980"/>
              <a:gd name="T22" fmla="*/ 117 w 503"/>
              <a:gd name="T23" fmla="*/ 494 h 980"/>
              <a:gd name="T24" fmla="*/ 117 w 503"/>
              <a:gd name="T25" fmla="*/ 979 h 980"/>
              <a:gd name="T26" fmla="*/ 318 w 503"/>
              <a:gd name="T27" fmla="*/ 979 h 980"/>
              <a:gd name="T28" fmla="*/ 318 w 503"/>
              <a:gd name="T29" fmla="*/ 494 h 980"/>
              <a:gd name="T30" fmla="*/ 451 w 503"/>
              <a:gd name="T31" fmla="*/ 494 h 980"/>
              <a:gd name="T32" fmla="*/ 502 w 503"/>
              <a:gd name="T33" fmla="*/ 351 h 980"/>
              <a:gd name="T34" fmla="*/ 502 w 503"/>
              <a:gd name="T35" fmla="*/ 351 h 980"/>
              <a:gd name="T36" fmla="*/ 502 w 503"/>
              <a:gd name="T37" fmla="*/ 351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3" h="980">
                <a:moveTo>
                  <a:pt x="502" y="351"/>
                </a:moveTo>
                <a:cubicBezTo>
                  <a:pt x="318" y="351"/>
                  <a:pt x="318" y="351"/>
                  <a:pt x="318" y="351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318" y="260"/>
                  <a:pt x="309" y="176"/>
                  <a:pt x="368" y="176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0"/>
                  <a:pt x="485" y="0"/>
                  <a:pt x="485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0"/>
                  <a:pt x="117" y="0"/>
                  <a:pt x="117" y="168"/>
                </a:cubicBezTo>
                <a:cubicBezTo>
                  <a:pt x="117" y="209"/>
                  <a:pt x="117" y="268"/>
                  <a:pt x="117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494"/>
                  <a:pt x="0" y="494"/>
                  <a:pt x="0" y="494"/>
                </a:cubicBezTo>
                <a:cubicBezTo>
                  <a:pt x="117" y="494"/>
                  <a:pt x="117" y="494"/>
                  <a:pt x="117" y="494"/>
                </a:cubicBezTo>
                <a:cubicBezTo>
                  <a:pt x="117" y="719"/>
                  <a:pt x="117" y="979"/>
                  <a:pt x="117" y="979"/>
                </a:cubicBezTo>
                <a:cubicBezTo>
                  <a:pt x="318" y="979"/>
                  <a:pt x="318" y="979"/>
                  <a:pt x="318" y="979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451" y="494"/>
                  <a:pt x="451" y="494"/>
                  <a:pt x="451" y="494"/>
                </a:cubicBezTo>
                <a:lnTo>
                  <a:pt x="502" y="351"/>
                </a:lnTo>
                <a:close/>
                <a:moveTo>
                  <a:pt x="502" y="351"/>
                </a:moveTo>
                <a:lnTo>
                  <a:pt x="502" y="35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53" name="Freeform 288"/>
          <p:cNvSpPr>
            <a:spLocks noEditPoints="1"/>
          </p:cNvSpPr>
          <p:nvPr/>
        </p:nvSpPr>
        <p:spPr bwMode="auto">
          <a:xfrm rot="20698236" flipH="1">
            <a:off x="3383714" y="5449368"/>
            <a:ext cx="770351" cy="656226"/>
          </a:xfrm>
          <a:custGeom>
            <a:avLst/>
            <a:gdLst>
              <a:gd name="T0" fmla="*/ 146 w 156"/>
              <a:gd name="T1" fmla="*/ 146 h 146"/>
              <a:gd name="T2" fmla="*/ 146 w 156"/>
              <a:gd name="T3" fmla="*/ 134 h 146"/>
              <a:gd name="T4" fmla="*/ 156 w 156"/>
              <a:gd name="T5" fmla="*/ 23 h 146"/>
              <a:gd name="T6" fmla="*/ 136 w 156"/>
              <a:gd name="T7" fmla="*/ 40 h 146"/>
              <a:gd name="T8" fmla="*/ 145 w 156"/>
              <a:gd name="T9" fmla="*/ 49 h 146"/>
              <a:gd name="T10" fmla="*/ 136 w 156"/>
              <a:gd name="T11" fmla="*/ 58 h 146"/>
              <a:gd name="T12" fmla="*/ 136 w 156"/>
              <a:gd name="T13" fmla="*/ 70 h 146"/>
              <a:gd name="T14" fmla="*/ 145 w 156"/>
              <a:gd name="T15" fmla="*/ 79 h 146"/>
              <a:gd name="T16" fmla="*/ 136 w 156"/>
              <a:gd name="T17" fmla="*/ 88 h 146"/>
              <a:gd name="T18" fmla="*/ 67 w 156"/>
              <a:gd name="T19" fmla="*/ 7 h 146"/>
              <a:gd name="T20" fmla="*/ 65 w 156"/>
              <a:gd name="T21" fmla="*/ 9 h 146"/>
              <a:gd name="T22" fmla="*/ 65 w 156"/>
              <a:gd name="T23" fmla="*/ 134 h 146"/>
              <a:gd name="T24" fmla="*/ 127 w 156"/>
              <a:gd name="T25" fmla="*/ 135 h 146"/>
              <a:gd name="T26" fmla="*/ 136 w 156"/>
              <a:gd name="T27" fmla="*/ 146 h 146"/>
              <a:gd name="T28" fmla="*/ 127 w 156"/>
              <a:gd name="T29" fmla="*/ 79 h 146"/>
              <a:gd name="T30" fmla="*/ 136 w 156"/>
              <a:gd name="T31" fmla="*/ 58 h 146"/>
              <a:gd name="T32" fmla="*/ 127 w 156"/>
              <a:gd name="T33" fmla="*/ 49 h 146"/>
              <a:gd name="T34" fmla="*/ 136 w 156"/>
              <a:gd name="T35" fmla="*/ 23 h 146"/>
              <a:gd name="T36" fmla="*/ 65 w 156"/>
              <a:gd name="T37" fmla="*/ 37 h 146"/>
              <a:gd name="T38" fmla="*/ 112 w 156"/>
              <a:gd name="T39" fmla="*/ 120 h 146"/>
              <a:gd name="T40" fmla="*/ 65 w 156"/>
              <a:gd name="T41" fmla="*/ 120 h 146"/>
              <a:gd name="T42" fmla="*/ 65 w 156"/>
              <a:gd name="T43" fmla="*/ 5 h 146"/>
              <a:gd name="T44" fmla="*/ 33 w 156"/>
              <a:gd name="T45" fmla="*/ 21 h 146"/>
              <a:gd name="T46" fmla="*/ 0 w 156"/>
              <a:gd name="T47" fmla="*/ 7 h 146"/>
              <a:gd name="T48" fmla="*/ 20 w 156"/>
              <a:gd name="T49" fmla="*/ 23 h 146"/>
              <a:gd name="T50" fmla="*/ 3 w 156"/>
              <a:gd name="T51" fmla="*/ 134 h 146"/>
              <a:gd name="T52" fmla="*/ 14 w 156"/>
              <a:gd name="T53" fmla="*/ 135 h 146"/>
              <a:gd name="T54" fmla="*/ 33 w 156"/>
              <a:gd name="T55" fmla="*/ 146 h 146"/>
              <a:gd name="T56" fmla="*/ 33 w 156"/>
              <a:gd name="T57" fmla="*/ 134 h 146"/>
              <a:gd name="T58" fmla="*/ 65 w 156"/>
              <a:gd name="T59" fmla="*/ 120 h 146"/>
              <a:gd name="T60" fmla="*/ 17 w 156"/>
              <a:gd name="T61" fmla="*/ 37 h 146"/>
              <a:gd name="T62" fmla="*/ 65 w 156"/>
              <a:gd name="T63" fmla="*/ 23 h 146"/>
              <a:gd name="T64" fmla="*/ 47 w 156"/>
              <a:gd name="T65" fmla="*/ 22 h 146"/>
              <a:gd name="T66" fmla="*/ 65 w 156"/>
              <a:gd name="T67" fmla="*/ 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6" h="146">
                <a:moveTo>
                  <a:pt x="136" y="146"/>
                </a:moveTo>
                <a:cubicBezTo>
                  <a:pt x="146" y="146"/>
                  <a:pt x="146" y="146"/>
                  <a:pt x="146" y="146"/>
                </a:cubicBezTo>
                <a:cubicBezTo>
                  <a:pt x="146" y="135"/>
                  <a:pt x="146" y="135"/>
                  <a:pt x="146" y="135"/>
                </a:cubicBezTo>
                <a:cubicBezTo>
                  <a:pt x="146" y="134"/>
                  <a:pt x="146" y="134"/>
                  <a:pt x="146" y="134"/>
                </a:cubicBezTo>
                <a:cubicBezTo>
                  <a:pt x="156" y="134"/>
                  <a:pt x="156" y="134"/>
                  <a:pt x="156" y="134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41" y="40"/>
                  <a:pt x="145" y="44"/>
                  <a:pt x="145" y="49"/>
                </a:cubicBezTo>
                <a:cubicBezTo>
                  <a:pt x="145" y="54"/>
                  <a:pt x="141" y="58"/>
                  <a:pt x="136" y="58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1" y="70"/>
                  <a:pt x="145" y="74"/>
                  <a:pt x="145" y="79"/>
                </a:cubicBezTo>
                <a:cubicBezTo>
                  <a:pt x="145" y="84"/>
                  <a:pt x="141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lnTo>
                  <a:pt x="136" y="146"/>
                </a:lnTo>
                <a:close/>
                <a:moveTo>
                  <a:pt x="67" y="7"/>
                </a:moveTo>
                <a:cubicBezTo>
                  <a:pt x="65" y="5"/>
                  <a:pt x="65" y="5"/>
                  <a:pt x="65" y="5"/>
                </a:cubicBezTo>
                <a:cubicBezTo>
                  <a:pt x="65" y="9"/>
                  <a:pt x="65" y="9"/>
                  <a:pt x="65" y="9"/>
                </a:cubicBezTo>
                <a:cubicBezTo>
                  <a:pt x="67" y="7"/>
                  <a:pt x="67" y="7"/>
                  <a:pt x="67" y="7"/>
                </a:cubicBezTo>
                <a:close/>
                <a:moveTo>
                  <a:pt x="65" y="134"/>
                </a:moveTo>
                <a:cubicBezTo>
                  <a:pt x="127" y="134"/>
                  <a:pt x="127" y="134"/>
                  <a:pt x="127" y="134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36" y="146"/>
                  <a:pt x="136" y="146"/>
                  <a:pt x="136" y="146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1" y="88"/>
                  <a:pt x="127" y="84"/>
                  <a:pt x="127" y="79"/>
                </a:cubicBezTo>
                <a:cubicBezTo>
                  <a:pt x="127" y="74"/>
                  <a:pt x="131" y="70"/>
                  <a:pt x="136" y="70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31" y="58"/>
                  <a:pt x="127" y="54"/>
                  <a:pt x="127" y="49"/>
                </a:cubicBezTo>
                <a:cubicBezTo>
                  <a:pt x="127" y="49"/>
                  <a:pt x="127" y="49"/>
                  <a:pt x="127" y="49"/>
                </a:cubicBezTo>
                <a:cubicBezTo>
                  <a:pt x="127" y="44"/>
                  <a:pt x="131" y="40"/>
                  <a:pt x="136" y="40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37"/>
                  <a:pt x="65" y="37"/>
                  <a:pt x="65" y="37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65" y="120"/>
                  <a:pt x="65" y="120"/>
                  <a:pt x="65" y="120"/>
                </a:cubicBezTo>
                <a:lnTo>
                  <a:pt x="65" y="134"/>
                </a:lnTo>
                <a:close/>
                <a:moveTo>
                  <a:pt x="65" y="5"/>
                </a:moveTo>
                <a:cubicBezTo>
                  <a:pt x="61" y="0"/>
                  <a:pt x="61" y="0"/>
                  <a:pt x="61" y="0"/>
                </a:cubicBezTo>
                <a:cubicBezTo>
                  <a:pt x="33" y="21"/>
                  <a:pt x="33" y="21"/>
                  <a:pt x="33" y="21"/>
                </a:cubicBezTo>
                <a:cubicBezTo>
                  <a:pt x="6" y="0"/>
                  <a:pt x="6" y="0"/>
                  <a:pt x="6" y="0"/>
                </a:cubicBezTo>
                <a:cubicBezTo>
                  <a:pt x="0" y="7"/>
                  <a:pt x="0" y="7"/>
                  <a:pt x="0" y="7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134"/>
                  <a:pt x="3" y="134"/>
                  <a:pt x="3" y="13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5"/>
                  <a:pt x="14" y="135"/>
                  <a:pt x="14" y="13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33" y="146"/>
                  <a:pt x="33" y="146"/>
                  <a:pt x="33" y="146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37"/>
                  <a:pt x="17" y="37"/>
                  <a:pt x="17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3"/>
                  <a:pt x="65" y="23"/>
                  <a:pt x="65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2"/>
                  <a:pt x="47" y="22"/>
                  <a:pt x="47" y="22"/>
                </a:cubicBezTo>
                <a:cubicBezTo>
                  <a:pt x="65" y="9"/>
                  <a:pt x="65" y="9"/>
                  <a:pt x="65" y="9"/>
                </a:cubicBezTo>
                <a:lnTo>
                  <a:pt x="65" y="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54" name="Freeform 270"/>
          <p:cNvSpPr>
            <a:spLocks noEditPoints="1"/>
          </p:cNvSpPr>
          <p:nvPr/>
        </p:nvSpPr>
        <p:spPr bwMode="auto">
          <a:xfrm rot="20698236" flipH="1">
            <a:off x="2364210" y="5660092"/>
            <a:ext cx="396665" cy="375314"/>
          </a:xfrm>
          <a:custGeom>
            <a:avLst/>
            <a:gdLst>
              <a:gd name="T0" fmla="*/ 270 w 291"/>
              <a:gd name="T1" fmla="*/ 326 h 326"/>
              <a:gd name="T2" fmla="*/ 270 w 291"/>
              <a:gd name="T3" fmla="*/ 0 h 326"/>
              <a:gd name="T4" fmla="*/ 253 w 291"/>
              <a:gd name="T5" fmla="*/ 35 h 326"/>
              <a:gd name="T6" fmla="*/ 253 w 291"/>
              <a:gd name="T7" fmla="*/ 66 h 326"/>
              <a:gd name="T8" fmla="*/ 270 w 291"/>
              <a:gd name="T9" fmla="*/ 123 h 326"/>
              <a:gd name="T10" fmla="*/ 270 w 291"/>
              <a:gd name="T11" fmla="*/ 146 h 326"/>
              <a:gd name="T12" fmla="*/ 253 w 291"/>
              <a:gd name="T13" fmla="*/ 203 h 326"/>
              <a:gd name="T14" fmla="*/ 253 w 291"/>
              <a:gd name="T15" fmla="*/ 234 h 326"/>
              <a:gd name="T16" fmla="*/ 270 w 291"/>
              <a:gd name="T17" fmla="*/ 288 h 326"/>
              <a:gd name="T18" fmla="*/ 145 w 291"/>
              <a:gd name="T19" fmla="*/ 239 h 326"/>
              <a:gd name="T20" fmla="*/ 237 w 291"/>
              <a:gd name="T21" fmla="*/ 326 h 326"/>
              <a:gd name="T22" fmla="*/ 253 w 291"/>
              <a:gd name="T23" fmla="*/ 288 h 326"/>
              <a:gd name="T24" fmla="*/ 237 w 291"/>
              <a:gd name="T25" fmla="*/ 260 h 326"/>
              <a:gd name="T26" fmla="*/ 237 w 291"/>
              <a:gd name="T27" fmla="*/ 234 h 326"/>
              <a:gd name="T28" fmla="*/ 253 w 291"/>
              <a:gd name="T29" fmla="*/ 203 h 326"/>
              <a:gd name="T30" fmla="*/ 237 w 291"/>
              <a:gd name="T31" fmla="*/ 146 h 326"/>
              <a:gd name="T32" fmla="*/ 253 w 291"/>
              <a:gd name="T33" fmla="*/ 123 h 326"/>
              <a:gd name="T34" fmla="*/ 237 w 291"/>
              <a:gd name="T35" fmla="*/ 92 h 326"/>
              <a:gd name="T36" fmla="*/ 237 w 291"/>
              <a:gd name="T37" fmla="*/ 66 h 326"/>
              <a:gd name="T38" fmla="*/ 253 w 291"/>
              <a:gd name="T39" fmla="*/ 35 h 326"/>
              <a:gd name="T40" fmla="*/ 237 w 291"/>
              <a:gd name="T41" fmla="*/ 0 h 326"/>
              <a:gd name="T42" fmla="*/ 145 w 291"/>
              <a:gd name="T43" fmla="*/ 87 h 326"/>
              <a:gd name="T44" fmla="*/ 215 w 291"/>
              <a:gd name="T45" fmla="*/ 118 h 326"/>
              <a:gd name="T46" fmla="*/ 145 w 291"/>
              <a:gd name="T47" fmla="*/ 239 h 326"/>
              <a:gd name="T48" fmla="*/ 38 w 291"/>
              <a:gd name="T49" fmla="*/ 11 h 326"/>
              <a:gd name="T50" fmla="*/ 55 w 291"/>
              <a:gd name="T51" fmla="*/ 66 h 326"/>
              <a:gd name="T52" fmla="*/ 38 w 291"/>
              <a:gd name="T53" fmla="*/ 92 h 326"/>
              <a:gd name="T54" fmla="*/ 55 w 291"/>
              <a:gd name="T55" fmla="*/ 123 h 326"/>
              <a:gd name="T56" fmla="*/ 55 w 291"/>
              <a:gd name="T57" fmla="*/ 146 h 326"/>
              <a:gd name="T58" fmla="*/ 38 w 291"/>
              <a:gd name="T59" fmla="*/ 177 h 326"/>
              <a:gd name="T60" fmla="*/ 55 w 291"/>
              <a:gd name="T61" fmla="*/ 234 h 326"/>
              <a:gd name="T62" fmla="*/ 38 w 291"/>
              <a:gd name="T63" fmla="*/ 260 h 326"/>
              <a:gd name="T64" fmla="*/ 55 w 291"/>
              <a:gd name="T65" fmla="*/ 288 h 326"/>
              <a:gd name="T66" fmla="*/ 55 w 291"/>
              <a:gd name="T67" fmla="*/ 314 h 326"/>
              <a:gd name="T68" fmla="*/ 76 w 291"/>
              <a:gd name="T69" fmla="*/ 239 h 326"/>
              <a:gd name="T70" fmla="*/ 76 w 291"/>
              <a:gd name="T71" fmla="*/ 208 h 326"/>
              <a:gd name="T72" fmla="*/ 145 w 291"/>
              <a:gd name="T73" fmla="*/ 87 h 326"/>
              <a:gd name="T74" fmla="*/ 55 w 291"/>
              <a:gd name="T75" fmla="*/ 0 h 326"/>
              <a:gd name="T76" fmla="*/ 19 w 291"/>
              <a:gd name="T77" fmla="*/ 0 h 326"/>
              <a:gd name="T78" fmla="*/ 19 w 291"/>
              <a:gd name="T79" fmla="*/ 326 h 326"/>
              <a:gd name="T80" fmla="*/ 38 w 291"/>
              <a:gd name="T81" fmla="*/ 288 h 326"/>
              <a:gd name="T82" fmla="*/ 38 w 291"/>
              <a:gd name="T83" fmla="*/ 260 h 326"/>
              <a:gd name="T84" fmla="*/ 19 w 291"/>
              <a:gd name="T85" fmla="*/ 203 h 326"/>
              <a:gd name="T86" fmla="*/ 19 w 291"/>
              <a:gd name="T87" fmla="*/ 177 h 326"/>
              <a:gd name="T88" fmla="*/ 38 w 291"/>
              <a:gd name="T89" fmla="*/ 123 h 326"/>
              <a:gd name="T90" fmla="*/ 38 w 291"/>
              <a:gd name="T91" fmla="*/ 92 h 326"/>
              <a:gd name="T92" fmla="*/ 19 w 291"/>
              <a:gd name="T93" fmla="*/ 3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1" h="326">
                <a:moveTo>
                  <a:pt x="253" y="314"/>
                </a:moveTo>
                <a:lnTo>
                  <a:pt x="270" y="314"/>
                </a:lnTo>
                <a:lnTo>
                  <a:pt x="270" y="326"/>
                </a:lnTo>
                <a:lnTo>
                  <a:pt x="291" y="326"/>
                </a:lnTo>
                <a:lnTo>
                  <a:pt x="291" y="0"/>
                </a:lnTo>
                <a:lnTo>
                  <a:pt x="270" y="0"/>
                </a:lnTo>
                <a:lnTo>
                  <a:pt x="270" y="11"/>
                </a:lnTo>
                <a:lnTo>
                  <a:pt x="253" y="11"/>
                </a:lnTo>
                <a:lnTo>
                  <a:pt x="253" y="35"/>
                </a:lnTo>
                <a:lnTo>
                  <a:pt x="270" y="35"/>
                </a:lnTo>
                <a:lnTo>
                  <a:pt x="270" y="66"/>
                </a:lnTo>
                <a:lnTo>
                  <a:pt x="253" y="66"/>
                </a:lnTo>
                <a:lnTo>
                  <a:pt x="253" y="92"/>
                </a:lnTo>
                <a:lnTo>
                  <a:pt x="270" y="92"/>
                </a:lnTo>
                <a:lnTo>
                  <a:pt x="270" y="123"/>
                </a:lnTo>
                <a:lnTo>
                  <a:pt x="253" y="123"/>
                </a:lnTo>
                <a:lnTo>
                  <a:pt x="253" y="146"/>
                </a:lnTo>
                <a:lnTo>
                  <a:pt x="270" y="146"/>
                </a:lnTo>
                <a:lnTo>
                  <a:pt x="270" y="177"/>
                </a:lnTo>
                <a:lnTo>
                  <a:pt x="253" y="177"/>
                </a:lnTo>
                <a:lnTo>
                  <a:pt x="253" y="203"/>
                </a:lnTo>
                <a:lnTo>
                  <a:pt x="270" y="203"/>
                </a:lnTo>
                <a:lnTo>
                  <a:pt x="270" y="234"/>
                </a:lnTo>
                <a:lnTo>
                  <a:pt x="253" y="234"/>
                </a:lnTo>
                <a:lnTo>
                  <a:pt x="253" y="260"/>
                </a:lnTo>
                <a:lnTo>
                  <a:pt x="270" y="260"/>
                </a:lnTo>
                <a:lnTo>
                  <a:pt x="270" y="288"/>
                </a:lnTo>
                <a:lnTo>
                  <a:pt x="253" y="288"/>
                </a:lnTo>
                <a:lnTo>
                  <a:pt x="253" y="314"/>
                </a:lnTo>
                <a:close/>
                <a:moveTo>
                  <a:pt x="145" y="239"/>
                </a:moveTo>
                <a:lnTo>
                  <a:pt x="215" y="239"/>
                </a:lnTo>
                <a:lnTo>
                  <a:pt x="215" y="326"/>
                </a:lnTo>
                <a:lnTo>
                  <a:pt x="237" y="326"/>
                </a:lnTo>
                <a:lnTo>
                  <a:pt x="237" y="314"/>
                </a:lnTo>
                <a:lnTo>
                  <a:pt x="253" y="314"/>
                </a:lnTo>
                <a:lnTo>
                  <a:pt x="253" y="288"/>
                </a:lnTo>
                <a:lnTo>
                  <a:pt x="237" y="288"/>
                </a:lnTo>
                <a:lnTo>
                  <a:pt x="237" y="260"/>
                </a:lnTo>
                <a:lnTo>
                  <a:pt x="237" y="260"/>
                </a:lnTo>
                <a:lnTo>
                  <a:pt x="253" y="260"/>
                </a:lnTo>
                <a:lnTo>
                  <a:pt x="253" y="234"/>
                </a:lnTo>
                <a:lnTo>
                  <a:pt x="237" y="234"/>
                </a:lnTo>
                <a:lnTo>
                  <a:pt x="237" y="203"/>
                </a:lnTo>
                <a:lnTo>
                  <a:pt x="237" y="203"/>
                </a:lnTo>
                <a:lnTo>
                  <a:pt x="253" y="203"/>
                </a:lnTo>
                <a:lnTo>
                  <a:pt x="253" y="177"/>
                </a:lnTo>
                <a:lnTo>
                  <a:pt x="237" y="177"/>
                </a:lnTo>
                <a:lnTo>
                  <a:pt x="237" y="146"/>
                </a:lnTo>
                <a:lnTo>
                  <a:pt x="237" y="146"/>
                </a:lnTo>
                <a:lnTo>
                  <a:pt x="253" y="146"/>
                </a:lnTo>
                <a:lnTo>
                  <a:pt x="253" y="123"/>
                </a:lnTo>
                <a:lnTo>
                  <a:pt x="237" y="123"/>
                </a:lnTo>
                <a:lnTo>
                  <a:pt x="237" y="92"/>
                </a:lnTo>
                <a:lnTo>
                  <a:pt x="237" y="92"/>
                </a:lnTo>
                <a:lnTo>
                  <a:pt x="253" y="92"/>
                </a:lnTo>
                <a:lnTo>
                  <a:pt x="253" y="66"/>
                </a:lnTo>
                <a:lnTo>
                  <a:pt x="237" y="66"/>
                </a:lnTo>
                <a:lnTo>
                  <a:pt x="237" y="35"/>
                </a:lnTo>
                <a:lnTo>
                  <a:pt x="237" y="35"/>
                </a:lnTo>
                <a:lnTo>
                  <a:pt x="253" y="35"/>
                </a:lnTo>
                <a:lnTo>
                  <a:pt x="253" y="11"/>
                </a:lnTo>
                <a:lnTo>
                  <a:pt x="237" y="11"/>
                </a:lnTo>
                <a:lnTo>
                  <a:pt x="237" y="0"/>
                </a:lnTo>
                <a:lnTo>
                  <a:pt x="215" y="0"/>
                </a:lnTo>
                <a:lnTo>
                  <a:pt x="215" y="87"/>
                </a:lnTo>
                <a:lnTo>
                  <a:pt x="145" y="87"/>
                </a:lnTo>
                <a:lnTo>
                  <a:pt x="145" y="118"/>
                </a:lnTo>
                <a:lnTo>
                  <a:pt x="215" y="118"/>
                </a:lnTo>
                <a:lnTo>
                  <a:pt x="215" y="118"/>
                </a:lnTo>
                <a:lnTo>
                  <a:pt x="215" y="208"/>
                </a:lnTo>
                <a:lnTo>
                  <a:pt x="145" y="208"/>
                </a:lnTo>
                <a:lnTo>
                  <a:pt x="145" y="239"/>
                </a:lnTo>
                <a:close/>
                <a:moveTo>
                  <a:pt x="55" y="0"/>
                </a:moveTo>
                <a:lnTo>
                  <a:pt x="55" y="11"/>
                </a:lnTo>
                <a:lnTo>
                  <a:pt x="38" y="11"/>
                </a:lnTo>
                <a:lnTo>
                  <a:pt x="38" y="35"/>
                </a:lnTo>
                <a:lnTo>
                  <a:pt x="55" y="35"/>
                </a:lnTo>
                <a:lnTo>
                  <a:pt x="55" y="66"/>
                </a:lnTo>
                <a:lnTo>
                  <a:pt x="55" y="66"/>
                </a:lnTo>
                <a:lnTo>
                  <a:pt x="38" y="66"/>
                </a:lnTo>
                <a:lnTo>
                  <a:pt x="38" y="92"/>
                </a:lnTo>
                <a:lnTo>
                  <a:pt x="55" y="92"/>
                </a:lnTo>
                <a:lnTo>
                  <a:pt x="55" y="123"/>
                </a:lnTo>
                <a:lnTo>
                  <a:pt x="55" y="123"/>
                </a:lnTo>
                <a:lnTo>
                  <a:pt x="38" y="123"/>
                </a:lnTo>
                <a:lnTo>
                  <a:pt x="38" y="146"/>
                </a:lnTo>
                <a:lnTo>
                  <a:pt x="55" y="146"/>
                </a:lnTo>
                <a:lnTo>
                  <a:pt x="55" y="177"/>
                </a:lnTo>
                <a:lnTo>
                  <a:pt x="55" y="177"/>
                </a:lnTo>
                <a:lnTo>
                  <a:pt x="38" y="177"/>
                </a:lnTo>
                <a:lnTo>
                  <a:pt x="38" y="203"/>
                </a:lnTo>
                <a:lnTo>
                  <a:pt x="55" y="203"/>
                </a:lnTo>
                <a:lnTo>
                  <a:pt x="55" y="234"/>
                </a:lnTo>
                <a:lnTo>
                  <a:pt x="55" y="234"/>
                </a:lnTo>
                <a:lnTo>
                  <a:pt x="38" y="234"/>
                </a:lnTo>
                <a:lnTo>
                  <a:pt x="38" y="260"/>
                </a:lnTo>
                <a:lnTo>
                  <a:pt x="55" y="260"/>
                </a:lnTo>
                <a:lnTo>
                  <a:pt x="55" y="288"/>
                </a:lnTo>
                <a:lnTo>
                  <a:pt x="55" y="288"/>
                </a:lnTo>
                <a:lnTo>
                  <a:pt x="38" y="288"/>
                </a:lnTo>
                <a:lnTo>
                  <a:pt x="38" y="314"/>
                </a:lnTo>
                <a:lnTo>
                  <a:pt x="55" y="314"/>
                </a:lnTo>
                <a:lnTo>
                  <a:pt x="55" y="326"/>
                </a:lnTo>
                <a:lnTo>
                  <a:pt x="76" y="326"/>
                </a:lnTo>
                <a:lnTo>
                  <a:pt x="76" y="239"/>
                </a:lnTo>
                <a:lnTo>
                  <a:pt x="145" y="239"/>
                </a:lnTo>
                <a:lnTo>
                  <a:pt x="145" y="208"/>
                </a:lnTo>
                <a:lnTo>
                  <a:pt x="76" y="208"/>
                </a:lnTo>
                <a:lnTo>
                  <a:pt x="76" y="118"/>
                </a:lnTo>
                <a:lnTo>
                  <a:pt x="145" y="118"/>
                </a:lnTo>
                <a:lnTo>
                  <a:pt x="145" y="87"/>
                </a:lnTo>
                <a:lnTo>
                  <a:pt x="76" y="87"/>
                </a:lnTo>
                <a:lnTo>
                  <a:pt x="76" y="0"/>
                </a:lnTo>
                <a:lnTo>
                  <a:pt x="55" y="0"/>
                </a:lnTo>
                <a:close/>
                <a:moveTo>
                  <a:pt x="38" y="11"/>
                </a:moveTo>
                <a:lnTo>
                  <a:pt x="19" y="11"/>
                </a:lnTo>
                <a:lnTo>
                  <a:pt x="19" y="0"/>
                </a:lnTo>
                <a:lnTo>
                  <a:pt x="0" y="0"/>
                </a:lnTo>
                <a:lnTo>
                  <a:pt x="0" y="326"/>
                </a:lnTo>
                <a:lnTo>
                  <a:pt x="19" y="326"/>
                </a:lnTo>
                <a:lnTo>
                  <a:pt x="19" y="314"/>
                </a:lnTo>
                <a:lnTo>
                  <a:pt x="38" y="314"/>
                </a:lnTo>
                <a:lnTo>
                  <a:pt x="38" y="288"/>
                </a:lnTo>
                <a:lnTo>
                  <a:pt x="19" y="288"/>
                </a:lnTo>
                <a:lnTo>
                  <a:pt x="19" y="260"/>
                </a:lnTo>
                <a:lnTo>
                  <a:pt x="38" y="260"/>
                </a:lnTo>
                <a:lnTo>
                  <a:pt x="38" y="234"/>
                </a:lnTo>
                <a:lnTo>
                  <a:pt x="19" y="234"/>
                </a:lnTo>
                <a:lnTo>
                  <a:pt x="19" y="203"/>
                </a:lnTo>
                <a:lnTo>
                  <a:pt x="38" y="203"/>
                </a:lnTo>
                <a:lnTo>
                  <a:pt x="38" y="177"/>
                </a:lnTo>
                <a:lnTo>
                  <a:pt x="19" y="177"/>
                </a:lnTo>
                <a:lnTo>
                  <a:pt x="19" y="146"/>
                </a:lnTo>
                <a:lnTo>
                  <a:pt x="38" y="146"/>
                </a:lnTo>
                <a:lnTo>
                  <a:pt x="38" y="123"/>
                </a:lnTo>
                <a:lnTo>
                  <a:pt x="19" y="123"/>
                </a:lnTo>
                <a:lnTo>
                  <a:pt x="19" y="92"/>
                </a:lnTo>
                <a:lnTo>
                  <a:pt x="38" y="92"/>
                </a:lnTo>
                <a:lnTo>
                  <a:pt x="38" y="66"/>
                </a:lnTo>
                <a:lnTo>
                  <a:pt x="19" y="66"/>
                </a:lnTo>
                <a:lnTo>
                  <a:pt x="19" y="35"/>
                </a:lnTo>
                <a:lnTo>
                  <a:pt x="38" y="35"/>
                </a:lnTo>
                <a:lnTo>
                  <a:pt x="38" y="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grpSp>
        <p:nvGrpSpPr>
          <p:cNvPr id="55" name="Group 185"/>
          <p:cNvGrpSpPr/>
          <p:nvPr/>
        </p:nvGrpSpPr>
        <p:grpSpPr>
          <a:xfrm rot="21122762">
            <a:off x="580339" y="5288633"/>
            <a:ext cx="985074" cy="941336"/>
            <a:chOff x="544513" y="3295650"/>
            <a:chExt cx="1325563" cy="1241425"/>
          </a:xfrm>
          <a:solidFill>
            <a:srgbClr val="0070C0"/>
          </a:solidFill>
        </p:grpSpPr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grpSp>
        <p:nvGrpSpPr>
          <p:cNvPr id="60" name="Group 191"/>
          <p:cNvGrpSpPr/>
          <p:nvPr/>
        </p:nvGrpSpPr>
        <p:grpSpPr>
          <a:xfrm rot="20698236" flipH="1">
            <a:off x="4255351" y="3274311"/>
            <a:ext cx="474359" cy="510016"/>
            <a:chOff x="10158051" y="2762082"/>
            <a:chExt cx="335417" cy="42698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1" name="Freeform 208"/>
            <p:cNvSpPr>
              <a:spLocks/>
            </p:cNvSpPr>
            <p:nvPr/>
          </p:nvSpPr>
          <p:spPr bwMode="auto">
            <a:xfrm>
              <a:off x="10211062" y="2796780"/>
              <a:ext cx="282406" cy="392285"/>
            </a:xfrm>
            <a:custGeom>
              <a:avLst/>
              <a:gdLst>
                <a:gd name="T0" fmla="*/ 67 w 124"/>
                <a:gd name="T1" fmla="*/ 33 h 172"/>
                <a:gd name="T2" fmla="*/ 67 w 124"/>
                <a:gd name="T3" fmla="*/ 33 h 172"/>
                <a:gd name="T4" fmla="*/ 67 w 124"/>
                <a:gd name="T5" fmla="*/ 137 h 172"/>
                <a:gd name="T6" fmla="*/ 45 w 124"/>
                <a:gd name="T7" fmla="*/ 160 h 172"/>
                <a:gd name="T8" fmla="*/ 15 w 124"/>
                <a:gd name="T9" fmla="*/ 144 h 172"/>
                <a:gd name="T10" fmla="*/ 20 w 124"/>
                <a:gd name="T11" fmla="*/ 144 h 172"/>
                <a:gd name="T12" fmla="*/ 20 w 124"/>
                <a:gd name="T13" fmla="*/ 135 h 172"/>
                <a:gd name="T14" fmla="*/ 0 w 124"/>
                <a:gd name="T15" fmla="*/ 135 h 172"/>
                <a:gd name="T16" fmla="*/ 0 w 124"/>
                <a:gd name="T17" fmla="*/ 144 h 172"/>
                <a:gd name="T18" fmla="*/ 6 w 124"/>
                <a:gd name="T19" fmla="*/ 144 h 172"/>
                <a:gd name="T20" fmla="*/ 42 w 124"/>
                <a:gd name="T21" fmla="*/ 170 h 172"/>
                <a:gd name="T22" fmla="*/ 77 w 124"/>
                <a:gd name="T23" fmla="*/ 135 h 172"/>
                <a:gd name="T24" fmla="*/ 76 w 124"/>
                <a:gd name="T25" fmla="*/ 33 h 172"/>
                <a:gd name="T26" fmla="*/ 95 w 124"/>
                <a:gd name="T27" fmla="*/ 11 h 172"/>
                <a:gd name="T28" fmla="*/ 114 w 124"/>
                <a:gd name="T29" fmla="*/ 34 h 172"/>
                <a:gd name="T30" fmla="*/ 114 w 124"/>
                <a:gd name="T31" fmla="*/ 149 h 172"/>
                <a:gd name="T32" fmla="*/ 124 w 124"/>
                <a:gd name="T33" fmla="*/ 149 h 172"/>
                <a:gd name="T34" fmla="*/ 124 w 124"/>
                <a:gd name="T35" fmla="*/ 32 h 172"/>
                <a:gd name="T36" fmla="*/ 97 w 124"/>
                <a:gd name="T37" fmla="*/ 1 h 172"/>
                <a:gd name="T38" fmla="*/ 67 w 124"/>
                <a:gd name="T39" fmla="*/ 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72">
                  <a:moveTo>
                    <a:pt x="67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7" y="136"/>
                    <a:pt x="67" y="137"/>
                  </a:cubicBezTo>
                  <a:cubicBezTo>
                    <a:pt x="67" y="149"/>
                    <a:pt x="57" y="157"/>
                    <a:pt x="45" y="160"/>
                  </a:cubicBezTo>
                  <a:cubicBezTo>
                    <a:pt x="35" y="163"/>
                    <a:pt x="13" y="158"/>
                    <a:pt x="15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6" y="144"/>
                    <a:pt x="6" y="144"/>
                    <a:pt x="6" y="144"/>
                  </a:cubicBezTo>
                  <a:cubicBezTo>
                    <a:pt x="5" y="162"/>
                    <a:pt x="25" y="172"/>
                    <a:pt x="42" y="170"/>
                  </a:cubicBezTo>
                  <a:cubicBezTo>
                    <a:pt x="61" y="169"/>
                    <a:pt x="77" y="153"/>
                    <a:pt x="77" y="135"/>
                  </a:cubicBezTo>
                  <a:cubicBezTo>
                    <a:pt x="77" y="133"/>
                    <a:pt x="76" y="33"/>
                    <a:pt x="76" y="33"/>
                  </a:cubicBezTo>
                  <a:cubicBezTo>
                    <a:pt x="76" y="22"/>
                    <a:pt x="83" y="11"/>
                    <a:pt x="95" y="11"/>
                  </a:cubicBezTo>
                  <a:cubicBezTo>
                    <a:pt x="108" y="11"/>
                    <a:pt x="114" y="22"/>
                    <a:pt x="114" y="34"/>
                  </a:cubicBezTo>
                  <a:cubicBezTo>
                    <a:pt x="114" y="35"/>
                    <a:pt x="114" y="149"/>
                    <a:pt x="114" y="149"/>
                  </a:cubicBezTo>
                  <a:cubicBezTo>
                    <a:pt x="114" y="155"/>
                    <a:pt x="124" y="155"/>
                    <a:pt x="124" y="149"/>
                  </a:cubicBezTo>
                  <a:cubicBezTo>
                    <a:pt x="124" y="149"/>
                    <a:pt x="124" y="33"/>
                    <a:pt x="124" y="32"/>
                  </a:cubicBezTo>
                  <a:cubicBezTo>
                    <a:pt x="124" y="16"/>
                    <a:pt x="113" y="3"/>
                    <a:pt x="97" y="1"/>
                  </a:cubicBezTo>
                  <a:cubicBezTo>
                    <a:pt x="79" y="0"/>
                    <a:pt x="67" y="17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62" name="Freeform 209"/>
            <p:cNvSpPr>
              <a:spLocks/>
            </p:cNvSpPr>
            <p:nvPr/>
          </p:nvSpPr>
          <p:spPr bwMode="auto">
            <a:xfrm>
              <a:off x="10174436" y="2890273"/>
              <a:ext cx="118553" cy="203371"/>
            </a:xfrm>
            <a:custGeom>
              <a:avLst/>
              <a:gdLst>
                <a:gd name="T0" fmla="*/ 16 w 52"/>
                <a:gd name="T1" fmla="*/ 89 h 89"/>
                <a:gd name="T2" fmla="*/ 36 w 52"/>
                <a:gd name="T3" fmla="*/ 89 h 89"/>
                <a:gd name="T4" fmla="*/ 43 w 52"/>
                <a:gd name="T5" fmla="*/ 89 h 89"/>
                <a:gd name="T6" fmla="*/ 52 w 52"/>
                <a:gd name="T7" fmla="*/ 0 h 89"/>
                <a:gd name="T8" fmla="*/ 26 w 52"/>
                <a:gd name="T9" fmla="*/ 7 h 89"/>
                <a:gd name="T10" fmla="*/ 0 w 52"/>
                <a:gd name="T11" fmla="*/ 0 h 89"/>
                <a:gd name="T12" fmla="*/ 9 w 52"/>
                <a:gd name="T13" fmla="*/ 89 h 89"/>
                <a:gd name="T14" fmla="*/ 16 w 52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89">
                  <a:moveTo>
                    <a:pt x="1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5" y="5"/>
                    <a:pt x="36" y="7"/>
                    <a:pt x="26" y="7"/>
                  </a:cubicBezTo>
                  <a:cubicBezTo>
                    <a:pt x="16" y="7"/>
                    <a:pt x="7" y="5"/>
                    <a:pt x="0" y="0"/>
                  </a:cubicBezTo>
                  <a:cubicBezTo>
                    <a:pt x="9" y="89"/>
                    <a:pt x="9" y="89"/>
                    <a:pt x="9" y="89"/>
                  </a:cubicBezTo>
                  <a:lnTo>
                    <a:pt x="1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63" name="Freeform 210"/>
            <p:cNvSpPr>
              <a:spLocks/>
            </p:cNvSpPr>
            <p:nvPr/>
          </p:nvSpPr>
          <p:spPr bwMode="auto">
            <a:xfrm>
              <a:off x="10158051" y="2762082"/>
              <a:ext cx="150360" cy="134938"/>
            </a:xfrm>
            <a:custGeom>
              <a:avLst/>
              <a:gdLst>
                <a:gd name="T0" fmla="*/ 0 w 66"/>
                <a:gd name="T1" fmla="*/ 33 h 59"/>
                <a:gd name="T2" fmla="*/ 3 w 66"/>
                <a:gd name="T3" fmla="*/ 45 h 59"/>
                <a:gd name="T4" fmla="*/ 5 w 66"/>
                <a:gd name="T5" fmla="*/ 48 h 59"/>
                <a:gd name="T6" fmla="*/ 7 w 66"/>
                <a:gd name="T7" fmla="*/ 50 h 59"/>
                <a:gd name="T8" fmla="*/ 7 w 66"/>
                <a:gd name="T9" fmla="*/ 50 h 59"/>
                <a:gd name="T10" fmla="*/ 7 w 66"/>
                <a:gd name="T11" fmla="*/ 51 h 59"/>
                <a:gd name="T12" fmla="*/ 32 w 66"/>
                <a:gd name="T13" fmla="*/ 59 h 59"/>
                <a:gd name="T14" fmla="*/ 33 w 66"/>
                <a:gd name="T15" fmla="*/ 59 h 59"/>
                <a:gd name="T16" fmla="*/ 34 w 66"/>
                <a:gd name="T17" fmla="*/ 59 h 59"/>
                <a:gd name="T18" fmla="*/ 59 w 66"/>
                <a:gd name="T19" fmla="*/ 51 h 59"/>
                <a:gd name="T20" fmla="*/ 59 w 66"/>
                <a:gd name="T21" fmla="*/ 50 h 59"/>
                <a:gd name="T22" fmla="*/ 59 w 66"/>
                <a:gd name="T23" fmla="*/ 50 h 59"/>
                <a:gd name="T24" fmla="*/ 61 w 66"/>
                <a:gd name="T25" fmla="*/ 48 h 59"/>
                <a:gd name="T26" fmla="*/ 63 w 66"/>
                <a:gd name="T27" fmla="*/ 45 h 59"/>
                <a:gd name="T28" fmla="*/ 66 w 66"/>
                <a:gd name="T29" fmla="*/ 33 h 59"/>
                <a:gd name="T30" fmla="*/ 33 w 66"/>
                <a:gd name="T31" fmla="*/ 0 h 59"/>
                <a:gd name="T32" fmla="*/ 0 w 66"/>
                <a:gd name="T33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59">
                  <a:moveTo>
                    <a:pt x="0" y="33"/>
                  </a:moveTo>
                  <a:cubicBezTo>
                    <a:pt x="0" y="38"/>
                    <a:pt x="1" y="42"/>
                    <a:pt x="3" y="45"/>
                  </a:cubicBezTo>
                  <a:cubicBezTo>
                    <a:pt x="4" y="46"/>
                    <a:pt x="4" y="47"/>
                    <a:pt x="5" y="48"/>
                  </a:cubicBezTo>
                  <a:cubicBezTo>
                    <a:pt x="5" y="49"/>
                    <a:pt x="6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1"/>
                  </a:cubicBezTo>
                  <a:cubicBezTo>
                    <a:pt x="15" y="56"/>
                    <a:pt x="23" y="58"/>
                    <a:pt x="32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4" y="59"/>
                  </a:cubicBezTo>
                  <a:cubicBezTo>
                    <a:pt x="43" y="58"/>
                    <a:pt x="51" y="56"/>
                    <a:pt x="59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0" y="49"/>
                    <a:pt x="61" y="48"/>
                  </a:cubicBezTo>
                  <a:cubicBezTo>
                    <a:pt x="62" y="47"/>
                    <a:pt x="62" y="46"/>
                    <a:pt x="63" y="45"/>
                  </a:cubicBezTo>
                  <a:cubicBezTo>
                    <a:pt x="65" y="42"/>
                    <a:pt x="66" y="38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8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3" grpId="0" animBg="1"/>
      <p:bldP spid="5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التفكير الناقد ..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7395881" y="3943571"/>
            <a:ext cx="2165255" cy="752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atin typeface="Isra-Regular"/>
              </a:rPr>
              <a:t>مهارات التفكير الناقد</a:t>
            </a:r>
            <a:r>
              <a:rPr lang="ar-SA" dirty="0" smtClean="0">
                <a:latin typeface="Isra-Regular"/>
              </a:rPr>
              <a:t> ..؟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تحليل الرسائل الإعلامية ونقدها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5647765" y="4857855"/>
            <a:ext cx="1317809" cy="1824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94"/>
          <p:cNvGrpSpPr/>
          <p:nvPr/>
        </p:nvGrpSpPr>
        <p:grpSpPr>
          <a:xfrm>
            <a:off x="3802776" y="4709949"/>
            <a:ext cx="1672015" cy="1623263"/>
            <a:chOff x="4463783" y="2714626"/>
            <a:chExt cx="1426531" cy="1426531"/>
          </a:xfrm>
        </p:grpSpPr>
        <p:sp>
          <p:nvSpPr>
            <p:cNvPr id="30" name="Oval 95"/>
            <p:cNvSpPr/>
            <p:nvPr/>
          </p:nvSpPr>
          <p:spPr>
            <a:xfrm>
              <a:off x="4463783" y="2714626"/>
              <a:ext cx="1426531" cy="1426531"/>
            </a:xfrm>
            <a:prstGeom prst="ellipse">
              <a:avLst/>
            </a:prstGeom>
            <a:solidFill>
              <a:srgbClr val="C00000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31" name="Oval 96"/>
            <p:cNvSpPr/>
            <p:nvPr/>
          </p:nvSpPr>
          <p:spPr>
            <a:xfrm>
              <a:off x="4606059" y="2856902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</p:grpSp>
      <p:grpSp>
        <p:nvGrpSpPr>
          <p:cNvPr id="32" name="Group 87"/>
          <p:cNvGrpSpPr/>
          <p:nvPr/>
        </p:nvGrpSpPr>
        <p:grpSpPr>
          <a:xfrm>
            <a:off x="1909490" y="4696448"/>
            <a:ext cx="1672015" cy="1623263"/>
            <a:chOff x="3220092" y="2687155"/>
            <a:chExt cx="1426531" cy="1426531"/>
          </a:xfrm>
        </p:grpSpPr>
        <p:sp>
          <p:nvSpPr>
            <p:cNvPr id="33" name="Oval 88"/>
            <p:cNvSpPr/>
            <p:nvPr/>
          </p:nvSpPr>
          <p:spPr>
            <a:xfrm>
              <a:off x="3220092" y="2687155"/>
              <a:ext cx="1426531" cy="142653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34" name="Oval 89"/>
            <p:cNvSpPr/>
            <p:nvPr/>
          </p:nvSpPr>
          <p:spPr>
            <a:xfrm>
              <a:off x="3362368" y="282943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</p:grpSp>
      <p:grpSp>
        <p:nvGrpSpPr>
          <p:cNvPr id="35" name="Group 134"/>
          <p:cNvGrpSpPr/>
          <p:nvPr/>
        </p:nvGrpSpPr>
        <p:grpSpPr>
          <a:xfrm>
            <a:off x="2233561" y="5228356"/>
            <a:ext cx="936617" cy="610381"/>
            <a:chOff x="5621267" y="384356"/>
            <a:chExt cx="1497013" cy="1004888"/>
          </a:xfrm>
          <a:solidFill>
            <a:schemeClr val="tx2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grpSp>
        <p:nvGrpSpPr>
          <p:cNvPr id="42" name="Group 97"/>
          <p:cNvGrpSpPr/>
          <p:nvPr/>
        </p:nvGrpSpPr>
        <p:grpSpPr>
          <a:xfrm>
            <a:off x="2872493" y="3320262"/>
            <a:ext cx="1672015" cy="1623263"/>
            <a:chOff x="3865314" y="1566605"/>
            <a:chExt cx="1426531" cy="1426531"/>
          </a:xfrm>
        </p:grpSpPr>
        <p:sp>
          <p:nvSpPr>
            <p:cNvPr id="43" name="Oval 98"/>
            <p:cNvSpPr/>
            <p:nvPr/>
          </p:nvSpPr>
          <p:spPr>
            <a:xfrm>
              <a:off x="3865314" y="1566605"/>
              <a:ext cx="1426531" cy="1426531"/>
            </a:xfrm>
            <a:prstGeom prst="ellipse">
              <a:avLst/>
            </a:prstGeom>
            <a:solidFill>
              <a:schemeClr val="accent2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  <p:sp>
          <p:nvSpPr>
            <p:cNvPr id="44" name="Oval 99"/>
            <p:cNvSpPr/>
            <p:nvPr/>
          </p:nvSpPr>
          <p:spPr>
            <a:xfrm>
              <a:off x="4007590" y="1708881"/>
              <a:ext cx="1141979" cy="1141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latin typeface="Lato Light"/>
              </a:endParaRPr>
            </a:p>
          </p:txBody>
        </p:sp>
      </p:grpSp>
      <p:grpSp>
        <p:nvGrpSpPr>
          <p:cNvPr id="45" name="Group 122"/>
          <p:cNvGrpSpPr/>
          <p:nvPr/>
        </p:nvGrpSpPr>
        <p:grpSpPr>
          <a:xfrm>
            <a:off x="4298115" y="5203553"/>
            <a:ext cx="681335" cy="659989"/>
            <a:chOff x="4241800" y="3695700"/>
            <a:chExt cx="709613" cy="708025"/>
          </a:xfrm>
          <a:solidFill>
            <a:schemeClr val="tx2"/>
          </a:solidFill>
        </p:grpSpPr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sp>
        <p:nvSpPr>
          <p:cNvPr id="48" name="Freeform 22"/>
          <p:cNvSpPr>
            <a:spLocks noEditPoints="1"/>
          </p:cNvSpPr>
          <p:nvPr/>
        </p:nvSpPr>
        <p:spPr bwMode="auto">
          <a:xfrm>
            <a:off x="3393968" y="3824660"/>
            <a:ext cx="629064" cy="614466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7395880" y="5079419"/>
            <a:ext cx="2165255" cy="752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atin typeface="Isra-Regular"/>
              </a:rPr>
              <a:t>فوائد استخدام مهارات التفكير الناقد </a:t>
            </a:r>
            <a:r>
              <a:rPr lang="ar-SA" dirty="0" smtClean="0">
                <a:latin typeface="Isra-Regular"/>
              </a:rPr>
              <a:t>..؟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25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3953434" y="3313277"/>
            <a:ext cx="5633283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نورد فيما يلي خصائص المفكر الناقد </a:t>
            </a:r>
            <a:r>
              <a:rPr lang="ar-SA" dirty="0" smtClean="0"/>
              <a:t>،</a:t>
            </a:r>
          </a:p>
          <a:p>
            <a:pPr algn="ctr"/>
            <a:r>
              <a:rPr lang="ar-SA" dirty="0" smtClean="0"/>
              <a:t> </a:t>
            </a:r>
            <a:r>
              <a:rPr lang="ar-SA" dirty="0"/>
              <a:t>حدد ما يتناسب مع مهاراتك </a:t>
            </a:r>
            <a:r>
              <a:rPr lang="ar-SA" dirty="0" smtClean="0"/>
              <a:t>لتعرف إن كنت </a:t>
            </a:r>
            <a:r>
              <a:rPr lang="ar-SA" dirty="0"/>
              <a:t>تمتلك مهارات المفكر الناقد</a:t>
            </a:r>
          </a:p>
          <a:p>
            <a:pPr algn="ctr"/>
            <a:r>
              <a:rPr lang="ar-SA" dirty="0"/>
              <a:t>أم لا، ويهدف التمرين إلى تشخيص </a:t>
            </a:r>
            <a:r>
              <a:rPr lang="ar-SA" dirty="0" smtClean="0"/>
              <a:t>تفكيرك ..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تحليل الرسائل الإعلامية ونقدها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729732" y="5197829"/>
            <a:ext cx="40343" cy="13126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3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94" y="0"/>
            <a:ext cx="7274859" cy="512332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976956"/>
            <a:ext cx="6738965" cy="15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84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4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5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6" name="مستطيل 25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الثانية</a:t>
            </a:r>
            <a:endParaRPr lang="ar-SA" sz="2000" b="1" dirty="0"/>
          </a:p>
        </p:txBody>
      </p:sp>
      <p:sp>
        <p:nvSpPr>
          <p:cNvPr id="29" name="مستطيل 28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استخدام مهارات التفكير الإعلامي الناقد</a:t>
            </a:r>
            <a:endParaRPr lang="ar-SA" sz="2000" b="1" dirty="0"/>
          </a:p>
        </p:txBody>
      </p:sp>
      <p:grpSp>
        <p:nvGrpSpPr>
          <p:cNvPr id="52" name="Group 5"/>
          <p:cNvGrpSpPr/>
          <p:nvPr/>
        </p:nvGrpSpPr>
        <p:grpSpPr>
          <a:xfrm>
            <a:off x="7731867" y="2682414"/>
            <a:ext cx="1847452" cy="1775828"/>
            <a:chOff x="14499484" y="4593722"/>
            <a:chExt cx="2102572" cy="2103120"/>
          </a:xfrm>
        </p:grpSpPr>
        <p:sp>
          <p:nvSpPr>
            <p:cNvPr id="53" name="Round Diagonal Corner Rectangle 44"/>
            <p:cNvSpPr/>
            <p:nvPr/>
          </p:nvSpPr>
          <p:spPr>
            <a:xfrm>
              <a:off x="14499484" y="4593722"/>
              <a:ext cx="2102572" cy="2103120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54" name="TextBox 103"/>
            <p:cNvSpPr txBox="1"/>
            <p:nvPr/>
          </p:nvSpPr>
          <p:spPr>
            <a:xfrm>
              <a:off x="14507895" y="5778209"/>
              <a:ext cx="1994823" cy="790924"/>
            </a:xfrm>
            <a:prstGeom prst="rect">
              <a:avLst/>
            </a:prstGeom>
            <a:noFill/>
          </p:spPr>
          <p:txBody>
            <a:bodyPr wrap="none" lIns="219419" tIns="109710" rIns="219419" bIns="109710" rtlCol="0">
              <a:spAutoFit/>
            </a:bodyPr>
            <a:lstStyle/>
            <a:p>
              <a:pPr algn="ctr"/>
              <a:r>
                <a:rPr lang="ar-SA" sz="29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من المرسل</a:t>
              </a:r>
              <a:endParaRPr lang="bg-BG" sz="29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56" name="Group 5"/>
          <p:cNvGrpSpPr/>
          <p:nvPr/>
        </p:nvGrpSpPr>
        <p:grpSpPr>
          <a:xfrm>
            <a:off x="5891806" y="4451624"/>
            <a:ext cx="1847451" cy="1791534"/>
            <a:chOff x="14499484" y="4593722"/>
            <a:chExt cx="2102572" cy="2121730"/>
          </a:xfrm>
          <a:solidFill>
            <a:schemeClr val="accent6">
              <a:lumMod val="50000"/>
            </a:schemeClr>
          </a:solidFill>
        </p:grpSpPr>
        <p:sp>
          <p:nvSpPr>
            <p:cNvPr id="57" name="Round Diagonal Corner Rectangle 44"/>
            <p:cNvSpPr/>
            <p:nvPr/>
          </p:nvSpPr>
          <p:spPr>
            <a:xfrm>
              <a:off x="14499484" y="4593722"/>
              <a:ext cx="2102572" cy="2103120"/>
            </a:xfrm>
            <a:prstGeom prst="round2DiagRect">
              <a:avLst>
                <a:gd name="adj1" fmla="val 1884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58" name="TextBox 103"/>
            <p:cNvSpPr txBox="1"/>
            <p:nvPr/>
          </p:nvSpPr>
          <p:spPr>
            <a:xfrm>
              <a:off x="14720431" y="5396001"/>
              <a:ext cx="1569746" cy="1319451"/>
            </a:xfrm>
            <a:prstGeom prst="rect">
              <a:avLst/>
            </a:prstGeom>
            <a:grpFill/>
          </p:spPr>
          <p:txBody>
            <a:bodyPr wrap="none" lIns="219419" tIns="109710" rIns="219419" bIns="109710" rtlCol="0">
              <a:spAutoFit/>
            </a:bodyPr>
            <a:lstStyle/>
            <a:p>
              <a:pPr algn="ctr"/>
              <a:r>
                <a:rPr lang="ar-SA" sz="29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ماهي</a:t>
              </a:r>
            </a:p>
            <a:p>
              <a:pPr algn="ctr"/>
              <a:r>
                <a:rPr lang="ar-SA" sz="29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 الرسالة</a:t>
              </a:r>
              <a:endParaRPr lang="bg-BG" sz="29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64" name="Group 5"/>
          <p:cNvGrpSpPr/>
          <p:nvPr/>
        </p:nvGrpSpPr>
        <p:grpSpPr>
          <a:xfrm>
            <a:off x="2182498" y="4743252"/>
            <a:ext cx="2041317" cy="1804985"/>
            <a:chOff x="14343702" y="4593722"/>
            <a:chExt cx="2323208" cy="2137655"/>
          </a:xfrm>
        </p:grpSpPr>
        <p:sp>
          <p:nvSpPr>
            <p:cNvPr id="65" name="Round Diagonal Corner Rectangle 44"/>
            <p:cNvSpPr/>
            <p:nvPr/>
          </p:nvSpPr>
          <p:spPr>
            <a:xfrm>
              <a:off x="14499484" y="4593722"/>
              <a:ext cx="2102572" cy="2103120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66" name="TextBox 103"/>
            <p:cNvSpPr txBox="1"/>
            <p:nvPr/>
          </p:nvSpPr>
          <p:spPr>
            <a:xfrm>
              <a:off x="14343702" y="5411927"/>
              <a:ext cx="2323208" cy="1319450"/>
            </a:xfrm>
            <a:prstGeom prst="rect">
              <a:avLst/>
            </a:prstGeom>
            <a:noFill/>
          </p:spPr>
          <p:txBody>
            <a:bodyPr wrap="none" lIns="219419" tIns="109710" rIns="219419" bIns="109710" rtlCol="0">
              <a:spAutoFit/>
            </a:bodyPr>
            <a:lstStyle/>
            <a:p>
              <a:pPr algn="ctr"/>
              <a:r>
                <a:rPr lang="ar-SA" sz="29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ما الهدف من </a:t>
              </a:r>
            </a:p>
            <a:p>
              <a:pPr algn="ctr"/>
              <a:r>
                <a:rPr lang="ar-SA" sz="29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الرسالة</a:t>
              </a:r>
              <a:endParaRPr lang="bg-BG" sz="29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grpSp>
        <p:nvGrpSpPr>
          <p:cNvPr id="68" name="Group 5"/>
          <p:cNvGrpSpPr/>
          <p:nvPr/>
        </p:nvGrpSpPr>
        <p:grpSpPr>
          <a:xfrm>
            <a:off x="397490" y="3170248"/>
            <a:ext cx="2268944" cy="1831880"/>
            <a:chOff x="14214168" y="4593722"/>
            <a:chExt cx="2582268" cy="2169511"/>
          </a:xfrm>
        </p:grpSpPr>
        <p:sp>
          <p:nvSpPr>
            <p:cNvPr id="69" name="Round Diagonal Corner Rectangle 44"/>
            <p:cNvSpPr/>
            <p:nvPr/>
          </p:nvSpPr>
          <p:spPr>
            <a:xfrm>
              <a:off x="14499484" y="4593722"/>
              <a:ext cx="2102572" cy="2103120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70" name="TextBox 103"/>
            <p:cNvSpPr txBox="1"/>
            <p:nvPr/>
          </p:nvSpPr>
          <p:spPr>
            <a:xfrm>
              <a:off x="14214168" y="5443777"/>
              <a:ext cx="2582268" cy="1319456"/>
            </a:xfrm>
            <a:prstGeom prst="rect">
              <a:avLst/>
            </a:prstGeom>
            <a:noFill/>
          </p:spPr>
          <p:txBody>
            <a:bodyPr wrap="none" lIns="219419" tIns="109710" rIns="219419" bIns="109710" rtlCol="0">
              <a:spAutoFit/>
            </a:bodyPr>
            <a:lstStyle/>
            <a:p>
              <a:pPr algn="ctr"/>
              <a:r>
                <a:rPr lang="ar-SA" sz="29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ما لرسائل غير </a:t>
              </a:r>
            </a:p>
            <a:p>
              <a:pPr algn="ctr"/>
              <a:r>
                <a:rPr lang="ar-SA" sz="29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المباشرة</a:t>
              </a:r>
              <a:endParaRPr lang="bg-BG" sz="29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sp>
        <p:nvSpPr>
          <p:cNvPr id="72" name="Freeform 177"/>
          <p:cNvSpPr>
            <a:spLocks noEditPoints="1"/>
          </p:cNvSpPr>
          <p:nvPr/>
        </p:nvSpPr>
        <p:spPr bwMode="auto">
          <a:xfrm>
            <a:off x="8097765" y="4871260"/>
            <a:ext cx="858130" cy="654869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73" name="Freeform 177"/>
          <p:cNvSpPr>
            <a:spLocks noEditPoints="1"/>
          </p:cNvSpPr>
          <p:nvPr/>
        </p:nvSpPr>
        <p:spPr bwMode="auto">
          <a:xfrm>
            <a:off x="6386466" y="3383664"/>
            <a:ext cx="858130" cy="654869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74" name="Freeform 177"/>
          <p:cNvSpPr>
            <a:spLocks noEditPoints="1"/>
          </p:cNvSpPr>
          <p:nvPr/>
        </p:nvSpPr>
        <p:spPr bwMode="auto">
          <a:xfrm>
            <a:off x="4556838" y="5190670"/>
            <a:ext cx="858130" cy="654869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75" name="Freeform 177"/>
          <p:cNvSpPr>
            <a:spLocks noEditPoints="1"/>
          </p:cNvSpPr>
          <p:nvPr/>
        </p:nvSpPr>
        <p:spPr bwMode="auto">
          <a:xfrm>
            <a:off x="2821413" y="3611972"/>
            <a:ext cx="858130" cy="654869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76" name="Freeform 177"/>
          <p:cNvSpPr>
            <a:spLocks noEditPoints="1"/>
          </p:cNvSpPr>
          <p:nvPr/>
        </p:nvSpPr>
        <p:spPr bwMode="auto">
          <a:xfrm>
            <a:off x="890945" y="5378603"/>
            <a:ext cx="858130" cy="654869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82" name="AutoShape 115"/>
          <p:cNvSpPr>
            <a:spLocks/>
          </p:cNvSpPr>
          <p:nvPr/>
        </p:nvSpPr>
        <p:spPr bwMode="auto">
          <a:xfrm>
            <a:off x="6476996" y="4684311"/>
            <a:ext cx="586157" cy="546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4" name="AutoShape 115"/>
          <p:cNvSpPr>
            <a:spLocks/>
          </p:cNvSpPr>
          <p:nvPr/>
        </p:nvSpPr>
        <p:spPr bwMode="auto">
          <a:xfrm>
            <a:off x="1238883" y="3383664"/>
            <a:ext cx="586157" cy="546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115"/>
          <p:cNvSpPr>
            <a:spLocks/>
          </p:cNvSpPr>
          <p:nvPr/>
        </p:nvSpPr>
        <p:spPr bwMode="auto">
          <a:xfrm>
            <a:off x="2929063" y="4919853"/>
            <a:ext cx="586157" cy="546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115"/>
          <p:cNvSpPr>
            <a:spLocks/>
          </p:cNvSpPr>
          <p:nvPr/>
        </p:nvSpPr>
        <p:spPr bwMode="auto">
          <a:xfrm>
            <a:off x="8329964" y="2909887"/>
            <a:ext cx="586157" cy="546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7" name="Group 5"/>
          <p:cNvGrpSpPr/>
          <p:nvPr/>
        </p:nvGrpSpPr>
        <p:grpSpPr>
          <a:xfrm>
            <a:off x="4170033" y="2949425"/>
            <a:ext cx="1847452" cy="1775828"/>
            <a:chOff x="14499484" y="4593722"/>
            <a:chExt cx="2102572" cy="2103120"/>
          </a:xfrm>
        </p:grpSpPr>
        <p:sp>
          <p:nvSpPr>
            <p:cNvPr id="88" name="Round Diagonal Corner Rectangle 44"/>
            <p:cNvSpPr/>
            <p:nvPr/>
          </p:nvSpPr>
          <p:spPr>
            <a:xfrm>
              <a:off x="14499484" y="4593722"/>
              <a:ext cx="2102572" cy="2103120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89" name="TextBox 103"/>
            <p:cNvSpPr txBox="1"/>
            <p:nvPr/>
          </p:nvSpPr>
          <p:spPr>
            <a:xfrm>
              <a:off x="14507895" y="5778209"/>
              <a:ext cx="1994823" cy="790924"/>
            </a:xfrm>
            <a:prstGeom prst="rect">
              <a:avLst/>
            </a:prstGeom>
            <a:noFill/>
          </p:spPr>
          <p:txBody>
            <a:bodyPr wrap="none" lIns="219419" tIns="109710" rIns="219419" bIns="109710" rtlCol="0">
              <a:spAutoFit/>
            </a:bodyPr>
            <a:lstStyle/>
            <a:p>
              <a:pPr algn="ctr"/>
              <a:r>
                <a:rPr lang="ar-SA" sz="2900" dirty="0" smtClean="0">
                  <a:solidFill>
                    <a:schemeClr val="bg1"/>
                  </a:solidFill>
                  <a:latin typeface="Lato Regular"/>
                  <a:ea typeface="Open Sans Light" panose="020B0306030504020204" pitchFamily="34" charset="0"/>
                  <a:cs typeface="Lato Regular"/>
                </a:rPr>
                <a:t>من المرسل</a:t>
              </a:r>
              <a:endParaRPr lang="bg-BG" sz="29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endParaRPr>
            </a:p>
          </p:txBody>
        </p:sp>
      </p:grpSp>
      <p:sp>
        <p:nvSpPr>
          <p:cNvPr id="90" name="AutoShape 115"/>
          <p:cNvSpPr>
            <a:spLocks/>
          </p:cNvSpPr>
          <p:nvPr/>
        </p:nvSpPr>
        <p:spPr bwMode="auto">
          <a:xfrm>
            <a:off x="4767779" y="3246830"/>
            <a:ext cx="586157" cy="546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26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صورة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434" y="3351826"/>
            <a:ext cx="3007440" cy="2849058"/>
          </a:xfrm>
          <a:prstGeom prst="rect">
            <a:avLst/>
          </a:prstGeom>
        </p:spPr>
      </p:pic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4177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27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424" y="3251968"/>
            <a:ext cx="3639450" cy="277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28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90" y="3125648"/>
            <a:ext cx="2679707" cy="1608288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248" y="4686015"/>
            <a:ext cx="2679707" cy="17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اليوم التدريبي الأول</a:t>
            </a:r>
            <a:endParaRPr lang="ar-SA" sz="2000" b="1" dirty="0"/>
          </a:p>
        </p:txBody>
      </p:sp>
      <p:sp>
        <p:nvSpPr>
          <p:cNvPr id="25" name="Freeform 9"/>
          <p:cNvSpPr>
            <a:spLocks noChangeArrowheads="1"/>
          </p:cNvSpPr>
          <p:nvPr/>
        </p:nvSpPr>
        <p:spPr bwMode="auto">
          <a:xfrm rot="16200000">
            <a:off x="5469191" y="2243468"/>
            <a:ext cx="162362" cy="3803083"/>
          </a:xfrm>
          <a:custGeom>
            <a:avLst/>
            <a:gdLst>
              <a:gd name="T0" fmla="*/ 190 w 191"/>
              <a:gd name="T1" fmla="*/ 0 h 8813"/>
              <a:gd name="T2" fmla="*/ 0 w 191"/>
              <a:gd name="T3" fmla="*/ 0 h 8813"/>
              <a:gd name="T4" fmla="*/ 0 w 191"/>
              <a:gd name="T5" fmla="*/ 8812 h 8813"/>
              <a:gd name="T6" fmla="*/ 190 w 191"/>
              <a:gd name="T7" fmla="*/ 8812 h 8813"/>
              <a:gd name="T8" fmla="*/ 190 w 191"/>
              <a:gd name="T9" fmla="*/ 0 h 8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813">
                <a:moveTo>
                  <a:pt x="190" y="0"/>
                </a:moveTo>
                <a:lnTo>
                  <a:pt x="0" y="0"/>
                </a:lnTo>
                <a:lnTo>
                  <a:pt x="0" y="8812"/>
                </a:lnTo>
                <a:lnTo>
                  <a:pt x="190" y="8812"/>
                </a:lnTo>
                <a:lnTo>
                  <a:pt x="190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119"/>
          <p:cNvGrpSpPr/>
          <p:nvPr/>
        </p:nvGrpSpPr>
        <p:grpSpPr>
          <a:xfrm>
            <a:off x="7438466" y="3513578"/>
            <a:ext cx="1189843" cy="1671642"/>
            <a:chOff x="11341351" y="8141025"/>
            <a:chExt cx="1189843" cy="1671642"/>
          </a:xfrm>
        </p:grpSpPr>
        <p:sp>
          <p:nvSpPr>
            <p:cNvPr id="29" name="Freeform 298"/>
            <p:cNvSpPr>
              <a:spLocks noChangeArrowheads="1"/>
            </p:cNvSpPr>
            <p:nvPr/>
          </p:nvSpPr>
          <p:spPr bwMode="auto">
            <a:xfrm>
              <a:off x="11341351" y="8141025"/>
              <a:ext cx="1189843" cy="1189783"/>
            </a:xfrm>
            <a:custGeom>
              <a:avLst/>
              <a:gdLst>
                <a:gd name="T0" fmla="*/ 785 w 786"/>
                <a:gd name="T1" fmla="*/ 391 h 784"/>
                <a:gd name="T2" fmla="*/ 785 w 786"/>
                <a:gd name="T3" fmla="*/ 391 h 784"/>
                <a:gd name="T4" fmla="*/ 394 w 786"/>
                <a:gd name="T5" fmla="*/ 783 h 784"/>
                <a:gd name="T6" fmla="*/ 0 w 786"/>
                <a:gd name="T7" fmla="*/ 391 h 784"/>
                <a:gd name="T8" fmla="*/ 394 w 786"/>
                <a:gd name="T9" fmla="*/ 0 h 784"/>
                <a:gd name="T10" fmla="*/ 785 w 786"/>
                <a:gd name="T11" fmla="*/ 39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784">
                  <a:moveTo>
                    <a:pt x="785" y="391"/>
                  </a:moveTo>
                  <a:lnTo>
                    <a:pt x="785" y="391"/>
                  </a:lnTo>
                  <a:cubicBezTo>
                    <a:pt x="785" y="607"/>
                    <a:pt x="610" y="783"/>
                    <a:pt x="394" y="783"/>
                  </a:cubicBezTo>
                  <a:cubicBezTo>
                    <a:pt x="176" y="783"/>
                    <a:pt x="0" y="607"/>
                    <a:pt x="0" y="391"/>
                  </a:cubicBezTo>
                  <a:cubicBezTo>
                    <a:pt x="0" y="176"/>
                    <a:pt x="176" y="0"/>
                    <a:pt x="394" y="0"/>
                  </a:cubicBezTo>
                  <a:cubicBezTo>
                    <a:pt x="610" y="0"/>
                    <a:pt x="785" y="176"/>
                    <a:pt x="785" y="391"/>
                  </a:cubicBezTo>
                </a:path>
              </a:pathLst>
            </a:custGeom>
            <a:solidFill>
              <a:srgbClr val="32576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299"/>
            <p:cNvSpPr>
              <a:spLocks noChangeArrowheads="1"/>
            </p:cNvSpPr>
            <p:nvPr/>
          </p:nvSpPr>
          <p:spPr bwMode="auto">
            <a:xfrm>
              <a:off x="11583353" y="8383015"/>
              <a:ext cx="712561" cy="705803"/>
            </a:xfrm>
            <a:custGeom>
              <a:avLst/>
              <a:gdLst>
                <a:gd name="T0" fmla="*/ 236 w 471"/>
                <a:gd name="T1" fmla="*/ 466 h 467"/>
                <a:gd name="T2" fmla="*/ 236 w 471"/>
                <a:gd name="T3" fmla="*/ 466 h 467"/>
                <a:gd name="T4" fmla="*/ 0 w 471"/>
                <a:gd name="T5" fmla="*/ 232 h 467"/>
                <a:gd name="T6" fmla="*/ 236 w 471"/>
                <a:gd name="T7" fmla="*/ 0 h 467"/>
                <a:gd name="T8" fmla="*/ 470 w 471"/>
                <a:gd name="T9" fmla="*/ 232 h 467"/>
                <a:gd name="T10" fmla="*/ 236 w 471"/>
                <a:gd name="T11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467">
                  <a:moveTo>
                    <a:pt x="236" y="466"/>
                  </a:moveTo>
                  <a:lnTo>
                    <a:pt x="236" y="466"/>
                  </a:lnTo>
                  <a:cubicBezTo>
                    <a:pt x="107" y="466"/>
                    <a:pt x="0" y="362"/>
                    <a:pt x="0" y="232"/>
                  </a:cubicBezTo>
                  <a:cubicBezTo>
                    <a:pt x="0" y="103"/>
                    <a:pt x="107" y="0"/>
                    <a:pt x="236" y="0"/>
                  </a:cubicBezTo>
                  <a:cubicBezTo>
                    <a:pt x="363" y="0"/>
                    <a:pt x="470" y="103"/>
                    <a:pt x="470" y="232"/>
                  </a:cubicBezTo>
                  <a:cubicBezTo>
                    <a:pt x="470" y="362"/>
                    <a:pt x="363" y="466"/>
                    <a:pt x="236" y="466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734"/>
            <p:cNvSpPr>
              <a:spLocks noChangeArrowheads="1"/>
            </p:cNvSpPr>
            <p:nvPr/>
          </p:nvSpPr>
          <p:spPr bwMode="auto">
            <a:xfrm rot="5400000">
              <a:off x="11765132" y="9348843"/>
              <a:ext cx="396614" cy="53103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125"/>
          <p:cNvGrpSpPr/>
          <p:nvPr/>
        </p:nvGrpSpPr>
        <p:grpSpPr>
          <a:xfrm>
            <a:off x="2472434" y="3069970"/>
            <a:ext cx="1189843" cy="1660278"/>
            <a:chOff x="11341351" y="769792"/>
            <a:chExt cx="1189843" cy="1660278"/>
          </a:xfrm>
        </p:grpSpPr>
        <p:sp>
          <p:nvSpPr>
            <p:cNvPr id="33" name="Freeform 301"/>
            <p:cNvSpPr>
              <a:spLocks noChangeArrowheads="1"/>
            </p:cNvSpPr>
            <p:nvPr/>
          </p:nvSpPr>
          <p:spPr bwMode="auto">
            <a:xfrm>
              <a:off x="11341351" y="1240287"/>
              <a:ext cx="1189843" cy="1189783"/>
            </a:xfrm>
            <a:custGeom>
              <a:avLst/>
              <a:gdLst>
                <a:gd name="T0" fmla="*/ 785 w 786"/>
                <a:gd name="T1" fmla="*/ 391 h 784"/>
                <a:gd name="T2" fmla="*/ 785 w 786"/>
                <a:gd name="T3" fmla="*/ 391 h 784"/>
                <a:gd name="T4" fmla="*/ 394 w 786"/>
                <a:gd name="T5" fmla="*/ 783 h 784"/>
                <a:gd name="T6" fmla="*/ 0 w 786"/>
                <a:gd name="T7" fmla="*/ 391 h 784"/>
                <a:gd name="T8" fmla="*/ 394 w 786"/>
                <a:gd name="T9" fmla="*/ 0 h 784"/>
                <a:gd name="T10" fmla="*/ 785 w 786"/>
                <a:gd name="T11" fmla="*/ 391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784">
                  <a:moveTo>
                    <a:pt x="785" y="391"/>
                  </a:moveTo>
                  <a:lnTo>
                    <a:pt x="785" y="391"/>
                  </a:lnTo>
                  <a:cubicBezTo>
                    <a:pt x="785" y="607"/>
                    <a:pt x="610" y="783"/>
                    <a:pt x="394" y="783"/>
                  </a:cubicBezTo>
                  <a:cubicBezTo>
                    <a:pt x="176" y="783"/>
                    <a:pt x="0" y="607"/>
                    <a:pt x="0" y="391"/>
                  </a:cubicBezTo>
                  <a:cubicBezTo>
                    <a:pt x="0" y="176"/>
                    <a:pt x="176" y="0"/>
                    <a:pt x="394" y="0"/>
                  </a:cubicBezTo>
                  <a:cubicBezTo>
                    <a:pt x="610" y="0"/>
                    <a:pt x="785" y="176"/>
                    <a:pt x="785" y="39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302"/>
            <p:cNvSpPr>
              <a:spLocks noChangeArrowheads="1"/>
            </p:cNvSpPr>
            <p:nvPr/>
          </p:nvSpPr>
          <p:spPr bwMode="auto">
            <a:xfrm>
              <a:off x="11583353" y="1475555"/>
              <a:ext cx="712561" cy="712525"/>
            </a:xfrm>
            <a:custGeom>
              <a:avLst/>
              <a:gdLst>
                <a:gd name="T0" fmla="*/ 236 w 471"/>
                <a:gd name="T1" fmla="*/ 469 h 470"/>
                <a:gd name="T2" fmla="*/ 236 w 471"/>
                <a:gd name="T3" fmla="*/ 469 h 470"/>
                <a:gd name="T4" fmla="*/ 0 w 471"/>
                <a:gd name="T5" fmla="*/ 235 h 470"/>
                <a:gd name="T6" fmla="*/ 236 w 471"/>
                <a:gd name="T7" fmla="*/ 0 h 470"/>
                <a:gd name="T8" fmla="*/ 470 w 471"/>
                <a:gd name="T9" fmla="*/ 235 h 470"/>
                <a:gd name="T10" fmla="*/ 236 w 471"/>
                <a:gd name="T11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470">
                  <a:moveTo>
                    <a:pt x="236" y="469"/>
                  </a:moveTo>
                  <a:lnTo>
                    <a:pt x="236" y="469"/>
                  </a:lnTo>
                  <a:cubicBezTo>
                    <a:pt x="107" y="469"/>
                    <a:pt x="0" y="365"/>
                    <a:pt x="0" y="235"/>
                  </a:cubicBezTo>
                  <a:cubicBezTo>
                    <a:pt x="0" y="106"/>
                    <a:pt x="107" y="0"/>
                    <a:pt x="236" y="0"/>
                  </a:cubicBezTo>
                  <a:cubicBezTo>
                    <a:pt x="363" y="0"/>
                    <a:pt x="470" y="106"/>
                    <a:pt x="470" y="235"/>
                  </a:cubicBezTo>
                  <a:cubicBezTo>
                    <a:pt x="470" y="365"/>
                    <a:pt x="363" y="469"/>
                    <a:pt x="236" y="469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733"/>
            <p:cNvSpPr>
              <a:spLocks noChangeArrowheads="1"/>
            </p:cNvSpPr>
            <p:nvPr/>
          </p:nvSpPr>
          <p:spPr bwMode="auto">
            <a:xfrm rot="5400000">
              <a:off x="11754772" y="695860"/>
              <a:ext cx="389892" cy="537755"/>
            </a:xfrm>
            <a:custGeom>
              <a:avLst/>
              <a:gdLst>
                <a:gd name="T0" fmla="*/ 218 w 260"/>
                <a:gd name="T1" fmla="*/ 5 h 355"/>
                <a:gd name="T2" fmla="*/ 218 w 260"/>
                <a:gd name="T3" fmla="*/ 5 h 355"/>
                <a:gd name="T4" fmla="*/ 12 w 260"/>
                <a:gd name="T5" fmla="*/ 155 h 355"/>
                <a:gd name="T6" fmla="*/ 0 w 260"/>
                <a:gd name="T7" fmla="*/ 178 h 355"/>
                <a:gd name="T8" fmla="*/ 12 w 260"/>
                <a:gd name="T9" fmla="*/ 198 h 355"/>
                <a:gd name="T10" fmla="*/ 218 w 260"/>
                <a:gd name="T11" fmla="*/ 348 h 355"/>
                <a:gd name="T12" fmla="*/ 244 w 260"/>
                <a:gd name="T13" fmla="*/ 351 h 355"/>
                <a:gd name="T14" fmla="*/ 259 w 260"/>
                <a:gd name="T15" fmla="*/ 325 h 355"/>
                <a:gd name="T16" fmla="*/ 259 w 260"/>
                <a:gd name="T17" fmla="*/ 29 h 355"/>
                <a:gd name="T18" fmla="*/ 244 w 260"/>
                <a:gd name="T19" fmla="*/ 5 h 355"/>
                <a:gd name="T20" fmla="*/ 218 w 260"/>
                <a:gd name="T21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55">
                  <a:moveTo>
                    <a:pt x="218" y="5"/>
                  </a:moveTo>
                  <a:lnTo>
                    <a:pt x="218" y="5"/>
                  </a:lnTo>
                  <a:cubicBezTo>
                    <a:pt x="12" y="155"/>
                    <a:pt x="12" y="155"/>
                    <a:pt x="12" y="155"/>
                  </a:cubicBezTo>
                  <a:cubicBezTo>
                    <a:pt x="3" y="161"/>
                    <a:pt x="0" y="170"/>
                    <a:pt x="0" y="178"/>
                  </a:cubicBezTo>
                  <a:cubicBezTo>
                    <a:pt x="0" y="187"/>
                    <a:pt x="3" y="193"/>
                    <a:pt x="12" y="19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27" y="354"/>
                    <a:pt x="236" y="354"/>
                    <a:pt x="244" y="351"/>
                  </a:cubicBezTo>
                  <a:cubicBezTo>
                    <a:pt x="253" y="345"/>
                    <a:pt x="259" y="337"/>
                    <a:pt x="259" y="325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9" y="17"/>
                    <a:pt x="253" y="9"/>
                    <a:pt x="244" y="5"/>
                  </a:cubicBezTo>
                  <a:cubicBezTo>
                    <a:pt x="236" y="0"/>
                    <a:pt x="227" y="0"/>
                    <a:pt x="218" y="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7" name="مستطيل 36"/>
          <p:cNvSpPr/>
          <p:nvPr/>
        </p:nvSpPr>
        <p:spPr>
          <a:xfrm>
            <a:off x="4101353" y="3294529"/>
            <a:ext cx="2877671" cy="6454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الإعلام القديم والجديد</a:t>
            </a:r>
            <a:endParaRPr lang="ar-SA" sz="2800" b="1" dirty="0"/>
          </a:p>
        </p:txBody>
      </p:sp>
      <p:sp>
        <p:nvSpPr>
          <p:cNvPr id="41" name="Freeform 133"/>
          <p:cNvSpPr>
            <a:spLocks/>
          </p:cNvSpPr>
          <p:nvPr/>
        </p:nvSpPr>
        <p:spPr bwMode="auto">
          <a:xfrm>
            <a:off x="9736134" y="3939988"/>
            <a:ext cx="1698440" cy="2373658"/>
          </a:xfrm>
          <a:custGeom>
            <a:avLst/>
            <a:gdLst>
              <a:gd name="T0" fmla="*/ 367 w 1553"/>
              <a:gd name="T1" fmla="*/ 1970 h 1970"/>
              <a:gd name="T2" fmla="*/ 1553 w 1553"/>
              <a:gd name="T3" fmla="*/ 1970 h 1970"/>
              <a:gd name="T4" fmla="*/ 1553 w 1553"/>
              <a:gd name="T5" fmla="*/ 0 h 1970"/>
              <a:gd name="T6" fmla="*/ 0 w 1553"/>
              <a:gd name="T7" fmla="*/ 0 h 1970"/>
              <a:gd name="T8" fmla="*/ 0 w 1553"/>
              <a:gd name="T9" fmla="*/ 1619 h 1970"/>
              <a:gd name="T10" fmla="*/ 367 w 1553"/>
              <a:gd name="T11" fmla="*/ 197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3" h="1970">
                <a:moveTo>
                  <a:pt x="367" y="1970"/>
                </a:moveTo>
                <a:lnTo>
                  <a:pt x="1553" y="1970"/>
                </a:lnTo>
                <a:lnTo>
                  <a:pt x="1553" y="0"/>
                </a:lnTo>
                <a:lnTo>
                  <a:pt x="0" y="0"/>
                </a:lnTo>
                <a:lnTo>
                  <a:pt x="0" y="1619"/>
                </a:lnTo>
                <a:lnTo>
                  <a:pt x="367" y="1970"/>
                </a:lnTo>
                <a:close/>
              </a:path>
            </a:pathLst>
          </a:custGeom>
          <a:solidFill>
            <a:srgbClr val="FFFCF5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Rectangle 145"/>
          <p:cNvSpPr>
            <a:spLocks noChangeArrowheads="1"/>
          </p:cNvSpPr>
          <p:nvPr/>
        </p:nvSpPr>
        <p:spPr bwMode="auto">
          <a:xfrm>
            <a:off x="10346374" y="4287759"/>
            <a:ext cx="555665" cy="92528"/>
          </a:xfrm>
          <a:prstGeom prst="rect">
            <a:avLst/>
          </a:prstGeom>
          <a:solidFill>
            <a:srgbClr val="A7A9AC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Rectangle 145"/>
          <p:cNvSpPr>
            <a:spLocks noChangeArrowheads="1"/>
          </p:cNvSpPr>
          <p:nvPr/>
        </p:nvSpPr>
        <p:spPr bwMode="auto">
          <a:xfrm>
            <a:off x="10178060" y="4520655"/>
            <a:ext cx="913199" cy="80728"/>
          </a:xfrm>
          <a:prstGeom prst="rect">
            <a:avLst/>
          </a:prstGeom>
          <a:solidFill>
            <a:srgbClr val="A7A9AC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Rectangle 145"/>
          <p:cNvSpPr>
            <a:spLocks noChangeArrowheads="1"/>
          </p:cNvSpPr>
          <p:nvPr/>
        </p:nvSpPr>
        <p:spPr bwMode="auto">
          <a:xfrm>
            <a:off x="10186842" y="4739554"/>
            <a:ext cx="913199" cy="80728"/>
          </a:xfrm>
          <a:prstGeom prst="rect">
            <a:avLst/>
          </a:prstGeom>
          <a:solidFill>
            <a:srgbClr val="A7A9AC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145"/>
          <p:cNvSpPr>
            <a:spLocks noChangeArrowheads="1"/>
          </p:cNvSpPr>
          <p:nvPr/>
        </p:nvSpPr>
        <p:spPr bwMode="auto">
          <a:xfrm>
            <a:off x="10186842" y="4960650"/>
            <a:ext cx="913199" cy="80728"/>
          </a:xfrm>
          <a:prstGeom prst="rect">
            <a:avLst/>
          </a:prstGeom>
          <a:solidFill>
            <a:srgbClr val="A7A9AC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0186843" y="5195974"/>
            <a:ext cx="913199" cy="80728"/>
          </a:xfrm>
          <a:prstGeom prst="rect">
            <a:avLst/>
          </a:prstGeom>
          <a:solidFill>
            <a:srgbClr val="A7A9AC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Rectangle 145"/>
          <p:cNvSpPr>
            <a:spLocks noChangeArrowheads="1"/>
          </p:cNvSpPr>
          <p:nvPr/>
        </p:nvSpPr>
        <p:spPr bwMode="auto">
          <a:xfrm>
            <a:off x="10178492" y="5388738"/>
            <a:ext cx="913199" cy="80728"/>
          </a:xfrm>
          <a:prstGeom prst="rect">
            <a:avLst/>
          </a:prstGeom>
          <a:solidFill>
            <a:srgbClr val="A7A9AC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Rectangle 145"/>
          <p:cNvSpPr>
            <a:spLocks noChangeArrowheads="1"/>
          </p:cNvSpPr>
          <p:nvPr/>
        </p:nvSpPr>
        <p:spPr bwMode="auto">
          <a:xfrm>
            <a:off x="10178061" y="5633773"/>
            <a:ext cx="913199" cy="80728"/>
          </a:xfrm>
          <a:prstGeom prst="rect">
            <a:avLst/>
          </a:prstGeom>
          <a:solidFill>
            <a:srgbClr val="A7A9AC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Rectangle 145"/>
          <p:cNvSpPr>
            <a:spLocks noChangeArrowheads="1"/>
          </p:cNvSpPr>
          <p:nvPr/>
        </p:nvSpPr>
        <p:spPr bwMode="auto">
          <a:xfrm>
            <a:off x="10167608" y="5877368"/>
            <a:ext cx="913199" cy="80728"/>
          </a:xfrm>
          <a:prstGeom prst="rect">
            <a:avLst/>
          </a:prstGeom>
          <a:solidFill>
            <a:srgbClr val="A7A9AC"/>
          </a:solidFill>
          <a:ln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3" name="Group 135"/>
          <p:cNvGrpSpPr/>
          <p:nvPr/>
        </p:nvGrpSpPr>
        <p:grpSpPr>
          <a:xfrm>
            <a:off x="9155264" y="4336459"/>
            <a:ext cx="215154" cy="1416357"/>
            <a:chOff x="8120842" y="2042992"/>
            <a:chExt cx="528123" cy="2908173"/>
          </a:xfrm>
        </p:grpSpPr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8120842" y="4189150"/>
              <a:ext cx="528122" cy="762015"/>
            </a:xfrm>
            <a:custGeom>
              <a:avLst/>
              <a:gdLst>
                <a:gd name="T0" fmla="*/ 709 w 709"/>
                <a:gd name="T1" fmla="*/ 161 h 1023"/>
                <a:gd name="T2" fmla="*/ 356 w 709"/>
                <a:gd name="T3" fmla="*/ 1023 h 1023"/>
                <a:gd name="T4" fmla="*/ 0 w 709"/>
                <a:gd name="T5" fmla="*/ 161 h 1023"/>
                <a:gd name="T6" fmla="*/ 0 w 709"/>
                <a:gd name="T7" fmla="*/ 0 h 1023"/>
                <a:gd name="T8" fmla="*/ 709 w 709"/>
                <a:gd name="T9" fmla="*/ 0 h 1023"/>
                <a:gd name="T10" fmla="*/ 709 w 709"/>
                <a:gd name="T11" fmla="*/ 16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023">
                  <a:moveTo>
                    <a:pt x="709" y="161"/>
                  </a:moveTo>
                  <a:lnTo>
                    <a:pt x="356" y="1023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709" y="0"/>
                  </a:lnTo>
                  <a:lnTo>
                    <a:pt x="709" y="161"/>
                  </a:lnTo>
                  <a:close/>
                </a:path>
              </a:pathLst>
            </a:custGeom>
            <a:solidFill>
              <a:srgbClr val="DDBD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8120842" y="2042992"/>
              <a:ext cx="175793" cy="2331635"/>
            </a:xfrm>
            <a:custGeom>
              <a:avLst/>
              <a:gdLst>
                <a:gd name="T0" fmla="*/ 0 w 99"/>
                <a:gd name="T1" fmla="*/ 0 h 718"/>
                <a:gd name="T2" fmla="*/ 0 w 99"/>
                <a:gd name="T3" fmla="*/ 673 h 718"/>
                <a:gd name="T4" fmla="*/ 15 w 99"/>
                <a:gd name="T5" fmla="*/ 701 h 718"/>
                <a:gd name="T6" fmla="*/ 34 w 99"/>
                <a:gd name="T7" fmla="*/ 713 h 718"/>
                <a:gd name="T8" fmla="*/ 65 w 99"/>
                <a:gd name="T9" fmla="*/ 713 h 718"/>
                <a:gd name="T10" fmla="*/ 84 w 99"/>
                <a:gd name="T11" fmla="*/ 701 h 718"/>
                <a:gd name="T12" fmla="*/ 99 w 99"/>
                <a:gd name="T13" fmla="*/ 673 h 718"/>
                <a:gd name="T14" fmla="*/ 99 w 99"/>
                <a:gd name="T15" fmla="*/ 0 h 718"/>
                <a:gd name="T16" fmla="*/ 0 w 99"/>
                <a:gd name="T17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718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4" y="713"/>
                    <a:pt x="34" y="713"/>
                    <a:pt x="34" y="713"/>
                  </a:cubicBezTo>
                  <a:cubicBezTo>
                    <a:pt x="43" y="718"/>
                    <a:pt x="56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2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8296636" y="2042992"/>
              <a:ext cx="176537" cy="2331634"/>
            </a:xfrm>
            <a:custGeom>
              <a:avLst/>
              <a:gdLst>
                <a:gd name="T0" fmla="*/ 0 w 99"/>
                <a:gd name="T1" fmla="*/ 0 h 718"/>
                <a:gd name="T2" fmla="*/ 0 w 99"/>
                <a:gd name="T3" fmla="*/ 673 h 718"/>
                <a:gd name="T4" fmla="*/ 15 w 99"/>
                <a:gd name="T5" fmla="*/ 701 h 718"/>
                <a:gd name="T6" fmla="*/ 34 w 99"/>
                <a:gd name="T7" fmla="*/ 713 h 718"/>
                <a:gd name="T8" fmla="*/ 65 w 99"/>
                <a:gd name="T9" fmla="*/ 713 h 718"/>
                <a:gd name="T10" fmla="*/ 84 w 99"/>
                <a:gd name="T11" fmla="*/ 701 h 718"/>
                <a:gd name="T12" fmla="*/ 99 w 99"/>
                <a:gd name="T13" fmla="*/ 673 h 718"/>
                <a:gd name="T14" fmla="*/ 99 w 99"/>
                <a:gd name="T15" fmla="*/ 0 h 718"/>
                <a:gd name="T16" fmla="*/ 0 w 99"/>
                <a:gd name="T17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718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4" y="713"/>
                    <a:pt x="34" y="713"/>
                    <a:pt x="34" y="713"/>
                  </a:cubicBezTo>
                  <a:cubicBezTo>
                    <a:pt x="43" y="718"/>
                    <a:pt x="57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2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8473172" y="2042992"/>
              <a:ext cx="175793" cy="2331634"/>
            </a:xfrm>
            <a:custGeom>
              <a:avLst/>
              <a:gdLst>
                <a:gd name="T0" fmla="*/ 0 w 99"/>
                <a:gd name="T1" fmla="*/ 0 h 718"/>
                <a:gd name="T2" fmla="*/ 0 w 99"/>
                <a:gd name="T3" fmla="*/ 673 h 718"/>
                <a:gd name="T4" fmla="*/ 15 w 99"/>
                <a:gd name="T5" fmla="*/ 701 h 718"/>
                <a:gd name="T6" fmla="*/ 35 w 99"/>
                <a:gd name="T7" fmla="*/ 713 h 718"/>
                <a:gd name="T8" fmla="*/ 65 w 99"/>
                <a:gd name="T9" fmla="*/ 713 h 718"/>
                <a:gd name="T10" fmla="*/ 84 w 99"/>
                <a:gd name="T11" fmla="*/ 701 h 718"/>
                <a:gd name="T12" fmla="*/ 99 w 99"/>
                <a:gd name="T13" fmla="*/ 673 h 718"/>
                <a:gd name="T14" fmla="*/ 99 w 99"/>
                <a:gd name="T15" fmla="*/ 0 h 718"/>
                <a:gd name="T16" fmla="*/ 0 w 99"/>
                <a:gd name="T17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718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5" y="713"/>
                    <a:pt x="35" y="713"/>
                    <a:pt x="35" y="713"/>
                  </a:cubicBezTo>
                  <a:cubicBezTo>
                    <a:pt x="43" y="718"/>
                    <a:pt x="57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3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8295145" y="4720251"/>
              <a:ext cx="181007" cy="230914"/>
            </a:xfrm>
            <a:custGeom>
              <a:avLst/>
              <a:gdLst>
                <a:gd name="T0" fmla="*/ 51 w 102"/>
                <a:gd name="T1" fmla="*/ 0 h 131"/>
                <a:gd name="T2" fmla="*/ 0 w 102"/>
                <a:gd name="T3" fmla="*/ 6 h 131"/>
                <a:gd name="T4" fmla="*/ 51 w 102"/>
                <a:gd name="T5" fmla="*/ 131 h 131"/>
                <a:gd name="T6" fmla="*/ 102 w 102"/>
                <a:gd name="T7" fmla="*/ 6 h 131"/>
                <a:gd name="T8" fmla="*/ 51 w 1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1">
                  <a:moveTo>
                    <a:pt x="51" y="0"/>
                  </a:moveTo>
                  <a:cubicBezTo>
                    <a:pt x="33" y="0"/>
                    <a:pt x="16" y="2"/>
                    <a:pt x="0" y="6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85" y="2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9" name="Freeform 22"/>
          <p:cNvSpPr>
            <a:spLocks noEditPoints="1"/>
          </p:cNvSpPr>
          <p:nvPr/>
        </p:nvSpPr>
        <p:spPr bwMode="auto">
          <a:xfrm>
            <a:off x="11120157" y="5448892"/>
            <a:ext cx="675684" cy="70580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chemeClr val="bg1">
                  <a:lumMod val="95000"/>
                </a:schemeClr>
              </a:solidFill>
              <a:latin typeface="Lato Light"/>
            </a:endParaRPr>
          </a:p>
        </p:txBody>
      </p:sp>
      <p:grpSp>
        <p:nvGrpSpPr>
          <p:cNvPr id="60" name="Group 185"/>
          <p:cNvGrpSpPr/>
          <p:nvPr/>
        </p:nvGrpSpPr>
        <p:grpSpPr>
          <a:xfrm>
            <a:off x="6240496" y="5801793"/>
            <a:ext cx="985074" cy="941336"/>
            <a:chOff x="544513" y="3295650"/>
            <a:chExt cx="1325563" cy="1241425"/>
          </a:xfrm>
          <a:solidFill>
            <a:schemeClr val="accent6"/>
          </a:solidFill>
        </p:grpSpPr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sp>
        <p:nvSpPr>
          <p:cNvPr id="64" name="Freeform 20"/>
          <p:cNvSpPr>
            <a:spLocks/>
          </p:cNvSpPr>
          <p:nvPr/>
        </p:nvSpPr>
        <p:spPr bwMode="auto">
          <a:xfrm>
            <a:off x="1137173" y="1992534"/>
            <a:ext cx="547596" cy="572214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6" name="Group 97"/>
          <p:cNvGrpSpPr/>
          <p:nvPr/>
        </p:nvGrpSpPr>
        <p:grpSpPr>
          <a:xfrm>
            <a:off x="379860" y="1913052"/>
            <a:ext cx="560808" cy="719380"/>
            <a:chOff x="4127501" y="4194175"/>
            <a:chExt cx="909638" cy="909637"/>
          </a:xfrm>
          <a:solidFill>
            <a:srgbClr val="FF0000"/>
          </a:solidFill>
        </p:grpSpPr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4" name="Freeform 39"/>
          <p:cNvSpPr>
            <a:spLocks/>
          </p:cNvSpPr>
          <p:nvPr/>
        </p:nvSpPr>
        <p:spPr bwMode="auto">
          <a:xfrm>
            <a:off x="2983947" y="1598110"/>
            <a:ext cx="538297" cy="665399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6" name="Freeform 21"/>
          <p:cNvSpPr>
            <a:spLocks/>
          </p:cNvSpPr>
          <p:nvPr/>
        </p:nvSpPr>
        <p:spPr bwMode="auto">
          <a:xfrm>
            <a:off x="681598" y="2611134"/>
            <a:ext cx="590170" cy="753284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8" name="Group 86"/>
          <p:cNvGrpSpPr/>
          <p:nvPr/>
        </p:nvGrpSpPr>
        <p:grpSpPr>
          <a:xfrm>
            <a:off x="1273474" y="440328"/>
            <a:ext cx="475658" cy="567477"/>
            <a:chOff x="3338513" y="696913"/>
            <a:chExt cx="771525" cy="717550"/>
          </a:xfrm>
          <a:solidFill>
            <a:schemeClr val="accent1">
              <a:lumMod val="50000"/>
            </a:schemeClr>
          </a:solidFill>
        </p:grpSpPr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7" name="Freeform 9"/>
          <p:cNvSpPr>
            <a:spLocks noEditPoints="1"/>
          </p:cNvSpPr>
          <p:nvPr/>
        </p:nvSpPr>
        <p:spPr bwMode="auto">
          <a:xfrm>
            <a:off x="1393407" y="2636435"/>
            <a:ext cx="628340" cy="806014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Freeform 36"/>
          <p:cNvSpPr>
            <a:spLocks/>
          </p:cNvSpPr>
          <p:nvPr/>
        </p:nvSpPr>
        <p:spPr bwMode="auto">
          <a:xfrm>
            <a:off x="9299538" y="6028418"/>
            <a:ext cx="364084" cy="620202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Freeform 38"/>
          <p:cNvSpPr>
            <a:spLocks noEditPoints="1"/>
          </p:cNvSpPr>
          <p:nvPr/>
        </p:nvSpPr>
        <p:spPr bwMode="auto">
          <a:xfrm>
            <a:off x="2032212" y="2257052"/>
            <a:ext cx="504041" cy="656608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Freeform 44"/>
          <p:cNvSpPr>
            <a:spLocks noEditPoints="1"/>
          </p:cNvSpPr>
          <p:nvPr/>
        </p:nvSpPr>
        <p:spPr bwMode="auto">
          <a:xfrm>
            <a:off x="1591643" y="1143837"/>
            <a:ext cx="499148" cy="642801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1" name="Group 76"/>
          <p:cNvGrpSpPr/>
          <p:nvPr/>
        </p:nvGrpSpPr>
        <p:grpSpPr>
          <a:xfrm>
            <a:off x="591320" y="1000368"/>
            <a:ext cx="602895" cy="768350"/>
            <a:chOff x="2189163" y="538163"/>
            <a:chExt cx="977900" cy="971549"/>
          </a:xfrm>
          <a:solidFill>
            <a:srgbClr val="C00000"/>
          </a:solidFill>
        </p:grpSpPr>
        <p:sp>
          <p:nvSpPr>
            <p:cNvPr id="92" name="Freeform 50"/>
            <p:cNvSpPr>
              <a:spLocks/>
            </p:cNvSpPr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1"/>
            <p:cNvSpPr>
              <a:spLocks/>
            </p:cNvSpPr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5" name="Freeform 326"/>
          <p:cNvSpPr>
            <a:spLocks noChangeArrowheads="1"/>
          </p:cNvSpPr>
          <p:nvPr/>
        </p:nvSpPr>
        <p:spPr bwMode="auto">
          <a:xfrm>
            <a:off x="2773421" y="2371762"/>
            <a:ext cx="432442" cy="529346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96" name="AutoShape 64"/>
          <p:cNvSpPr>
            <a:spLocks/>
          </p:cNvSpPr>
          <p:nvPr/>
        </p:nvSpPr>
        <p:spPr bwMode="auto">
          <a:xfrm>
            <a:off x="2385186" y="1642586"/>
            <a:ext cx="302134" cy="386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Freeform 234"/>
          <p:cNvSpPr>
            <a:spLocks noChangeArrowheads="1"/>
          </p:cNvSpPr>
          <p:nvPr/>
        </p:nvSpPr>
        <p:spPr bwMode="auto">
          <a:xfrm>
            <a:off x="2745968" y="892167"/>
            <a:ext cx="218536" cy="402855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98" name="Freeform 238"/>
          <p:cNvSpPr>
            <a:spLocks noChangeArrowheads="1"/>
          </p:cNvSpPr>
          <p:nvPr/>
        </p:nvSpPr>
        <p:spPr bwMode="auto">
          <a:xfrm>
            <a:off x="2154375" y="583011"/>
            <a:ext cx="271991" cy="679444"/>
          </a:xfrm>
          <a:custGeom>
            <a:avLst/>
            <a:gdLst>
              <a:gd name="T0" fmla="*/ 502 w 503"/>
              <a:gd name="T1" fmla="*/ 351 h 980"/>
              <a:gd name="T2" fmla="*/ 318 w 503"/>
              <a:gd name="T3" fmla="*/ 351 h 980"/>
              <a:gd name="T4" fmla="*/ 318 w 503"/>
              <a:gd name="T5" fmla="*/ 260 h 980"/>
              <a:gd name="T6" fmla="*/ 368 w 503"/>
              <a:gd name="T7" fmla="*/ 176 h 980"/>
              <a:gd name="T8" fmla="*/ 485 w 503"/>
              <a:gd name="T9" fmla="*/ 176 h 980"/>
              <a:gd name="T10" fmla="*/ 485 w 503"/>
              <a:gd name="T11" fmla="*/ 0 h 980"/>
              <a:gd name="T12" fmla="*/ 284 w 503"/>
              <a:gd name="T13" fmla="*/ 0 h 980"/>
              <a:gd name="T14" fmla="*/ 117 w 503"/>
              <a:gd name="T15" fmla="*/ 168 h 980"/>
              <a:gd name="T16" fmla="*/ 117 w 503"/>
              <a:gd name="T17" fmla="*/ 351 h 980"/>
              <a:gd name="T18" fmla="*/ 0 w 503"/>
              <a:gd name="T19" fmla="*/ 351 h 980"/>
              <a:gd name="T20" fmla="*/ 0 w 503"/>
              <a:gd name="T21" fmla="*/ 494 h 980"/>
              <a:gd name="T22" fmla="*/ 117 w 503"/>
              <a:gd name="T23" fmla="*/ 494 h 980"/>
              <a:gd name="T24" fmla="*/ 117 w 503"/>
              <a:gd name="T25" fmla="*/ 979 h 980"/>
              <a:gd name="T26" fmla="*/ 318 w 503"/>
              <a:gd name="T27" fmla="*/ 979 h 980"/>
              <a:gd name="T28" fmla="*/ 318 w 503"/>
              <a:gd name="T29" fmla="*/ 494 h 980"/>
              <a:gd name="T30" fmla="*/ 451 w 503"/>
              <a:gd name="T31" fmla="*/ 494 h 980"/>
              <a:gd name="T32" fmla="*/ 502 w 503"/>
              <a:gd name="T33" fmla="*/ 351 h 980"/>
              <a:gd name="T34" fmla="*/ 502 w 503"/>
              <a:gd name="T35" fmla="*/ 351 h 980"/>
              <a:gd name="T36" fmla="*/ 502 w 503"/>
              <a:gd name="T37" fmla="*/ 351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3" h="980">
                <a:moveTo>
                  <a:pt x="502" y="351"/>
                </a:moveTo>
                <a:cubicBezTo>
                  <a:pt x="318" y="351"/>
                  <a:pt x="318" y="351"/>
                  <a:pt x="318" y="351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318" y="260"/>
                  <a:pt x="309" y="176"/>
                  <a:pt x="368" y="176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0"/>
                  <a:pt x="485" y="0"/>
                  <a:pt x="485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0"/>
                  <a:pt x="117" y="0"/>
                  <a:pt x="117" y="168"/>
                </a:cubicBezTo>
                <a:cubicBezTo>
                  <a:pt x="117" y="209"/>
                  <a:pt x="117" y="268"/>
                  <a:pt x="117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494"/>
                  <a:pt x="0" y="494"/>
                  <a:pt x="0" y="494"/>
                </a:cubicBezTo>
                <a:cubicBezTo>
                  <a:pt x="117" y="494"/>
                  <a:pt x="117" y="494"/>
                  <a:pt x="117" y="494"/>
                </a:cubicBezTo>
                <a:cubicBezTo>
                  <a:pt x="117" y="719"/>
                  <a:pt x="117" y="979"/>
                  <a:pt x="117" y="979"/>
                </a:cubicBezTo>
                <a:cubicBezTo>
                  <a:pt x="318" y="979"/>
                  <a:pt x="318" y="979"/>
                  <a:pt x="318" y="979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451" y="494"/>
                  <a:pt x="451" y="494"/>
                  <a:pt x="451" y="494"/>
                </a:cubicBezTo>
                <a:lnTo>
                  <a:pt x="502" y="351"/>
                </a:lnTo>
                <a:close/>
                <a:moveTo>
                  <a:pt x="502" y="351"/>
                </a:moveTo>
                <a:lnTo>
                  <a:pt x="502" y="35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428" y="5270464"/>
            <a:ext cx="1599180" cy="14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29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77" y="3176310"/>
            <a:ext cx="3605012" cy="30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30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53" y="3427380"/>
            <a:ext cx="3457687" cy="261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31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512" y="3954944"/>
            <a:ext cx="1651192" cy="1638664"/>
          </a:xfrm>
          <a:prstGeom prst="rect">
            <a:avLst/>
          </a:prstGeom>
        </p:spPr>
      </p:pic>
      <p:sp>
        <p:nvSpPr>
          <p:cNvPr id="29" name="مستطيل 28"/>
          <p:cNvSpPr/>
          <p:nvPr/>
        </p:nvSpPr>
        <p:spPr>
          <a:xfrm>
            <a:off x="3184538" y="5636035"/>
            <a:ext cx="529510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AdobeHebrew-Regular"/>
              </a:rPr>
              <a:t>https://www.youtube.com/watch?v=vEuEd_cRgzU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74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32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388" y="3167869"/>
            <a:ext cx="3648486" cy="30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33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662" y="4006552"/>
            <a:ext cx="1711068" cy="1698086"/>
          </a:xfrm>
          <a:prstGeom prst="rect">
            <a:avLst/>
          </a:prstGeom>
        </p:spPr>
      </p:pic>
      <p:sp>
        <p:nvSpPr>
          <p:cNvPr id="29" name="مستطيل 28"/>
          <p:cNvSpPr/>
          <p:nvPr/>
        </p:nvSpPr>
        <p:spPr>
          <a:xfrm>
            <a:off x="3211913" y="5617862"/>
            <a:ext cx="538935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AdobeHebrew-Regular"/>
              </a:rPr>
              <a:t>https://www.youtube.com/watch?v=sYq3INm7MmY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83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34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47" y="3926812"/>
            <a:ext cx="1810846" cy="1797106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3265805" y="5617862"/>
            <a:ext cx="511556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AdobeHebrew-Regular"/>
              </a:rPr>
              <a:t>https://www.youtube.com/watch?v=jc8xXZKhiXo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8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35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76" y="3337675"/>
            <a:ext cx="3652898" cy="28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36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73353" y="3943570"/>
            <a:ext cx="913364" cy="1692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حلل  الرسالة الإعلامية التالية ..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960874" y="4774276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1250576" y="3098753"/>
            <a:ext cx="190374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المرسل؟</a:t>
            </a:r>
            <a:endParaRPr lang="ar-SA" b="1" dirty="0"/>
          </a:p>
        </p:txBody>
      </p:sp>
      <p:sp>
        <p:nvSpPr>
          <p:cNvPr id="33" name="مستطيل 32"/>
          <p:cNvSpPr/>
          <p:nvPr/>
        </p:nvSpPr>
        <p:spPr>
          <a:xfrm>
            <a:off x="1250576" y="3717934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ماهي الرسالة؟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1250576" y="4338531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المرسل إليه؟</a:t>
            </a:r>
            <a:endParaRPr lang="ar-SA" b="1" dirty="0"/>
          </a:p>
        </p:txBody>
      </p:sp>
      <p:sp>
        <p:nvSpPr>
          <p:cNvPr id="35" name="مستطيل 34"/>
          <p:cNvSpPr/>
          <p:nvPr/>
        </p:nvSpPr>
        <p:spPr>
          <a:xfrm>
            <a:off x="1250576" y="4957712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الرسائل غير المباشرة؟</a:t>
            </a:r>
            <a:endParaRPr lang="ar-SA" b="1" dirty="0"/>
          </a:p>
        </p:txBody>
      </p:sp>
      <p:sp>
        <p:nvSpPr>
          <p:cNvPr id="36" name="مستطيل 35"/>
          <p:cNvSpPr/>
          <p:nvPr/>
        </p:nvSpPr>
        <p:spPr>
          <a:xfrm>
            <a:off x="1250576" y="5576893"/>
            <a:ext cx="1903743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الهدف من الرسالة؟</a:t>
            </a:r>
            <a:endParaRPr lang="ar-SA" b="1" dirty="0"/>
          </a:p>
        </p:txBody>
      </p:sp>
      <p:sp>
        <p:nvSpPr>
          <p:cNvPr id="37" name="مستطيل 36"/>
          <p:cNvSpPr/>
          <p:nvPr/>
        </p:nvSpPr>
        <p:spPr>
          <a:xfrm>
            <a:off x="578226" y="6196074"/>
            <a:ext cx="3296364" cy="451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هو التقييم النهائي للرسالة الإعلامية؟</a:t>
            </a: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49" y="3359860"/>
            <a:ext cx="3634284" cy="27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الثالثة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 37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7812741" y="3684776"/>
            <a:ext cx="1773976" cy="2147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ورشة عمل</a:t>
            </a:r>
          </a:p>
          <a:p>
            <a:pPr algn="ctr"/>
            <a:endParaRPr lang="ar-SA" b="1" dirty="0" smtClean="0"/>
          </a:p>
          <a:p>
            <a:pPr algn="ctr"/>
            <a:r>
              <a:rPr lang="ar-SA" dirty="0" smtClean="0"/>
              <a:t>إعادة </a:t>
            </a:r>
            <a:r>
              <a:rPr lang="ar-SA" dirty="0"/>
              <a:t>نشر الرسائل الإعلامية من خلال مواقع التواصل الاجتماعي "الضوابط والمحظورات"</a:t>
            </a:r>
            <a:endParaRPr lang="ar-SA" b="1" dirty="0"/>
          </a:p>
        </p:txBody>
      </p:sp>
      <p:sp>
        <p:nvSpPr>
          <p:cNvPr id="27" name="مستطيل 26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تدريب عملي</a:t>
            </a:r>
            <a:endParaRPr lang="ar-SA" sz="2000" b="1" dirty="0"/>
          </a:p>
        </p:txBody>
      </p:sp>
      <p:cxnSp>
        <p:nvCxnSpPr>
          <p:cNvPr id="28" name="Straight Arrow Connector 173"/>
          <p:cNvCxnSpPr/>
          <p:nvPr/>
        </p:nvCxnSpPr>
        <p:spPr>
          <a:xfrm flipH="1">
            <a:off x="6107547" y="4758750"/>
            <a:ext cx="1325055" cy="1552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09695"/>
            <a:ext cx="3480967" cy="29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107555" y="120044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160"/>
          <p:cNvSpPr>
            <a:spLocks noEditPoints="1"/>
          </p:cNvSpPr>
          <p:nvPr/>
        </p:nvSpPr>
        <p:spPr bwMode="auto">
          <a:xfrm>
            <a:off x="1973793" y="2404397"/>
            <a:ext cx="2519903" cy="1972214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6" name="Straight Connector 161"/>
          <p:cNvCxnSpPr/>
          <p:nvPr/>
        </p:nvCxnSpPr>
        <p:spPr>
          <a:xfrm flipV="1">
            <a:off x="4420456" y="2204882"/>
            <a:ext cx="751012" cy="8134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2"/>
          <p:cNvCxnSpPr/>
          <p:nvPr/>
        </p:nvCxnSpPr>
        <p:spPr>
          <a:xfrm flipH="1" flipV="1">
            <a:off x="1177640" y="2734521"/>
            <a:ext cx="722452" cy="6092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3"/>
          <p:cNvCxnSpPr/>
          <p:nvPr/>
        </p:nvCxnSpPr>
        <p:spPr>
          <a:xfrm flipH="1">
            <a:off x="1333731" y="4479302"/>
            <a:ext cx="702588" cy="76099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64"/>
          <p:cNvCxnSpPr/>
          <p:nvPr/>
        </p:nvCxnSpPr>
        <p:spPr>
          <a:xfrm flipH="1" flipV="1">
            <a:off x="4512144" y="4359817"/>
            <a:ext cx="601881" cy="74899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310847" y="3293623"/>
            <a:ext cx="481749" cy="519541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1" name="Freeform 22"/>
          <p:cNvSpPr>
            <a:spLocks noEditPoints="1"/>
          </p:cNvSpPr>
          <p:nvPr/>
        </p:nvSpPr>
        <p:spPr bwMode="auto">
          <a:xfrm>
            <a:off x="3997839" y="964535"/>
            <a:ext cx="845233" cy="913807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2" name="Freeform 52"/>
          <p:cNvSpPr>
            <a:spLocks/>
          </p:cNvSpPr>
          <p:nvPr/>
        </p:nvSpPr>
        <p:spPr bwMode="auto">
          <a:xfrm>
            <a:off x="2331562" y="4576126"/>
            <a:ext cx="538557" cy="702718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3" name="Freeform 38"/>
          <p:cNvSpPr>
            <a:spLocks noEditPoints="1"/>
          </p:cNvSpPr>
          <p:nvPr/>
        </p:nvSpPr>
        <p:spPr bwMode="auto">
          <a:xfrm>
            <a:off x="5036468" y="1340832"/>
            <a:ext cx="807596" cy="888327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4" name="Freeform 44"/>
          <p:cNvSpPr>
            <a:spLocks noEditPoints="1"/>
          </p:cNvSpPr>
          <p:nvPr/>
        </p:nvSpPr>
        <p:spPr bwMode="auto">
          <a:xfrm>
            <a:off x="3897116" y="4599263"/>
            <a:ext cx="595419" cy="641037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5" name="Freeform 36"/>
          <p:cNvSpPr>
            <a:spLocks/>
          </p:cNvSpPr>
          <p:nvPr/>
        </p:nvSpPr>
        <p:spPr bwMode="auto">
          <a:xfrm>
            <a:off x="5820397" y="2306166"/>
            <a:ext cx="759756" cy="750191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16" name="Freeform 326"/>
          <p:cNvSpPr>
            <a:spLocks noChangeArrowheads="1"/>
          </p:cNvSpPr>
          <p:nvPr/>
        </p:nvSpPr>
        <p:spPr bwMode="auto">
          <a:xfrm>
            <a:off x="309971" y="2997819"/>
            <a:ext cx="692878" cy="716150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latin typeface="Lato Light"/>
              <a:ea typeface="SimSun" charset="0"/>
            </a:endParaRPr>
          </a:p>
        </p:txBody>
      </p:sp>
      <p:sp>
        <p:nvSpPr>
          <p:cNvPr id="17" name="Freeform 31"/>
          <p:cNvSpPr>
            <a:spLocks noEditPoints="1"/>
          </p:cNvSpPr>
          <p:nvPr/>
        </p:nvSpPr>
        <p:spPr bwMode="auto">
          <a:xfrm>
            <a:off x="2902292" y="828146"/>
            <a:ext cx="755641" cy="820076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grpSp>
        <p:nvGrpSpPr>
          <p:cNvPr id="18" name="Group 173"/>
          <p:cNvGrpSpPr/>
          <p:nvPr/>
        </p:nvGrpSpPr>
        <p:grpSpPr>
          <a:xfrm>
            <a:off x="6187629" y="4011098"/>
            <a:ext cx="500917" cy="352588"/>
            <a:chOff x="7145338" y="3587750"/>
            <a:chExt cx="566738" cy="368300"/>
          </a:xfrm>
          <a:solidFill>
            <a:schemeClr val="accent6"/>
          </a:solidFill>
        </p:grpSpPr>
        <p:sp>
          <p:nvSpPr>
            <p:cNvPr id="19" name="Freeform 146"/>
            <p:cNvSpPr>
              <a:spLocks/>
            </p:cNvSpPr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20" name="Freeform 147"/>
            <p:cNvSpPr>
              <a:spLocks/>
            </p:cNvSpPr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21" name="Freeform 148"/>
            <p:cNvSpPr>
              <a:spLocks/>
            </p:cNvSpPr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22" name="Freeform 149"/>
            <p:cNvSpPr>
              <a:spLocks/>
            </p:cNvSpPr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23" name="Freeform 150"/>
            <p:cNvSpPr>
              <a:spLocks/>
            </p:cNvSpPr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</p:grpSp>
      <p:sp>
        <p:nvSpPr>
          <p:cNvPr id="24" name="Freeform 163"/>
          <p:cNvSpPr>
            <a:spLocks noEditPoints="1"/>
          </p:cNvSpPr>
          <p:nvPr/>
        </p:nvSpPr>
        <p:spPr bwMode="auto">
          <a:xfrm>
            <a:off x="481423" y="4107570"/>
            <a:ext cx="451806" cy="414901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25" name="Freeform 177"/>
          <p:cNvSpPr>
            <a:spLocks noEditPoints="1"/>
          </p:cNvSpPr>
          <p:nvPr/>
        </p:nvSpPr>
        <p:spPr bwMode="auto">
          <a:xfrm>
            <a:off x="1676739" y="5248623"/>
            <a:ext cx="362007" cy="510645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26" name="Freeform 194"/>
          <p:cNvSpPr>
            <a:spLocks noEditPoints="1"/>
          </p:cNvSpPr>
          <p:nvPr/>
        </p:nvSpPr>
        <p:spPr bwMode="auto">
          <a:xfrm>
            <a:off x="633458" y="4819739"/>
            <a:ext cx="422342" cy="363226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 Black"/>
              <a:cs typeface="Raleway Black"/>
            </a:endParaRPr>
          </a:p>
        </p:txBody>
      </p:sp>
      <p:sp>
        <p:nvSpPr>
          <p:cNvPr id="27" name="TextBox 182"/>
          <p:cNvSpPr txBox="1"/>
          <p:nvPr/>
        </p:nvSpPr>
        <p:spPr>
          <a:xfrm>
            <a:off x="2129439" y="3157889"/>
            <a:ext cx="2301349" cy="7386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ar-SA" b="1" dirty="0" smtClean="0">
                <a:latin typeface="Lato Black"/>
                <a:cs typeface="Lato Black"/>
              </a:rPr>
              <a:t>برنامج المهارات الإعلامية الناقدة</a:t>
            </a:r>
            <a:endParaRPr lang="id-ID" b="1" dirty="0">
              <a:latin typeface="Lato Black"/>
              <a:cs typeface="Lato Black"/>
            </a:endParaRPr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1588510" y="1165946"/>
            <a:ext cx="877378" cy="774147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303010" y="1663577"/>
            <a:ext cx="945594" cy="1019113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grpSp>
        <p:nvGrpSpPr>
          <p:cNvPr id="30" name="Group 185"/>
          <p:cNvGrpSpPr/>
          <p:nvPr/>
        </p:nvGrpSpPr>
        <p:grpSpPr>
          <a:xfrm>
            <a:off x="4681563" y="2951740"/>
            <a:ext cx="1014923" cy="1029525"/>
            <a:chOff x="544513" y="3295650"/>
            <a:chExt cx="1325563" cy="1241425"/>
          </a:xfrm>
          <a:solidFill>
            <a:schemeClr val="accent4"/>
          </a:solidFill>
        </p:grpSpPr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5393190" y="4518360"/>
            <a:ext cx="1006751" cy="1090451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  <p:sp>
        <p:nvSpPr>
          <p:cNvPr id="35" name="AutoShape 64"/>
          <p:cNvSpPr>
            <a:spLocks/>
          </p:cNvSpPr>
          <p:nvPr/>
        </p:nvSpPr>
        <p:spPr bwMode="auto">
          <a:xfrm>
            <a:off x="2149823" y="2108818"/>
            <a:ext cx="484094" cy="5222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36" name="Group 191"/>
          <p:cNvGrpSpPr/>
          <p:nvPr/>
        </p:nvGrpSpPr>
        <p:grpSpPr>
          <a:xfrm>
            <a:off x="2847833" y="5160054"/>
            <a:ext cx="1030835" cy="1112575"/>
            <a:chOff x="4805363" y="4148138"/>
            <a:chExt cx="895350" cy="892175"/>
          </a:xfrm>
          <a:solidFill>
            <a:schemeClr val="accent6"/>
          </a:solidFill>
        </p:grpSpPr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39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</p:grpSp>
      <p:grpSp>
        <p:nvGrpSpPr>
          <p:cNvPr id="40" name="Group 195"/>
          <p:cNvGrpSpPr/>
          <p:nvPr/>
        </p:nvGrpSpPr>
        <p:grpSpPr>
          <a:xfrm>
            <a:off x="4471252" y="5478111"/>
            <a:ext cx="427953" cy="407298"/>
            <a:chOff x="8332788" y="4259263"/>
            <a:chExt cx="484188" cy="425449"/>
          </a:xfrm>
          <a:solidFill>
            <a:schemeClr val="accent5"/>
          </a:solidFill>
        </p:grpSpPr>
        <p:sp>
          <p:nvSpPr>
            <p:cNvPr id="41" name="Freeform 159"/>
            <p:cNvSpPr>
              <a:spLocks/>
            </p:cNvSpPr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42" name="Freeform 160"/>
            <p:cNvSpPr>
              <a:spLocks/>
            </p:cNvSpPr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43" name="Freeform 161"/>
            <p:cNvSpPr>
              <a:spLocks/>
            </p:cNvSpPr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</p:grpSp>
      <p:grpSp>
        <p:nvGrpSpPr>
          <p:cNvPr id="44" name="Group 199"/>
          <p:cNvGrpSpPr/>
          <p:nvPr/>
        </p:nvGrpSpPr>
        <p:grpSpPr>
          <a:xfrm>
            <a:off x="1409966" y="2326704"/>
            <a:ext cx="2940969" cy="1801033"/>
            <a:chOff x="4479891" y="1017588"/>
            <a:chExt cx="3327435" cy="1881286"/>
          </a:xfrm>
          <a:solidFill>
            <a:schemeClr val="accent2"/>
          </a:solidFill>
        </p:grpSpPr>
        <p:sp>
          <p:nvSpPr>
            <p:cNvPr id="45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  <p:sp>
          <p:nvSpPr>
            <p:cNvPr id="46" name="Freeform 179"/>
            <p:cNvSpPr>
              <a:spLocks noEditPoints="1"/>
            </p:cNvSpPr>
            <p:nvPr/>
          </p:nvSpPr>
          <p:spPr bwMode="auto">
            <a:xfrm>
              <a:off x="4479891" y="2638524"/>
              <a:ext cx="260351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 Black"/>
                <a:cs typeface="Raleway Black"/>
              </a:endParaRPr>
            </a:p>
          </p:txBody>
        </p:sp>
      </p:grpSp>
      <p:grpSp>
        <p:nvGrpSpPr>
          <p:cNvPr id="47" name="Group 86"/>
          <p:cNvGrpSpPr/>
          <p:nvPr/>
        </p:nvGrpSpPr>
        <p:grpSpPr>
          <a:xfrm>
            <a:off x="9668435" y="2411829"/>
            <a:ext cx="1813977" cy="1492119"/>
            <a:chOff x="3338513" y="696913"/>
            <a:chExt cx="771525" cy="717550"/>
          </a:xfrm>
          <a:solidFill>
            <a:schemeClr val="accent1">
              <a:lumMod val="50000"/>
            </a:schemeClr>
          </a:solidFill>
        </p:grpSpPr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0" name="مستطيل 49"/>
          <p:cNvSpPr/>
          <p:nvPr/>
        </p:nvSpPr>
        <p:spPr>
          <a:xfrm>
            <a:off x="7103859" y="2986078"/>
            <a:ext cx="2410691" cy="812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شكراً لاستماعكم ..</a:t>
            </a:r>
            <a:endParaRPr lang="ar-SA" sz="2000" b="1" dirty="0"/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32" y="4437678"/>
            <a:ext cx="4302167" cy="2903548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31" y="611656"/>
            <a:ext cx="1179080" cy="648494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27" y="349359"/>
            <a:ext cx="1832549" cy="1068987"/>
          </a:xfrm>
          <a:prstGeom prst="rect">
            <a:avLst/>
          </a:prstGeom>
        </p:spPr>
      </p:pic>
      <p:sp>
        <p:nvSpPr>
          <p:cNvPr id="54" name="مستطيل 53"/>
          <p:cNvSpPr/>
          <p:nvPr/>
        </p:nvSpPr>
        <p:spPr>
          <a:xfrm>
            <a:off x="8978189" y="5759268"/>
            <a:ext cx="1402172" cy="434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الشريك المنفذ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5112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8" name="مستطيل 27"/>
          <p:cNvSpPr/>
          <p:nvPr/>
        </p:nvSpPr>
        <p:spPr>
          <a:xfrm>
            <a:off x="3953435" y="1816298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تطور وسائل الإعلام</a:t>
            </a:r>
            <a:endParaRPr lang="ar-SA" sz="2000" b="1" dirty="0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37" y="2825600"/>
            <a:ext cx="5489078" cy="29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3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1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509684" y="3306232"/>
            <a:ext cx="6096000" cy="258532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r>
              <a:rPr lang="ar-SA" dirty="0">
                <a:solidFill>
                  <a:srgbClr val="000000"/>
                </a:solidFill>
                <a:latin typeface="Isra-Regular"/>
              </a:rPr>
              <a:t>على كل طاولة عدد خمس بالونات ملونة، وكل لون يرمز لوسيلة إعلامية</a:t>
            </a:r>
            <a:r>
              <a:rPr lang="ar-SA" dirty="0" smtClean="0">
                <a:solidFill>
                  <a:srgbClr val="000000"/>
                </a:solidFill>
                <a:latin typeface="Isra-Regular"/>
              </a:rPr>
              <a:t>:</a:t>
            </a:r>
          </a:p>
          <a:p>
            <a:pPr lvl="1"/>
            <a:r>
              <a:rPr lang="ar-SA" dirty="0" smtClean="0">
                <a:latin typeface="Isra-Regular"/>
              </a:rPr>
              <a:t>•</a:t>
            </a:r>
            <a:r>
              <a:rPr lang="ar-SA" dirty="0">
                <a:latin typeface="Isra-Regular"/>
              </a:rPr>
              <a:t>زرقاء = </a:t>
            </a:r>
            <a:r>
              <a:rPr lang="ar-SA" dirty="0" err="1">
                <a:latin typeface="Isra-Regular"/>
              </a:rPr>
              <a:t>تويتر</a:t>
            </a:r>
            <a:r>
              <a:rPr lang="ar-SA" dirty="0" smtClean="0">
                <a:latin typeface="Isra-Regular"/>
              </a:rPr>
              <a:t>.</a:t>
            </a:r>
          </a:p>
          <a:p>
            <a:pPr lvl="1"/>
            <a:r>
              <a:rPr lang="ar-SA" dirty="0" smtClean="0">
                <a:latin typeface="Isra-Regular"/>
              </a:rPr>
              <a:t>•</a:t>
            </a:r>
            <a:r>
              <a:rPr lang="ar-SA" dirty="0">
                <a:latin typeface="Isra-Regular"/>
              </a:rPr>
              <a:t>حمراء = فيس بوك</a:t>
            </a:r>
            <a:r>
              <a:rPr lang="ar-SA" dirty="0" smtClean="0">
                <a:latin typeface="Isra-Regular"/>
              </a:rPr>
              <a:t>.</a:t>
            </a:r>
          </a:p>
          <a:p>
            <a:pPr lvl="1"/>
            <a:r>
              <a:rPr lang="ar-SA" dirty="0" smtClean="0">
                <a:latin typeface="Isra-Regular"/>
              </a:rPr>
              <a:t>•</a:t>
            </a:r>
            <a:r>
              <a:rPr lang="ar-SA" dirty="0">
                <a:latin typeface="Isra-Regular"/>
              </a:rPr>
              <a:t>خضراء = </a:t>
            </a:r>
            <a:r>
              <a:rPr lang="ar-SA" dirty="0" err="1">
                <a:latin typeface="Isra-Regular"/>
              </a:rPr>
              <a:t>انستجرام</a:t>
            </a:r>
            <a:r>
              <a:rPr lang="ar-SA" dirty="0" smtClean="0">
                <a:latin typeface="Isra-Regular"/>
              </a:rPr>
              <a:t>.</a:t>
            </a:r>
          </a:p>
          <a:p>
            <a:pPr lvl="1"/>
            <a:r>
              <a:rPr lang="ar-SA" dirty="0" smtClean="0"/>
              <a:t>•</a:t>
            </a:r>
            <a:r>
              <a:rPr lang="ar-SA" dirty="0"/>
              <a:t>بيضاء = سناب شات</a:t>
            </a:r>
            <a:r>
              <a:rPr lang="ar-SA" dirty="0" smtClean="0"/>
              <a:t>.</a:t>
            </a:r>
          </a:p>
          <a:p>
            <a:pPr lvl="1"/>
            <a:r>
              <a:rPr lang="ar-SA" dirty="0" smtClean="0">
                <a:latin typeface="Isra-Regular"/>
              </a:rPr>
              <a:t>•</a:t>
            </a:r>
            <a:r>
              <a:rPr lang="ar-SA" dirty="0">
                <a:latin typeface="Isra-Regular"/>
              </a:rPr>
              <a:t>صفراء = يوتيوب.</a:t>
            </a:r>
          </a:p>
          <a:p>
            <a:r>
              <a:rPr lang="ar-SA" dirty="0">
                <a:solidFill>
                  <a:srgbClr val="000000"/>
                </a:solidFill>
                <a:latin typeface="Isra-Regular"/>
              </a:rPr>
              <a:t>المطلوب: التشاور فيما بينكم لتحديد تدريجياً أكثر الوسائل استخداماً، ثم نفخ البالون بحسب استخدامك للوسيلة؟</a:t>
            </a:r>
          </a:p>
          <a:p>
            <a:r>
              <a:rPr lang="ar-SA" dirty="0">
                <a:solidFill>
                  <a:srgbClr val="000000"/>
                </a:solidFill>
                <a:latin typeface="Isra-Regular"/>
              </a:rPr>
              <a:t>يتم جمع كل لون مع نظيره لبناء سلم تدريجي لاستخدام وسائل الاتصال.</a:t>
            </a:r>
          </a:p>
        </p:txBody>
      </p:sp>
      <p:sp>
        <p:nvSpPr>
          <p:cNvPr id="25" name="Teardrop 50"/>
          <p:cNvSpPr/>
          <p:nvPr/>
        </p:nvSpPr>
        <p:spPr>
          <a:xfrm rot="7945218">
            <a:off x="488544" y="2301371"/>
            <a:ext cx="1202066" cy="123219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26" name="Teardrop 50"/>
          <p:cNvSpPr/>
          <p:nvPr/>
        </p:nvSpPr>
        <p:spPr>
          <a:xfrm rot="7945218">
            <a:off x="1212627" y="2843736"/>
            <a:ext cx="1202066" cy="1232195"/>
          </a:xfrm>
          <a:prstGeom prst="teardrop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27" name="Teardrop 50"/>
          <p:cNvSpPr/>
          <p:nvPr/>
        </p:nvSpPr>
        <p:spPr>
          <a:xfrm rot="7945218">
            <a:off x="1939613" y="3160661"/>
            <a:ext cx="1202066" cy="1232195"/>
          </a:xfrm>
          <a:prstGeom prst="teardrop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29" name="شكل حر 28"/>
          <p:cNvSpPr/>
          <p:nvPr/>
        </p:nvSpPr>
        <p:spPr>
          <a:xfrm>
            <a:off x="2558211" y="4625788"/>
            <a:ext cx="373248" cy="834865"/>
          </a:xfrm>
          <a:custGeom>
            <a:avLst/>
            <a:gdLst>
              <a:gd name="connsiteX0" fmla="*/ 23624 w 373248"/>
              <a:gd name="connsiteY0" fmla="*/ 0 h 834865"/>
              <a:gd name="connsiteX1" fmla="*/ 37071 w 373248"/>
              <a:gd name="connsiteY1" fmla="*/ 753036 h 834865"/>
              <a:gd name="connsiteX2" fmla="*/ 373248 w 373248"/>
              <a:gd name="connsiteY2" fmla="*/ 779930 h 83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48" h="834865">
                <a:moveTo>
                  <a:pt x="23624" y="0"/>
                </a:moveTo>
                <a:cubicBezTo>
                  <a:pt x="1212" y="311524"/>
                  <a:pt x="-21200" y="623048"/>
                  <a:pt x="37071" y="753036"/>
                </a:cubicBezTo>
                <a:cubicBezTo>
                  <a:pt x="95342" y="883024"/>
                  <a:pt x="234295" y="831477"/>
                  <a:pt x="373248" y="7799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حر 29"/>
          <p:cNvSpPr/>
          <p:nvPr/>
        </p:nvSpPr>
        <p:spPr>
          <a:xfrm>
            <a:off x="1831225" y="4313994"/>
            <a:ext cx="373248" cy="834865"/>
          </a:xfrm>
          <a:custGeom>
            <a:avLst/>
            <a:gdLst>
              <a:gd name="connsiteX0" fmla="*/ 23624 w 373248"/>
              <a:gd name="connsiteY0" fmla="*/ 0 h 834865"/>
              <a:gd name="connsiteX1" fmla="*/ 37071 w 373248"/>
              <a:gd name="connsiteY1" fmla="*/ 753036 h 834865"/>
              <a:gd name="connsiteX2" fmla="*/ 373248 w 373248"/>
              <a:gd name="connsiteY2" fmla="*/ 779930 h 83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48" h="834865">
                <a:moveTo>
                  <a:pt x="23624" y="0"/>
                </a:moveTo>
                <a:cubicBezTo>
                  <a:pt x="1212" y="311524"/>
                  <a:pt x="-21200" y="623048"/>
                  <a:pt x="37071" y="753036"/>
                </a:cubicBezTo>
                <a:cubicBezTo>
                  <a:pt x="95342" y="883024"/>
                  <a:pt x="234295" y="831477"/>
                  <a:pt x="373248" y="7799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حر 30"/>
          <p:cNvSpPr/>
          <p:nvPr/>
        </p:nvSpPr>
        <p:spPr>
          <a:xfrm>
            <a:off x="1109082" y="3707262"/>
            <a:ext cx="373248" cy="834865"/>
          </a:xfrm>
          <a:custGeom>
            <a:avLst/>
            <a:gdLst>
              <a:gd name="connsiteX0" fmla="*/ 23624 w 373248"/>
              <a:gd name="connsiteY0" fmla="*/ 0 h 834865"/>
              <a:gd name="connsiteX1" fmla="*/ 37071 w 373248"/>
              <a:gd name="connsiteY1" fmla="*/ 753036 h 834865"/>
              <a:gd name="connsiteX2" fmla="*/ 373248 w 373248"/>
              <a:gd name="connsiteY2" fmla="*/ 779930 h 83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48" h="834865">
                <a:moveTo>
                  <a:pt x="23624" y="0"/>
                </a:moveTo>
                <a:cubicBezTo>
                  <a:pt x="1212" y="311524"/>
                  <a:pt x="-21200" y="623048"/>
                  <a:pt x="37071" y="753036"/>
                </a:cubicBezTo>
                <a:cubicBezTo>
                  <a:pt x="95342" y="883024"/>
                  <a:pt x="234295" y="831477"/>
                  <a:pt x="373248" y="7799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تطور وسائل الإعلام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4624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4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3" name="مستطيل 22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2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تطور وسائل الإعلام</a:t>
            </a:r>
            <a:endParaRPr lang="ar-SA" sz="2000" b="1" dirty="0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6" y="3309695"/>
            <a:ext cx="5489078" cy="2921719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7323944" y="3455894"/>
            <a:ext cx="2263808" cy="26221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أعد ترتيب الوسائل الإعلامية السابقة، وفق أهميتها الشخصية والاجتماعية لديك.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72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89"/>
          <p:cNvGrpSpPr>
            <a:grpSpLocks/>
          </p:cNvGrpSpPr>
          <p:nvPr/>
        </p:nvGrpSpPr>
        <p:grpSpPr bwMode="auto">
          <a:xfrm>
            <a:off x="10026711" y="1000368"/>
            <a:ext cx="956615" cy="815930"/>
            <a:chOff x="6337300" y="2947987"/>
            <a:chExt cx="614363" cy="523875"/>
          </a:xfrm>
          <a:solidFill>
            <a:schemeClr val="accent6">
              <a:lumMod val="75000"/>
            </a:schemeClr>
          </a:solidFill>
        </p:grpSpPr>
        <p:sp>
          <p:nvSpPr>
            <p:cNvPr id="5" name="Freeform 302"/>
            <p:cNvSpPr>
              <a:spLocks noChangeArrowheads="1"/>
            </p:cNvSpPr>
            <p:nvPr/>
          </p:nvSpPr>
          <p:spPr bwMode="auto">
            <a:xfrm>
              <a:off x="6515100" y="3128962"/>
              <a:ext cx="77788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6" name="Freeform 303"/>
            <p:cNvSpPr>
              <a:spLocks noChangeArrowheads="1"/>
            </p:cNvSpPr>
            <p:nvPr/>
          </p:nvSpPr>
          <p:spPr bwMode="auto">
            <a:xfrm>
              <a:off x="6605588" y="33956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8 h 210"/>
                <a:gd name="T4" fmla="*/ 108 w 218"/>
                <a:gd name="T5" fmla="*/ 0 h 210"/>
                <a:gd name="T6" fmla="*/ 0 w 218"/>
                <a:gd name="T7" fmla="*/ 108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7" name="Freeform 304"/>
            <p:cNvSpPr>
              <a:spLocks noChangeArrowheads="1"/>
            </p:cNvSpPr>
            <p:nvPr/>
          </p:nvSpPr>
          <p:spPr bwMode="auto">
            <a:xfrm>
              <a:off x="6515100" y="30384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8 h 218"/>
                <a:gd name="T4" fmla="*/ 109 w 218"/>
                <a:gd name="T5" fmla="*/ 0 h 218"/>
                <a:gd name="T6" fmla="*/ 0 w 218"/>
                <a:gd name="T7" fmla="*/ 108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8" name="Freeform 305"/>
            <p:cNvSpPr>
              <a:spLocks noChangeArrowheads="1"/>
            </p:cNvSpPr>
            <p:nvPr/>
          </p:nvSpPr>
          <p:spPr bwMode="auto">
            <a:xfrm>
              <a:off x="6515100" y="32162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9" name="Freeform 306"/>
            <p:cNvSpPr>
              <a:spLocks noChangeArrowheads="1"/>
            </p:cNvSpPr>
            <p:nvPr/>
          </p:nvSpPr>
          <p:spPr bwMode="auto">
            <a:xfrm>
              <a:off x="6515100" y="3305174"/>
              <a:ext cx="77788" cy="77788"/>
            </a:xfrm>
            <a:custGeom>
              <a:avLst/>
              <a:gdLst>
                <a:gd name="T0" fmla="*/ 109 w 218"/>
                <a:gd name="T1" fmla="*/ 217 h 218"/>
                <a:gd name="T2" fmla="*/ 217 w 218"/>
                <a:gd name="T3" fmla="*/ 109 h 218"/>
                <a:gd name="T4" fmla="*/ 109 w 218"/>
                <a:gd name="T5" fmla="*/ 0 h 218"/>
                <a:gd name="T6" fmla="*/ 0 w 218"/>
                <a:gd name="T7" fmla="*/ 109 h 218"/>
                <a:gd name="T8" fmla="*/ 109 w 218"/>
                <a:gd name="T9" fmla="*/ 217 h 218"/>
                <a:gd name="T10" fmla="*/ 109 w 218"/>
                <a:gd name="T11" fmla="*/ 217 h 218"/>
                <a:gd name="T12" fmla="*/ 109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lose/>
                  <a:moveTo>
                    <a:pt x="109" y="217"/>
                  </a:moveTo>
                  <a:lnTo>
                    <a:pt x="109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0" name="Freeform 307"/>
            <p:cNvSpPr>
              <a:spLocks noChangeArrowheads="1"/>
            </p:cNvSpPr>
            <p:nvPr/>
          </p:nvSpPr>
          <p:spPr bwMode="auto">
            <a:xfrm>
              <a:off x="6873875" y="3128962"/>
              <a:ext cx="77788" cy="76200"/>
            </a:xfrm>
            <a:custGeom>
              <a:avLst/>
              <a:gdLst>
                <a:gd name="T0" fmla="*/ 0 w 218"/>
                <a:gd name="T1" fmla="*/ 100 h 210"/>
                <a:gd name="T2" fmla="*/ 109 w 218"/>
                <a:gd name="T3" fmla="*/ 209 h 210"/>
                <a:gd name="T4" fmla="*/ 217 w 218"/>
                <a:gd name="T5" fmla="*/ 100 h 210"/>
                <a:gd name="T6" fmla="*/ 109 w 218"/>
                <a:gd name="T7" fmla="*/ 0 h 210"/>
                <a:gd name="T8" fmla="*/ 0 w 218"/>
                <a:gd name="T9" fmla="*/ 100 h 210"/>
                <a:gd name="T10" fmla="*/ 0 w 218"/>
                <a:gd name="T11" fmla="*/ 100 h 210"/>
                <a:gd name="T12" fmla="*/ 0 w 218"/>
                <a:gd name="T13" fmla="*/ 10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0" y="100"/>
                  </a:moveTo>
                  <a:cubicBezTo>
                    <a:pt x="0" y="167"/>
                    <a:pt x="50" y="209"/>
                    <a:pt x="109" y="209"/>
                  </a:cubicBez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1" name="Freeform 308"/>
            <p:cNvSpPr>
              <a:spLocks noChangeArrowheads="1"/>
            </p:cNvSpPr>
            <p:nvPr/>
          </p:nvSpPr>
          <p:spPr bwMode="auto">
            <a:xfrm>
              <a:off x="6605588" y="33051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2" name="Freeform 309"/>
            <p:cNvSpPr>
              <a:spLocks noChangeArrowheads="1"/>
            </p:cNvSpPr>
            <p:nvPr/>
          </p:nvSpPr>
          <p:spPr bwMode="auto">
            <a:xfrm>
              <a:off x="6337300" y="3173412"/>
              <a:ext cx="76200" cy="76200"/>
            </a:xfrm>
            <a:custGeom>
              <a:avLst/>
              <a:gdLst>
                <a:gd name="T0" fmla="*/ 108 w 210"/>
                <a:gd name="T1" fmla="*/ 209 h 210"/>
                <a:gd name="T2" fmla="*/ 209 w 210"/>
                <a:gd name="T3" fmla="*/ 100 h 210"/>
                <a:gd name="T4" fmla="*/ 108 w 210"/>
                <a:gd name="T5" fmla="*/ 0 h 210"/>
                <a:gd name="T6" fmla="*/ 0 w 210"/>
                <a:gd name="T7" fmla="*/ 100 h 210"/>
                <a:gd name="T8" fmla="*/ 108 w 210"/>
                <a:gd name="T9" fmla="*/ 209 h 210"/>
                <a:gd name="T10" fmla="*/ 108 w 210"/>
                <a:gd name="T11" fmla="*/ 209 h 210"/>
                <a:gd name="T12" fmla="*/ 108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8" y="209"/>
                  </a:moveTo>
                  <a:cubicBezTo>
                    <a:pt x="167" y="209"/>
                    <a:pt x="209" y="159"/>
                    <a:pt x="209" y="100"/>
                  </a:cubicBezTo>
                  <a:cubicBezTo>
                    <a:pt x="209" y="42"/>
                    <a:pt x="167" y="0"/>
                    <a:pt x="108" y="0"/>
                  </a:cubicBezTo>
                  <a:cubicBezTo>
                    <a:pt x="50" y="0"/>
                    <a:pt x="0" y="42"/>
                    <a:pt x="0" y="100"/>
                  </a:cubicBezTo>
                  <a:cubicBezTo>
                    <a:pt x="0" y="159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3" name="Freeform 310"/>
            <p:cNvSpPr>
              <a:spLocks noChangeArrowheads="1"/>
            </p:cNvSpPr>
            <p:nvPr/>
          </p:nvSpPr>
          <p:spPr bwMode="auto">
            <a:xfrm>
              <a:off x="6427788" y="3128962"/>
              <a:ext cx="76200" cy="76200"/>
            </a:xfrm>
            <a:custGeom>
              <a:avLst/>
              <a:gdLst>
                <a:gd name="T0" fmla="*/ 101 w 210"/>
                <a:gd name="T1" fmla="*/ 209 h 210"/>
                <a:gd name="T2" fmla="*/ 209 w 210"/>
                <a:gd name="T3" fmla="*/ 100 h 210"/>
                <a:gd name="T4" fmla="*/ 101 w 210"/>
                <a:gd name="T5" fmla="*/ 0 h 210"/>
                <a:gd name="T6" fmla="*/ 0 w 210"/>
                <a:gd name="T7" fmla="*/ 100 h 210"/>
                <a:gd name="T8" fmla="*/ 101 w 210"/>
                <a:gd name="T9" fmla="*/ 209 h 210"/>
                <a:gd name="T10" fmla="*/ 101 w 210"/>
                <a:gd name="T11" fmla="*/ 209 h 210"/>
                <a:gd name="T12" fmla="*/ 101 w 210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101" y="209"/>
                  </a:moveTo>
                  <a:cubicBezTo>
                    <a:pt x="159" y="209"/>
                    <a:pt x="209" y="167"/>
                    <a:pt x="209" y="100"/>
                  </a:cubicBezTo>
                  <a:cubicBezTo>
                    <a:pt x="209" y="41"/>
                    <a:pt x="159" y="0"/>
                    <a:pt x="101" y="0"/>
                  </a:cubicBezTo>
                  <a:cubicBezTo>
                    <a:pt x="42" y="0"/>
                    <a:pt x="0" y="41"/>
                    <a:pt x="0" y="100"/>
                  </a:cubicBezTo>
                  <a:cubicBezTo>
                    <a:pt x="0" y="167"/>
                    <a:pt x="42" y="209"/>
                    <a:pt x="101" y="209"/>
                  </a:cubicBezTo>
                  <a:close/>
                  <a:moveTo>
                    <a:pt x="101" y="209"/>
                  </a:moveTo>
                  <a:lnTo>
                    <a:pt x="101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4" name="Freeform 311"/>
            <p:cNvSpPr>
              <a:spLocks noChangeArrowheads="1"/>
            </p:cNvSpPr>
            <p:nvPr/>
          </p:nvSpPr>
          <p:spPr bwMode="auto">
            <a:xfrm>
              <a:off x="6427788" y="3216274"/>
              <a:ext cx="76200" cy="77788"/>
            </a:xfrm>
            <a:custGeom>
              <a:avLst/>
              <a:gdLst>
                <a:gd name="T0" fmla="*/ 101 w 210"/>
                <a:gd name="T1" fmla="*/ 217 h 218"/>
                <a:gd name="T2" fmla="*/ 209 w 210"/>
                <a:gd name="T3" fmla="*/ 109 h 218"/>
                <a:gd name="T4" fmla="*/ 101 w 210"/>
                <a:gd name="T5" fmla="*/ 0 h 218"/>
                <a:gd name="T6" fmla="*/ 0 w 210"/>
                <a:gd name="T7" fmla="*/ 109 h 218"/>
                <a:gd name="T8" fmla="*/ 101 w 210"/>
                <a:gd name="T9" fmla="*/ 217 h 218"/>
                <a:gd name="T10" fmla="*/ 101 w 210"/>
                <a:gd name="T11" fmla="*/ 217 h 218"/>
                <a:gd name="T12" fmla="*/ 101 w 210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8">
                  <a:moveTo>
                    <a:pt x="101" y="217"/>
                  </a:moveTo>
                  <a:cubicBezTo>
                    <a:pt x="159" y="217"/>
                    <a:pt x="209" y="167"/>
                    <a:pt x="209" y="109"/>
                  </a:cubicBezTo>
                  <a:cubicBezTo>
                    <a:pt x="209" y="50"/>
                    <a:pt x="159" y="0"/>
                    <a:pt x="101" y="0"/>
                  </a:cubicBezTo>
                  <a:cubicBezTo>
                    <a:pt x="42" y="0"/>
                    <a:pt x="0" y="50"/>
                    <a:pt x="0" y="109"/>
                  </a:cubicBezTo>
                  <a:cubicBezTo>
                    <a:pt x="0" y="167"/>
                    <a:pt x="42" y="217"/>
                    <a:pt x="101" y="217"/>
                  </a:cubicBezTo>
                  <a:close/>
                  <a:moveTo>
                    <a:pt x="101" y="217"/>
                  </a:moveTo>
                  <a:lnTo>
                    <a:pt x="101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5" name="Freeform 312"/>
            <p:cNvSpPr>
              <a:spLocks noChangeArrowheads="1"/>
            </p:cNvSpPr>
            <p:nvPr/>
          </p:nvSpPr>
          <p:spPr bwMode="auto">
            <a:xfrm>
              <a:off x="6783388" y="3128962"/>
              <a:ext cx="77787" cy="76200"/>
            </a:xfrm>
            <a:custGeom>
              <a:avLst/>
              <a:gdLst>
                <a:gd name="T0" fmla="*/ 109 w 218"/>
                <a:gd name="T1" fmla="*/ 209 h 210"/>
                <a:gd name="T2" fmla="*/ 217 w 218"/>
                <a:gd name="T3" fmla="*/ 100 h 210"/>
                <a:gd name="T4" fmla="*/ 109 w 218"/>
                <a:gd name="T5" fmla="*/ 0 h 210"/>
                <a:gd name="T6" fmla="*/ 0 w 218"/>
                <a:gd name="T7" fmla="*/ 100 h 210"/>
                <a:gd name="T8" fmla="*/ 109 w 218"/>
                <a:gd name="T9" fmla="*/ 209 h 210"/>
                <a:gd name="T10" fmla="*/ 109 w 218"/>
                <a:gd name="T11" fmla="*/ 209 h 210"/>
                <a:gd name="T12" fmla="*/ 109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9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9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9" y="209"/>
                  </a:cubicBezTo>
                  <a:close/>
                  <a:moveTo>
                    <a:pt x="109" y="209"/>
                  </a:moveTo>
                  <a:lnTo>
                    <a:pt x="109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6" name="Freeform 313"/>
            <p:cNvSpPr>
              <a:spLocks noChangeArrowheads="1"/>
            </p:cNvSpPr>
            <p:nvPr/>
          </p:nvSpPr>
          <p:spPr bwMode="auto">
            <a:xfrm>
              <a:off x="6696075" y="3128962"/>
              <a:ext cx="74613" cy="76200"/>
            </a:xfrm>
            <a:custGeom>
              <a:avLst/>
              <a:gdLst>
                <a:gd name="T0" fmla="*/ 100 w 209"/>
                <a:gd name="T1" fmla="*/ 209 h 210"/>
                <a:gd name="T2" fmla="*/ 208 w 209"/>
                <a:gd name="T3" fmla="*/ 100 h 210"/>
                <a:gd name="T4" fmla="*/ 100 w 209"/>
                <a:gd name="T5" fmla="*/ 0 h 210"/>
                <a:gd name="T6" fmla="*/ 0 w 209"/>
                <a:gd name="T7" fmla="*/ 100 h 210"/>
                <a:gd name="T8" fmla="*/ 100 w 209"/>
                <a:gd name="T9" fmla="*/ 209 h 210"/>
                <a:gd name="T10" fmla="*/ 100 w 209"/>
                <a:gd name="T11" fmla="*/ 209 h 210"/>
                <a:gd name="T12" fmla="*/ 100 w 209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0">
                  <a:moveTo>
                    <a:pt x="100" y="209"/>
                  </a:moveTo>
                  <a:cubicBezTo>
                    <a:pt x="167" y="209"/>
                    <a:pt x="208" y="167"/>
                    <a:pt x="208" y="100"/>
                  </a:cubicBezTo>
                  <a:cubicBezTo>
                    <a:pt x="208" y="41"/>
                    <a:pt x="167" y="0"/>
                    <a:pt x="100" y="0"/>
                  </a:cubicBezTo>
                  <a:cubicBezTo>
                    <a:pt x="41" y="0"/>
                    <a:pt x="0" y="41"/>
                    <a:pt x="0" y="100"/>
                  </a:cubicBezTo>
                  <a:cubicBezTo>
                    <a:pt x="0" y="167"/>
                    <a:pt x="41" y="209"/>
                    <a:pt x="100" y="209"/>
                  </a:cubicBezTo>
                  <a:close/>
                  <a:moveTo>
                    <a:pt x="100" y="209"/>
                  </a:moveTo>
                  <a:lnTo>
                    <a:pt x="100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Freeform 314"/>
            <p:cNvSpPr>
              <a:spLocks noChangeArrowheads="1"/>
            </p:cNvSpPr>
            <p:nvPr/>
          </p:nvSpPr>
          <p:spPr bwMode="auto">
            <a:xfrm>
              <a:off x="6783388" y="3216274"/>
              <a:ext cx="77787" cy="77788"/>
            </a:xfrm>
            <a:custGeom>
              <a:avLst/>
              <a:gdLst>
                <a:gd name="T0" fmla="*/ 217 w 218"/>
                <a:gd name="T1" fmla="*/ 109 h 218"/>
                <a:gd name="T2" fmla="*/ 109 w 218"/>
                <a:gd name="T3" fmla="*/ 0 h 218"/>
                <a:gd name="T4" fmla="*/ 0 w 218"/>
                <a:gd name="T5" fmla="*/ 109 h 218"/>
                <a:gd name="T6" fmla="*/ 109 w 218"/>
                <a:gd name="T7" fmla="*/ 217 h 218"/>
                <a:gd name="T8" fmla="*/ 217 w 218"/>
                <a:gd name="T9" fmla="*/ 109 h 218"/>
                <a:gd name="T10" fmla="*/ 217 w 218"/>
                <a:gd name="T11" fmla="*/ 109 h 218"/>
                <a:gd name="T12" fmla="*/ 217 w 218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217" y="109"/>
                  </a:moveTo>
                  <a:cubicBezTo>
                    <a:pt x="217" y="50"/>
                    <a:pt x="167" y="0"/>
                    <a:pt x="109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lose/>
                  <a:moveTo>
                    <a:pt x="217" y="109"/>
                  </a:moveTo>
                  <a:lnTo>
                    <a:pt x="217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8" name="Freeform 315"/>
            <p:cNvSpPr>
              <a:spLocks noChangeArrowheads="1"/>
            </p:cNvSpPr>
            <p:nvPr/>
          </p:nvSpPr>
          <p:spPr bwMode="auto">
            <a:xfrm>
              <a:off x="6605588" y="32162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9" name="Freeform 316"/>
            <p:cNvSpPr>
              <a:spLocks noChangeArrowheads="1"/>
            </p:cNvSpPr>
            <p:nvPr/>
          </p:nvSpPr>
          <p:spPr bwMode="auto">
            <a:xfrm>
              <a:off x="6873875" y="3216274"/>
              <a:ext cx="77788" cy="77788"/>
            </a:xfrm>
            <a:custGeom>
              <a:avLst/>
              <a:gdLst>
                <a:gd name="T0" fmla="*/ 109 w 218"/>
                <a:gd name="T1" fmla="*/ 0 h 218"/>
                <a:gd name="T2" fmla="*/ 0 w 218"/>
                <a:gd name="T3" fmla="*/ 109 h 218"/>
                <a:gd name="T4" fmla="*/ 109 w 218"/>
                <a:gd name="T5" fmla="*/ 217 h 218"/>
                <a:gd name="T6" fmla="*/ 217 w 218"/>
                <a:gd name="T7" fmla="*/ 109 h 218"/>
                <a:gd name="T8" fmla="*/ 109 w 218"/>
                <a:gd name="T9" fmla="*/ 0 h 218"/>
                <a:gd name="T10" fmla="*/ 109 w 218"/>
                <a:gd name="T11" fmla="*/ 0 h 218"/>
                <a:gd name="T12" fmla="*/ 109 w 21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9" y="217"/>
                  </a:cubicBez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9" y="0"/>
                  </a:cubicBezTo>
                  <a:close/>
                  <a:moveTo>
                    <a:pt x="109" y="0"/>
                  </a:move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0" name="Freeform 317"/>
            <p:cNvSpPr>
              <a:spLocks noChangeArrowheads="1"/>
            </p:cNvSpPr>
            <p:nvPr/>
          </p:nvSpPr>
          <p:spPr bwMode="auto">
            <a:xfrm>
              <a:off x="6605588" y="3128962"/>
              <a:ext cx="77787" cy="76200"/>
            </a:xfrm>
            <a:custGeom>
              <a:avLst/>
              <a:gdLst>
                <a:gd name="T0" fmla="*/ 108 w 218"/>
                <a:gd name="T1" fmla="*/ 209 h 210"/>
                <a:gd name="T2" fmla="*/ 217 w 218"/>
                <a:gd name="T3" fmla="*/ 100 h 210"/>
                <a:gd name="T4" fmla="*/ 108 w 218"/>
                <a:gd name="T5" fmla="*/ 0 h 210"/>
                <a:gd name="T6" fmla="*/ 0 w 218"/>
                <a:gd name="T7" fmla="*/ 100 h 210"/>
                <a:gd name="T8" fmla="*/ 108 w 218"/>
                <a:gd name="T9" fmla="*/ 209 h 210"/>
                <a:gd name="T10" fmla="*/ 108 w 218"/>
                <a:gd name="T11" fmla="*/ 209 h 210"/>
                <a:gd name="T12" fmla="*/ 108 w 218"/>
                <a:gd name="T13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0">
                  <a:moveTo>
                    <a:pt x="108" y="209"/>
                  </a:moveTo>
                  <a:cubicBezTo>
                    <a:pt x="167" y="209"/>
                    <a:pt x="217" y="167"/>
                    <a:pt x="217" y="100"/>
                  </a:cubicBezTo>
                  <a:cubicBezTo>
                    <a:pt x="217" y="41"/>
                    <a:pt x="167" y="0"/>
                    <a:pt x="108" y="0"/>
                  </a:cubicBezTo>
                  <a:cubicBezTo>
                    <a:pt x="50" y="0"/>
                    <a:pt x="0" y="41"/>
                    <a:pt x="0" y="100"/>
                  </a:cubicBezTo>
                  <a:cubicBezTo>
                    <a:pt x="0" y="167"/>
                    <a:pt x="50" y="209"/>
                    <a:pt x="108" y="209"/>
                  </a:cubicBezTo>
                  <a:close/>
                  <a:moveTo>
                    <a:pt x="108" y="209"/>
                  </a:moveTo>
                  <a:lnTo>
                    <a:pt x="108" y="2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1" name="Freeform 318"/>
            <p:cNvSpPr>
              <a:spLocks noChangeArrowheads="1"/>
            </p:cNvSpPr>
            <p:nvPr/>
          </p:nvSpPr>
          <p:spPr bwMode="auto">
            <a:xfrm>
              <a:off x="6605588" y="3038474"/>
              <a:ext cx="77787" cy="77788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8 h 218"/>
                <a:gd name="T4" fmla="*/ 108 w 218"/>
                <a:gd name="T5" fmla="*/ 0 h 218"/>
                <a:gd name="T6" fmla="*/ 0 w 218"/>
                <a:gd name="T7" fmla="*/ 108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8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8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Freeform 319"/>
            <p:cNvSpPr>
              <a:spLocks noChangeArrowheads="1"/>
            </p:cNvSpPr>
            <p:nvPr/>
          </p:nvSpPr>
          <p:spPr bwMode="auto">
            <a:xfrm>
              <a:off x="6605588" y="2947987"/>
              <a:ext cx="77787" cy="77787"/>
            </a:xfrm>
            <a:custGeom>
              <a:avLst/>
              <a:gdLst>
                <a:gd name="T0" fmla="*/ 108 w 218"/>
                <a:gd name="T1" fmla="*/ 217 h 218"/>
                <a:gd name="T2" fmla="*/ 217 w 218"/>
                <a:gd name="T3" fmla="*/ 109 h 218"/>
                <a:gd name="T4" fmla="*/ 108 w 218"/>
                <a:gd name="T5" fmla="*/ 0 h 218"/>
                <a:gd name="T6" fmla="*/ 0 w 218"/>
                <a:gd name="T7" fmla="*/ 109 h 218"/>
                <a:gd name="T8" fmla="*/ 108 w 218"/>
                <a:gd name="T9" fmla="*/ 217 h 218"/>
                <a:gd name="T10" fmla="*/ 108 w 218"/>
                <a:gd name="T11" fmla="*/ 217 h 218"/>
                <a:gd name="T12" fmla="*/ 108 w 218"/>
                <a:gd name="T1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18">
                  <a:moveTo>
                    <a:pt x="108" y="217"/>
                  </a:moveTo>
                  <a:cubicBezTo>
                    <a:pt x="167" y="217"/>
                    <a:pt x="217" y="167"/>
                    <a:pt x="217" y="109"/>
                  </a:cubicBezTo>
                  <a:cubicBezTo>
                    <a:pt x="217" y="50"/>
                    <a:pt x="167" y="0"/>
                    <a:pt x="108" y="0"/>
                  </a:cubicBezTo>
                  <a:cubicBezTo>
                    <a:pt x="50" y="0"/>
                    <a:pt x="0" y="50"/>
                    <a:pt x="0" y="109"/>
                  </a:cubicBezTo>
                  <a:cubicBezTo>
                    <a:pt x="0" y="167"/>
                    <a:pt x="50" y="217"/>
                    <a:pt x="108" y="217"/>
                  </a:cubicBezTo>
                  <a:close/>
                  <a:moveTo>
                    <a:pt x="108" y="217"/>
                  </a:moveTo>
                  <a:lnTo>
                    <a:pt x="108" y="2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3" name="Freeform 320"/>
            <p:cNvSpPr>
              <a:spLocks noChangeArrowheads="1"/>
            </p:cNvSpPr>
            <p:nvPr/>
          </p:nvSpPr>
          <p:spPr bwMode="auto">
            <a:xfrm>
              <a:off x="6696075" y="3216274"/>
              <a:ext cx="74613" cy="77788"/>
            </a:xfrm>
            <a:custGeom>
              <a:avLst/>
              <a:gdLst>
                <a:gd name="T0" fmla="*/ 208 w 209"/>
                <a:gd name="T1" fmla="*/ 109 h 218"/>
                <a:gd name="T2" fmla="*/ 100 w 209"/>
                <a:gd name="T3" fmla="*/ 0 h 218"/>
                <a:gd name="T4" fmla="*/ 0 w 209"/>
                <a:gd name="T5" fmla="*/ 109 h 218"/>
                <a:gd name="T6" fmla="*/ 100 w 209"/>
                <a:gd name="T7" fmla="*/ 217 h 218"/>
                <a:gd name="T8" fmla="*/ 208 w 209"/>
                <a:gd name="T9" fmla="*/ 109 h 218"/>
                <a:gd name="T10" fmla="*/ 208 w 209"/>
                <a:gd name="T11" fmla="*/ 109 h 218"/>
                <a:gd name="T12" fmla="*/ 208 w 209"/>
                <a:gd name="T13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18">
                  <a:moveTo>
                    <a:pt x="208" y="109"/>
                  </a:moveTo>
                  <a:cubicBezTo>
                    <a:pt x="208" y="50"/>
                    <a:pt x="167" y="0"/>
                    <a:pt x="100" y="0"/>
                  </a:cubicBezTo>
                  <a:cubicBezTo>
                    <a:pt x="41" y="0"/>
                    <a:pt x="0" y="50"/>
                    <a:pt x="0" y="109"/>
                  </a:cubicBezTo>
                  <a:cubicBezTo>
                    <a:pt x="0" y="167"/>
                    <a:pt x="41" y="217"/>
                    <a:pt x="100" y="217"/>
                  </a:cubicBezTo>
                  <a:cubicBezTo>
                    <a:pt x="167" y="217"/>
                    <a:pt x="208" y="167"/>
                    <a:pt x="208" y="109"/>
                  </a:cubicBezTo>
                  <a:close/>
                  <a:moveTo>
                    <a:pt x="208" y="109"/>
                  </a:moveTo>
                  <a:lnTo>
                    <a:pt x="208" y="10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24" name="مستطيل 23"/>
          <p:cNvSpPr/>
          <p:nvPr/>
        </p:nvSpPr>
        <p:spPr>
          <a:xfrm>
            <a:off x="7176027" y="1141302"/>
            <a:ext cx="2410691" cy="55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الجلسة الأولى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3953435" y="2542436"/>
            <a:ext cx="5633283" cy="5563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تمرين 3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3953434" y="1908561"/>
            <a:ext cx="5633283" cy="5563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تطور وسائل الإعلام</a:t>
            </a:r>
            <a:endParaRPr lang="ar-SA" sz="2000" b="1" dirty="0"/>
          </a:p>
        </p:txBody>
      </p:sp>
      <p:sp>
        <p:nvSpPr>
          <p:cNvPr id="27" name="مستطيل 26"/>
          <p:cNvSpPr/>
          <p:nvPr/>
        </p:nvSpPr>
        <p:spPr>
          <a:xfrm>
            <a:off x="7323944" y="3455894"/>
            <a:ext cx="2263808" cy="26221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ما هي الحاجات التي أدت إلى اختراع الأدوات العالمية التي ذكرت؟ وما هي المهارات الشخصية والاجتماعية التي</a:t>
            </a:r>
          </a:p>
          <a:p>
            <a:pPr algn="ctr"/>
            <a:r>
              <a:rPr lang="ar-SA" dirty="0"/>
              <a:t>استخدمت في اختراعها</a:t>
            </a:r>
            <a:r>
              <a:rPr lang="ar-SA" dirty="0" smtClean="0"/>
              <a:t>؟</a:t>
            </a:r>
            <a:endParaRPr lang="ar-SA" dirty="0"/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6" y="3309695"/>
            <a:ext cx="5489078" cy="29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1602</Words>
  <Application>Microsoft Office PowerPoint</Application>
  <PresentationFormat>ملء الشاشة</PresentationFormat>
  <Paragraphs>356</Paragraphs>
  <Slides>59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59</vt:i4>
      </vt:variant>
    </vt:vector>
  </HeadingPairs>
  <TitlesOfParts>
    <vt:vector size="75" baseType="lpstr">
      <vt:lpstr>SimSun</vt:lpstr>
      <vt:lpstr>AdobeHebrew-Regular</vt:lpstr>
      <vt:lpstr>Arial</vt:lpstr>
      <vt:lpstr>Calibri</vt:lpstr>
      <vt:lpstr>Calibri Light</vt:lpstr>
      <vt:lpstr>Gill Sans</vt:lpstr>
      <vt:lpstr>Isra-Regular</vt:lpstr>
      <vt:lpstr>Lato Black</vt:lpstr>
      <vt:lpstr>Lato Light</vt:lpstr>
      <vt:lpstr>Lato Regular</vt:lpstr>
      <vt:lpstr>Muna</vt:lpstr>
      <vt:lpstr>Open Sans Light</vt:lpstr>
      <vt:lpstr>Raleway Black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عماد</dc:creator>
  <cp:lastModifiedBy>emad alShih.</cp:lastModifiedBy>
  <cp:revision>69</cp:revision>
  <dcterms:created xsi:type="dcterms:W3CDTF">2016-02-25T08:30:00Z</dcterms:created>
  <dcterms:modified xsi:type="dcterms:W3CDTF">2016-03-27T13:33:30Z</dcterms:modified>
</cp:coreProperties>
</file>