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slides/slide9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6"/>
  </p:notesMasterIdLst>
  <p:sldIdLst>
    <p:sldId id="260" r:id="rId2"/>
    <p:sldId id="257" r:id="rId3"/>
    <p:sldId id="430" r:id="rId4"/>
    <p:sldId id="431" r:id="rId5"/>
    <p:sldId id="432" r:id="rId6"/>
    <p:sldId id="433" r:id="rId7"/>
    <p:sldId id="434" r:id="rId8"/>
    <p:sldId id="435" r:id="rId9"/>
    <p:sldId id="436" r:id="rId10"/>
    <p:sldId id="437" r:id="rId11"/>
    <p:sldId id="438" r:id="rId12"/>
    <p:sldId id="444" r:id="rId13"/>
    <p:sldId id="439" r:id="rId14"/>
    <p:sldId id="440" r:id="rId15"/>
    <p:sldId id="441" r:id="rId16"/>
    <p:sldId id="419" r:id="rId17"/>
    <p:sldId id="258" r:id="rId18"/>
    <p:sldId id="442" r:id="rId19"/>
    <p:sldId id="443" r:id="rId20"/>
    <p:sldId id="422" r:id="rId21"/>
    <p:sldId id="420" r:id="rId22"/>
    <p:sldId id="421" r:id="rId23"/>
    <p:sldId id="261" r:id="rId24"/>
    <p:sldId id="292" r:id="rId25"/>
    <p:sldId id="378" r:id="rId26"/>
    <p:sldId id="377" r:id="rId27"/>
    <p:sldId id="426" r:id="rId28"/>
    <p:sldId id="427" r:id="rId29"/>
    <p:sldId id="428" r:id="rId30"/>
    <p:sldId id="306" r:id="rId31"/>
    <p:sldId id="307" r:id="rId32"/>
    <p:sldId id="352" r:id="rId33"/>
    <p:sldId id="312" r:id="rId34"/>
    <p:sldId id="425" r:id="rId35"/>
    <p:sldId id="370" r:id="rId36"/>
    <p:sldId id="415" r:id="rId37"/>
    <p:sldId id="371" r:id="rId38"/>
    <p:sldId id="416" r:id="rId39"/>
    <p:sldId id="372" r:id="rId40"/>
    <p:sldId id="373" r:id="rId41"/>
    <p:sldId id="417" r:id="rId42"/>
    <p:sldId id="374" r:id="rId43"/>
    <p:sldId id="375" r:id="rId44"/>
    <p:sldId id="376" r:id="rId45"/>
    <p:sldId id="429" r:id="rId46"/>
    <p:sldId id="356" r:id="rId47"/>
    <p:sldId id="359" r:id="rId48"/>
    <p:sldId id="360" r:id="rId49"/>
    <p:sldId id="361" r:id="rId50"/>
    <p:sldId id="363" r:id="rId51"/>
    <p:sldId id="364" r:id="rId52"/>
    <p:sldId id="365" r:id="rId53"/>
    <p:sldId id="368" r:id="rId54"/>
    <p:sldId id="369" r:id="rId55"/>
    <p:sldId id="362" r:id="rId56"/>
    <p:sldId id="406" r:id="rId57"/>
    <p:sldId id="270" r:id="rId58"/>
    <p:sldId id="300" r:id="rId59"/>
    <p:sldId id="297" r:id="rId60"/>
    <p:sldId id="298" r:id="rId61"/>
    <p:sldId id="299" r:id="rId62"/>
    <p:sldId id="379" r:id="rId63"/>
    <p:sldId id="271" r:id="rId64"/>
    <p:sldId id="272" r:id="rId65"/>
    <p:sldId id="273" r:id="rId66"/>
    <p:sldId id="274" r:id="rId67"/>
    <p:sldId id="407" r:id="rId68"/>
    <p:sldId id="380" r:id="rId69"/>
    <p:sldId id="408" r:id="rId70"/>
    <p:sldId id="381" r:id="rId71"/>
    <p:sldId id="382" r:id="rId72"/>
    <p:sldId id="409" r:id="rId73"/>
    <p:sldId id="383" r:id="rId74"/>
    <p:sldId id="385" r:id="rId75"/>
    <p:sldId id="346" r:id="rId76"/>
    <p:sldId id="347" r:id="rId77"/>
    <p:sldId id="348" r:id="rId78"/>
    <p:sldId id="412" r:id="rId79"/>
    <p:sldId id="411" r:id="rId80"/>
    <p:sldId id="281" r:id="rId81"/>
    <p:sldId id="413" r:id="rId82"/>
    <p:sldId id="304" r:id="rId83"/>
    <p:sldId id="414" r:id="rId84"/>
    <p:sldId id="283" r:id="rId85"/>
    <p:sldId id="387" r:id="rId86"/>
    <p:sldId id="388" r:id="rId87"/>
    <p:sldId id="405" r:id="rId88"/>
    <p:sldId id="389" r:id="rId89"/>
    <p:sldId id="390" r:id="rId90"/>
    <p:sldId id="391" r:id="rId91"/>
    <p:sldId id="392" r:id="rId92"/>
    <p:sldId id="393" r:id="rId93"/>
    <p:sldId id="394" r:id="rId94"/>
    <p:sldId id="395" r:id="rId95"/>
    <p:sldId id="396" r:id="rId96"/>
    <p:sldId id="397" r:id="rId97"/>
    <p:sldId id="398" r:id="rId98"/>
    <p:sldId id="399" r:id="rId99"/>
    <p:sldId id="400" r:id="rId100"/>
    <p:sldId id="401" r:id="rId101"/>
    <p:sldId id="402" r:id="rId102"/>
    <p:sldId id="403" r:id="rId103"/>
    <p:sldId id="404" r:id="rId104"/>
    <p:sldId id="424" r:id="rId10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CC3300"/>
    <a:srgbClr val="006600"/>
    <a:srgbClr val="D60093"/>
    <a:srgbClr val="663300"/>
    <a:srgbClr val="003399"/>
    <a:srgbClr val="307788"/>
    <a:srgbClr val="A50021"/>
    <a:srgbClr val="378303"/>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6" d="100"/>
          <a:sy n="66" d="100"/>
        </p:scale>
        <p:origin x="-864" y="-96"/>
      </p:cViewPr>
      <p:guideLst>
        <p:guide orient="horz" pos="2160"/>
        <p:guide pos="3840"/>
      </p:guideLst>
    </p:cSldViewPr>
  </p:slideViewPr>
  <p:notesTextViewPr>
    <p:cViewPr>
      <p:scale>
        <a:sx n="1" d="1"/>
        <a:sy n="1" d="1"/>
      </p:scale>
      <p:origin x="0" y="0"/>
    </p:cViewPr>
  </p:notesTextViewPr>
  <p:sorterViewPr>
    <p:cViewPr>
      <p:scale>
        <a:sx n="66" d="100"/>
        <a:sy n="66" d="100"/>
      </p:scale>
      <p:origin x="0" y="429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1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image" Target="../media/image82.jpeg"/></Relationships>
</file>

<file path=ppt/diagrams/_rels/data11.xml.rels><?xml version="1.0" encoding="UTF-8" standalone="yes"?>
<Relationships xmlns="http://schemas.openxmlformats.org/package/2006/relationships"><Relationship Id="rId1" Type="http://schemas.openxmlformats.org/officeDocument/2006/relationships/image" Target="../media/image84.jpeg"/></Relationships>
</file>

<file path=ppt/diagrams/_rels/data12.xml.rels><?xml version="1.0" encoding="UTF-8" standalone="yes"?>
<Relationships xmlns="http://schemas.openxmlformats.org/package/2006/relationships"><Relationship Id="rId1" Type="http://schemas.openxmlformats.org/officeDocument/2006/relationships/image" Target="../media/image85.jpeg"/></Relationships>
</file>

<file path=ppt/diagrams/_rels/data13.xml.rels><?xml version="1.0" encoding="UTF-8" standalone="yes"?>
<Relationships xmlns="http://schemas.openxmlformats.org/package/2006/relationships"><Relationship Id="rId1" Type="http://schemas.openxmlformats.org/officeDocument/2006/relationships/image" Target="../media/image86.jpeg"/></Relationships>
</file>

<file path=ppt/diagrams/_rels/data1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image" Target="../media/image88.jpeg"/></Relationships>
</file>

<file path=ppt/diagrams/_rels/data1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image" Target="../media/image90.jpeg"/></Relationships>
</file>

<file path=ppt/diagrams/_rels/data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image" Target="../media/image72.png"/></Relationships>
</file>

<file path=ppt/diagrams/_rels/data4.xml.rels><?xml version="1.0" encoding="UTF-8" standalone="yes"?>
<Relationships xmlns="http://schemas.openxmlformats.org/package/2006/relationships"><Relationship Id="rId1" Type="http://schemas.openxmlformats.org/officeDocument/2006/relationships/image" Target="../media/image75.gif"/></Relationships>
</file>

<file path=ppt/diagrams/_rels/data5.xml.rels><?xml version="1.0" encoding="UTF-8" standalone="yes"?>
<Relationships xmlns="http://schemas.openxmlformats.org/package/2006/relationships"><Relationship Id="rId1" Type="http://schemas.openxmlformats.org/officeDocument/2006/relationships/image" Target="../media/image76.gif"/></Relationships>
</file>

<file path=ppt/diagrams/_rels/data6.xml.rels><?xml version="1.0" encoding="UTF-8" standalone="yes"?>
<Relationships xmlns="http://schemas.openxmlformats.org/package/2006/relationships"><Relationship Id="rId1" Type="http://schemas.openxmlformats.org/officeDocument/2006/relationships/image" Target="../media/image77.jpeg"/></Relationships>
</file>

<file path=ppt/diagrams/_rels/data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image" Target="../media/image78.jpeg"/></Relationships>
</file>

<file path=ppt/diagrams/_rels/data8.xml.rels><?xml version="1.0" encoding="UTF-8" standalone="yes"?>
<Relationships xmlns="http://schemas.openxmlformats.org/package/2006/relationships"><Relationship Id="rId1" Type="http://schemas.openxmlformats.org/officeDocument/2006/relationships/image" Target="../media/image80.jpeg"/></Relationships>
</file>

<file path=ppt/diagrams/_rels/data9.xml.rels><?xml version="1.0" encoding="UTF-8" standalone="yes"?>
<Relationships xmlns="http://schemas.openxmlformats.org/package/2006/relationships"><Relationship Id="rId1" Type="http://schemas.openxmlformats.org/officeDocument/2006/relationships/image" Target="../media/image8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4EDB1-436A-4F2E-94BD-80F82E5A4678}" type="doc">
      <dgm:prSet loTypeId="urn:microsoft.com/office/officeart/2005/8/layout/arrow2" loCatId="process" qsTypeId="urn:microsoft.com/office/officeart/2005/8/quickstyle/simple1" qsCatId="simple" csTypeId="urn:microsoft.com/office/officeart/2005/8/colors/accent1_2" csCatId="accent1" phldr="1"/>
      <dgm:spPr/>
    </dgm:pt>
    <dgm:pt modelId="{2DA4C3AC-F7DC-42E8-A6A3-9ACCBD3E44F0}">
      <dgm:prSet phldrT="[نص]"/>
      <dgm:spPr/>
      <dgm:t>
        <a:bodyPr/>
        <a:lstStyle/>
        <a:p>
          <a:pPr rtl="1"/>
          <a:r>
            <a:rPr lang="ar-SA" dirty="0" smtClean="0">
              <a:solidFill>
                <a:srgbClr val="378303"/>
              </a:solidFill>
              <a:cs typeface="+mj-cs"/>
            </a:rPr>
            <a:t>المكون</a:t>
          </a:r>
        </a:p>
        <a:p>
          <a:pPr rtl="1"/>
          <a:r>
            <a:rPr lang="ar-SA" dirty="0" smtClean="0">
              <a:solidFill>
                <a:srgbClr val="378303"/>
              </a:solidFill>
              <a:cs typeface="+mj-cs"/>
            </a:rPr>
            <a:t>المعرفي</a:t>
          </a:r>
          <a:endParaRPr lang="ar-SA" dirty="0">
            <a:solidFill>
              <a:srgbClr val="378303"/>
            </a:solidFill>
            <a:cs typeface="+mj-cs"/>
          </a:endParaRPr>
        </a:p>
      </dgm:t>
    </dgm:pt>
    <dgm:pt modelId="{E9B98980-EF98-4CF3-9B39-13E5B4724E7B}" type="parTrans" cxnId="{B4D6AF27-3CCD-460E-B771-EEB09B753411}">
      <dgm:prSet/>
      <dgm:spPr/>
      <dgm:t>
        <a:bodyPr/>
        <a:lstStyle/>
        <a:p>
          <a:pPr rtl="1"/>
          <a:endParaRPr lang="ar-SA">
            <a:cs typeface="+mj-cs"/>
          </a:endParaRPr>
        </a:p>
      </dgm:t>
    </dgm:pt>
    <dgm:pt modelId="{D5F3AA70-5A06-4044-A894-4E00C9A10F51}" type="sibTrans" cxnId="{B4D6AF27-3CCD-460E-B771-EEB09B753411}">
      <dgm:prSet/>
      <dgm:spPr/>
      <dgm:t>
        <a:bodyPr/>
        <a:lstStyle/>
        <a:p>
          <a:pPr rtl="1"/>
          <a:endParaRPr lang="ar-SA">
            <a:cs typeface="+mj-cs"/>
          </a:endParaRPr>
        </a:p>
      </dgm:t>
    </dgm:pt>
    <dgm:pt modelId="{C8DA476B-E512-42BA-A9F4-26FF8522931C}">
      <dgm:prSet phldrT="[نص]"/>
      <dgm:spPr/>
      <dgm:t>
        <a:bodyPr/>
        <a:lstStyle/>
        <a:p>
          <a:pPr algn="r" rtl="1"/>
          <a:r>
            <a:rPr lang="ar-SA" dirty="0" smtClean="0">
              <a:solidFill>
                <a:srgbClr val="FF0000"/>
              </a:solidFill>
              <a:cs typeface="+mj-cs"/>
            </a:rPr>
            <a:t>المكون</a:t>
          </a:r>
        </a:p>
        <a:p>
          <a:pPr algn="r" rtl="1"/>
          <a:r>
            <a:rPr lang="ar-SA" dirty="0" smtClean="0">
              <a:solidFill>
                <a:srgbClr val="FF0000"/>
              </a:solidFill>
              <a:cs typeface="+mj-cs"/>
            </a:rPr>
            <a:t>الوجداني</a:t>
          </a:r>
          <a:endParaRPr lang="ar-SA" dirty="0">
            <a:solidFill>
              <a:srgbClr val="FF0000"/>
            </a:solidFill>
            <a:cs typeface="+mj-cs"/>
          </a:endParaRPr>
        </a:p>
      </dgm:t>
    </dgm:pt>
    <dgm:pt modelId="{49AC781B-841F-4A99-B4F9-C42B61BD6A58}" type="parTrans" cxnId="{7053125B-CB37-44F8-99FF-67572F288BF7}">
      <dgm:prSet/>
      <dgm:spPr/>
      <dgm:t>
        <a:bodyPr/>
        <a:lstStyle/>
        <a:p>
          <a:pPr rtl="1"/>
          <a:endParaRPr lang="ar-SA">
            <a:cs typeface="+mj-cs"/>
          </a:endParaRPr>
        </a:p>
      </dgm:t>
    </dgm:pt>
    <dgm:pt modelId="{537AB52C-1D63-4F1C-9FE0-B017E56A4886}" type="sibTrans" cxnId="{7053125B-CB37-44F8-99FF-67572F288BF7}">
      <dgm:prSet/>
      <dgm:spPr/>
      <dgm:t>
        <a:bodyPr/>
        <a:lstStyle/>
        <a:p>
          <a:pPr rtl="1"/>
          <a:endParaRPr lang="ar-SA">
            <a:cs typeface="+mj-cs"/>
          </a:endParaRPr>
        </a:p>
      </dgm:t>
    </dgm:pt>
    <dgm:pt modelId="{32C3243F-0199-4B6E-BA0D-6604B4F867AA}">
      <dgm:prSet phldrT="[نص]"/>
      <dgm:spPr/>
      <dgm:t>
        <a:bodyPr/>
        <a:lstStyle/>
        <a:p>
          <a:pPr algn="ctr" rtl="1"/>
          <a:r>
            <a:rPr lang="ar-SA" dirty="0" smtClean="0">
              <a:solidFill>
                <a:srgbClr val="003399"/>
              </a:solidFill>
              <a:cs typeface="+mj-cs"/>
            </a:rPr>
            <a:t>المكون </a:t>
          </a:r>
        </a:p>
        <a:p>
          <a:pPr algn="l" rtl="1"/>
          <a:r>
            <a:rPr lang="ar-SA" dirty="0" smtClean="0">
              <a:solidFill>
                <a:srgbClr val="003399"/>
              </a:solidFill>
              <a:cs typeface="+mj-cs"/>
            </a:rPr>
            <a:t>السلوكي</a:t>
          </a:r>
          <a:endParaRPr lang="ar-SA" dirty="0">
            <a:solidFill>
              <a:srgbClr val="003399"/>
            </a:solidFill>
            <a:cs typeface="+mj-cs"/>
          </a:endParaRPr>
        </a:p>
      </dgm:t>
    </dgm:pt>
    <dgm:pt modelId="{1F8884DC-1EE8-40E2-ACB9-876BFF295853}" type="parTrans" cxnId="{955C78B6-65B3-4F56-B329-F3886DAAF812}">
      <dgm:prSet/>
      <dgm:spPr/>
      <dgm:t>
        <a:bodyPr/>
        <a:lstStyle/>
        <a:p>
          <a:pPr rtl="1"/>
          <a:endParaRPr lang="ar-SA">
            <a:cs typeface="+mj-cs"/>
          </a:endParaRPr>
        </a:p>
      </dgm:t>
    </dgm:pt>
    <dgm:pt modelId="{B3A1E8F9-331B-4BEA-AD55-A7C36D51983D}" type="sibTrans" cxnId="{955C78B6-65B3-4F56-B329-F3886DAAF812}">
      <dgm:prSet/>
      <dgm:spPr/>
      <dgm:t>
        <a:bodyPr/>
        <a:lstStyle/>
        <a:p>
          <a:pPr rtl="1"/>
          <a:endParaRPr lang="ar-SA">
            <a:cs typeface="+mj-cs"/>
          </a:endParaRPr>
        </a:p>
      </dgm:t>
    </dgm:pt>
    <dgm:pt modelId="{E363A52B-07ED-4EBA-8D5C-76711828AA7D}" type="pres">
      <dgm:prSet presAssocID="{37A4EDB1-436A-4F2E-94BD-80F82E5A4678}" presName="arrowDiagram" presStyleCnt="0">
        <dgm:presLayoutVars>
          <dgm:chMax val="5"/>
          <dgm:dir/>
          <dgm:resizeHandles val="exact"/>
        </dgm:presLayoutVars>
      </dgm:prSet>
      <dgm:spPr/>
    </dgm:pt>
    <dgm:pt modelId="{CC707A6E-277D-46BC-A945-1440E30D0EFA}" type="pres">
      <dgm:prSet presAssocID="{37A4EDB1-436A-4F2E-94BD-80F82E5A4678}" presName="arrow" presStyleLbl="bgShp" presStyleIdx="0" presStyleCnt="1"/>
      <dgm:spPr>
        <a:solidFill>
          <a:srgbClr val="C00000"/>
        </a:solidFill>
      </dgm:spPr>
    </dgm:pt>
    <dgm:pt modelId="{6882DD2A-587D-496D-867F-4565C09F0B77}" type="pres">
      <dgm:prSet presAssocID="{37A4EDB1-436A-4F2E-94BD-80F82E5A4678}" presName="arrowDiagram3" presStyleCnt="0"/>
      <dgm:spPr/>
    </dgm:pt>
    <dgm:pt modelId="{EF7774E8-3795-4A87-B1B3-14444D5DC02F}" type="pres">
      <dgm:prSet presAssocID="{2DA4C3AC-F7DC-42E8-A6A3-9ACCBD3E44F0}" presName="bullet3a" presStyleLbl="node1" presStyleIdx="0" presStyleCnt="3"/>
      <dgm:spPr/>
    </dgm:pt>
    <dgm:pt modelId="{742B6887-27E5-4088-8076-44D6216DE99F}" type="pres">
      <dgm:prSet presAssocID="{2DA4C3AC-F7DC-42E8-A6A3-9ACCBD3E44F0}" presName="textBox3a" presStyleLbl="revTx" presStyleIdx="0" presStyleCnt="3" custScaleX="59226" custLinFactNeighborX="-5558" custLinFactNeighborY="-12290">
        <dgm:presLayoutVars>
          <dgm:bulletEnabled val="1"/>
        </dgm:presLayoutVars>
      </dgm:prSet>
      <dgm:spPr/>
      <dgm:t>
        <a:bodyPr/>
        <a:lstStyle/>
        <a:p>
          <a:pPr rtl="1"/>
          <a:endParaRPr lang="ar-SA"/>
        </a:p>
      </dgm:t>
    </dgm:pt>
    <dgm:pt modelId="{90DAD1C0-FBA6-4EA1-9299-CAFAE48DFFC3}" type="pres">
      <dgm:prSet presAssocID="{C8DA476B-E512-42BA-A9F4-26FF8522931C}" presName="bullet3b" presStyleLbl="node1" presStyleIdx="1" presStyleCnt="3"/>
      <dgm:spPr/>
    </dgm:pt>
    <dgm:pt modelId="{8B309AAD-4AB0-48A4-9D93-12B56294604E}" type="pres">
      <dgm:prSet presAssocID="{C8DA476B-E512-42BA-A9F4-26FF8522931C}" presName="textBox3b" presStyleLbl="revTx" presStyleIdx="1" presStyleCnt="3" custScaleX="95062" custScaleY="76803" custLinFactNeighborX="-27710" custLinFactNeighborY="3431">
        <dgm:presLayoutVars>
          <dgm:bulletEnabled val="1"/>
        </dgm:presLayoutVars>
      </dgm:prSet>
      <dgm:spPr/>
      <dgm:t>
        <a:bodyPr/>
        <a:lstStyle/>
        <a:p>
          <a:pPr rtl="1"/>
          <a:endParaRPr lang="ar-SA"/>
        </a:p>
      </dgm:t>
    </dgm:pt>
    <dgm:pt modelId="{F766504A-0747-4BCB-85DB-333BA6E03F64}" type="pres">
      <dgm:prSet presAssocID="{32C3243F-0199-4B6E-BA0D-6604B4F867AA}" presName="bullet3c" presStyleLbl="node1" presStyleIdx="2" presStyleCnt="3"/>
      <dgm:spPr/>
    </dgm:pt>
    <dgm:pt modelId="{824C5A71-6088-40E3-BCD1-89F98A4D2A37}" type="pres">
      <dgm:prSet presAssocID="{32C3243F-0199-4B6E-BA0D-6604B4F867AA}" presName="textBox3c" presStyleLbl="revTx" presStyleIdx="2" presStyleCnt="3" custScaleY="48720" custLinFactNeighborX="281" custLinFactNeighborY="-13033">
        <dgm:presLayoutVars>
          <dgm:bulletEnabled val="1"/>
        </dgm:presLayoutVars>
      </dgm:prSet>
      <dgm:spPr/>
      <dgm:t>
        <a:bodyPr/>
        <a:lstStyle/>
        <a:p>
          <a:pPr rtl="1"/>
          <a:endParaRPr lang="ar-SA"/>
        </a:p>
      </dgm:t>
    </dgm:pt>
  </dgm:ptLst>
  <dgm:cxnLst>
    <dgm:cxn modelId="{11871F62-FE03-4243-80C8-F0C0170DB6D7}" type="presOf" srcId="{32C3243F-0199-4B6E-BA0D-6604B4F867AA}" destId="{824C5A71-6088-40E3-BCD1-89F98A4D2A37}" srcOrd="0" destOrd="0" presId="urn:microsoft.com/office/officeart/2005/8/layout/arrow2"/>
    <dgm:cxn modelId="{787093D6-71AE-4644-9630-D908DA530CA5}" type="presOf" srcId="{2DA4C3AC-F7DC-42E8-A6A3-9ACCBD3E44F0}" destId="{742B6887-27E5-4088-8076-44D6216DE99F}" srcOrd="0" destOrd="0" presId="urn:microsoft.com/office/officeart/2005/8/layout/arrow2"/>
    <dgm:cxn modelId="{7053125B-CB37-44F8-99FF-67572F288BF7}" srcId="{37A4EDB1-436A-4F2E-94BD-80F82E5A4678}" destId="{C8DA476B-E512-42BA-A9F4-26FF8522931C}" srcOrd="1" destOrd="0" parTransId="{49AC781B-841F-4A99-B4F9-C42B61BD6A58}" sibTransId="{537AB52C-1D63-4F1C-9FE0-B017E56A4886}"/>
    <dgm:cxn modelId="{955C78B6-65B3-4F56-B329-F3886DAAF812}" srcId="{37A4EDB1-436A-4F2E-94BD-80F82E5A4678}" destId="{32C3243F-0199-4B6E-BA0D-6604B4F867AA}" srcOrd="2" destOrd="0" parTransId="{1F8884DC-1EE8-40E2-ACB9-876BFF295853}" sibTransId="{B3A1E8F9-331B-4BEA-AD55-A7C36D51983D}"/>
    <dgm:cxn modelId="{B4A24F3A-DCA0-44C4-BDB7-4834D37F785E}" type="presOf" srcId="{C8DA476B-E512-42BA-A9F4-26FF8522931C}" destId="{8B309AAD-4AB0-48A4-9D93-12B56294604E}" srcOrd="0" destOrd="0" presId="urn:microsoft.com/office/officeart/2005/8/layout/arrow2"/>
    <dgm:cxn modelId="{B4D6AF27-3CCD-460E-B771-EEB09B753411}" srcId="{37A4EDB1-436A-4F2E-94BD-80F82E5A4678}" destId="{2DA4C3AC-F7DC-42E8-A6A3-9ACCBD3E44F0}" srcOrd="0" destOrd="0" parTransId="{E9B98980-EF98-4CF3-9B39-13E5B4724E7B}" sibTransId="{D5F3AA70-5A06-4044-A894-4E00C9A10F51}"/>
    <dgm:cxn modelId="{AAC6439D-1747-4EC3-B65F-F057C4A27BB0}" type="presOf" srcId="{37A4EDB1-436A-4F2E-94BD-80F82E5A4678}" destId="{E363A52B-07ED-4EBA-8D5C-76711828AA7D}" srcOrd="0" destOrd="0" presId="urn:microsoft.com/office/officeart/2005/8/layout/arrow2"/>
    <dgm:cxn modelId="{1D5DBB5B-A615-4E79-9609-5FCF66E2186A}" type="presParOf" srcId="{E363A52B-07ED-4EBA-8D5C-76711828AA7D}" destId="{CC707A6E-277D-46BC-A945-1440E30D0EFA}" srcOrd="0" destOrd="0" presId="urn:microsoft.com/office/officeart/2005/8/layout/arrow2"/>
    <dgm:cxn modelId="{49ADEBE9-41A8-4662-933D-F4243F7DBF13}" type="presParOf" srcId="{E363A52B-07ED-4EBA-8D5C-76711828AA7D}" destId="{6882DD2A-587D-496D-867F-4565C09F0B77}" srcOrd="1" destOrd="0" presId="urn:microsoft.com/office/officeart/2005/8/layout/arrow2"/>
    <dgm:cxn modelId="{56317950-69A6-4951-96F2-DEFB808BA36D}" type="presParOf" srcId="{6882DD2A-587D-496D-867F-4565C09F0B77}" destId="{EF7774E8-3795-4A87-B1B3-14444D5DC02F}" srcOrd="0" destOrd="0" presId="urn:microsoft.com/office/officeart/2005/8/layout/arrow2"/>
    <dgm:cxn modelId="{84BA6494-D3AB-430E-B99F-01A6C254D32D}" type="presParOf" srcId="{6882DD2A-587D-496D-867F-4565C09F0B77}" destId="{742B6887-27E5-4088-8076-44D6216DE99F}" srcOrd="1" destOrd="0" presId="urn:microsoft.com/office/officeart/2005/8/layout/arrow2"/>
    <dgm:cxn modelId="{A093D317-A290-4805-9E38-0844F6218D9C}" type="presParOf" srcId="{6882DD2A-587D-496D-867F-4565C09F0B77}" destId="{90DAD1C0-FBA6-4EA1-9299-CAFAE48DFFC3}" srcOrd="2" destOrd="0" presId="urn:microsoft.com/office/officeart/2005/8/layout/arrow2"/>
    <dgm:cxn modelId="{9EB05DFE-7AED-4BB7-92C7-0EB7BD26A0FC}" type="presParOf" srcId="{6882DD2A-587D-496D-867F-4565C09F0B77}" destId="{8B309AAD-4AB0-48A4-9D93-12B56294604E}" srcOrd="3" destOrd="0" presId="urn:microsoft.com/office/officeart/2005/8/layout/arrow2"/>
    <dgm:cxn modelId="{8AB98157-F372-462E-8AF7-4C9C02ABC9C9}" type="presParOf" srcId="{6882DD2A-587D-496D-867F-4565C09F0B77}" destId="{F766504A-0747-4BCB-85DB-333BA6E03F64}" srcOrd="4" destOrd="0" presId="urn:microsoft.com/office/officeart/2005/8/layout/arrow2"/>
    <dgm:cxn modelId="{48E99581-B46B-411C-8B64-408C6EDC02E2}" type="presParOf" srcId="{6882DD2A-587D-496D-867F-4565C09F0B77}" destId="{824C5A71-6088-40E3-BCD1-89F98A4D2A37}"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A8D0D7-6487-4430-A650-D80215F099D5}" type="doc">
      <dgm:prSet loTypeId="urn:microsoft.com/office/officeart/2009/layout/CirclePictureHierarchy" loCatId="hierarchy" qsTypeId="urn:microsoft.com/office/officeart/2005/8/quickstyle/simple1" qsCatId="simple" csTypeId="urn:microsoft.com/office/officeart/2005/8/colors/accent1_2" csCatId="accent1" phldr="1"/>
      <dgm:spPr/>
    </dgm:pt>
    <dgm:pt modelId="{74B9D96B-7CA7-4C44-B302-914CA034162B}">
      <dgm:prSet/>
      <dgm:spPr/>
      <dgm:t>
        <a:bodyPr/>
        <a:lstStyle/>
        <a:p>
          <a:pPr algn="l">
            <a:buNone/>
          </a:pPr>
          <a:endParaRPr lang="ar-SA" dirty="0" smtClean="0"/>
        </a:p>
        <a:p>
          <a:pPr algn="r">
            <a:buNone/>
          </a:pPr>
          <a:r>
            <a:rPr lang="ar-SA" b="1" dirty="0" smtClean="0"/>
            <a:t>اعطي نسبة مئوية لتأثير كل من : الوالدين، المعلمين، إمام المسجد ، الصديق على الفرد. </a:t>
          </a:r>
          <a:endParaRPr lang="ar-SA" b="1" dirty="0"/>
        </a:p>
      </dgm:t>
    </dgm:pt>
    <dgm:pt modelId="{CD847D25-5E07-4215-ACA6-8C9E8886702A}" type="parTrans" cxnId="{16FC960A-9FEF-4AE7-8DA2-9304195F32B2}">
      <dgm:prSet/>
      <dgm:spPr/>
      <dgm:t>
        <a:bodyPr/>
        <a:lstStyle/>
        <a:p>
          <a:pPr rtl="1"/>
          <a:endParaRPr lang="ar-SA"/>
        </a:p>
      </dgm:t>
    </dgm:pt>
    <dgm:pt modelId="{F36B3B64-5813-4D5C-A476-B984598269E9}" type="sibTrans" cxnId="{16FC960A-9FEF-4AE7-8DA2-9304195F32B2}">
      <dgm:prSet/>
      <dgm:spPr/>
      <dgm:t>
        <a:bodyPr/>
        <a:lstStyle/>
        <a:p>
          <a:pPr rtl="1"/>
          <a:endParaRPr lang="ar-SA"/>
        </a:p>
      </dgm:t>
    </dgm:pt>
    <dgm:pt modelId="{3B4BB520-27C5-4620-B6DE-7C495EBAB9DA}">
      <dgm:prSet phldrT="[نص]"/>
      <dgm:spPr/>
      <dgm:t>
        <a:bodyPr/>
        <a:lstStyle/>
        <a:p>
          <a:pPr rtl="1"/>
          <a:r>
            <a:rPr lang="ar-SA" b="1" dirty="0" smtClean="0"/>
            <a:t>كيف تؤثر المؤسسات الاجتماعية التي لها أثر  (الاسرة ، المدرسة ، المسجد ) في الوقاية من الانحرافات الفكرية ؟ </a:t>
          </a:r>
          <a:endParaRPr lang="ar-SA" b="1" dirty="0"/>
        </a:p>
      </dgm:t>
    </dgm:pt>
    <dgm:pt modelId="{7FE23499-0DD7-41BA-A71A-81FB0F1068DE}" type="parTrans" cxnId="{58667456-0A12-490A-A6A9-C4131CBF860F}">
      <dgm:prSet/>
      <dgm:spPr/>
      <dgm:t>
        <a:bodyPr/>
        <a:lstStyle/>
        <a:p>
          <a:pPr rtl="1"/>
          <a:endParaRPr lang="ar-SA"/>
        </a:p>
      </dgm:t>
    </dgm:pt>
    <dgm:pt modelId="{4F7D25F1-5F7A-4CA6-AD28-409D51D08C6A}" type="sibTrans" cxnId="{58667456-0A12-490A-A6A9-C4131CBF860F}">
      <dgm:prSet/>
      <dgm:spPr/>
      <dgm:t>
        <a:bodyPr/>
        <a:lstStyle/>
        <a:p>
          <a:pPr rtl="1"/>
          <a:endParaRPr lang="ar-SA"/>
        </a:p>
      </dgm:t>
    </dgm:pt>
    <dgm:pt modelId="{B166EE89-A066-42D7-977D-DF407D3520F9}" type="pres">
      <dgm:prSet presAssocID="{6DA8D0D7-6487-4430-A650-D80215F099D5}" presName="hierChild1" presStyleCnt="0">
        <dgm:presLayoutVars>
          <dgm:chPref val="1"/>
          <dgm:dir/>
          <dgm:animOne val="branch"/>
          <dgm:animLvl val="lvl"/>
          <dgm:resizeHandles/>
        </dgm:presLayoutVars>
      </dgm:prSet>
      <dgm:spPr/>
    </dgm:pt>
    <dgm:pt modelId="{9BFF4E04-1D3C-4725-B93D-DC27EDB2787C}" type="pres">
      <dgm:prSet presAssocID="{74B9D96B-7CA7-4C44-B302-914CA034162B}" presName="hierRoot1" presStyleCnt="0"/>
      <dgm:spPr/>
    </dgm:pt>
    <dgm:pt modelId="{410FFF87-A772-49FC-9BB2-E7D6404CA88E}" type="pres">
      <dgm:prSet presAssocID="{74B9D96B-7CA7-4C44-B302-914CA034162B}" presName="composite" presStyleCnt="0"/>
      <dgm:spPr/>
    </dgm:pt>
    <dgm:pt modelId="{6F98DCD1-9C01-423D-AD35-5B5F658886B2}" type="pres">
      <dgm:prSet presAssocID="{74B9D96B-7CA7-4C44-B302-914CA034162B}" presName="image" presStyleLbl="node0" presStyleIdx="0" presStyleCnt="2" custLinFactNeighborX="-3280" custLinFactNeighborY="6432"/>
      <dgm:spPr>
        <a:blipFill>
          <a:blip xmlns:r="http://schemas.openxmlformats.org/officeDocument/2006/relationships" r:embed="rId1">
            <a:extLst>
              <a:ext uri="{28A0092B-C50C-407E-A947-70E740481C1C}">
                <a14:useLocalDpi xmlns="" xmlns:a14="http://schemas.microsoft.com/office/drawing/2010/main" val="0"/>
              </a:ext>
            </a:extLst>
          </a:blip>
          <a:srcRect/>
          <a:stretch>
            <a:fillRect t="-33000" b="-33000"/>
          </a:stretch>
        </a:blipFill>
      </dgm:spPr>
    </dgm:pt>
    <dgm:pt modelId="{92CFD4E4-21E0-4186-B6AD-1F109E341D11}" type="pres">
      <dgm:prSet presAssocID="{74B9D96B-7CA7-4C44-B302-914CA034162B}" presName="text" presStyleLbl="revTx" presStyleIdx="0" presStyleCnt="2">
        <dgm:presLayoutVars>
          <dgm:chPref val="3"/>
        </dgm:presLayoutVars>
      </dgm:prSet>
      <dgm:spPr/>
      <dgm:t>
        <a:bodyPr/>
        <a:lstStyle/>
        <a:p>
          <a:pPr rtl="1"/>
          <a:endParaRPr lang="ar-SA"/>
        </a:p>
      </dgm:t>
    </dgm:pt>
    <dgm:pt modelId="{F12F248D-EDA9-4F2A-A45F-9A6F75B49B6D}" type="pres">
      <dgm:prSet presAssocID="{74B9D96B-7CA7-4C44-B302-914CA034162B}" presName="hierChild2" presStyleCnt="0"/>
      <dgm:spPr/>
    </dgm:pt>
    <dgm:pt modelId="{7D7AC6E6-1F28-4211-BDF9-CD33E99F4FD9}" type="pres">
      <dgm:prSet presAssocID="{3B4BB520-27C5-4620-B6DE-7C495EBAB9DA}" presName="hierRoot1" presStyleCnt="0"/>
      <dgm:spPr/>
    </dgm:pt>
    <dgm:pt modelId="{FAA46F51-DD9E-411C-9E6A-2F6B8B15B549}" type="pres">
      <dgm:prSet presAssocID="{3B4BB520-27C5-4620-B6DE-7C495EBAB9DA}" presName="composite" presStyleCnt="0"/>
      <dgm:spPr/>
    </dgm:pt>
    <dgm:pt modelId="{9868D6B8-AB93-4974-BB71-08D8EB79D99D}" type="pres">
      <dgm:prSet presAssocID="{3B4BB520-27C5-4620-B6DE-7C495EBAB9DA}" presName="image" presStyleLbl="node0" presStyleIdx="1" presStyleCnt="2"/>
      <dgm:spPr>
        <a:blipFill>
          <a:blip xmlns:r="http://schemas.openxmlformats.org/officeDocument/2006/relationships" r:embed="rId2">
            <a:extLst>
              <a:ext uri="{28A0092B-C50C-407E-A947-70E740481C1C}">
                <a14:useLocalDpi xmlns="" xmlns:a14="http://schemas.microsoft.com/office/drawing/2010/main" val="0"/>
              </a:ext>
            </a:extLst>
          </a:blip>
          <a:srcRect/>
          <a:stretch>
            <a:fillRect l="-41000" r="-41000"/>
          </a:stretch>
        </a:blipFill>
      </dgm:spPr>
      <dgm:extLst>
        <a:ext uri="{E40237B7-FDA0-4F09-8148-C483321AD2D9}">
          <dgm14:cNvPr xmlns="" xmlns:dgm14="http://schemas.microsoft.com/office/drawing/2010/diagram" id="0" name="" descr="http://www.assakina.com/wp-content/uploads/2015/03/%D8%A7%D9%84%D8%AD%D9%88%D8%A7%D8%B1-%D8%A7%D9%84%D8%A3%D8%B3%D8%B1%D9%8A.jpg"/>
        </a:ext>
      </dgm:extLst>
    </dgm:pt>
    <dgm:pt modelId="{ED0760D4-14FC-48C5-9FC1-876B0DB3E516}" type="pres">
      <dgm:prSet presAssocID="{3B4BB520-27C5-4620-B6DE-7C495EBAB9DA}" presName="text" presStyleLbl="revTx" presStyleIdx="1" presStyleCnt="2">
        <dgm:presLayoutVars>
          <dgm:chPref val="3"/>
        </dgm:presLayoutVars>
      </dgm:prSet>
      <dgm:spPr/>
      <dgm:t>
        <a:bodyPr/>
        <a:lstStyle/>
        <a:p>
          <a:pPr rtl="1"/>
          <a:endParaRPr lang="ar-SA"/>
        </a:p>
      </dgm:t>
    </dgm:pt>
    <dgm:pt modelId="{94224245-8F9C-4164-BC44-765B5C4A11A2}" type="pres">
      <dgm:prSet presAssocID="{3B4BB520-27C5-4620-B6DE-7C495EBAB9DA}" presName="hierChild2" presStyleCnt="0"/>
      <dgm:spPr/>
    </dgm:pt>
  </dgm:ptLst>
  <dgm:cxnLst>
    <dgm:cxn modelId="{58667456-0A12-490A-A6A9-C4131CBF860F}" srcId="{6DA8D0D7-6487-4430-A650-D80215F099D5}" destId="{3B4BB520-27C5-4620-B6DE-7C495EBAB9DA}" srcOrd="1" destOrd="0" parTransId="{7FE23499-0DD7-41BA-A71A-81FB0F1068DE}" sibTransId="{4F7D25F1-5F7A-4CA6-AD28-409D51D08C6A}"/>
    <dgm:cxn modelId="{16FC960A-9FEF-4AE7-8DA2-9304195F32B2}" srcId="{6DA8D0D7-6487-4430-A650-D80215F099D5}" destId="{74B9D96B-7CA7-4C44-B302-914CA034162B}" srcOrd="0" destOrd="0" parTransId="{CD847D25-5E07-4215-ACA6-8C9E8886702A}" sibTransId="{F36B3B64-5813-4D5C-A476-B984598269E9}"/>
    <dgm:cxn modelId="{35E0AD91-5A99-43F4-848A-B092F95AC071}" type="presOf" srcId="{74B9D96B-7CA7-4C44-B302-914CA034162B}" destId="{92CFD4E4-21E0-4186-B6AD-1F109E341D11}" srcOrd="0" destOrd="0" presId="urn:microsoft.com/office/officeart/2009/layout/CirclePictureHierarchy"/>
    <dgm:cxn modelId="{5D57A501-28F7-493B-8236-2060F99F9542}" type="presOf" srcId="{3B4BB520-27C5-4620-B6DE-7C495EBAB9DA}" destId="{ED0760D4-14FC-48C5-9FC1-876B0DB3E516}" srcOrd="0" destOrd="0" presId="urn:microsoft.com/office/officeart/2009/layout/CirclePictureHierarchy"/>
    <dgm:cxn modelId="{527F75AF-48AA-4835-92BF-4FB5B49BEB05}" type="presOf" srcId="{6DA8D0D7-6487-4430-A650-D80215F099D5}" destId="{B166EE89-A066-42D7-977D-DF407D3520F9}" srcOrd="0" destOrd="0" presId="urn:microsoft.com/office/officeart/2009/layout/CirclePictureHierarchy"/>
    <dgm:cxn modelId="{F46A6260-9B93-4284-9A8A-12D9F515ABEA}" type="presParOf" srcId="{B166EE89-A066-42D7-977D-DF407D3520F9}" destId="{9BFF4E04-1D3C-4725-B93D-DC27EDB2787C}" srcOrd="0" destOrd="0" presId="urn:microsoft.com/office/officeart/2009/layout/CirclePictureHierarchy"/>
    <dgm:cxn modelId="{6B239C9F-FB1E-4291-90C1-E25FF6513085}" type="presParOf" srcId="{9BFF4E04-1D3C-4725-B93D-DC27EDB2787C}" destId="{410FFF87-A772-49FC-9BB2-E7D6404CA88E}" srcOrd="0" destOrd="0" presId="urn:microsoft.com/office/officeart/2009/layout/CirclePictureHierarchy"/>
    <dgm:cxn modelId="{4F66DFF0-75F3-4717-AACD-D2E37BD8010A}" type="presParOf" srcId="{410FFF87-A772-49FC-9BB2-E7D6404CA88E}" destId="{6F98DCD1-9C01-423D-AD35-5B5F658886B2}" srcOrd="0" destOrd="0" presId="urn:microsoft.com/office/officeart/2009/layout/CirclePictureHierarchy"/>
    <dgm:cxn modelId="{6E1B9D55-3356-4F07-AFC4-DCEF1428F3A0}" type="presParOf" srcId="{410FFF87-A772-49FC-9BB2-E7D6404CA88E}" destId="{92CFD4E4-21E0-4186-B6AD-1F109E341D11}" srcOrd="1" destOrd="0" presId="urn:microsoft.com/office/officeart/2009/layout/CirclePictureHierarchy"/>
    <dgm:cxn modelId="{1EF0EF9B-9A57-4DEB-8AC9-98BA2723FB35}" type="presParOf" srcId="{9BFF4E04-1D3C-4725-B93D-DC27EDB2787C}" destId="{F12F248D-EDA9-4F2A-A45F-9A6F75B49B6D}" srcOrd="1" destOrd="0" presId="urn:microsoft.com/office/officeart/2009/layout/CirclePictureHierarchy"/>
    <dgm:cxn modelId="{45E023B3-4761-4B7C-87AC-EFE80F6126BD}" type="presParOf" srcId="{B166EE89-A066-42D7-977D-DF407D3520F9}" destId="{7D7AC6E6-1F28-4211-BDF9-CD33E99F4FD9}" srcOrd="1" destOrd="0" presId="urn:microsoft.com/office/officeart/2009/layout/CirclePictureHierarchy"/>
    <dgm:cxn modelId="{7B31D688-2E5C-4EA1-8F47-58D19F6E61AD}" type="presParOf" srcId="{7D7AC6E6-1F28-4211-BDF9-CD33E99F4FD9}" destId="{FAA46F51-DD9E-411C-9E6A-2F6B8B15B549}" srcOrd="0" destOrd="0" presId="urn:microsoft.com/office/officeart/2009/layout/CirclePictureHierarchy"/>
    <dgm:cxn modelId="{C509F902-FBF5-4465-AE9B-2FF75D4E3C3A}" type="presParOf" srcId="{FAA46F51-DD9E-411C-9E6A-2F6B8B15B549}" destId="{9868D6B8-AB93-4974-BB71-08D8EB79D99D}" srcOrd="0" destOrd="0" presId="urn:microsoft.com/office/officeart/2009/layout/CirclePictureHierarchy"/>
    <dgm:cxn modelId="{262B83A6-2B1A-489D-B64C-1CE0A14E9A05}" type="presParOf" srcId="{FAA46F51-DD9E-411C-9E6A-2F6B8B15B549}" destId="{ED0760D4-14FC-48C5-9FC1-876B0DB3E516}" srcOrd="1" destOrd="0" presId="urn:microsoft.com/office/officeart/2009/layout/CirclePictureHierarchy"/>
    <dgm:cxn modelId="{23327AE4-4902-40F0-B934-59707C0E2CE5}" type="presParOf" srcId="{7D7AC6E6-1F28-4211-BDF9-CD33E99F4FD9}" destId="{94224245-8F9C-4164-BC44-765B5C4A11A2}" srcOrd="1" destOrd="0" presId="urn:microsoft.com/office/officeart/2009/layout/CirclePicture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0D6BB9-7C45-44DA-AE0C-55331843F3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AA8FD71B-09A7-407C-9888-2C69A665CCA0}">
      <dgm:prSet custT="1"/>
      <dgm:spPr/>
      <dgm:t>
        <a:bodyPr/>
        <a:lstStyle/>
        <a:p>
          <a:pPr>
            <a:buNone/>
          </a:pPr>
          <a:r>
            <a:rPr lang="ar-SA" sz="3600" b="1" dirty="0">
              <a:solidFill>
                <a:schemeClr val="tx1"/>
              </a:solidFill>
            </a:rPr>
            <a:t>من الوسائل الوقائية لحماية الأمن الفكري إيجاد القدوة </a:t>
          </a:r>
          <a:r>
            <a:rPr lang="ar-SA" sz="3600" b="1" dirty="0" smtClean="0">
              <a:solidFill>
                <a:schemeClr val="tx1"/>
              </a:solidFill>
            </a:rPr>
            <a:t>، ما </a:t>
          </a:r>
          <a:r>
            <a:rPr lang="ar-SA" sz="3600" b="1" dirty="0">
              <a:solidFill>
                <a:schemeClr val="tx1"/>
              </a:solidFill>
            </a:rPr>
            <a:t>تعريفك </a:t>
          </a:r>
          <a:r>
            <a:rPr lang="ar-SA" sz="3600" b="1" dirty="0" smtClean="0">
              <a:solidFill>
                <a:schemeClr val="tx1"/>
              </a:solidFill>
            </a:rPr>
            <a:t>للقدوة </a:t>
          </a:r>
          <a:r>
            <a:rPr lang="ar-SA" sz="3600" b="1" dirty="0">
              <a:solidFill>
                <a:schemeClr val="tx1"/>
              </a:solidFill>
            </a:rPr>
            <a:t>و كيف نحقق ذلك في ظل المتغيرات ؟</a:t>
          </a:r>
        </a:p>
      </dgm:t>
    </dgm:pt>
    <dgm:pt modelId="{DC916200-E2C4-4D8F-8E3A-0658606D4FFC}" type="parTrans" cxnId="{FE5A7B90-A611-4CFB-8DD9-ECF42A4E0F18}">
      <dgm:prSet/>
      <dgm:spPr/>
      <dgm:t>
        <a:bodyPr/>
        <a:lstStyle/>
        <a:p>
          <a:pPr rtl="1"/>
          <a:endParaRPr lang="ar-SA"/>
        </a:p>
      </dgm:t>
    </dgm:pt>
    <dgm:pt modelId="{D8E66A43-A99E-4BD8-AB77-4D1208816219}" type="sibTrans" cxnId="{FE5A7B90-A611-4CFB-8DD9-ECF42A4E0F18}">
      <dgm:prSet/>
      <dgm:spPr>
        <a:solidFill>
          <a:srgbClr val="92D050"/>
        </a:solidFill>
        <a:ln>
          <a:solidFill>
            <a:srgbClr val="00B050"/>
          </a:solidFill>
        </a:ln>
      </dgm:spPr>
      <dgm:t>
        <a:bodyPr/>
        <a:lstStyle/>
        <a:p>
          <a:pPr rtl="1"/>
          <a:endParaRPr lang="ar-SA"/>
        </a:p>
      </dgm:t>
    </dgm:pt>
    <dgm:pt modelId="{844AAB9C-3097-4C31-858A-BB7844DC7369}">
      <dgm:prSet phldrT="[نص]" phldr="1"/>
      <dgm:spPr/>
      <dgm:t>
        <a:bodyPr/>
        <a:lstStyle/>
        <a:p>
          <a:pPr rtl="1"/>
          <a:endParaRPr lang="ar-SA" dirty="0"/>
        </a:p>
      </dgm:t>
    </dgm:pt>
    <dgm:pt modelId="{1CB64547-CB6C-4514-8685-A3BB848DE5F8}" type="parTrans" cxnId="{9797BD64-BE07-40D8-AE62-E46C426D1DB1}">
      <dgm:prSet/>
      <dgm:spPr/>
      <dgm:t>
        <a:bodyPr/>
        <a:lstStyle/>
        <a:p>
          <a:pPr rtl="1"/>
          <a:endParaRPr lang="ar-SA"/>
        </a:p>
      </dgm:t>
    </dgm:pt>
    <dgm:pt modelId="{7DB397C9-F213-46BD-BE29-84F62C42BE7B}" type="sibTrans" cxnId="{9797BD64-BE07-40D8-AE62-E46C426D1DB1}">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17000" r="-17000"/>
          </a:stretch>
        </a:blipFill>
        <a:ln w="28575">
          <a:solidFill>
            <a:schemeClr val="tx1"/>
          </a:solidFill>
        </a:ln>
      </dgm:spPr>
      <dgm:t>
        <a:bodyPr/>
        <a:lstStyle/>
        <a:p>
          <a:pPr rtl="1"/>
          <a:endParaRPr lang="ar-SA"/>
        </a:p>
      </dgm:t>
      <dgm:extLst>
        <a:ext uri="{E40237B7-FDA0-4F09-8148-C483321AD2D9}">
          <dgm14:cNvPr xmlns="" xmlns:dgm14="http://schemas.microsoft.com/office/drawing/2010/diagram" id="0" name="" descr="http://www.assakina.com/wp-content/uploads/2014/05/%D8%A7%D9%84%D9%85%D8%AC%D8%AA%D9%85%D8%B9-%D8%A7%D9%84%D9%85%D8%AF%D9%86%D9%8A.jpg"/>
        </a:ext>
      </dgm:extLst>
    </dgm:pt>
    <dgm:pt modelId="{2731DA76-3E29-4E63-A704-6CB2986A5935}" type="pres">
      <dgm:prSet presAssocID="{4E0D6BB9-7C45-44DA-AE0C-55331843F35E}" presName="Name0" presStyleCnt="0">
        <dgm:presLayoutVars>
          <dgm:chMax val="7"/>
          <dgm:chPref val="7"/>
          <dgm:dir/>
        </dgm:presLayoutVars>
      </dgm:prSet>
      <dgm:spPr/>
    </dgm:pt>
    <dgm:pt modelId="{FA78F61C-27DC-4529-88EA-D5E81A45E450}" type="pres">
      <dgm:prSet presAssocID="{4E0D6BB9-7C45-44DA-AE0C-55331843F35E}" presName="Name1" presStyleCnt="0"/>
      <dgm:spPr/>
    </dgm:pt>
    <dgm:pt modelId="{98796424-108E-44FC-A9EC-8980967DBB8F}" type="pres">
      <dgm:prSet presAssocID="{D8E66A43-A99E-4BD8-AB77-4D1208816219}" presName="picture_1" presStyleCnt="0"/>
      <dgm:spPr/>
    </dgm:pt>
    <dgm:pt modelId="{731A2916-F8BB-4D60-BCD8-AE598AC9DE6B}" type="pres">
      <dgm:prSet presAssocID="{D8E66A43-A99E-4BD8-AB77-4D1208816219}" presName="pictureRepeatNode" presStyleLbl="alignImgPlace1" presStyleIdx="0" presStyleCnt="2"/>
      <dgm:spPr/>
      <dgm:t>
        <a:bodyPr/>
        <a:lstStyle/>
        <a:p>
          <a:pPr rtl="1"/>
          <a:endParaRPr lang="ar-SA"/>
        </a:p>
      </dgm:t>
    </dgm:pt>
    <dgm:pt modelId="{7453BDCF-D166-428E-9D7C-1B872A622BFF}" type="pres">
      <dgm:prSet presAssocID="{AA8FD71B-09A7-407C-9888-2C69A665CCA0}" presName="text_1" presStyleLbl="node1" presStyleIdx="0" presStyleCnt="0">
        <dgm:presLayoutVars>
          <dgm:bulletEnabled val="1"/>
        </dgm:presLayoutVars>
      </dgm:prSet>
      <dgm:spPr/>
      <dgm:t>
        <a:bodyPr/>
        <a:lstStyle/>
        <a:p>
          <a:pPr rtl="1"/>
          <a:endParaRPr lang="ar-SA"/>
        </a:p>
      </dgm:t>
    </dgm:pt>
    <dgm:pt modelId="{AF587E84-6C0C-453F-B4CF-AA001FBA0811}" type="pres">
      <dgm:prSet presAssocID="{7DB397C9-F213-46BD-BE29-84F62C42BE7B}" presName="picture_2" presStyleCnt="0"/>
      <dgm:spPr/>
    </dgm:pt>
    <dgm:pt modelId="{E7E2586C-C1F7-4C59-8927-95D8952C95A7}" type="pres">
      <dgm:prSet presAssocID="{7DB397C9-F213-46BD-BE29-84F62C42BE7B}" presName="pictureRepeatNode" presStyleLbl="alignImgPlace1" presStyleIdx="1" presStyleCnt="2"/>
      <dgm:spPr/>
      <dgm:t>
        <a:bodyPr/>
        <a:lstStyle/>
        <a:p>
          <a:pPr rtl="1"/>
          <a:endParaRPr lang="ar-SA"/>
        </a:p>
      </dgm:t>
    </dgm:pt>
    <dgm:pt modelId="{F23C2668-FF33-4636-ADDA-5D479D1CF59F}" type="pres">
      <dgm:prSet presAssocID="{844AAB9C-3097-4C31-858A-BB7844DC7369}" presName="line_2" presStyleLbl="parChTrans1D1" presStyleIdx="0" presStyleCnt="1"/>
      <dgm:spPr/>
    </dgm:pt>
    <dgm:pt modelId="{D4272B75-5065-4A2B-989C-356AF66F7117}" type="pres">
      <dgm:prSet presAssocID="{844AAB9C-3097-4C31-858A-BB7844DC7369}" presName="textparent_2" presStyleLbl="node1" presStyleIdx="0" presStyleCnt="0"/>
      <dgm:spPr/>
    </dgm:pt>
    <dgm:pt modelId="{F2442E46-9AD4-4840-AC43-65D304D868C0}" type="pres">
      <dgm:prSet presAssocID="{844AAB9C-3097-4C31-858A-BB7844DC7369}" presName="text_2" presStyleLbl="revTx" presStyleIdx="0" presStyleCnt="1">
        <dgm:presLayoutVars>
          <dgm:bulletEnabled val="1"/>
        </dgm:presLayoutVars>
      </dgm:prSet>
      <dgm:spPr/>
      <dgm:t>
        <a:bodyPr/>
        <a:lstStyle/>
        <a:p>
          <a:pPr rtl="1"/>
          <a:endParaRPr lang="ar-SA"/>
        </a:p>
      </dgm:t>
    </dgm:pt>
  </dgm:ptLst>
  <dgm:cxnLst>
    <dgm:cxn modelId="{1D7D707F-EF63-439E-B72C-24D4B4393BE8}" type="presOf" srcId="{4E0D6BB9-7C45-44DA-AE0C-55331843F35E}" destId="{2731DA76-3E29-4E63-A704-6CB2986A5935}" srcOrd="0" destOrd="0" presId="urn:microsoft.com/office/officeart/2008/layout/CircularPictureCallout"/>
    <dgm:cxn modelId="{6AA0B57E-5018-4323-90CE-9E50D21F1D54}" type="presOf" srcId="{7DB397C9-F213-46BD-BE29-84F62C42BE7B}" destId="{E7E2586C-C1F7-4C59-8927-95D8952C95A7}" srcOrd="0" destOrd="0" presId="urn:microsoft.com/office/officeart/2008/layout/CircularPictureCallout"/>
    <dgm:cxn modelId="{F6E3FD0D-8070-4F83-A9D2-C8505729E241}" type="presOf" srcId="{844AAB9C-3097-4C31-858A-BB7844DC7369}" destId="{F2442E46-9AD4-4840-AC43-65D304D868C0}" srcOrd="0" destOrd="0" presId="urn:microsoft.com/office/officeart/2008/layout/CircularPictureCallout"/>
    <dgm:cxn modelId="{9797BD64-BE07-40D8-AE62-E46C426D1DB1}" srcId="{4E0D6BB9-7C45-44DA-AE0C-55331843F35E}" destId="{844AAB9C-3097-4C31-858A-BB7844DC7369}" srcOrd="1" destOrd="0" parTransId="{1CB64547-CB6C-4514-8685-A3BB848DE5F8}" sibTransId="{7DB397C9-F213-46BD-BE29-84F62C42BE7B}"/>
    <dgm:cxn modelId="{22542377-8C80-42ED-A66E-2177A0641794}" type="presOf" srcId="{AA8FD71B-09A7-407C-9888-2C69A665CCA0}" destId="{7453BDCF-D166-428E-9D7C-1B872A622BFF}" srcOrd="0" destOrd="0" presId="urn:microsoft.com/office/officeart/2008/layout/CircularPictureCallout"/>
    <dgm:cxn modelId="{FE5A7B90-A611-4CFB-8DD9-ECF42A4E0F18}" srcId="{4E0D6BB9-7C45-44DA-AE0C-55331843F35E}" destId="{AA8FD71B-09A7-407C-9888-2C69A665CCA0}" srcOrd="0" destOrd="0" parTransId="{DC916200-E2C4-4D8F-8E3A-0658606D4FFC}" sibTransId="{D8E66A43-A99E-4BD8-AB77-4D1208816219}"/>
    <dgm:cxn modelId="{EB7CFD7C-9F27-40A8-8EF9-D923E2C7FCB8}" type="presOf" srcId="{D8E66A43-A99E-4BD8-AB77-4D1208816219}" destId="{731A2916-F8BB-4D60-BCD8-AE598AC9DE6B}" srcOrd="0" destOrd="0" presId="urn:microsoft.com/office/officeart/2008/layout/CircularPictureCallout"/>
    <dgm:cxn modelId="{4AA5F1E1-1120-45AF-8528-1941333F0996}" type="presParOf" srcId="{2731DA76-3E29-4E63-A704-6CB2986A5935}" destId="{FA78F61C-27DC-4529-88EA-D5E81A45E450}" srcOrd="0" destOrd="0" presId="urn:microsoft.com/office/officeart/2008/layout/CircularPictureCallout"/>
    <dgm:cxn modelId="{93FA3CE6-93AE-48BB-974A-F3F02309AAE2}" type="presParOf" srcId="{FA78F61C-27DC-4529-88EA-D5E81A45E450}" destId="{98796424-108E-44FC-A9EC-8980967DBB8F}" srcOrd="0" destOrd="0" presId="urn:microsoft.com/office/officeart/2008/layout/CircularPictureCallout"/>
    <dgm:cxn modelId="{9F677B65-B38F-4779-B481-0174720B1533}" type="presParOf" srcId="{98796424-108E-44FC-A9EC-8980967DBB8F}" destId="{731A2916-F8BB-4D60-BCD8-AE598AC9DE6B}" srcOrd="0" destOrd="0" presId="urn:microsoft.com/office/officeart/2008/layout/CircularPictureCallout"/>
    <dgm:cxn modelId="{51BE02C7-AD7D-485C-9750-D6B3D270FDC9}" type="presParOf" srcId="{FA78F61C-27DC-4529-88EA-D5E81A45E450}" destId="{7453BDCF-D166-428E-9D7C-1B872A622BFF}" srcOrd="1" destOrd="0" presId="urn:microsoft.com/office/officeart/2008/layout/CircularPictureCallout"/>
    <dgm:cxn modelId="{C4BE0D41-B27E-48D0-B287-5A4D93A1322B}" type="presParOf" srcId="{FA78F61C-27DC-4529-88EA-D5E81A45E450}" destId="{AF587E84-6C0C-453F-B4CF-AA001FBA0811}" srcOrd="2" destOrd="0" presId="urn:microsoft.com/office/officeart/2008/layout/CircularPictureCallout"/>
    <dgm:cxn modelId="{898B2110-8D36-4F1F-B626-5943470150C4}" type="presParOf" srcId="{AF587E84-6C0C-453F-B4CF-AA001FBA0811}" destId="{E7E2586C-C1F7-4C59-8927-95D8952C95A7}" srcOrd="0" destOrd="0" presId="urn:microsoft.com/office/officeart/2008/layout/CircularPictureCallout"/>
    <dgm:cxn modelId="{67875048-D2FE-4885-B75A-8EEAAD04C4E3}" type="presParOf" srcId="{FA78F61C-27DC-4529-88EA-D5E81A45E450}" destId="{F23C2668-FF33-4636-ADDA-5D479D1CF59F}" srcOrd="3" destOrd="0" presId="urn:microsoft.com/office/officeart/2008/layout/CircularPictureCallout"/>
    <dgm:cxn modelId="{16131B97-38F6-46D0-A3AE-9DF5B20D4B2C}" type="presParOf" srcId="{FA78F61C-27DC-4529-88EA-D5E81A45E450}" destId="{D4272B75-5065-4A2B-989C-356AF66F7117}" srcOrd="4" destOrd="0" presId="urn:microsoft.com/office/officeart/2008/layout/CircularPictureCallout"/>
    <dgm:cxn modelId="{35C3D667-3BA6-4799-91FB-BCE5C1AF378C}" type="presParOf" srcId="{D4272B75-5065-4A2B-989C-356AF66F7117}" destId="{F2442E46-9AD4-4840-AC43-65D304D868C0}" srcOrd="0" destOrd="0" presId="urn:microsoft.com/office/officeart/2008/layout/CircularPictureCallou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2536B8-5F11-492E-8CC3-FDC702F3AE8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C06179-E393-4627-B135-FB2BD205F882}">
      <dgm:prSet phldrT="[نص]"/>
      <dgm:spPr/>
      <dgm:t>
        <a:bodyPr/>
        <a:lstStyle/>
        <a:p>
          <a:pPr rtl="1"/>
          <a:r>
            <a:rPr lang="ar-SA" b="1" dirty="0" smtClean="0">
              <a:solidFill>
                <a:schemeClr val="tx1"/>
              </a:solidFill>
              <a:cs typeface="AdvertisingMedium" pitchFamily="2" charset="-78"/>
            </a:rPr>
            <a:t>الرد على الشبهات التي يتخذها أهل الفكر الضال يحتاج الى مهارات التفكير الناقد  كيف تحقق ذلك للطلاب والطالبات  ؟ </a:t>
          </a:r>
          <a:endParaRPr lang="ar-SA" b="1" dirty="0">
            <a:solidFill>
              <a:schemeClr val="tx1"/>
            </a:solidFill>
            <a:cs typeface="AdvertisingMedium" pitchFamily="2" charset="-78"/>
          </a:endParaRPr>
        </a:p>
      </dgm:t>
    </dgm:pt>
    <dgm:pt modelId="{6C1B5AA1-8CBC-4BF2-AF9B-B42FCA0AADE0}" type="parTrans" cxnId="{290CE64C-0F5E-4F8B-A0F7-5F01EC9EE521}">
      <dgm:prSet/>
      <dgm:spPr/>
      <dgm:t>
        <a:bodyPr/>
        <a:lstStyle/>
        <a:p>
          <a:pPr rtl="1"/>
          <a:endParaRPr lang="ar-SA"/>
        </a:p>
      </dgm:t>
    </dgm:pt>
    <dgm:pt modelId="{52115AB2-9CC0-41E4-B783-53ED13E92CBD}" type="sibTrans" cxnId="{290CE64C-0F5E-4F8B-A0F7-5F01EC9EE521}">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50000" r="-50000"/>
          </a:stretch>
        </a:blipFill>
      </dgm:spPr>
      <dgm:t>
        <a:bodyPr/>
        <a:lstStyle/>
        <a:p>
          <a:pPr rtl="1"/>
          <a:endParaRPr lang="ar-SA"/>
        </a:p>
      </dgm:t>
      <dgm:extLst>
        <a:ext uri="{E40237B7-FDA0-4F09-8148-C483321AD2D9}">
          <dgm14:cNvPr xmlns="" xmlns:dgm14="http://schemas.microsoft.com/office/drawing/2010/diagram" id="0" name="" descr="نتيجة بحث الصور عن مهارات التفكير"/>
        </a:ext>
      </dgm:extLst>
    </dgm:pt>
    <dgm:pt modelId="{EBE650CC-4D5A-49DB-BD5A-570D5BE706F6}" type="pres">
      <dgm:prSet presAssocID="{C52536B8-5F11-492E-8CC3-FDC702F3AE8A}" presName="Name0" presStyleCnt="0">
        <dgm:presLayoutVars>
          <dgm:chMax val="7"/>
          <dgm:chPref val="7"/>
          <dgm:dir/>
        </dgm:presLayoutVars>
      </dgm:prSet>
      <dgm:spPr/>
    </dgm:pt>
    <dgm:pt modelId="{396B5DAA-2FE3-427A-B6B1-CF5D18294AD3}" type="pres">
      <dgm:prSet presAssocID="{C52536B8-5F11-492E-8CC3-FDC702F3AE8A}" presName="Name1" presStyleCnt="0"/>
      <dgm:spPr/>
    </dgm:pt>
    <dgm:pt modelId="{0A73C733-4170-493E-A12C-C4C9D796A063}" type="pres">
      <dgm:prSet presAssocID="{52115AB2-9CC0-41E4-B783-53ED13E92CBD}" presName="picture_1" presStyleCnt="0"/>
      <dgm:spPr/>
    </dgm:pt>
    <dgm:pt modelId="{22EB241A-C230-49FE-AA5B-F707F46A6B23}" type="pres">
      <dgm:prSet presAssocID="{52115AB2-9CC0-41E4-B783-53ED13E92CBD}" presName="pictureRepeatNode" presStyleLbl="alignImgPlace1" presStyleIdx="0" presStyleCnt="1" custScaleX="58223" custLinFactX="-9207" custLinFactNeighborX="-100000" custLinFactNeighborY="4758"/>
      <dgm:spPr/>
      <dgm:t>
        <a:bodyPr/>
        <a:lstStyle/>
        <a:p>
          <a:pPr rtl="1"/>
          <a:endParaRPr lang="ar-SA"/>
        </a:p>
      </dgm:t>
    </dgm:pt>
    <dgm:pt modelId="{E1CE5FFE-9D7C-49E4-87E7-C863E68AAD8F}" type="pres">
      <dgm:prSet presAssocID="{46C06179-E393-4627-B135-FB2BD205F882}" presName="text_1" presStyleLbl="node1" presStyleIdx="0" presStyleCnt="0" custScaleX="332697" custScaleY="234420" custLinFactX="15706" custLinFactNeighborX="100000" custLinFactNeighborY="-38475">
        <dgm:presLayoutVars>
          <dgm:bulletEnabled val="1"/>
        </dgm:presLayoutVars>
      </dgm:prSet>
      <dgm:spPr/>
      <dgm:t>
        <a:bodyPr/>
        <a:lstStyle/>
        <a:p>
          <a:pPr rtl="1"/>
          <a:endParaRPr lang="ar-SA"/>
        </a:p>
      </dgm:t>
    </dgm:pt>
  </dgm:ptLst>
  <dgm:cxnLst>
    <dgm:cxn modelId="{3243A304-B7DB-41A6-9B1C-72A5A29EB296}" type="presOf" srcId="{52115AB2-9CC0-41E4-B783-53ED13E92CBD}" destId="{22EB241A-C230-49FE-AA5B-F707F46A6B23}" srcOrd="0" destOrd="0" presId="urn:microsoft.com/office/officeart/2008/layout/CircularPictureCallout"/>
    <dgm:cxn modelId="{3A05FD1B-368D-45DA-B428-65906691B9B5}" type="presOf" srcId="{C52536B8-5F11-492E-8CC3-FDC702F3AE8A}" destId="{EBE650CC-4D5A-49DB-BD5A-570D5BE706F6}" srcOrd="0" destOrd="0" presId="urn:microsoft.com/office/officeart/2008/layout/CircularPictureCallout"/>
    <dgm:cxn modelId="{290CE64C-0F5E-4F8B-A0F7-5F01EC9EE521}" srcId="{C52536B8-5F11-492E-8CC3-FDC702F3AE8A}" destId="{46C06179-E393-4627-B135-FB2BD205F882}" srcOrd="0" destOrd="0" parTransId="{6C1B5AA1-8CBC-4BF2-AF9B-B42FCA0AADE0}" sibTransId="{52115AB2-9CC0-41E4-B783-53ED13E92CBD}"/>
    <dgm:cxn modelId="{EFF5A05C-CDAE-4055-9EC1-1BCADFF56469}" type="presOf" srcId="{46C06179-E393-4627-B135-FB2BD205F882}" destId="{E1CE5FFE-9D7C-49E4-87E7-C863E68AAD8F}" srcOrd="0" destOrd="0" presId="urn:microsoft.com/office/officeart/2008/layout/CircularPictureCallout"/>
    <dgm:cxn modelId="{BAA5F79A-797B-43DF-B116-B485E8CE398A}" type="presParOf" srcId="{EBE650CC-4D5A-49DB-BD5A-570D5BE706F6}" destId="{396B5DAA-2FE3-427A-B6B1-CF5D18294AD3}" srcOrd="0" destOrd="0" presId="urn:microsoft.com/office/officeart/2008/layout/CircularPictureCallout"/>
    <dgm:cxn modelId="{DBC8C087-B2A6-4CC5-AE55-8A214CCDA008}" type="presParOf" srcId="{396B5DAA-2FE3-427A-B6B1-CF5D18294AD3}" destId="{0A73C733-4170-493E-A12C-C4C9D796A063}" srcOrd="0" destOrd="0" presId="urn:microsoft.com/office/officeart/2008/layout/CircularPictureCallout"/>
    <dgm:cxn modelId="{5C575C9C-9945-4D35-B97B-AB6B8F3A7523}" type="presParOf" srcId="{0A73C733-4170-493E-A12C-C4C9D796A063}" destId="{22EB241A-C230-49FE-AA5B-F707F46A6B23}" srcOrd="0" destOrd="0" presId="urn:microsoft.com/office/officeart/2008/layout/CircularPictureCallout"/>
    <dgm:cxn modelId="{4AC27F70-AABC-4A9B-B497-6394C7E7AB51}" type="presParOf" srcId="{396B5DAA-2FE3-427A-B6B1-CF5D18294AD3}" destId="{E1CE5FFE-9D7C-49E4-87E7-C863E68AAD8F}" srcOrd="1" destOrd="0" presId="urn:microsoft.com/office/officeart/2008/layout/CircularPictureCallou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3D8045-AECE-4501-A0A0-49F20CB23463}" type="doc">
      <dgm:prSet loTypeId="urn:microsoft.com/office/officeart/2005/8/layout/pList1#1" loCatId="list" qsTypeId="urn:microsoft.com/office/officeart/2005/8/quickstyle/simple1" qsCatId="simple" csTypeId="urn:microsoft.com/office/officeart/2005/8/colors/accent1_2" csCatId="accent1" phldr="1"/>
      <dgm:spPr/>
    </dgm:pt>
    <dgm:pt modelId="{8EF7382D-BB86-4002-8833-BA108893B2AF}">
      <dgm:prSet phldrT="[نص]"/>
      <dgm:spPr/>
      <dgm:t>
        <a:bodyPr/>
        <a:lstStyle/>
        <a:p>
          <a:pPr rtl="1"/>
          <a:r>
            <a:rPr lang="ar-SA" dirty="0" smtClean="0"/>
            <a:t>أصبحت شبكات التواصل الاجتماعي جزءاً لا يتجزأ من حياة العديد من أفراد  المجتمع خلال الأعوام القليلة الماضية ما هو دورك كمسئول ومربي تجاه الجيل ، لوقايته؟؟</a:t>
          </a:r>
          <a:endParaRPr lang="ar-SA" dirty="0"/>
        </a:p>
      </dgm:t>
    </dgm:pt>
    <dgm:pt modelId="{A4AB6B72-300C-463F-BE3D-5614E54743F3}" type="parTrans" cxnId="{124EFA14-14A8-4A77-9940-6CC6A042E39F}">
      <dgm:prSet/>
      <dgm:spPr/>
      <dgm:t>
        <a:bodyPr/>
        <a:lstStyle/>
        <a:p>
          <a:pPr rtl="1"/>
          <a:endParaRPr lang="ar-SA"/>
        </a:p>
      </dgm:t>
    </dgm:pt>
    <dgm:pt modelId="{75DFCFB8-273A-4FE5-98FE-AB4E56645819}" type="sibTrans" cxnId="{124EFA14-14A8-4A77-9940-6CC6A042E39F}">
      <dgm:prSet/>
      <dgm:spPr/>
      <dgm:t>
        <a:bodyPr/>
        <a:lstStyle/>
        <a:p>
          <a:pPr rtl="1"/>
          <a:endParaRPr lang="ar-SA"/>
        </a:p>
      </dgm:t>
    </dgm:pt>
    <dgm:pt modelId="{3ED4C910-852B-4C11-A881-F747867266AC}" type="pres">
      <dgm:prSet presAssocID="{263D8045-AECE-4501-A0A0-49F20CB23463}" presName="Name0" presStyleCnt="0">
        <dgm:presLayoutVars>
          <dgm:dir/>
          <dgm:resizeHandles val="exact"/>
        </dgm:presLayoutVars>
      </dgm:prSet>
      <dgm:spPr/>
    </dgm:pt>
    <dgm:pt modelId="{4889CAF5-AC0C-4DE8-946B-1FC9FF8890BB}" type="pres">
      <dgm:prSet presAssocID="{8EF7382D-BB86-4002-8833-BA108893B2AF}" presName="compNode" presStyleCnt="0"/>
      <dgm:spPr/>
    </dgm:pt>
    <dgm:pt modelId="{439666F8-66EA-4B14-A9D8-2F13B6E214C2}" type="pres">
      <dgm:prSet presAssocID="{8EF7382D-BB86-4002-8833-BA108893B2AF}" presName="pictRect" presStyleLbl="node1" presStyleIdx="0" presStyleCnt="1" custScaleX="93690" custScaleY="78036" custLinFactNeighborX="49852" custLinFactNeighborY="12967"/>
      <dgm:spPr>
        <a:blipFill>
          <a:blip xmlns:r="http://schemas.openxmlformats.org/officeDocument/2006/relationships" r:embed="rId1">
            <a:extLst>
              <a:ext uri="{28A0092B-C50C-407E-A947-70E740481C1C}">
                <a14:useLocalDpi xmlns="" xmlns:a14="http://schemas.microsoft.com/office/drawing/2010/main" val="0"/>
              </a:ext>
            </a:extLst>
          </a:blip>
          <a:srcRect/>
          <a:stretch>
            <a:fillRect l="-25000" r="-25000"/>
          </a:stretch>
        </a:blipFill>
      </dgm:spPr>
      <dgm:extLst>
        <a:ext uri="{E40237B7-FDA0-4F09-8148-C483321AD2D9}">
          <dgm14:cNvPr xmlns="" xmlns:dgm14="http://schemas.microsoft.com/office/drawing/2010/diagram" id="0" name="" descr="http://www.assakina.com/wp-content/uploads/2016/04/%D8%A8%D8%B1%D9%8A%D8%B7%D8%A7%D9%86%D9%8A%D8%A7-%D9%88%D8%AF%D8%A7%D8%B9%D8%B4-272x125.jpg"/>
        </a:ext>
      </dgm:extLst>
    </dgm:pt>
    <dgm:pt modelId="{3A30E233-211E-407A-8D8F-B3539C5F54F6}" type="pres">
      <dgm:prSet presAssocID="{8EF7382D-BB86-4002-8833-BA108893B2AF}" presName="textRect" presStyleLbl="revTx" presStyleIdx="0" presStyleCnt="1" custScaleX="195127">
        <dgm:presLayoutVars>
          <dgm:bulletEnabled val="1"/>
        </dgm:presLayoutVars>
      </dgm:prSet>
      <dgm:spPr/>
      <dgm:t>
        <a:bodyPr/>
        <a:lstStyle/>
        <a:p>
          <a:pPr rtl="1"/>
          <a:endParaRPr lang="ar-SA"/>
        </a:p>
      </dgm:t>
    </dgm:pt>
  </dgm:ptLst>
  <dgm:cxnLst>
    <dgm:cxn modelId="{F35883A3-3021-4D3E-8D64-6AC08B91873E}" type="presOf" srcId="{263D8045-AECE-4501-A0A0-49F20CB23463}" destId="{3ED4C910-852B-4C11-A881-F747867266AC}" srcOrd="0" destOrd="0" presId="urn:microsoft.com/office/officeart/2005/8/layout/pList1#1"/>
    <dgm:cxn modelId="{124EFA14-14A8-4A77-9940-6CC6A042E39F}" srcId="{263D8045-AECE-4501-A0A0-49F20CB23463}" destId="{8EF7382D-BB86-4002-8833-BA108893B2AF}" srcOrd="0" destOrd="0" parTransId="{A4AB6B72-300C-463F-BE3D-5614E54743F3}" sibTransId="{75DFCFB8-273A-4FE5-98FE-AB4E56645819}"/>
    <dgm:cxn modelId="{282EEE1B-BE23-4D9F-B0AA-067181645FE1}" type="presOf" srcId="{8EF7382D-BB86-4002-8833-BA108893B2AF}" destId="{3A30E233-211E-407A-8D8F-B3539C5F54F6}" srcOrd="0" destOrd="0" presId="urn:microsoft.com/office/officeart/2005/8/layout/pList1#1"/>
    <dgm:cxn modelId="{12C9E92A-CA16-405C-8E63-0CFEA4717580}" type="presParOf" srcId="{3ED4C910-852B-4C11-A881-F747867266AC}" destId="{4889CAF5-AC0C-4DE8-946B-1FC9FF8890BB}" srcOrd="0" destOrd="0" presId="urn:microsoft.com/office/officeart/2005/8/layout/pList1#1"/>
    <dgm:cxn modelId="{C5F7E460-4EF0-4255-B339-AEF68F988607}" type="presParOf" srcId="{4889CAF5-AC0C-4DE8-946B-1FC9FF8890BB}" destId="{439666F8-66EA-4B14-A9D8-2F13B6E214C2}" srcOrd="0" destOrd="0" presId="urn:microsoft.com/office/officeart/2005/8/layout/pList1#1"/>
    <dgm:cxn modelId="{CD584B37-EEF7-42FF-A584-8DA86A0973F7}" type="presParOf" srcId="{4889CAF5-AC0C-4DE8-946B-1FC9FF8890BB}" destId="{3A30E233-211E-407A-8D8F-B3539C5F54F6}"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9EDE5C-D229-4115-9C6E-A487427C0343}"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8AA2B9FA-168F-42C0-BC6C-F1812B8582B5}">
      <dgm:prSet/>
      <dgm:spPr/>
      <dgm:t>
        <a:bodyPr/>
        <a:lstStyle/>
        <a:p>
          <a:pPr>
            <a:buNone/>
          </a:pPr>
          <a:endParaRPr lang="ar-SA" dirty="0"/>
        </a:p>
      </dgm:t>
    </dgm:pt>
    <dgm:pt modelId="{30E8A57E-D15E-42EB-AF94-E0900144FF12}" type="parTrans" cxnId="{A4BEE87D-093F-40C3-A7A0-A40B1FFC66BF}">
      <dgm:prSet/>
      <dgm:spPr/>
      <dgm:t>
        <a:bodyPr/>
        <a:lstStyle/>
        <a:p>
          <a:pPr rtl="1"/>
          <a:endParaRPr lang="ar-SA"/>
        </a:p>
      </dgm:t>
    </dgm:pt>
    <dgm:pt modelId="{9477ACAD-40A6-41DC-86E6-78677297E988}" type="sibTrans" cxnId="{A4BEE87D-093F-40C3-A7A0-A40B1FFC66BF}">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40000" r="-40000"/>
          </a:stretch>
        </a:blipFill>
      </dgm:spPr>
      <dgm:t>
        <a:bodyPr/>
        <a:lstStyle/>
        <a:p>
          <a:pPr rtl="1"/>
          <a:endParaRPr lang="ar-SA"/>
        </a:p>
      </dgm:t>
    </dgm:pt>
    <dgm:pt modelId="{3E05C33E-A5E0-43B8-9114-48FF9B3124DF}">
      <dgm:prSet phldrT="[نص]"/>
      <dgm:spPr>
        <a:ln w="38100">
          <a:solidFill>
            <a:srgbClr val="003399"/>
          </a:solidFill>
        </a:ln>
      </dgm:spPr>
      <dgm:t>
        <a:bodyPr/>
        <a:lstStyle/>
        <a:p>
          <a:pPr rtl="1"/>
          <a:r>
            <a:rPr lang="ar-SA" b="1" dirty="0" smtClean="0">
              <a:cs typeface="AdvertisingMedium" pitchFamily="2" charset="-78"/>
            </a:rPr>
            <a:t>التحصين هو مجموعة الإجراءات والترتيبات التي يعدها التربويون ويوجهونها إلى الناشئة لتعزيز ثباتهم أمام التيارات الوافدة؛ التي تهدف إلى زعزعة قيمهم ومبادئهم الإسلامية </a:t>
          </a:r>
        </a:p>
        <a:p>
          <a:pPr rtl="1"/>
          <a:r>
            <a:rPr lang="ar-SA" b="1" dirty="0" smtClean="0">
              <a:cs typeface="AdvertisingMedium" pitchFamily="2" charset="-78"/>
            </a:rPr>
            <a:t>ماذا يعني لك ذلك ؟  </a:t>
          </a:r>
          <a:endParaRPr lang="ar-SA" b="1" dirty="0">
            <a:cs typeface="AdvertisingMedium" pitchFamily="2" charset="-78"/>
          </a:endParaRPr>
        </a:p>
      </dgm:t>
    </dgm:pt>
    <dgm:pt modelId="{DCDB55E8-89CB-4E07-AC5F-623DCD76D8B4}" type="sibTrans" cxnId="{C6D3E91C-A1FD-4FAC-9447-852E05D2FCC9}">
      <dgm:prSet/>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a:stretch>
        </a:blipFill>
      </dgm:spPr>
      <dgm:t>
        <a:bodyPr/>
        <a:lstStyle/>
        <a:p>
          <a:pPr rtl="1"/>
          <a:endParaRPr lang="ar-SA"/>
        </a:p>
      </dgm:t>
    </dgm:pt>
    <dgm:pt modelId="{013D15E7-9AFC-4ED3-A853-6C8A8E716E2A}" type="parTrans" cxnId="{C6D3E91C-A1FD-4FAC-9447-852E05D2FCC9}">
      <dgm:prSet/>
      <dgm:spPr/>
      <dgm:t>
        <a:bodyPr/>
        <a:lstStyle/>
        <a:p>
          <a:pPr rtl="1"/>
          <a:endParaRPr lang="ar-SA"/>
        </a:p>
      </dgm:t>
    </dgm:pt>
    <dgm:pt modelId="{A08CD4A0-C6A7-4D4C-ADD1-51D3DB1BE8B2}" type="pres">
      <dgm:prSet presAssocID="{7B9EDE5C-D229-4115-9C6E-A487427C0343}" presName="Name0" presStyleCnt="0">
        <dgm:presLayoutVars>
          <dgm:chMax val="7"/>
          <dgm:chPref val="7"/>
          <dgm:dir/>
        </dgm:presLayoutVars>
      </dgm:prSet>
      <dgm:spPr/>
    </dgm:pt>
    <dgm:pt modelId="{64FA4EE6-0A07-42CB-9A64-06ADC9826450}" type="pres">
      <dgm:prSet presAssocID="{7B9EDE5C-D229-4115-9C6E-A487427C0343}" presName="Name1" presStyleCnt="0"/>
      <dgm:spPr/>
    </dgm:pt>
    <dgm:pt modelId="{337BE4F3-48BC-469D-95B2-EE173CA91024}" type="pres">
      <dgm:prSet presAssocID="{9477ACAD-40A6-41DC-86E6-78677297E988}" presName="picture_1" presStyleCnt="0"/>
      <dgm:spPr/>
    </dgm:pt>
    <dgm:pt modelId="{C096E974-A5F3-44AF-8BDC-DFC78AACBF6C}" type="pres">
      <dgm:prSet presAssocID="{9477ACAD-40A6-41DC-86E6-78677297E988}" presName="pictureRepeatNode" presStyleLbl="alignImgPlace1" presStyleIdx="0" presStyleCnt="2" custScaleX="92260" custScaleY="100000" custLinFactNeighborX="580" custLinFactNeighborY="-927"/>
      <dgm:spPr/>
      <dgm:t>
        <a:bodyPr/>
        <a:lstStyle/>
        <a:p>
          <a:pPr rtl="1"/>
          <a:endParaRPr lang="ar-SA"/>
        </a:p>
      </dgm:t>
    </dgm:pt>
    <dgm:pt modelId="{0EBC41ED-AA9E-4B69-A6E6-136DE3EEBDAA}" type="pres">
      <dgm:prSet presAssocID="{8AA2B9FA-168F-42C0-BC6C-F1812B8582B5}" presName="text_1" presStyleLbl="node1" presStyleIdx="0" presStyleCnt="0">
        <dgm:presLayoutVars>
          <dgm:bulletEnabled val="1"/>
        </dgm:presLayoutVars>
      </dgm:prSet>
      <dgm:spPr/>
      <dgm:t>
        <a:bodyPr/>
        <a:lstStyle/>
        <a:p>
          <a:pPr rtl="1"/>
          <a:endParaRPr lang="ar-SA"/>
        </a:p>
      </dgm:t>
    </dgm:pt>
    <dgm:pt modelId="{8937A63F-E10E-47DF-B322-6516A87178F9}" type="pres">
      <dgm:prSet presAssocID="{DCDB55E8-89CB-4E07-AC5F-623DCD76D8B4}" presName="picture_2" presStyleCnt="0"/>
      <dgm:spPr/>
    </dgm:pt>
    <dgm:pt modelId="{1A687BE8-2A1E-4C9C-B26C-4D08CE04FAC8}" type="pres">
      <dgm:prSet presAssocID="{DCDB55E8-89CB-4E07-AC5F-623DCD76D8B4}" presName="pictureRepeatNode" presStyleLbl="alignImgPlace1" presStyleIdx="1" presStyleCnt="2" custLinFactNeighborX="-44969" custLinFactNeighborY="1791"/>
      <dgm:spPr/>
      <dgm:t>
        <a:bodyPr/>
        <a:lstStyle/>
        <a:p>
          <a:pPr rtl="1"/>
          <a:endParaRPr lang="ar-SA"/>
        </a:p>
      </dgm:t>
    </dgm:pt>
    <dgm:pt modelId="{D512B9A7-8BA4-472D-93F2-8FB2BFCB82F3}" type="pres">
      <dgm:prSet presAssocID="{3E05C33E-A5E0-43B8-9114-48FF9B3124DF}" presName="line_2" presStyleLbl="parChTrans1D1" presStyleIdx="0" presStyleCnt="1"/>
      <dgm:spPr/>
    </dgm:pt>
    <dgm:pt modelId="{A901A075-3BD9-4257-9CDB-A528FEAE21EC}" type="pres">
      <dgm:prSet presAssocID="{3E05C33E-A5E0-43B8-9114-48FF9B3124DF}" presName="textparent_2" presStyleLbl="node1" presStyleIdx="0" presStyleCnt="0"/>
      <dgm:spPr/>
    </dgm:pt>
    <dgm:pt modelId="{FEE56CB8-7D5F-4BA7-AFE8-EE8344E5D276}" type="pres">
      <dgm:prSet presAssocID="{3E05C33E-A5E0-43B8-9114-48FF9B3124DF}" presName="text_2" presStyleLbl="revTx" presStyleIdx="0" presStyleCnt="1" custScaleX="327328" custScaleY="143623" custLinFactNeighborX="-32974" custLinFactNeighborY="592">
        <dgm:presLayoutVars>
          <dgm:bulletEnabled val="1"/>
        </dgm:presLayoutVars>
      </dgm:prSet>
      <dgm:spPr/>
      <dgm:t>
        <a:bodyPr/>
        <a:lstStyle/>
        <a:p>
          <a:pPr rtl="1"/>
          <a:endParaRPr lang="ar-SA"/>
        </a:p>
      </dgm:t>
    </dgm:pt>
  </dgm:ptLst>
  <dgm:cxnLst>
    <dgm:cxn modelId="{B28AD398-E4D8-4CCB-BD70-C5A8A21ED8B9}" type="presOf" srcId="{3E05C33E-A5E0-43B8-9114-48FF9B3124DF}" destId="{FEE56CB8-7D5F-4BA7-AFE8-EE8344E5D276}" srcOrd="0" destOrd="0" presId="urn:microsoft.com/office/officeart/2008/layout/CircularPictureCallout"/>
    <dgm:cxn modelId="{53DDC200-1508-4D7C-84EA-1E231F4113BB}" type="presOf" srcId="{7B9EDE5C-D229-4115-9C6E-A487427C0343}" destId="{A08CD4A0-C6A7-4D4C-ADD1-51D3DB1BE8B2}" srcOrd="0" destOrd="0" presId="urn:microsoft.com/office/officeart/2008/layout/CircularPictureCallout"/>
    <dgm:cxn modelId="{CAD89D48-864B-4F8D-840C-57537080E03C}" type="presOf" srcId="{9477ACAD-40A6-41DC-86E6-78677297E988}" destId="{C096E974-A5F3-44AF-8BDC-DFC78AACBF6C}" srcOrd="0" destOrd="0" presId="urn:microsoft.com/office/officeart/2008/layout/CircularPictureCallout"/>
    <dgm:cxn modelId="{BABC4AB5-DB42-4F87-8B8E-E6248336CDD4}" type="presOf" srcId="{8AA2B9FA-168F-42C0-BC6C-F1812B8582B5}" destId="{0EBC41ED-AA9E-4B69-A6E6-136DE3EEBDAA}" srcOrd="0" destOrd="0" presId="urn:microsoft.com/office/officeart/2008/layout/CircularPictureCallout"/>
    <dgm:cxn modelId="{EBAE7494-00C0-4D34-B1F3-AD89690BD0A0}" type="presOf" srcId="{DCDB55E8-89CB-4E07-AC5F-623DCD76D8B4}" destId="{1A687BE8-2A1E-4C9C-B26C-4D08CE04FAC8}" srcOrd="0" destOrd="0" presId="urn:microsoft.com/office/officeart/2008/layout/CircularPictureCallout"/>
    <dgm:cxn modelId="{A4BEE87D-093F-40C3-A7A0-A40B1FFC66BF}" srcId="{7B9EDE5C-D229-4115-9C6E-A487427C0343}" destId="{8AA2B9FA-168F-42C0-BC6C-F1812B8582B5}" srcOrd="0" destOrd="0" parTransId="{30E8A57E-D15E-42EB-AF94-E0900144FF12}" sibTransId="{9477ACAD-40A6-41DC-86E6-78677297E988}"/>
    <dgm:cxn modelId="{C6D3E91C-A1FD-4FAC-9447-852E05D2FCC9}" srcId="{7B9EDE5C-D229-4115-9C6E-A487427C0343}" destId="{3E05C33E-A5E0-43B8-9114-48FF9B3124DF}" srcOrd="1" destOrd="0" parTransId="{013D15E7-9AFC-4ED3-A853-6C8A8E716E2A}" sibTransId="{DCDB55E8-89CB-4E07-AC5F-623DCD76D8B4}"/>
    <dgm:cxn modelId="{523E83D0-69D9-4A74-B182-ADC185664DED}" type="presParOf" srcId="{A08CD4A0-C6A7-4D4C-ADD1-51D3DB1BE8B2}" destId="{64FA4EE6-0A07-42CB-9A64-06ADC9826450}" srcOrd="0" destOrd="0" presId="urn:microsoft.com/office/officeart/2008/layout/CircularPictureCallout"/>
    <dgm:cxn modelId="{F8F8B28C-B7BD-469D-B7B9-DF466713CAB3}" type="presParOf" srcId="{64FA4EE6-0A07-42CB-9A64-06ADC9826450}" destId="{337BE4F3-48BC-469D-95B2-EE173CA91024}" srcOrd="0" destOrd="0" presId="urn:microsoft.com/office/officeart/2008/layout/CircularPictureCallout"/>
    <dgm:cxn modelId="{712A3967-D8F4-4462-80F7-BAD6D7C27F19}" type="presParOf" srcId="{337BE4F3-48BC-469D-95B2-EE173CA91024}" destId="{C096E974-A5F3-44AF-8BDC-DFC78AACBF6C}" srcOrd="0" destOrd="0" presId="urn:microsoft.com/office/officeart/2008/layout/CircularPictureCallout"/>
    <dgm:cxn modelId="{B86450C1-4671-446F-95C9-129BCC7B6ED0}" type="presParOf" srcId="{64FA4EE6-0A07-42CB-9A64-06ADC9826450}" destId="{0EBC41ED-AA9E-4B69-A6E6-136DE3EEBDAA}" srcOrd="1" destOrd="0" presId="urn:microsoft.com/office/officeart/2008/layout/CircularPictureCallout"/>
    <dgm:cxn modelId="{908B7317-C939-4EBA-9289-9E636B7CAD55}" type="presParOf" srcId="{64FA4EE6-0A07-42CB-9A64-06ADC9826450}" destId="{8937A63F-E10E-47DF-B322-6516A87178F9}" srcOrd="2" destOrd="0" presId="urn:microsoft.com/office/officeart/2008/layout/CircularPictureCallout"/>
    <dgm:cxn modelId="{B8A8E99F-92A0-4091-92CC-8BB0A32EC9B8}" type="presParOf" srcId="{8937A63F-E10E-47DF-B322-6516A87178F9}" destId="{1A687BE8-2A1E-4C9C-B26C-4D08CE04FAC8}" srcOrd="0" destOrd="0" presId="urn:microsoft.com/office/officeart/2008/layout/CircularPictureCallout"/>
    <dgm:cxn modelId="{E184324D-E85C-481F-BDA3-016C6117B652}" type="presParOf" srcId="{64FA4EE6-0A07-42CB-9A64-06ADC9826450}" destId="{D512B9A7-8BA4-472D-93F2-8FB2BFCB82F3}" srcOrd="3" destOrd="0" presId="urn:microsoft.com/office/officeart/2008/layout/CircularPictureCallout"/>
    <dgm:cxn modelId="{0C18A711-DF98-41CE-9FD1-D98BB05056F6}" type="presParOf" srcId="{64FA4EE6-0A07-42CB-9A64-06ADC9826450}" destId="{A901A075-3BD9-4257-9CDB-A528FEAE21EC}" srcOrd="4" destOrd="0" presId="urn:microsoft.com/office/officeart/2008/layout/CircularPictureCallout"/>
    <dgm:cxn modelId="{0FFFB681-CBAE-4E8E-BDE8-4321D7B8D4C1}" type="presParOf" srcId="{A901A075-3BD9-4257-9CDB-A528FEAE21EC}" destId="{FEE56CB8-7D5F-4BA7-AFE8-EE8344E5D276}" srcOrd="0" destOrd="0" presId="urn:microsoft.com/office/officeart/2008/layout/CircularPictureCallou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D99034-3755-47D6-AF14-2A57F8AE882D}"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2A2FF4E3-4D10-427E-BE12-0D299E7FE153}">
      <dgm:prSet/>
      <dgm:spPr/>
      <dgm:t>
        <a:bodyPr/>
        <a:lstStyle/>
        <a:p>
          <a:pPr>
            <a:buNone/>
          </a:pPr>
          <a:r>
            <a:rPr lang="ar-SA" b="1" dirty="0">
              <a:cs typeface="AdvertisingMedium" pitchFamily="2" charset="-78"/>
            </a:rPr>
            <a:t>لمواجهة الفكر الضال وتدعيم الفكر السوى عدد من </a:t>
          </a:r>
          <a:r>
            <a:rPr lang="ar-SA" b="1" dirty="0" smtClean="0">
              <a:cs typeface="AdvertisingMedium" pitchFamily="2" charset="-78"/>
            </a:rPr>
            <a:t>المهارات ،  </a:t>
          </a:r>
          <a:r>
            <a:rPr lang="ar-SA" b="1" dirty="0">
              <a:cs typeface="AdvertisingMedium" pitchFamily="2" charset="-78"/>
            </a:rPr>
            <a:t>ما أهمها </a:t>
          </a:r>
          <a:r>
            <a:rPr lang="ar-SA" b="1" dirty="0" smtClean="0">
              <a:cs typeface="AdvertisingMedium" pitchFamily="2" charset="-78"/>
            </a:rPr>
            <a:t>؟</a:t>
          </a:r>
          <a:endParaRPr lang="ar-SA" b="1" dirty="0">
            <a:cs typeface="AdvertisingMedium" pitchFamily="2" charset="-78"/>
          </a:endParaRPr>
        </a:p>
      </dgm:t>
    </dgm:pt>
    <dgm:pt modelId="{C55FB442-937D-48FE-B6BE-90E9D905831D}" type="parTrans" cxnId="{AE35756E-B2C2-4ED0-8386-7198A0F66EE6}">
      <dgm:prSet/>
      <dgm:spPr/>
      <dgm:t>
        <a:bodyPr/>
        <a:lstStyle/>
        <a:p>
          <a:pPr rtl="1"/>
          <a:endParaRPr lang="ar-SA"/>
        </a:p>
      </dgm:t>
    </dgm:pt>
    <dgm:pt modelId="{90FF0E95-707B-45AC-9F1F-4E3C8D559399}" type="sibTrans" cxnId="{AE35756E-B2C2-4ED0-8386-7198A0F66EE6}">
      <dgm:prSet/>
      <dgm:spPr/>
      <dgm:t>
        <a:bodyPr/>
        <a:lstStyle/>
        <a:p>
          <a:pPr rtl="1"/>
          <a:endParaRPr lang="ar-SA"/>
        </a:p>
      </dgm:t>
    </dgm:pt>
    <dgm:pt modelId="{F4E0DFEC-072D-40F9-95FB-B0C0CE134767}">
      <dgm:prSet phldrT="[نص]" custT="1"/>
      <dgm:spPr/>
      <dgm:t>
        <a:bodyPr/>
        <a:lstStyle/>
        <a:p>
          <a:pPr rtl="1"/>
          <a:r>
            <a:rPr lang="ar-SA" sz="1800" b="1" dirty="0" smtClean="0">
              <a:cs typeface="AdvertisingMedium" pitchFamily="2" charset="-78"/>
            </a:rPr>
            <a:t>وكيف يتم تحويلها لممارسات ؟</a:t>
          </a:r>
          <a:endParaRPr lang="ar-SA" sz="1800" b="1" dirty="0">
            <a:cs typeface="AdvertisingMedium" pitchFamily="2" charset="-78"/>
          </a:endParaRPr>
        </a:p>
      </dgm:t>
    </dgm:pt>
    <dgm:pt modelId="{8714C2CC-7350-409D-A2E0-CB046D2ED615}" type="parTrans" cxnId="{3DE05CED-57BF-424F-9A00-36ACFFC62FB2}">
      <dgm:prSet/>
      <dgm:spPr/>
      <dgm:t>
        <a:bodyPr/>
        <a:lstStyle/>
        <a:p>
          <a:pPr rtl="1"/>
          <a:endParaRPr lang="ar-SA"/>
        </a:p>
      </dgm:t>
    </dgm:pt>
    <dgm:pt modelId="{36D6FC48-4B0C-44C5-8BC9-C9B28A798775}" type="sibTrans" cxnId="{3DE05CED-57BF-424F-9A00-36ACFFC62FB2}">
      <dgm:prSet/>
      <dgm:spPr/>
      <dgm:t>
        <a:bodyPr/>
        <a:lstStyle/>
        <a:p>
          <a:pPr rtl="1"/>
          <a:endParaRPr lang="ar-SA"/>
        </a:p>
      </dgm:t>
    </dgm:pt>
    <dgm:pt modelId="{5015D83A-6D5B-44FD-969B-D6F357063E0D}" type="pres">
      <dgm:prSet presAssocID="{8FD99034-3755-47D6-AF14-2A57F8AE882D}" presName="Name0" presStyleCnt="0">
        <dgm:presLayoutVars>
          <dgm:chMax/>
          <dgm:chPref/>
          <dgm:dir/>
        </dgm:presLayoutVars>
      </dgm:prSet>
      <dgm:spPr/>
    </dgm:pt>
    <dgm:pt modelId="{C0D665D8-B610-4D64-A1B9-F1244F8A8A32}" type="pres">
      <dgm:prSet presAssocID="{2A2FF4E3-4D10-427E-BE12-0D299E7FE153}" presName="composite" presStyleCnt="0"/>
      <dgm:spPr/>
    </dgm:pt>
    <dgm:pt modelId="{3BFFEF56-4381-4BF4-BF43-74FBA24E08BD}" type="pres">
      <dgm:prSet presAssocID="{2A2FF4E3-4D10-427E-BE12-0D299E7FE153}" presName="Accent" presStyleLbl="alignNode1" presStyleIdx="0" presStyleCnt="3" custScaleX="301900" custScaleY="156278" custLinFactNeighborX="72558" custLinFactNeighborY="-4977">
        <dgm:presLayoutVars>
          <dgm:chMax val="0"/>
          <dgm:chPref val="0"/>
        </dgm:presLayoutVars>
      </dgm:prSet>
      <dgm:spPr/>
    </dgm:pt>
    <dgm:pt modelId="{F030245E-42B5-4793-8B11-4AE739E10E6D}" type="pres">
      <dgm:prSet presAssocID="{2A2FF4E3-4D10-427E-BE12-0D299E7FE153}" presName="Image" presStyleLbl="bgImgPlace1" presStyleIdx="0" presStyleCnt="2" custScaleX="191933" custScaleY="151480" custLinFactX="100000" custLinFactY="100000" custLinFactNeighborX="151689" custLinFactNeighborY="124846">
        <dgm:presLayoutVars>
          <dgm:chMax val="0"/>
          <dgm:chPref val="0"/>
          <dgm:bulletEnabled val="1"/>
        </dgm:presLayoutVars>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17000" r="-17000"/>
          </a:stretch>
        </a:blipFill>
      </dgm:spPr>
    </dgm:pt>
    <dgm:pt modelId="{888AB179-A0A4-4C83-B0BA-DCABA2FBE7F7}" type="pres">
      <dgm:prSet presAssocID="{2A2FF4E3-4D10-427E-BE12-0D299E7FE153}" presName="Parent" presStyleLbl="fgAccFollowNode1" presStyleIdx="0" presStyleCnt="2" custScaleX="331244" custScaleY="159982" custLinFactNeighborX="93241" custLinFactNeighborY="2066">
        <dgm:presLayoutVars>
          <dgm:chMax val="0"/>
          <dgm:chPref val="0"/>
          <dgm:bulletEnabled val="1"/>
        </dgm:presLayoutVars>
      </dgm:prSet>
      <dgm:spPr/>
      <dgm:t>
        <a:bodyPr/>
        <a:lstStyle/>
        <a:p>
          <a:pPr rtl="1"/>
          <a:endParaRPr lang="ar-SA"/>
        </a:p>
      </dgm:t>
    </dgm:pt>
    <dgm:pt modelId="{E9F46F82-99A5-4336-8742-3003AB6CA2B7}" type="pres">
      <dgm:prSet presAssocID="{2A2FF4E3-4D10-427E-BE12-0D299E7FE153}" presName="Space" presStyleCnt="0">
        <dgm:presLayoutVars>
          <dgm:chMax val="0"/>
          <dgm:chPref val="0"/>
        </dgm:presLayoutVars>
      </dgm:prSet>
      <dgm:spPr/>
    </dgm:pt>
    <dgm:pt modelId="{06A4B860-0863-4B48-B11A-EB275E43EE59}" type="pres">
      <dgm:prSet presAssocID="{90FF0E95-707B-45AC-9F1F-4E3C8D559399}" presName="ConnectorComposite" presStyleCnt="0"/>
      <dgm:spPr/>
    </dgm:pt>
    <dgm:pt modelId="{75A93FF7-D17C-4AE2-AB84-ACFE16A3D32F}" type="pres">
      <dgm:prSet presAssocID="{90FF0E95-707B-45AC-9F1F-4E3C8D559399}" presName="TopSpacing" presStyleCnt="0"/>
      <dgm:spPr/>
    </dgm:pt>
    <dgm:pt modelId="{E53AE173-CBAE-4844-AAD0-A8A2C70D7B52}" type="pres">
      <dgm:prSet presAssocID="{90FF0E95-707B-45AC-9F1F-4E3C8D559399}" presName="Connector" presStyleLbl="alignNode1" presStyleIdx="1" presStyleCnt="3"/>
      <dgm:spPr/>
    </dgm:pt>
    <dgm:pt modelId="{1B7EA462-3B9A-41C5-B927-A03D4109146D}" type="pres">
      <dgm:prSet presAssocID="{90FF0E95-707B-45AC-9F1F-4E3C8D559399}" presName="BottomSpacing" presStyleCnt="0"/>
      <dgm:spPr/>
    </dgm:pt>
    <dgm:pt modelId="{D2459059-D311-4EF2-9942-E9BDA64294A6}" type="pres">
      <dgm:prSet presAssocID="{F4E0DFEC-072D-40F9-95FB-B0C0CE134767}" presName="composite" presStyleCnt="0"/>
      <dgm:spPr/>
    </dgm:pt>
    <dgm:pt modelId="{E762DE09-D242-4979-AEEC-380EA1E45B4B}" type="pres">
      <dgm:prSet presAssocID="{F4E0DFEC-072D-40F9-95FB-B0C0CE134767}" presName="Accent" presStyleLbl="alignNode1" presStyleIdx="2" presStyleCnt="3" custScaleX="359648" custScaleY="166386" custLinFactX="-26778" custLinFactNeighborX="-100000" custLinFactNeighborY="-13990">
        <dgm:presLayoutVars>
          <dgm:chMax val="0"/>
          <dgm:chPref val="0"/>
        </dgm:presLayoutVars>
      </dgm:prSet>
      <dgm:spPr/>
    </dgm:pt>
    <dgm:pt modelId="{F48A7568-BCFC-4316-9BA1-35759C1C58AC}" type="pres">
      <dgm:prSet presAssocID="{F4E0DFEC-072D-40F9-95FB-B0C0CE134767}" presName="Image" presStyleLbl="bgImgPlace1" presStyleIdx="1" presStyleCnt="2" custScaleX="152288" custScaleY="137982" custLinFactX="-100000" custLinFactY="-100000" custLinFactNeighborX="-193249" custLinFactNeighborY="-110089">
        <dgm:presLayoutVars>
          <dgm:chMax val="0"/>
          <dgm:chPref val="0"/>
          <dgm:bulletEnabled val="1"/>
        </dgm:presLayoutVars>
      </dgm:prSet>
      <dgm:spPr>
        <a:blipFill>
          <a:blip xmlns:r="http://schemas.openxmlformats.org/officeDocument/2006/relationships" r:embed="rId2">
            <a:extLst>
              <a:ext uri="{28A0092B-C50C-407E-A947-70E740481C1C}">
                <a14:useLocalDpi xmlns="" xmlns:a14="http://schemas.microsoft.com/office/drawing/2010/main" val="0"/>
              </a:ext>
            </a:extLst>
          </a:blip>
          <a:srcRect/>
          <a:stretch>
            <a:fillRect t="-3000" b="-3000"/>
          </a:stretch>
        </a:blipFill>
      </dgm:spPr>
      <dgm:extLst>
        <a:ext uri="{E40237B7-FDA0-4F09-8148-C483321AD2D9}">
          <dgm14:cNvPr xmlns="" xmlns:dgm14="http://schemas.microsoft.com/office/drawing/2010/diagram" id="0" name="" descr="http://www.assakina.com/wp-content/uploads/2015/03/%D8%AF%D8%B1%D8%A7%D8%B3%D8%A7%D8%AA-%D8%AD%D9%88%D9%84-%D8%A7%D9%84%D8%B3%D9%83%D9%8A%D9%86%D8%A9.jpeg"/>
        </a:ext>
      </dgm:extLst>
    </dgm:pt>
    <dgm:pt modelId="{2B9DE867-A338-481D-A96F-872A0A1A80E5}" type="pres">
      <dgm:prSet presAssocID="{F4E0DFEC-072D-40F9-95FB-B0C0CE134767}" presName="Parent" presStyleLbl="fgAccFollowNode1" presStyleIdx="1" presStyleCnt="2" custScaleX="311957" custLinFactX="-49372" custLinFactNeighborX="-100000" custLinFactNeighborY="455">
        <dgm:presLayoutVars>
          <dgm:chMax val="0"/>
          <dgm:chPref val="0"/>
          <dgm:bulletEnabled val="1"/>
        </dgm:presLayoutVars>
      </dgm:prSet>
      <dgm:spPr/>
      <dgm:t>
        <a:bodyPr/>
        <a:lstStyle/>
        <a:p>
          <a:pPr rtl="1"/>
          <a:endParaRPr lang="ar-SA"/>
        </a:p>
      </dgm:t>
    </dgm:pt>
    <dgm:pt modelId="{BBB3C49A-588A-427A-A5B0-25F80269C1E2}" type="pres">
      <dgm:prSet presAssocID="{F4E0DFEC-072D-40F9-95FB-B0C0CE134767}" presName="Space" presStyleCnt="0">
        <dgm:presLayoutVars>
          <dgm:chMax val="0"/>
          <dgm:chPref val="0"/>
        </dgm:presLayoutVars>
      </dgm:prSet>
      <dgm:spPr/>
    </dgm:pt>
  </dgm:ptLst>
  <dgm:cxnLst>
    <dgm:cxn modelId="{6C3D50CD-5D5D-4718-AC41-DE136A2AD489}" type="presOf" srcId="{8FD99034-3755-47D6-AF14-2A57F8AE882D}" destId="{5015D83A-6D5B-44FD-969B-D6F357063E0D}" srcOrd="0" destOrd="0" presId="urn:microsoft.com/office/officeart/2008/layout/AlternatingPictureCircles"/>
    <dgm:cxn modelId="{AE35756E-B2C2-4ED0-8386-7198A0F66EE6}" srcId="{8FD99034-3755-47D6-AF14-2A57F8AE882D}" destId="{2A2FF4E3-4D10-427E-BE12-0D299E7FE153}" srcOrd="0" destOrd="0" parTransId="{C55FB442-937D-48FE-B6BE-90E9D905831D}" sibTransId="{90FF0E95-707B-45AC-9F1F-4E3C8D559399}"/>
    <dgm:cxn modelId="{B657C559-E910-4489-BD2E-D4F8262D7906}" type="presOf" srcId="{F4E0DFEC-072D-40F9-95FB-B0C0CE134767}" destId="{2B9DE867-A338-481D-A96F-872A0A1A80E5}" srcOrd="0" destOrd="0" presId="urn:microsoft.com/office/officeart/2008/layout/AlternatingPictureCircles"/>
    <dgm:cxn modelId="{3DE05CED-57BF-424F-9A00-36ACFFC62FB2}" srcId="{8FD99034-3755-47D6-AF14-2A57F8AE882D}" destId="{F4E0DFEC-072D-40F9-95FB-B0C0CE134767}" srcOrd="1" destOrd="0" parTransId="{8714C2CC-7350-409D-A2E0-CB046D2ED615}" sibTransId="{36D6FC48-4B0C-44C5-8BC9-C9B28A798775}"/>
    <dgm:cxn modelId="{58813207-490D-45C0-BC47-87C058320BF9}" type="presOf" srcId="{2A2FF4E3-4D10-427E-BE12-0D299E7FE153}" destId="{888AB179-A0A4-4C83-B0BA-DCABA2FBE7F7}" srcOrd="0" destOrd="0" presId="urn:microsoft.com/office/officeart/2008/layout/AlternatingPictureCircles"/>
    <dgm:cxn modelId="{3E2D44C5-2801-4FF9-B4EF-FC163E7F3ABE}" type="presParOf" srcId="{5015D83A-6D5B-44FD-969B-D6F357063E0D}" destId="{C0D665D8-B610-4D64-A1B9-F1244F8A8A32}" srcOrd="0" destOrd="0" presId="urn:microsoft.com/office/officeart/2008/layout/AlternatingPictureCircles"/>
    <dgm:cxn modelId="{3A71A084-1A81-49E7-B04D-4A51CB5588B4}" type="presParOf" srcId="{C0D665D8-B610-4D64-A1B9-F1244F8A8A32}" destId="{3BFFEF56-4381-4BF4-BF43-74FBA24E08BD}" srcOrd="0" destOrd="0" presId="urn:microsoft.com/office/officeart/2008/layout/AlternatingPictureCircles"/>
    <dgm:cxn modelId="{35B47A80-C367-4D7A-9587-F7F57F4540AC}" type="presParOf" srcId="{C0D665D8-B610-4D64-A1B9-F1244F8A8A32}" destId="{F030245E-42B5-4793-8B11-4AE739E10E6D}" srcOrd="1" destOrd="0" presId="urn:microsoft.com/office/officeart/2008/layout/AlternatingPictureCircles"/>
    <dgm:cxn modelId="{C8D6C7C4-3BA0-4B85-883E-966F94559BA6}" type="presParOf" srcId="{C0D665D8-B610-4D64-A1B9-F1244F8A8A32}" destId="{888AB179-A0A4-4C83-B0BA-DCABA2FBE7F7}" srcOrd="2" destOrd="0" presId="urn:microsoft.com/office/officeart/2008/layout/AlternatingPictureCircles"/>
    <dgm:cxn modelId="{5A675140-B50C-4780-8336-274C0D3F38E0}" type="presParOf" srcId="{C0D665D8-B610-4D64-A1B9-F1244F8A8A32}" destId="{E9F46F82-99A5-4336-8742-3003AB6CA2B7}" srcOrd="3" destOrd="0" presId="urn:microsoft.com/office/officeart/2008/layout/AlternatingPictureCircles"/>
    <dgm:cxn modelId="{591F0B63-CBC7-4833-AA72-2E972D5D2F4C}" type="presParOf" srcId="{5015D83A-6D5B-44FD-969B-D6F357063E0D}" destId="{06A4B860-0863-4B48-B11A-EB275E43EE59}" srcOrd="1" destOrd="0" presId="urn:microsoft.com/office/officeart/2008/layout/AlternatingPictureCircles"/>
    <dgm:cxn modelId="{19F8922C-CF6C-4FFA-A401-BB18AEF90D11}" type="presParOf" srcId="{06A4B860-0863-4B48-B11A-EB275E43EE59}" destId="{75A93FF7-D17C-4AE2-AB84-ACFE16A3D32F}" srcOrd="0" destOrd="0" presId="urn:microsoft.com/office/officeart/2008/layout/AlternatingPictureCircles"/>
    <dgm:cxn modelId="{8335B042-EADA-4C13-B561-1D6B8DCC0474}" type="presParOf" srcId="{06A4B860-0863-4B48-B11A-EB275E43EE59}" destId="{E53AE173-CBAE-4844-AAD0-A8A2C70D7B52}" srcOrd="1" destOrd="0" presId="urn:microsoft.com/office/officeart/2008/layout/AlternatingPictureCircles"/>
    <dgm:cxn modelId="{5B45D493-08D9-40A1-89A2-76B6763C1B38}" type="presParOf" srcId="{06A4B860-0863-4B48-B11A-EB275E43EE59}" destId="{1B7EA462-3B9A-41C5-B927-A03D4109146D}" srcOrd="2" destOrd="0" presId="urn:microsoft.com/office/officeart/2008/layout/AlternatingPictureCircles"/>
    <dgm:cxn modelId="{369D3EFF-7104-4DAB-95FB-E0F85BFC2CA0}" type="presParOf" srcId="{5015D83A-6D5B-44FD-969B-D6F357063E0D}" destId="{D2459059-D311-4EF2-9942-E9BDA64294A6}" srcOrd="2" destOrd="0" presId="urn:microsoft.com/office/officeart/2008/layout/AlternatingPictureCircles"/>
    <dgm:cxn modelId="{6A2599E4-342B-4542-B8EA-130D8ED097F0}" type="presParOf" srcId="{D2459059-D311-4EF2-9942-E9BDA64294A6}" destId="{E762DE09-D242-4979-AEEC-380EA1E45B4B}" srcOrd="0" destOrd="0" presId="urn:microsoft.com/office/officeart/2008/layout/AlternatingPictureCircles"/>
    <dgm:cxn modelId="{EB6449B2-17B3-4172-87DB-1039D0F8FC0C}" type="presParOf" srcId="{D2459059-D311-4EF2-9942-E9BDA64294A6}" destId="{F48A7568-BCFC-4316-9BA1-35759C1C58AC}" srcOrd="1" destOrd="0" presId="urn:microsoft.com/office/officeart/2008/layout/AlternatingPictureCircles"/>
    <dgm:cxn modelId="{07FD5459-1297-4C15-BAF2-C48FE8C421B6}" type="presParOf" srcId="{D2459059-D311-4EF2-9942-E9BDA64294A6}" destId="{2B9DE867-A338-481D-A96F-872A0A1A80E5}" srcOrd="2" destOrd="0" presId="urn:microsoft.com/office/officeart/2008/layout/AlternatingPictureCircles"/>
    <dgm:cxn modelId="{479B3CEE-5BC7-412A-97B3-0BDA6CA99089}" type="presParOf" srcId="{D2459059-D311-4EF2-9942-E9BDA64294A6}" destId="{BBB3C49A-588A-427A-A5B0-25F80269C1E2}" srcOrd="3" destOrd="0" presId="urn:microsoft.com/office/officeart/2008/layout/AlternatingPictureCircl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B3194-92C4-4A01-91C3-2816CBC87C53}" type="doc">
      <dgm:prSet loTypeId="urn:microsoft.com/office/officeart/2005/8/layout/chevron1" loCatId="process" qsTypeId="urn:microsoft.com/office/officeart/2005/8/quickstyle/3d1" qsCatId="3D" csTypeId="urn:microsoft.com/office/officeart/2005/8/colors/colorful5" csCatId="colorful" phldr="1"/>
      <dgm:spPr/>
    </dgm:pt>
    <dgm:pt modelId="{EFADEBDA-E876-4202-A020-DC48CD35D141}">
      <dgm:prSet phldrT="[نص]"/>
      <dgm:spPr/>
      <dgm:t>
        <a:bodyPr/>
        <a:lstStyle/>
        <a:p>
          <a:pPr rtl="1"/>
          <a:r>
            <a:rPr lang="ar-SA" b="1" dirty="0" smtClean="0">
              <a:cs typeface="+mj-cs"/>
            </a:rPr>
            <a:t>الامتناع عن التعبير اللفظي خارج الجماعة</a:t>
          </a:r>
          <a:endParaRPr lang="ar-SA" b="1" dirty="0">
            <a:cs typeface="+mj-cs"/>
          </a:endParaRPr>
        </a:p>
      </dgm:t>
    </dgm:pt>
    <dgm:pt modelId="{3F48A31F-F684-4AAE-8CD3-642EF4F9A5DA}" type="parTrans" cxnId="{0CB73937-8CDE-41AD-B0F1-B89DB9558295}">
      <dgm:prSet/>
      <dgm:spPr/>
      <dgm:t>
        <a:bodyPr/>
        <a:lstStyle/>
        <a:p>
          <a:pPr rtl="1"/>
          <a:endParaRPr lang="ar-SA">
            <a:cs typeface="+mj-cs"/>
          </a:endParaRPr>
        </a:p>
      </dgm:t>
    </dgm:pt>
    <dgm:pt modelId="{F3770594-3F73-4ACD-812B-27D4D24CCF3F}" type="sibTrans" cxnId="{0CB73937-8CDE-41AD-B0F1-B89DB9558295}">
      <dgm:prSet/>
      <dgm:spPr/>
      <dgm:t>
        <a:bodyPr/>
        <a:lstStyle/>
        <a:p>
          <a:pPr rtl="1"/>
          <a:endParaRPr lang="ar-SA">
            <a:cs typeface="+mj-cs"/>
          </a:endParaRPr>
        </a:p>
      </dgm:t>
    </dgm:pt>
    <dgm:pt modelId="{E0936772-1D35-4883-A5F1-8E1554BDD032}">
      <dgm:prSet phldrT="[نص]"/>
      <dgm:spPr/>
      <dgm:t>
        <a:bodyPr/>
        <a:lstStyle/>
        <a:p>
          <a:pPr rtl="1"/>
          <a:r>
            <a:rPr lang="ar-SA" b="1" dirty="0" smtClean="0">
              <a:cs typeface="+mj-cs"/>
            </a:rPr>
            <a:t>تجنب الجماعات موضوع الكراهية</a:t>
          </a:r>
          <a:endParaRPr lang="ar-SA" b="1" dirty="0">
            <a:cs typeface="+mj-cs"/>
          </a:endParaRPr>
        </a:p>
      </dgm:t>
    </dgm:pt>
    <dgm:pt modelId="{F8AE6528-1DA9-4C47-874D-6A6F9ABC2273}" type="parTrans" cxnId="{5A9E6F76-469A-4953-B45E-D0C14229C8CE}">
      <dgm:prSet/>
      <dgm:spPr/>
      <dgm:t>
        <a:bodyPr/>
        <a:lstStyle/>
        <a:p>
          <a:pPr rtl="1"/>
          <a:endParaRPr lang="ar-SA">
            <a:cs typeface="+mj-cs"/>
          </a:endParaRPr>
        </a:p>
      </dgm:t>
    </dgm:pt>
    <dgm:pt modelId="{8C2C6323-2FC6-41EE-8C4F-7AD90B178D9A}" type="sibTrans" cxnId="{5A9E6F76-469A-4953-B45E-D0C14229C8CE}">
      <dgm:prSet/>
      <dgm:spPr/>
      <dgm:t>
        <a:bodyPr/>
        <a:lstStyle/>
        <a:p>
          <a:pPr rtl="1"/>
          <a:endParaRPr lang="ar-SA">
            <a:cs typeface="+mj-cs"/>
          </a:endParaRPr>
        </a:p>
      </dgm:t>
    </dgm:pt>
    <dgm:pt modelId="{65F03C31-F106-4074-A8E6-2723F4F96E86}">
      <dgm:prSet phldrT="[نص]"/>
      <dgm:spPr/>
      <dgm:t>
        <a:bodyPr/>
        <a:lstStyle/>
        <a:p>
          <a:pPr rtl="1"/>
          <a:r>
            <a:rPr lang="ar-SA" b="1" dirty="0" smtClean="0">
              <a:cs typeface="+mj-cs"/>
            </a:rPr>
            <a:t>منع الآخرين من الاستمتاع بحقوقهم</a:t>
          </a:r>
          <a:endParaRPr lang="ar-SA" b="1" dirty="0">
            <a:cs typeface="+mj-cs"/>
          </a:endParaRPr>
        </a:p>
      </dgm:t>
    </dgm:pt>
    <dgm:pt modelId="{EEB8457E-B3F3-46B8-B3A2-B8497595CD51}" type="parTrans" cxnId="{7C2C15E5-4C6B-4053-8B16-61249EA2AA02}">
      <dgm:prSet/>
      <dgm:spPr/>
      <dgm:t>
        <a:bodyPr/>
        <a:lstStyle/>
        <a:p>
          <a:pPr rtl="1"/>
          <a:endParaRPr lang="ar-SA">
            <a:cs typeface="+mj-cs"/>
          </a:endParaRPr>
        </a:p>
      </dgm:t>
    </dgm:pt>
    <dgm:pt modelId="{3D73E337-B4D2-4AAA-92E4-61520CE83A06}" type="sibTrans" cxnId="{7C2C15E5-4C6B-4053-8B16-61249EA2AA02}">
      <dgm:prSet/>
      <dgm:spPr/>
      <dgm:t>
        <a:bodyPr/>
        <a:lstStyle/>
        <a:p>
          <a:pPr rtl="1"/>
          <a:endParaRPr lang="ar-SA">
            <a:cs typeface="+mj-cs"/>
          </a:endParaRPr>
        </a:p>
      </dgm:t>
    </dgm:pt>
    <dgm:pt modelId="{A16E5CB0-64AE-4613-8B62-F231F4ADF7AC}">
      <dgm:prSet phldrT="[نص]"/>
      <dgm:spPr/>
      <dgm:t>
        <a:bodyPr/>
        <a:lstStyle/>
        <a:p>
          <a:pPr rtl="1"/>
          <a:r>
            <a:rPr lang="ar-SA" b="1" dirty="0" smtClean="0">
              <a:cs typeface="+mj-cs"/>
            </a:rPr>
            <a:t>العدوان البدني</a:t>
          </a:r>
          <a:endParaRPr lang="ar-SA" b="1" dirty="0">
            <a:cs typeface="+mj-cs"/>
          </a:endParaRPr>
        </a:p>
      </dgm:t>
    </dgm:pt>
    <dgm:pt modelId="{859027E9-8CB1-4F6D-B2B6-7B149E4AE383}" type="parTrans" cxnId="{0F670992-7823-4535-BBC9-2DED34F5AA8E}">
      <dgm:prSet/>
      <dgm:spPr/>
      <dgm:t>
        <a:bodyPr/>
        <a:lstStyle/>
        <a:p>
          <a:pPr rtl="1"/>
          <a:endParaRPr lang="ar-SA">
            <a:cs typeface="+mj-cs"/>
          </a:endParaRPr>
        </a:p>
      </dgm:t>
    </dgm:pt>
    <dgm:pt modelId="{6A08BC99-4891-4C82-A776-D385EB055A7D}" type="sibTrans" cxnId="{0F670992-7823-4535-BBC9-2DED34F5AA8E}">
      <dgm:prSet/>
      <dgm:spPr/>
      <dgm:t>
        <a:bodyPr/>
        <a:lstStyle/>
        <a:p>
          <a:pPr rtl="1"/>
          <a:endParaRPr lang="ar-SA">
            <a:cs typeface="+mj-cs"/>
          </a:endParaRPr>
        </a:p>
      </dgm:t>
    </dgm:pt>
    <dgm:pt modelId="{BF2D8D6A-01CB-43FA-B134-515EC6853E3A}">
      <dgm:prSet phldrT="[نص]"/>
      <dgm:spPr/>
      <dgm:t>
        <a:bodyPr/>
        <a:lstStyle/>
        <a:p>
          <a:pPr rtl="1"/>
          <a:r>
            <a:rPr lang="ar-SA" b="1" dirty="0" smtClean="0">
              <a:cs typeface="+mj-cs"/>
            </a:rPr>
            <a:t>الإبادة أو القتل </a:t>
          </a:r>
        </a:p>
        <a:p>
          <a:pPr rtl="1"/>
          <a:r>
            <a:rPr lang="ar-SA" b="1" dirty="0" smtClean="0">
              <a:cs typeface="+mj-cs"/>
            </a:rPr>
            <a:t>و الإفناء</a:t>
          </a:r>
          <a:endParaRPr lang="ar-SA" b="1" dirty="0">
            <a:cs typeface="+mj-cs"/>
          </a:endParaRPr>
        </a:p>
      </dgm:t>
    </dgm:pt>
    <dgm:pt modelId="{55F034EA-CDA2-4EEA-9098-724AC9D47E05}" type="parTrans" cxnId="{144FB616-6042-485E-8B08-DEE0FD79DC61}">
      <dgm:prSet/>
      <dgm:spPr/>
      <dgm:t>
        <a:bodyPr/>
        <a:lstStyle/>
        <a:p>
          <a:pPr rtl="1"/>
          <a:endParaRPr lang="ar-SA">
            <a:cs typeface="+mj-cs"/>
          </a:endParaRPr>
        </a:p>
      </dgm:t>
    </dgm:pt>
    <dgm:pt modelId="{C0FDB4FF-FD36-4EC8-859A-931B4E313396}" type="sibTrans" cxnId="{144FB616-6042-485E-8B08-DEE0FD79DC61}">
      <dgm:prSet/>
      <dgm:spPr/>
      <dgm:t>
        <a:bodyPr/>
        <a:lstStyle/>
        <a:p>
          <a:pPr rtl="1"/>
          <a:endParaRPr lang="ar-SA">
            <a:cs typeface="+mj-cs"/>
          </a:endParaRPr>
        </a:p>
      </dgm:t>
    </dgm:pt>
    <dgm:pt modelId="{4ED13C60-FCDC-4839-A709-EFC9AF763D53}" type="pres">
      <dgm:prSet presAssocID="{F16B3194-92C4-4A01-91C3-2816CBC87C53}" presName="Name0" presStyleCnt="0">
        <dgm:presLayoutVars>
          <dgm:dir/>
          <dgm:animLvl val="lvl"/>
          <dgm:resizeHandles val="exact"/>
        </dgm:presLayoutVars>
      </dgm:prSet>
      <dgm:spPr/>
    </dgm:pt>
    <dgm:pt modelId="{99246F74-8E40-4725-A946-F7F0FD23FA86}" type="pres">
      <dgm:prSet presAssocID="{EFADEBDA-E876-4202-A020-DC48CD35D141}" presName="parTxOnly" presStyleLbl="node1" presStyleIdx="0" presStyleCnt="5">
        <dgm:presLayoutVars>
          <dgm:chMax val="0"/>
          <dgm:chPref val="0"/>
          <dgm:bulletEnabled val="1"/>
        </dgm:presLayoutVars>
      </dgm:prSet>
      <dgm:spPr/>
      <dgm:t>
        <a:bodyPr/>
        <a:lstStyle/>
        <a:p>
          <a:pPr rtl="1"/>
          <a:endParaRPr lang="ar-SA"/>
        </a:p>
      </dgm:t>
    </dgm:pt>
    <dgm:pt modelId="{E05D4602-073D-47EC-83EA-720B14A6D853}" type="pres">
      <dgm:prSet presAssocID="{F3770594-3F73-4ACD-812B-27D4D24CCF3F}" presName="parTxOnlySpace" presStyleCnt="0"/>
      <dgm:spPr/>
    </dgm:pt>
    <dgm:pt modelId="{A6A35267-1E0F-4A59-A247-C81FE03367D8}" type="pres">
      <dgm:prSet presAssocID="{E0936772-1D35-4883-A5F1-8E1554BDD032}" presName="parTxOnly" presStyleLbl="node1" presStyleIdx="1" presStyleCnt="5">
        <dgm:presLayoutVars>
          <dgm:chMax val="0"/>
          <dgm:chPref val="0"/>
          <dgm:bulletEnabled val="1"/>
        </dgm:presLayoutVars>
      </dgm:prSet>
      <dgm:spPr/>
      <dgm:t>
        <a:bodyPr/>
        <a:lstStyle/>
        <a:p>
          <a:pPr rtl="1"/>
          <a:endParaRPr lang="ar-SA"/>
        </a:p>
      </dgm:t>
    </dgm:pt>
    <dgm:pt modelId="{DF4C08DC-6511-4F58-BF11-855BC55795D8}" type="pres">
      <dgm:prSet presAssocID="{8C2C6323-2FC6-41EE-8C4F-7AD90B178D9A}" presName="parTxOnlySpace" presStyleCnt="0"/>
      <dgm:spPr/>
    </dgm:pt>
    <dgm:pt modelId="{FC7743EB-F87F-41CF-B9D3-26716688EA48}" type="pres">
      <dgm:prSet presAssocID="{65F03C31-F106-4074-A8E6-2723F4F96E86}" presName="parTxOnly" presStyleLbl="node1" presStyleIdx="2" presStyleCnt="5">
        <dgm:presLayoutVars>
          <dgm:chMax val="0"/>
          <dgm:chPref val="0"/>
          <dgm:bulletEnabled val="1"/>
        </dgm:presLayoutVars>
      </dgm:prSet>
      <dgm:spPr/>
      <dgm:t>
        <a:bodyPr/>
        <a:lstStyle/>
        <a:p>
          <a:pPr rtl="1"/>
          <a:endParaRPr lang="ar-SA"/>
        </a:p>
      </dgm:t>
    </dgm:pt>
    <dgm:pt modelId="{FDE30740-B686-49C3-B743-77EC502854DA}" type="pres">
      <dgm:prSet presAssocID="{3D73E337-B4D2-4AAA-92E4-61520CE83A06}" presName="parTxOnlySpace" presStyleCnt="0"/>
      <dgm:spPr/>
    </dgm:pt>
    <dgm:pt modelId="{C4E9B0C7-A5D0-49E6-817F-2D4CA0FD504D}" type="pres">
      <dgm:prSet presAssocID="{A16E5CB0-64AE-4613-8B62-F231F4ADF7AC}" presName="parTxOnly" presStyleLbl="node1" presStyleIdx="3" presStyleCnt="5" custScaleX="86075">
        <dgm:presLayoutVars>
          <dgm:chMax val="0"/>
          <dgm:chPref val="0"/>
          <dgm:bulletEnabled val="1"/>
        </dgm:presLayoutVars>
      </dgm:prSet>
      <dgm:spPr/>
      <dgm:t>
        <a:bodyPr/>
        <a:lstStyle/>
        <a:p>
          <a:pPr rtl="1"/>
          <a:endParaRPr lang="ar-SA"/>
        </a:p>
      </dgm:t>
    </dgm:pt>
    <dgm:pt modelId="{5C402F72-B5D5-4FD1-9D9E-02B93AC60C2E}" type="pres">
      <dgm:prSet presAssocID="{6A08BC99-4891-4C82-A776-D385EB055A7D}" presName="parTxOnlySpace" presStyleCnt="0"/>
      <dgm:spPr/>
    </dgm:pt>
    <dgm:pt modelId="{B30C177E-ABE9-4F85-A798-C248C1A1353E}" type="pres">
      <dgm:prSet presAssocID="{BF2D8D6A-01CB-43FA-B134-515EC6853E3A}" presName="parTxOnly" presStyleLbl="node1" presStyleIdx="4" presStyleCnt="5" custScaleX="115919">
        <dgm:presLayoutVars>
          <dgm:chMax val="0"/>
          <dgm:chPref val="0"/>
          <dgm:bulletEnabled val="1"/>
        </dgm:presLayoutVars>
      </dgm:prSet>
      <dgm:spPr/>
      <dgm:t>
        <a:bodyPr/>
        <a:lstStyle/>
        <a:p>
          <a:pPr rtl="1"/>
          <a:endParaRPr lang="ar-SA"/>
        </a:p>
      </dgm:t>
    </dgm:pt>
  </dgm:ptLst>
  <dgm:cxnLst>
    <dgm:cxn modelId="{215FF812-6EBC-4B27-AA57-40D2A2E613FB}" type="presOf" srcId="{65F03C31-F106-4074-A8E6-2723F4F96E86}" destId="{FC7743EB-F87F-41CF-B9D3-26716688EA48}" srcOrd="0" destOrd="0" presId="urn:microsoft.com/office/officeart/2005/8/layout/chevron1"/>
    <dgm:cxn modelId="{5A9E6F76-469A-4953-B45E-D0C14229C8CE}" srcId="{F16B3194-92C4-4A01-91C3-2816CBC87C53}" destId="{E0936772-1D35-4883-A5F1-8E1554BDD032}" srcOrd="1" destOrd="0" parTransId="{F8AE6528-1DA9-4C47-874D-6A6F9ABC2273}" sibTransId="{8C2C6323-2FC6-41EE-8C4F-7AD90B178D9A}"/>
    <dgm:cxn modelId="{144FB616-6042-485E-8B08-DEE0FD79DC61}" srcId="{F16B3194-92C4-4A01-91C3-2816CBC87C53}" destId="{BF2D8D6A-01CB-43FA-B134-515EC6853E3A}" srcOrd="4" destOrd="0" parTransId="{55F034EA-CDA2-4EEA-9098-724AC9D47E05}" sibTransId="{C0FDB4FF-FD36-4EC8-859A-931B4E313396}"/>
    <dgm:cxn modelId="{2DE95575-694D-4252-B026-51D95D4D1389}" type="presOf" srcId="{EFADEBDA-E876-4202-A020-DC48CD35D141}" destId="{99246F74-8E40-4725-A946-F7F0FD23FA86}" srcOrd="0" destOrd="0" presId="urn:microsoft.com/office/officeart/2005/8/layout/chevron1"/>
    <dgm:cxn modelId="{0F670992-7823-4535-BBC9-2DED34F5AA8E}" srcId="{F16B3194-92C4-4A01-91C3-2816CBC87C53}" destId="{A16E5CB0-64AE-4613-8B62-F231F4ADF7AC}" srcOrd="3" destOrd="0" parTransId="{859027E9-8CB1-4F6D-B2B6-7B149E4AE383}" sibTransId="{6A08BC99-4891-4C82-A776-D385EB055A7D}"/>
    <dgm:cxn modelId="{A13832A1-6284-4E76-B127-4AFA35756D7F}" type="presOf" srcId="{A16E5CB0-64AE-4613-8B62-F231F4ADF7AC}" destId="{C4E9B0C7-A5D0-49E6-817F-2D4CA0FD504D}" srcOrd="0" destOrd="0" presId="urn:microsoft.com/office/officeart/2005/8/layout/chevron1"/>
    <dgm:cxn modelId="{9FE00DC3-5AC0-47D3-BEE8-C1A7D9B108F2}" type="presOf" srcId="{E0936772-1D35-4883-A5F1-8E1554BDD032}" destId="{A6A35267-1E0F-4A59-A247-C81FE03367D8}" srcOrd="0" destOrd="0" presId="urn:microsoft.com/office/officeart/2005/8/layout/chevron1"/>
    <dgm:cxn modelId="{7C2C15E5-4C6B-4053-8B16-61249EA2AA02}" srcId="{F16B3194-92C4-4A01-91C3-2816CBC87C53}" destId="{65F03C31-F106-4074-A8E6-2723F4F96E86}" srcOrd="2" destOrd="0" parTransId="{EEB8457E-B3F3-46B8-B3A2-B8497595CD51}" sibTransId="{3D73E337-B4D2-4AAA-92E4-61520CE83A06}"/>
    <dgm:cxn modelId="{C1F6E780-BCBB-4498-91A6-4D3DE18F7E07}" type="presOf" srcId="{BF2D8D6A-01CB-43FA-B134-515EC6853E3A}" destId="{B30C177E-ABE9-4F85-A798-C248C1A1353E}" srcOrd="0" destOrd="0" presId="urn:microsoft.com/office/officeart/2005/8/layout/chevron1"/>
    <dgm:cxn modelId="{0CB73937-8CDE-41AD-B0F1-B89DB9558295}" srcId="{F16B3194-92C4-4A01-91C3-2816CBC87C53}" destId="{EFADEBDA-E876-4202-A020-DC48CD35D141}" srcOrd="0" destOrd="0" parTransId="{3F48A31F-F684-4AAE-8CD3-642EF4F9A5DA}" sibTransId="{F3770594-3F73-4ACD-812B-27D4D24CCF3F}"/>
    <dgm:cxn modelId="{0BB7EB98-F15F-4066-934A-3EBFF597A921}" type="presOf" srcId="{F16B3194-92C4-4A01-91C3-2816CBC87C53}" destId="{4ED13C60-FCDC-4839-A709-EFC9AF763D53}" srcOrd="0" destOrd="0" presId="urn:microsoft.com/office/officeart/2005/8/layout/chevron1"/>
    <dgm:cxn modelId="{F74F774B-DE6F-4572-B78A-5776C4842005}" type="presParOf" srcId="{4ED13C60-FCDC-4839-A709-EFC9AF763D53}" destId="{99246F74-8E40-4725-A946-F7F0FD23FA86}" srcOrd="0" destOrd="0" presId="urn:microsoft.com/office/officeart/2005/8/layout/chevron1"/>
    <dgm:cxn modelId="{EE3F5E9E-ABC8-494A-97FD-78485EDC4FBB}" type="presParOf" srcId="{4ED13C60-FCDC-4839-A709-EFC9AF763D53}" destId="{E05D4602-073D-47EC-83EA-720B14A6D853}" srcOrd="1" destOrd="0" presId="urn:microsoft.com/office/officeart/2005/8/layout/chevron1"/>
    <dgm:cxn modelId="{220EBA6A-C926-4F69-AFCD-380F71FD459C}" type="presParOf" srcId="{4ED13C60-FCDC-4839-A709-EFC9AF763D53}" destId="{A6A35267-1E0F-4A59-A247-C81FE03367D8}" srcOrd="2" destOrd="0" presId="urn:microsoft.com/office/officeart/2005/8/layout/chevron1"/>
    <dgm:cxn modelId="{90AE438F-B4C1-41B2-8A52-BC9B4ED24DBE}" type="presParOf" srcId="{4ED13C60-FCDC-4839-A709-EFC9AF763D53}" destId="{DF4C08DC-6511-4F58-BF11-855BC55795D8}" srcOrd="3" destOrd="0" presId="urn:microsoft.com/office/officeart/2005/8/layout/chevron1"/>
    <dgm:cxn modelId="{ED2E124B-83E9-4637-B42B-B3A48F6A7BDE}" type="presParOf" srcId="{4ED13C60-FCDC-4839-A709-EFC9AF763D53}" destId="{FC7743EB-F87F-41CF-B9D3-26716688EA48}" srcOrd="4" destOrd="0" presId="urn:microsoft.com/office/officeart/2005/8/layout/chevron1"/>
    <dgm:cxn modelId="{2FA529CE-EAAA-42EA-8D42-4E274CC97DBB}" type="presParOf" srcId="{4ED13C60-FCDC-4839-A709-EFC9AF763D53}" destId="{FDE30740-B686-49C3-B743-77EC502854DA}" srcOrd="5" destOrd="0" presId="urn:microsoft.com/office/officeart/2005/8/layout/chevron1"/>
    <dgm:cxn modelId="{7DC4F420-ADCD-4EE4-9317-B4F50DE731DE}" type="presParOf" srcId="{4ED13C60-FCDC-4839-A709-EFC9AF763D53}" destId="{C4E9B0C7-A5D0-49E6-817F-2D4CA0FD504D}" srcOrd="6" destOrd="0" presId="urn:microsoft.com/office/officeart/2005/8/layout/chevron1"/>
    <dgm:cxn modelId="{7B8BCF42-E77D-4C27-BAA6-7E20607EFCEC}" type="presParOf" srcId="{4ED13C60-FCDC-4839-A709-EFC9AF763D53}" destId="{5C402F72-B5D5-4FD1-9D9E-02B93AC60C2E}" srcOrd="7" destOrd="0" presId="urn:microsoft.com/office/officeart/2005/8/layout/chevron1"/>
    <dgm:cxn modelId="{8FEAA6CF-A617-4F95-9CDA-FA6510482DFD}" type="presParOf" srcId="{4ED13C60-FCDC-4839-A709-EFC9AF763D53}" destId="{B30C177E-ABE9-4F85-A798-C248C1A1353E}"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6872A-9EE3-46BA-A5B6-C8BC237071A2}" type="doc">
      <dgm:prSet loTypeId="urn:microsoft.com/office/officeart/2005/8/layout/vList3#1" loCatId="list" qsTypeId="urn:microsoft.com/office/officeart/2005/8/quickstyle/simple1" qsCatId="simple" csTypeId="urn:microsoft.com/office/officeart/2005/8/colors/accent1_2" csCatId="accent1" phldr="1"/>
      <dgm:spPr/>
    </dgm:pt>
    <dgm:pt modelId="{11C571D4-16F6-406C-AD96-DEBE6337235E}">
      <dgm:prSet/>
      <dgm:spPr/>
      <dgm:t>
        <a:bodyPr/>
        <a:lstStyle/>
        <a:p>
          <a:pPr>
            <a:buNone/>
          </a:pPr>
          <a:r>
            <a:rPr lang="ar-SA" b="1" dirty="0" smtClean="0">
              <a:cs typeface="AdvertisingExtraBold" pitchFamily="2" charset="-78"/>
            </a:rPr>
            <a:t>(كفى بالمرء كذباً أن يحدث بكل ما سمع ) </a:t>
          </a:r>
        </a:p>
        <a:p>
          <a:pPr>
            <a:buNone/>
          </a:pPr>
          <a:r>
            <a:rPr lang="ar-SA" sz="2000" b="1" dirty="0" smtClean="0">
              <a:cs typeface="AdvertisingBold" pitchFamily="2" charset="-78"/>
            </a:rPr>
            <a:t>قد نسمع اليوم  الكثير من الشائعات من مصادر متعددة سواء من المجتمع أو وسائل الإعلام أو عن طريق شبكات التواصل الاجتماعي(الانترنت ) أو برامج </a:t>
          </a:r>
          <a:r>
            <a:rPr lang="ar-SA" sz="2000" b="1" dirty="0" err="1" smtClean="0">
              <a:cs typeface="AdvertisingBold" pitchFamily="2" charset="-78"/>
            </a:rPr>
            <a:t>التويتر</a:t>
          </a:r>
          <a:r>
            <a:rPr lang="ar-SA" sz="2000" b="1" dirty="0" smtClean="0">
              <a:cs typeface="AdvertisingBold" pitchFamily="2" charset="-78"/>
            </a:rPr>
            <a:t>     و </a:t>
          </a:r>
          <a:r>
            <a:rPr lang="ar-SA" sz="2000" b="1" dirty="0" err="1" smtClean="0">
              <a:cs typeface="AdvertisingBold" pitchFamily="2" charset="-78"/>
            </a:rPr>
            <a:t>الواتس</a:t>
          </a:r>
          <a:r>
            <a:rPr lang="ar-SA" sz="2000" b="1" dirty="0" smtClean="0">
              <a:cs typeface="AdvertisingBold" pitchFamily="2" charset="-78"/>
            </a:rPr>
            <a:t> ,فتبدأ الألسن بالحديث عنها وتنشرها وتؤكدها على شكل أخبار. </a:t>
          </a:r>
          <a:endParaRPr lang="ar-SA" sz="2000" b="1" dirty="0">
            <a:cs typeface="AdvertisingBold" pitchFamily="2" charset="-78"/>
          </a:endParaRPr>
        </a:p>
      </dgm:t>
    </dgm:pt>
    <dgm:pt modelId="{2AA3780A-25C2-4AAD-A53A-6018F4A85FE5}" type="parTrans" cxnId="{0E736331-7061-4CD1-9323-4FF7D370F937}">
      <dgm:prSet/>
      <dgm:spPr/>
      <dgm:t>
        <a:bodyPr/>
        <a:lstStyle/>
        <a:p>
          <a:pPr rtl="1"/>
          <a:endParaRPr lang="ar-SA"/>
        </a:p>
      </dgm:t>
    </dgm:pt>
    <dgm:pt modelId="{193BAD8A-B7B2-4B2E-BCC9-EFEC7724A120}" type="sibTrans" cxnId="{0E736331-7061-4CD1-9323-4FF7D370F937}">
      <dgm:prSet/>
      <dgm:spPr/>
      <dgm:t>
        <a:bodyPr/>
        <a:lstStyle/>
        <a:p>
          <a:pPr rtl="1"/>
          <a:endParaRPr lang="ar-SA"/>
        </a:p>
      </dgm:t>
    </dgm:pt>
    <dgm:pt modelId="{BD6F39F6-5167-4A2B-BF28-85B8088EB6CB}">
      <dgm:prSet phldrT="[نص]"/>
      <dgm:spPr/>
      <dgm:t>
        <a:bodyPr/>
        <a:lstStyle/>
        <a:p>
          <a:pPr rtl="1"/>
          <a:r>
            <a:rPr lang="ar-SA" b="1" dirty="0" smtClean="0">
              <a:cs typeface="AdvertisingBold" pitchFamily="2" charset="-78"/>
            </a:rPr>
            <a:t>كيف تسهم الشائعات في تكوين الفكر الضال وتؤثر سلباً  في الأمن النفسي والاجتماعي ؟ </a:t>
          </a:r>
          <a:endParaRPr lang="ar-SA" b="1" dirty="0"/>
        </a:p>
      </dgm:t>
    </dgm:pt>
    <dgm:pt modelId="{EAE76552-6863-4970-9062-4E55C3B019D4}" type="parTrans" cxnId="{372BEA8A-C113-4BD5-97AD-B642157F2D75}">
      <dgm:prSet/>
      <dgm:spPr/>
      <dgm:t>
        <a:bodyPr/>
        <a:lstStyle/>
        <a:p>
          <a:pPr rtl="1"/>
          <a:endParaRPr lang="ar-SA"/>
        </a:p>
      </dgm:t>
    </dgm:pt>
    <dgm:pt modelId="{64E6F856-5DFF-4D6F-A14F-A8E9A6F7B593}" type="sibTrans" cxnId="{372BEA8A-C113-4BD5-97AD-B642157F2D75}">
      <dgm:prSet/>
      <dgm:spPr/>
      <dgm:t>
        <a:bodyPr/>
        <a:lstStyle/>
        <a:p>
          <a:pPr rtl="1"/>
          <a:endParaRPr lang="ar-SA"/>
        </a:p>
      </dgm:t>
    </dgm:pt>
    <dgm:pt modelId="{8FF66552-DFBB-41F9-80DE-8199D2EE616D}" type="pres">
      <dgm:prSet presAssocID="{8B66872A-9EE3-46BA-A5B6-C8BC237071A2}" presName="linearFlow" presStyleCnt="0">
        <dgm:presLayoutVars>
          <dgm:dir/>
          <dgm:resizeHandles val="exact"/>
        </dgm:presLayoutVars>
      </dgm:prSet>
      <dgm:spPr/>
    </dgm:pt>
    <dgm:pt modelId="{4A7A48D6-AF52-4867-A633-A3E213B15439}" type="pres">
      <dgm:prSet presAssocID="{11C571D4-16F6-406C-AD96-DEBE6337235E}" presName="composite" presStyleCnt="0"/>
      <dgm:spPr/>
    </dgm:pt>
    <dgm:pt modelId="{2E342F43-B893-448F-804A-5B864D5BA507}" type="pres">
      <dgm:prSet presAssocID="{11C571D4-16F6-406C-AD96-DEBE6337235E}" presName="imgShp" presStyleLbl="fgImgPlace1" presStyleIdx="0" presStyleCnt="2"/>
      <dgm:spPr>
        <a:blipFill>
          <a:blip xmlns:r="http://schemas.openxmlformats.org/officeDocument/2006/relationships" r:embed="rId1">
            <a:extLst>
              <a:ext uri="{28A0092B-C50C-407E-A947-70E740481C1C}">
                <a14:useLocalDpi xmlns="" xmlns:a14="http://schemas.microsoft.com/office/drawing/2010/main" val="0"/>
              </a:ext>
            </a:extLst>
          </a:blip>
          <a:srcRect/>
          <a:stretch>
            <a:fillRect l="-31000" r="-31000"/>
          </a:stretch>
        </a:blipFill>
      </dgm:spPr>
    </dgm:pt>
    <dgm:pt modelId="{9C390F9C-1E38-43A0-A6E9-791E0EEF4911}" type="pres">
      <dgm:prSet presAssocID="{11C571D4-16F6-406C-AD96-DEBE6337235E}" presName="txShp" presStyleLbl="node1" presStyleIdx="0" presStyleCnt="2">
        <dgm:presLayoutVars>
          <dgm:bulletEnabled val="1"/>
        </dgm:presLayoutVars>
      </dgm:prSet>
      <dgm:spPr/>
      <dgm:t>
        <a:bodyPr/>
        <a:lstStyle/>
        <a:p>
          <a:pPr rtl="1"/>
          <a:endParaRPr lang="ar-SA"/>
        </a:p>
      </dgm:t>
    </dgm:pt>
    <dgm:pt modelId="{8D8F058A-1C50-4B85-A310-9798172715A4}" type="pres">
      <dgm:prSet presAssocID="{193BAD8A-B7B2-4B2E-BCC9-EFEC7724A120}" presName="spacing" presStyleCnt="0"/>
      <dgm:spPr/>
    </dgm:pt>
    <dgm:pt modelId="{1BA02079-EB1A-47F9-8BD0-796309D75261}" type="pres">
      <dgm:prSet presAssocID="{BD6F39F6-5167-4A2B-BF28-85B8088EB6CB}" presName="composite" presStyleCnt="0"/>
      <dgm:spPr/>
    </dgm:pt>
    <dgm:pt modelId="{65989EF6-85D9-49FE-8D44-F0E02D72D2E1}" type="pres">
      <dgm:prSet presAssocID="{BD6F39F6-5167-4A2B-BF28-85B8088EB6CB}" presName="imgShp" presStyleLbl="fgImgPlace1" presStyleIdx="1" presStyleCnt="2"/>
      <dgm:spPr>
        <a:blipFill>
          <a:blip xmlns:r="http://schemas.openxmlformats.org/officeDocument/2006/relationships" r:embed="rId2">
            <a:extLst>
              <a:ext uri="{28A0092B-C50C-407E-A947-70E740481C1C}">
                <a14:useLocalDpi xmlns="" xmlns:a14="http://schemas.microsoft.com/office/drawing/2010/main" val="0"/>
              </a:ext>
            </a:extLst>
          </a:blip>
          <a:srcRect/>
          <a:stretch>
            <a:fillRect l="-18000" r="-18000"/>
          </a:stretch>
        </a:blipFill>
      </dgm:spPr>
    </dgm:pt>
    <dgm:pt modelId="{F8298338-6720-43BF-8726-6CD3DADB2BF5}" type="pres">
      <dgm:prSet presAssocID="{BD6F39F6-5167-4A2B-BF28-85B8088EB6CB}" presName="txShp" presStyleLbl="node1" presStyleIdx="1" presStyleCnt="2">
        <dgm:presLayoutVars>
          <dgm:bulletEnabled val="1"/>
        </dgm:presLayoutVars>
      </dgm:prSet>
      <dgm:spPr/>
      <dgm:t>
        <a:bodyPr/>
        <a:lstStyle/>
        <a:p>
          <a:pPr rtl="1"/>
          <a:endParaRPr lang="ar-SA"/>
        </a:p>
      </dgm:t>
    </dgm:pt>
  </dgm:ptLst>
  <dgm:cxnLst>
    <dgm:cxn modelId="{444C21BE-5D96-4827-8378-1D8650640C08}" type="presOf" srcId="{11C571D4-16F6-406C-AD96-DEBE6337235E}" destId="{9C390F9C-1E38-43A0-A6E9-791E0EEF4911}" srcOrd="0" destOrd="0" presId="urn:microsoft.com/office/officeart/2005/8/layout/vList3#1"/>
    <dgm:cxn modelId="{B24816C0-D3AD-4FC5-BA38-26D4F09B7A8F}" type="presOf" srcId="{BD6F39F6-5167-4A2B-BF28-85B8088EB6CB}" destId="{F8298338-6720-43BF-8726-6CD3DADB2BF5}" srcOrd="0" destOrd="0" presId="urn:microsoft.com/office/officeart/2005/8/layout/vList3#1"/>
    <dgm:cxn modelId="{C71B4927-D873-43D3-BDD1-177176ADF457}" type="presOf" srcId="{8B66872A-9EE3-46BA-A5B6-C8BC237071A2}" destId="{8FF66552-DFBB-41F9-80DE-8199D2EE616D}" srcOrd="0" destOrd="0" presId="urn:microsoft.com/office/officeart/2005/8/layout/vList3#1"/>
    <dgm:cxn modelId="{0E736331-7061-4CD1-9323-4FF7D370F937}" srcId="{8B66872A-9EE3-46BA-A5B6-C8BC237071A2}" destId="{11C571D4-16F6-406C-AD96-DEBE6337235E}" srcOrd="0" destOrd="0" parTransId="{2AA3780A-25C2-4AAD-A53A-6018F4A85FE5}" sibTransId="{193BAD8A-B7B2-4B2E-BCC9-EFEC7724A120}"/>
    <dgm:cxn modelId="{372BEA8A-C113-4BD5-97AD-B642157F2D75}" srcId="{8B66872A-9EE3-46BA-A5B6-C8BC237071A2}" destId="{BD6F39F6-5167-4A2B-BF28-85B8088EB6CB}" srcOrd="1" destOrd="0" parTransId="{EAE76552-6863-4970-9062-4E55C3B019D4}" sibTransId="{64E6F856-5DFF-4D6F-A14F-A8E9A6F7B593}"/>
    <dgm:cxn modelId="{DD369141-8285-4F18-A627-E834822E7C61}" type="presParOf" srcId="{8FF66552-DFBB-41F9-80DE-8199D2EE616D}" destId="{4A7A48D6-AF52-4867-A633-A3E213B15439}" srcOrd="0" destOrd="0" presId="urn:microsoft.com/office/officeart/2005/8/layout/vList3#1"/>
    <dgm:cxn modelId="{373A1F7B-D0A5-4F7A-A937-9064AA12268D}" type="presParOf" srcId="{4A7A48D6-AF52-4867-A633-A3E213B15439}" destId="{2E342F43-B893-448F-804A-5B864D5BA507}" srcOrd="0" destOrd="0" presId="urn:microsoft.com/office/officeart/2005/8/layout/vList3#1"/>
    <dgm:cxn modelId="{30BD4C48-21D9-4793-A61A-D68A223B215F}" type="presParOf" srcId="{4A7A48D6-AF52-4867-A633-A3E213B15439}" destId="{9C390F9C-1E38-43A0-A6E9-791E0EEF4911}" srcOrd="1" destOrd="0" presId="urn:microsoft.com/office/officeart/2005/8/layout/vList3#1"/>
    <dgm:cxn modelId="{8619E485-AEFA-4D77-9726-076B88A3664A}" type="presParOf" srcId="{8FF66552-DFBB-41F9-80DE-8199D2EE616D}" destId="{8D8F058A-1C50-4B85-A310-9798172715A4}" srcOrd="1" destOrd="0" presId="urn:microsoft.com/office/officeart/2005/8/layout/vList3#1"/>
    <dgm:cxn modelId="{F5D7EA14-C16B-4FA8-9DCE-6D4625068FDF}" type="presParOf" srcId="{8FF66552-DFBB-41F9-80DE-8199D2EE616D}" destId="{1BA02079-EB1A-47F9-8BD0-796309D75261}" srcOrd="2" destOrd="0" presId="urn:microsoft.com/office/officeart/2005/8/layout/vList3#1"/>
    <dgm:cxn modelId="{596FA4DF-CC68-4F41-B94D-AFBC4B8EC3A5}" type="presParOf" srcId="{1BA02079-EB1A-47F9-8BD0-796309D75261}" destId="{65989EF6-85D9-49FE-8D44-F0E02D72D2E1}" srcOrd="0" destOrd="0" presId="urn:microsoft.com/office/officeart/2005/8/layout/vList3#1"/>
    <dgm:cxn modelId="{D80E4739-DC02-4DB2-B9CD-6567EB8EF408}" type="presParOf" srcId="{1BA02079-EB1A-47F9-8BD0-796309D75261}" destId="{F8298338-6720-43BF-8726-6CD3DADB2BF5}"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B19F96-3F68-42A7-8CFC-EF258D3884D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A6308B7-F919-4865-8644-8E2FD0416843}">
      <dgm:prSet/>
      <dgm:spPr>
        <a:solidFill>
          <a:srgbClr val="7030A0"/>
        </a:solidFill>
      </dgm:spPr>
      <dgm:t>
        <a:bodyPr/>
        <a:lstStyle/>
        <a:p>
          <a:pPr>
            <a:buNone/>
          </a:pPr>
          <a:r>
            <a:rPr lang="ar-SA" b="1" dirty="0">
              <a:solidFill>
                <a:srgbClr val="FFFF00"/>
              </a:solidFill>
            </a:rPr>
            <a:t>قال عمر بن الخطاب "لاعبوهم لسبع, وأدبوهم لسبع, وصاحبوهم لسبع, ثم أطلقوا الحبل لهم على غاربه"  </a:t>
          </a:r>
          <a:r>
            <a:rPr lang="ar-SA" b="1" dirty="0" smtClean="0">
              <a:solidFill>
                <a:srgbClr val="FFFF00"/>
              </a:solidFill>
            </a:rPr>
            <a:t>ما </a:t>
          </a:r>
          <a:r>
            <a:rPr lang="ar-SA" b="1" dirty="0">
              <a:solidFill>
                <a:srgbClr val="FFFF00"/>
              </a:solidFill>
            </a:rPr>
            <a:t>دور الاسرة في وقاية ابنائها من الانحرافات الفكرية </a:t>
          </a:r>
          <a:r>
            <a:rPr lang="ar-SA" b="1" dirty="0" smtClean="0">
              <a:solidFill>
                <a:srgbClr val="FFFF00"/>
              </a:solidFill>
            </a:rPr>
            <a:t>؟</a:t>
          </a:r>
        </a:p>
        <a:p>
          <a:pPr>
            <a:buNone/>
          </a:pPr>
          <a:endParaRPr lang="ar-SA" dirty="0"/>
        </a:p>
        <a:p>
          <a:pPr>
            <a:buNone/>
          </a:pPr>
          <a:endParaRPr lang="ar-SA" dirty="0"/>
        </a:p>
      </dgm:t>
    </dgm:pt>
    <dgm:pt modelId="{9C01A76F-8406-4866-8176-CE31219F7152}" type="parTrans" cxnId="{7A9559A4-F2AC-4C4D-9D2A-07AFC80B0439}">
      <dgm:prSet/>
      <dgm:spPr/>
      <dgm:t>
        <a:bodyPr/>
        <a:lstStyle/>
        <a:p>
          <a:pPr rtl="1"/>
          <a:endParaRPr lang="ar-SA"/>
        </a:p>
      </dgm:t>
    </dgm:pt>
    <dgm:pt modelId="{AF033716-8CEA-4CA8-A404-3B66E229300D}" type="sibTrans" cxnId="{7A9559A4-F2AC-4C4D-9D2A-07AFC80B0439}">
      <dgm:prSet/>
      <dgm:spPr>
        <a:solidFill>
          <a:schemeClr val="accent6">
            <a:lumMod val="75000"/>
          </a:schemeClr>
        </a:solidFill>
      </dgm:spPr>
      <dgm:t>
        <a:bodyPr/>
        <a:lstStyle/>
        <a:p>
          <a:pPr rtl="1"/>
          <a:endParaRPr lang="ar-SA"/>
        </a:p>
      </dgm:t>
    </dgm:pt>
    <dgm:pt modelId="{D52523BE-AED5-4CF8-B642-5242C4746202}">
      <dgm:prSet phldrT="[نص]" phldr="1"/>
      <dgm:spPr/>
      <dgm:t>
        <a:bodyPr/>
        <a:lstStyle/>
        <a:p>
          <a:pPr rtl="1"/>
          <a:endParaRPr lang="ar-SA"/>
        </a:p>
      </dgm:t>
    </dgm:pt>
    <dgm:pt modelId="{50D41C88-E7D8-44EF-9168-0493374E087A}" type="parTrans" cxnId="{2CFF66D8-0536-4D34-AA61-4F44E3CA89E2}">
      <dgm:prSet/>
      <dgm:spPr/>
      <dgm:t>
        <a:bodyPr/>
        <a:lstStyle/>
        <a:p>
          <a:pPr rtl="1"/>
          <a:endParaRPr lang="ar-SA"/>
        </a:p>
      </dgm:t>
    </dgm:pt>
    <dgm:pt modelId="{54DA8F86-B7B6-4F8E-A90E-58381FFB77FD}" type="sibTrans" cxnId="{2CFF66D8-0536-4D34-AA61-4F44E3CA89E2}">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50000" r="-50000"/>
          </a:stretch>
        </a:blipFill>
      </dgm:spPr>
      <dgm:t>
        <a:bodyPr/>
        <a:lstStyle/>
        <a:p>
          <a:pPr rtl="1"/>
          <a:endParaRPr lang="ar-SA"/>
        </a:p>
      </dgm:t>
      <dgm:extLst>
        <a:ext uri="{E40237B7-FDA0-4F09-8148-C483321AD2D9}">
          <dgm14:cNvPr xmlns="" xmlns:dgm14="http://schemas.microsoft.com/office/drawing/2010/diagram" id="0" name="" descr="http://www.manaratweb.com/wp-content/uploads/2016/02/family.gif"/>
        </a:ext>
      </dgm:extLst>
    </dgm:pt>
    <dgm:pt modelId="{F0988B12-BFAA-443A-9A0E-6CF3E3720ADC}" type="pres">
      <dgm:prSet presAssocID="{23B19F96-3F68-42A7-8CFC-EF258D3884DB}" presName="Name0" presStyleCnt="0">
        <dgm:presLayoutVars>
          <dgm:chMax val="7"/>
          <dgm:chPref val="7"/>
          <dgm:dir/>
        </dgm:presLayoutVars>
      </dgm:prSet>
      <dgm:spPr/>
    </dgm:pt>
    <dgm:pt modelId="{CC02E9F9-3A9A-4A86-875C-09A8C06A0C81}" type="pres">
      <dgm:prSet presAssocID="{23B19F96-3F68-42A7-8CFC-EF258D3884DB}" presName="Name1" presStyleCnt="0"/>
      <dgm:spPr/>
    </dgm:pt>
    <dgm:pt modelId="{7B202D65-3454-4F67-B66B-1DDDD5FEE408}" type="pres">
      <dgm:prSet presAssocID="{AF033716-8CEA-4CA8-A404-3B66E229300D}" presName="picture_1" presStyleCnt="0"/>
      <dgm:spPr/>
    </dgm:pt>
    <dgm:pt modelId="{F93409F9-2523-4223-94CB-3CEBCD90DEF2}" type="pres">
      <dgm:prSet presAssocID="{AF033716-8CEA-4CA8-A404-3B66E229300D}" presName="pictureRepeatNode" presStyleLbl="alignImgPlace1" presStyleIdx="0" presStyleCnt="2" custScaleX="118496" custLinFactNeighborX="350" custLinFactNeighborY="-746"/>
      <dgm:spPr/>
      <dgm:t>
        <a:bodyPr/>
        <a:lstStyle/>
        <a:p>
          <a:pPr rtl="1"/>
          <a:endParaRPr lang="ar-SA"/>
        </a:p>
      </dgm:t>
    </dgm:pt>
    <dgm:pt modelId="{440F32C4-6BBE-41CF-A640-95ED3AFE5C87}" type="pres">
      <dgm:prSet presAssocID="{2A6308B7-F919-4865-8644-8E2FD0416843}" presName="text_1" presStyleLbl="node1" presStyleIdx="0" presStyleCnt="0" custScaleX="143822" custScaleY="303030" custLinFactNeighborX="-1077" custLinFactNeighborY="-27909">
        <dgm:presLayoutVars>
          <dgm:bulletEnabled val="1"/>
        </dgm:presLayoutVars>
      </dgm:prSet>
      <dgm:spPr/>
      <dgm:t>
        <a:bodyPr/>
        <a:lstStyle/>
        <a:p>
          <a:pPr rtl="1"/>
          <a:endParaRPr lang="ar-SA"/>
        </a:p>
      </dgm:t>
    </dgm:pt>
    <dgm:pt modelId="{F5832E22-0C92-45FB-AA39-42B307D12CD7}" type="pres">
      <dgm:prSet presAssocID="{54DA8F86-B7B6-4F8E-A90E-58381FFB77FD}" presName="picture_2" presStyleCnt="0"/>
      <dgm:spPr/>
    </dgm:pt>
    <dgm:pt modelId="{9CB4EF64-86F3-40F9-9016-121AA7A9F905}" type="pres">
      <dgm:prSet presAssocID="{54DA8F86-B7B6-4F8E-A90E-58381FFB77FD}" presName="pictureRepeatNode" presStyleLbl="alignImgPlace1" presStyleIdx="1" presStyleCnt="2"/>
      <dgm:spPr/>
      <dgm:t>
        <a:bodyPr/>
        <a:lstStyle/>
        <a:p>
          <a:pPr rtl="1"/>
          <a:endParaRPr lang="ar-SA"/>
        </a:p>
      </dgm:t>
    </dgm:pt>
    <dgm:pt modelId="{3937AA31-D421-4173-B2AE-E94D13BA4722}" type="pres">
      <dgm:prSet presAssocID="{D52523BE-AED5-4CF8-B642-5242C4746202}" presName="line_2" presStyleLbl="parChTrans1D1" presStyleIdx="0" presStyleCnt="1"/>
      <dgm:spPr/>
    </dgm:pt>
    <dgm:pt modelId="{5043E76B-9C2E-4D41-96FA-5C2C9CFFA1CC}" type="pres">
      <dgm:prSet presAssocID="{D52523BE-AED5-4CF8-B642-5242C4746202}" presName="textparent_2" presStyleLbl="node1" presStyleIdx="0" presStyleCnt="0"/>
      <dgm:spPr/>
    </dgm:pt>
    <dgm:pt modelId="{A26C0438-786B-49E1-83BC-6CBAA8BDA1B5}" type="pres">
      <dgm:prSet presAssocID="{D52523BE-AED5-4CF8-B642-5242C4746202}" presName="text_2" presStyleLbl="revTx" presStyleIdx="0" presStyleCnt="1">
        <dgm:presLayoutVars>
          <dgm:bulletEnabled val="1"/>
        </dgm:presLayoutVars>
      </dgm:prSet>
      <dgm:spPr/>
      <dgm:t>
        <a:bodyPr/>
        <a:lstStyle/>
        <a:p>
          <a:pPr rtl="1"/>
          <a:endParaRPr lang="ar-SA"/>
        </a:p>
      </dgm:t>
    </dgm:pt>
  </dgm:ptLst>
  <dgm:cxnLst>
    <dgm:cxn modelId="{2CFF66D8-0536-4D34-AA61-4F44E3CA89E2}" srcId="{23B19F96-3F68-42A7-8CFC-EF258D3884DB}" destId="{D52523BE-AED5-4CF8-B642-5242C4746202}" srcOrd="1" destOrd="0" parTransId="{50D41C88-E7D8-44EF-9168-0493374E087A}" sibTransId="{54DA8F86-B7B6-4F8E-A90E-58381FFB77FD}"/>
    <dgm:cxn modelId="{7A9559A4-F2AC-4C4D-9D2A-07AFC80B0439}" srcId="{23B19F96-3F68-42A7-8CFC-EF258D3884DB}" destId="{2A6308B7-F919-4865-8644-8E2FD0416843}" srcOrd="0" destOrd="0" parTransId="{9C01A76F-8406-4866-8176-CE31219F7152}" sibTransId="{AF033716-8CEA-4CA8-A404-3B66E229300D}"/>
    <dgm:cxn modelId="{15AC2E09-A483-4F3B-8341-01B91BBFA37A}" type="presOf" srcId="{D52523BE-AED5-4CF8-B642-5242C4746202}" destId="{A26C0438-786B-49E1-83BC-6CBAA8BDA1B5}" srcOrd="0" destOrd="0" presId="urn:microsoft.com/office/officeart/2008/layout/CircularPictureCallout"/>
    <dgm:cxn modelId="{0BD1CCBD-F08D-498D-A261-43C6B577E583}" type="presOf" srcId="{23B19F96-3F68-42A7-8CFC-EF258D3884DB}" destId="{F0988B12-BFAA-443A-9A0E-6CF3E3720ADC}" srcOrd="0" destOrd="0" presId="urn:microsoft.com/office/officeart/2008/layout/CircularPictureCallout"/>
    <dgm:cxn modelId="{93443CF3-824D-4B44-9146-8E2107137099}" type="presOf" srcId="{2A6308B7-F919-4865-8644-8E2FD0416843}" destId="{440F32C4-6BBE-41CF-A640-95ED3AFE5C87}" srcOrd="0" destOrd="0" presId="urn:microsoft.com/office/officeart/2008/layout/CircularPictureCallout"/>
    <dgm:cxn modelId="{E36EC092-9741-436A-92B4-689930995279}" type="presOf" srcId="{AF033716-8CEA-4CA8-A404-3B66E229300D}" destId="{F93409F9-2523-4223-94CB-3CEBCD90DEF2}" srcOrd="0" destOrd="0" presId="urn:microsoft.com/office/officeart/2008/layout/CircularPictureCallout"/>
    <dgm:cxn modelId="{ED150A78-1001-4924-AD32-0EBF5FC5C497}" type="presOf" srcId="{54DA8F86-B7B6-4F8E-A90E-58381FFB77FD}" destId="{9CB4EF64-86F3-40F9-9016-121AA7A9F905}" srcOrd="0" destOrd="0" presId="urn:microsoft.com/office/officeart/2008/layout/CircularPictureCallout"/>
    <dgm:cxn modelId="{458FABFF-E3E5-4CC6-A406-313E13158D43}" type="presParOf" srcId="{F0988B12-BFAA-443A-9A0E-6CF3E3720ADC}" destId="{CC02E9F9-3A9A-4A86-875C-09A8C06A0C81}" srcOrd="0" destOrd="0" presId="urn:microsoft.com/office/officeart/2008/layout/CircularPictureCallout"/>
    <dgm:cxn modelId="{5FD897C2-0ABF-4C66-BE07-A386783149E4}" type="presParOf" srcId="{CC02E9F9-3A9A-4A86-875C-09A8C06A0C81}" destId="{7B202D65-3454-4F67-B66B-1DDDD5FEE408}" srcOrd="0" destOrd="0" presId="urn:microsoft.com/office/officeart/2008/layout/CircularPictureCallout"/>
    <dgm:cxn modelId="{7CAB76AF-4DC5-4FF4-B402-72C122E50B5E}" type="presParOf" srcId="{7B202D65-3454-4F67-B66B-1DDDD5FEE408}" destId="{F93409F9-2523-4223-94CB-3CEBCD90DEF2}" srcOrd="0" destOrd="0" presId="urn:microsoft.com/office/officeart/2008/layout/CircularPictureCallout"/>
    <dgm:cxn modelId="{3084C996-E205-4700-A752-D3934A669E11}" type="presParOf" srcId="{CC02E9F9-3A9A-4A86-875C-09A8C06A0C81}" destId="{440F32C4-6BBE-41CF-A640-95ED3AFE5C87}" srcOrd="1" destOrd="0" presId="urn:microsoft.com/office/officeart/2008/layout/CircularPictureCallout"/>
    <dgm:cxn modelId="{E4DD1E38-A478-4F98-8335-8E614986A7EB}" type="presParOf" srcId="{CC02E9F9-3A9A-4A86-875C-09A8C06A0C81}" destId="{F5832E22-0C92-45FB-AA39-42B307D12CD7}" srcOrd="2" destOrd="0" presId="urn:microsoft.com/office/officeart/2008/layout/CircularPictureCallout"/>
    <dgm:cxn modelId="{EFC8715E-0BD6-4FDB-A07F-D8AF56C7E581}" type="presParOf" srcId="{F5832E22-0C92-45FB-AA39-42B307D12CD7}" destId="{9CB4EF64-86F3-40F9-9016-121AA7A9F905}" srcOrd="0" destOrd="0" presId="urn:microsoft.com/office/officeart/2008/layout/CircularPictureCallout"/>
    <dgm:cxn modelId="{DD3E7C06-300A-4A4E-AC72-F689A8B57F01}" type="presParOf" srcId="{CC02E9F9-3A9A-4A86-875C-09A8C06A0C81}" destId="{3937AA31-D421-4173-B2AE-E94D13BA4722}" srcOrd="3" destOrd="0" presId="urn:microsoft.com/office/officeart/2008/layout/CircularPictureCallout"/>
    <dgm:cxn modelId="{F8E33025-88FF-49ED-96CA-A0B700AABE09}" type="presParOf" srcId="{CC02E9F9-3A9A-4A86-875C-09A8C06A0C81}" destId="{5043E76B-9C2E-4D41-96FA-5C2C9CFFA1CC}" srcOrd="4" destOrd="0" presId="urn:microsoft.com/office/officeart/2008/layout/CircularPictureCallout"/>
    <dgm:cxn modelId="{AC0450E5-31AE-4605-9742-AEEDA6F2474C}" type="presParOf" srcId="{5043E76B-9C2E-4D41-96FA-5C2C9CFFA1CC}" destId="{A26C0438-786B-49E1-83BC-6CBAA8BDA1B5}" srcOrd="0" destOrd="0" presId="urn:microsoft.com/office/officeart/2008/layout/CircularPictureCallou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E772A5-8A13-4E09-99EA-F4290BAFAADE}" type="doc">
      <dgm:prSet loTypeId="urn:microsoft.com/office/officeart/2009/3/layout/FramedTextPicture" loCatId="picture" qsTypeId="urn:microsoft.com/office/officeart/2005/8/quickstyle/simple1" qsCatId="simple" csTypeId="urn:microsoft.com/office/officeart/2005/8/colors/accent0_3" csCatId="mainScheme" phldr="1"/>
      <dgm:spPr/>
    </dgm:pt>
    <dgm:pt modelId="{9D4E1145-80C0-4B42-AC8E-73E24DD52C21}">
      <dgm:prSet phldrT="[نص]"/>
      <dgm:spPr/>
      <dgm:t>
        <a:bodyPr/>
        <a:lstStyle/>
        <a:p>
          <a:pPr rtl="1"/>
          <a:r>
            <a:rPr lang="ar-SA" b="1" dirty="0" smtClean="0"/>
            <a:t>قال  رسَول الله- صلى الله عليه وسلم َّ « :- من أصبح منكم آمناً في سربه معافى في بدنه عنده قوت يومه فكأنما حيزت له الدنيا»</a:t>
          </a:r>
        </a:p>
        <a:p>
          <a:pPr rtl="1"/>
          <a:r>
            <a:rPr lang="ar-SA" b="1" dirty="0" smtClean="0"/>
            <a:t>إن الأمن الفكري هو أسمى أنواع الأمن ، ناقشي العبارة.</a:t>
          </a:r>
          <a:endParaRPr lang="ar-SA" b="1" dirty="0"/>
        </a:p>
      </dgm:t>
    </dgm:pt>
    <dgm:pt modelId="{977CCBAD-A298-4F8F-98D2-CCF14C748E3B}" type="parTrans" cxnId="{41E53B74-2EB4-45EA-BD17-B889628D9F10}">
      <dgm:prSet/>
      <dgm:spPr/>
      <dgm:t>
        <a:bodyPr/>
        <a:lstStyle/>
        <a:p>
          <a:pPr rtl="1"/>
          <a:endParaRPr lang="ar-SA"/>
        </a:p>
      </dgm:t>
    </dgm:pt>
    <dgm:pt modelId="{BA67830A-942A-42A8-9F9D-C4D579558DFD}" type="sibTrans" cxnId="{41E53B74-2EB4-45EA-BD17-B889628D9F10}">
      <dgm:prSet/>
      <dgm:spPr/>
      <dgm:t>
        <a:bodyPr/>
        <a:lstStyle/>
        <a:p>
          <a:pPr rtl="1"/>
          <a:endParaRPr lang="ar-SA"/>
        </a:p>
      </dgm:t>
    </dgm:pt>
    <dgm:pt modelId="{44795D64-E198-44C6-974E-8408F9DBF1A9}" type="pres">
      <dgm:prSet presAssocID="{1CE772A5-8A13-4E09-99EA-F4290BAFAADE}" presName="Name0" presStyleCnt="0">
        <dgm:presLayoutVars>
          <dgm:chMax/>
          <dgm:chPref/>
          <dgm:dir/>
        </dgm:presLayoutVars>
      </dgm:prSet>
      <dgm:spPr/>
    </dgm:pt>
    <dgm:pt modelId="{24163C6B-B235-4BDF-8B6A-9B7E86780CBC}" type="pres">
      <dgm:prSet presAssocID="{9D4E1145-80C0-4B42-AC8E-73E24DD52C21}" presName="composite" presStyleCnt="0">
        <dgm:presLayoutVars>
          <dgm:chMax/>
          <dgm:chPref/>
        </dgm:presLayoutVars>
      </dgm:prSet>
      <dgm:spPr/>
    </dgm:pt>
    <dgm:pt modelId="{F310E258-187F-4BA6-9AB4-2E33EB01596F}" type="pres">
      <dgm:prSet presAssocID="{9D4E1145-80C0-4B42-AC8E-73E24DD52C21}" presName="Image" presStyleLbl="bgImgPlace1" presStyleIdx="0" presStyleCnt="1" custLinFactNeighborX="-62667" custLinFactNeighborY="11937"/>
      <dgm:spPr>
        <a:blipFill>
          <a:blip xmlns:r="http://schemas.openxmlformats.org/officeDocument/2006/relationships" r:embed="rId1">
            <a:extLst>
              <a:ext uri="{28A0092B-C50C-407E-A947-70E740481C1C}">
                <a14:useLocalDpi xmlns="" xmlns:a14="http://schemas.microsoft.com/office/drawing/2010/main" val="0"/>
              </a:ext>
            </a:extLst>
          </a:blip>
          <a:srcRect/>
          <a:stretch>
            <a:fillRect t="-6000" b="-6000"/>
          </a:stretch>
        </a:blipFill>
      </dgm:spPr>
      <dgm:extLst>
        <a:ext uri="{E40237B7-FDA0-4F09-8148-C483321AD2D9}">
          <dgm14:cNvPr xmlns="" xmlns:dgm14="http://schemas.microsoft.com/office/drawing/2010/diagram" id="0" name="" descr="http://www.bahaedu.gov.sa/portal/mimages/1418924522909.gif"/>
        </a:ext>
      </dgm:extLst>
    </dgm:pt>
    <dgm:pt modelId="{E6CE9B3E-84E9-4F13-9C52-F5E5028B1525}" type="pres">
      <dgm:prSet presAssocID="{9D4E1145-80C0-4B42-AC8E-73E24DD52C21}" presName="ParentText" presStyleLbl="revTx" presStyleIdx="0" presStyleCnt="1">
        <dgm:presLayoutVars>
          <dgm:chMax val="0"/>
          <dgm:chPref val="0"/>
          <dgm:bulletEnabled val="1"/>
        </dgm:presLayoutVars>
      </dgm:prSet>
      <dgm:spPr/>
      <dgm:t>
        <a:bodyPr/>
        <a:lstStyle/>
        <a:p>
          <a:pPr rtl="1"/>
          <a:endParaRPr lang="ar-SA"/>
        </a:p>
      </dgm:t>
    </dgm:pt>
    <dgm:pt modelId="{14F445C4-D641-4C88-B6C7-B0C2CA2DB410}" type="pres">
      <dgm:prSet presAssocID="{9D4E1145-80C0-4B42-AC8E-73E24DD52C21}" presName="tlFrame" presStyleLbl="node1" presStyleIdx="0" presStyleCnt="4"/>
      <dgm:spPr/>
    </dgm:pt>
    <dgm:pt modelId="{155EC304-FDCC-400C-AD83-1579C10D69AD}" type="pres">
      <dgm:prSet presAssocID="{9D4E1145-80C0-4B42-AC8E-73E24DD52C21}" presName="trFrame" presStyleLbl="node1" presStyleIdx="1" presStyleCnt="4"/>
      <dgm:spPr/>
    </dgm:pt>
    <dgm:pt modelId="{5D68DAC0-F53B-418B-BD61-4D4863CACB46}" type="pres">
      <dgm:prSet presAssocID="{9D4E1145-80C0-4B42-AC8E-73E24DD52C21}" presName="blFrame" presStyleLbl="node1" presStyleIdx="2" presStyleCnt="4"/>
      <dgm:spPr/>
    </dgm:pt>
    <dgm:pt modelId="{6AF64777-4944-4C0D-8F5E-1E2C3E5D4D1F}" type="pres">
      <dgm:prSet presAssocID="{9D4E1145-80C0-4B42-AC8E-73E24DD52C21}" presName="brFrame" presStyleLbl="node1" presStyleIdx="3" presStyleCnt="4"/>
      <dgm:spPr/>
    </dgm:pt>
  </dgm:ptLst>
  <dgm:cxnLst>
    <dgm:cxn modelId="{AFEF4071-34B4-442F-9842-549B1B59AECE}" type="presOf" srcId="{9D4E1145-80C0-4B42-AC8E-73E24DD52C21}" destId="{E6CE9B3E-84E9-4F13-9C52-F5E5028B1525}" srcOrd="0" destOrd="0" presId="urn:microsoft.com/office/officeart/2009/3/layout/FramedTextPicture"/>
    <dgm:cxn modelId="{A7A42492-022D-4594-A21D-1170ED7474DF}" type="presOf" srcId="{1CE772A5-8A13-4E09-99EA-F4290BAFAADE}" destId="{44795D64-E198-44C6-974E-8408F9DBF1A9}" srcOrd="0" destOrd="0" presId="urn:microsoft.com/office/officeart/2009/3/layout/FramedTextPicture"/>
    <dgm:cxn modelId="{41E53B74-2EB4-45EA-BD17-B889628D9F10}" srcId="{1CE772A5-8A13-4E09-99EA-F4290BAFAADE}" destId="{9D4E1145-80C0-4B42-AC8E-73E24DD52C21}" srcOrd="0" destOrd="0" parTransId="{977CCBAD-A298-4F8F-98D2-CCF14C748E3B}" sibTransId="{BA67830A-942A-42A8-9F9D-C4D579558DFD}"/>
    <dgm:cxn modelId="{8924EE8E-BA1F-44D1-9633-D71A1D767279}" type="presParOf" srcId="{44795D64-E198-44C6-974E-8408F9DBF1A9}" destId="{24163C6B-B235-4BDF-8B6A-9B7E86780CBC}" srcOrd="0" destOrd="0" presId="urn:microsoft.com/office/officeart/2009/3/layout/FramedTextPicture"/>
    <dgm:cxn modelId="{43E1B020-CCB6-4A4B-BAFA-A0B0A6B54EDD}" type="presParOf" srcId="{24163C6B-B235-4BDF-8B6A-9B7E86780CBC}" destId="{F310E258-187F-4BA6-9AB4-2E33EB01596F}" srcOrd="0" destOrd="0" presId="urn:microsoft.com/office/officeart/2009/3/layout/FramedTextPicture"/>
    <dgm:cxn modelId="{055EDA95-B838-40AF-8758-42410AB2F087}" type="presParOf" srcId="{24163C6B-B235-4BDF-8B6A-9B7E86780CBC}" destId="{E6CE9B3E-84E9-4F13-9C52-F5E5028B1525}" srcOrd="1" destOrd="0" presId="urn:microsoft.com/office/officeart/2009/3/layout/FramedTextPicture"/>
    <dgm:cxn modelId="{3EB9EE13-BD2C-4D32-A6F8-A0D5E65913D8}" type="presParOf" srcId="{24163C6B-B235-4BDF-8B6A-9B7E86780CBC}" destId="{14F445C4-D641-4C88-B6C7-B0C2CA2DB410}" srcOrd="2" destOrd="0" presId="urn:microsoft.com/office/officeart/2009/3/layout/FramedTextPicture"/>
    <dgm:cxn modelId="{993094D1-C7CD-4757-9D68-9D44D65B7288}" type="presParOf" srcId="{24163C6B-B235-4BDF-8B6A-9B7E86780CBC}" destId="{155EC304-FDCC-400C-AD83-1579C10D69AD}" srcOrd="3" destOrd="0" presId="urn:microsoft.com/office/officeart/2009/3/layout/FramedTextPicture"/>
    <dgm:cxn modelId="{B7415D64-76FA-4CFA-BD08-92D6C97372F4}" type="presParOf" srcId="{24163C6B-B235-4BDF-8B6A-9B7E86780CBC}" destId="{5D68DAC0-F53B-418B-BD61-4D4863CACB46}" srcOrd="4" destOrd="0" presId="urn:microsoft.com/office/officeart/2009/3/layout/FramedTextPicture"/>
    <dgm:cxn modelId="{5003DF2C-186B-4B2D-A5B5-D263E275EB8A}" type="presParOf" srcId="{24163C6B-B235-4BDF-8B6A-9B7E86780CBC}" destId="{6AF64777-4944-4C0D-8F5E-1E2C3E5D4D1F}"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0D0B5-E5C9-48AD-BC61-98829FFD8104}"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7B6B050D-95C4-4608-A5CE-5A1C181EB9A4}">
      <dgm:prSet custT="1"/>
      <dgm:spPr/>
      <dgm:t>
        <a:bodyPr/>
        <a:lstStyle/>
        <a:p>
          <a:pPr rtl="1"/>
          <a:r>
            <a:rPr lang="ar-SA" sz="3600" b="1" dirty="0" smtClean="0">
              <a:solidFill>
                <a:srgbClr val="378303"/>
              </a:solidFill>
            </a:rPr>
            <a:t>ما هو دور الاعلام في مواجهة الانحرافات الفكرية في المجتمع؟</a:t>
          </a:r>
          <a:endParaRPr lang="ar-SA" sz="3600" b="1" dirty="0">
            <a:solidFill>
              <a:srgbClr val="378303"/>
            </a:solidFill>
          </a:endParaRPr>
        </a:p>
      </dgm:t>
    </dgm:pt>
    <dgm:pt modelId="{D2CCA84D-3E4A-46DD-8F26-F7B0F631EDC1}" type="parTrans" cxnId="{74659177-03BE-40C4-886F-71D2337659EE}">
      <dgm:prSet/>
      <dgm:spPr/>
      <dgm:t>
        <a:bodyPr/>
        <a:lstStyle/>
        <a:p>
          <a:pPr rtl="1"/>
          <a:endParaRPr lang="ar-SA"/>
        </a:p>
      </dgm:t>
    </dgm:pt>
    <dgm:pt modelId="{02FE09AA-2437-47F8-8C76-AD5E8CC0CCB9}" type="sibTrans" cxnId="{74659177-03BE-40C4-886F-71D2337659EE}">
      <dgm:prSet/>
      <dgm:spPr/>
      <dgm:t>
        <a:bodyPr/>
        <a:lstStyle/>
        <a:p>
          <a:pPr rtl="1"/>
          <a:endParaRPr lang="ar-SA"/>
        </a:p>
      </dgm:t>
    </dgm:pt>
    <dgm:pt modelId="{B3C66CF4-B3DA-4FC3-80CE-011827A3BDCA}" type="pres">
      <dgm:prSet presAssocID="{0440D0B5-E5C9-48AD-BC61-98829FFD8104}" presName="Name0" presStyleCnt="0">
        <dgm:presLayoutVars>
          <dgm:chMax/>
          <dgm:chPref/>
          <dgm:dir/>
          <dgm:animLvl val="lvl"/>
        </dgm:presLayoutVars>
      </dgm:prSet>
      <dgm:spPr/>
    </dgm:pt>
    <dgm:pt modelId="{953618EA-2DC1-454E-B120-43562EAA498A}" type="pres">
      <dgm:prSet presAssocID="{7B6B050D-95C4-4608-A5CE-5A1C181EB9A4}" presName="composite" presStyleCnt="0"/>
      <dgm:spPr/>
    </dgm:pt>
    <dgm:pt modelId="{6989C819-B3DE-4C9A-B837-6121CCB9B336}" type="pres">
      <dgm:prSet presAssocID="{7B6B050D-95C4-4608-A5CE-5A1C181EB9A4}" presName="ParentAccentShape" presStyleLbl="trBgShp" presStyleIdx="0" presStyleCnt="1"/>
      <dgm:spPr/>
    </dgm:pt>
    <dgm:pt modelId="{4A36FAC0-1EE6-4E58-923F-C1D61004E99C}" type="pres">
      <dgm:prSet presAssocID="{7B6B050D-95C4-4608-A5CE-5A1C181EB9A4}" presName="ParentText" presStyleLbl="revTx" presStyleIdx="0" presStyleCnt="2" custScaleX="230113" custLinFactNeighborX="1790" custLinFactNeighborY="83445">
        <dgm:presLayoutVars>
          <dgm:chMax val="1"/>
          <dgm:chPref val="1"/>
          <dgm:bulletEnabled val="1"/>
        </dgm:presLayoutVars>
      </dgm:prSet>
      <dgm:spPr/>
      <dgm:t>
        <a:bodyPr/>
        <a:lstStyle/>
        <a:p>
          <a:pPr rtl="1"/>
          <a:endParaRPr lang="ar-SA"/>
        </a:p>
      </dgm:t>
    </dgm:pt>
    <dgm:pt modelId="{A522594A-308F-44FC-A9CC-607AAB33288A}" type="pres">
      <dgm:prSet presAssocID="{7B6B050D-95C4-4608-A5CE-5A1C181EB9A4}" presName="ChildText" presStyleLbl="revTx" presStyleIdx="1" presStyleCnt="2">
        <dgm:presLayoutVars>
          <dgm:chMax val="0"/>
          <dgm:chPref val="0"/>
        </dgm:presLayoutVars>
      </dgm:prSet>
      <dgm:spPr/>
    </dgm:pt>
    <dgm:pt modelId="{C25002AB-377B-4571-81A2-6194F14249E0}" type="pres">
      <dgm:prSet presAssocID="{7B6B050D-95C4-4608-A5CE-5A1C181EB9A4}" presName="ChildAccentShape" presStyleLbl="trBgShp" presStyleIdx="0" presStyleCnt="1"/>
      <dgm:spPr/>
    </dgm:pt>
    <dgm:pt modelId="{D840B2CF-06A1-4300-A072-AA65D6795734}" type="pres">
      <dgm:prSet presAssocID="{7B6B050D-95C4-4608-A5CE-5A1C181EB9A4}" presName="Image" presStyleLbl="alignImgPlace1" presStyleIdx="0" presStyleCnt="1" custScaleX="218422" custScaleY="114084"/>
      <dgm:spPr>
        <a:blipFill>
          <a:blip xmlns:r="http://schemas.openxmlformats.org/officeDocument/2006/relationships" r:embed="rId1">
            <a:extLst>
              <a:ext uri="{28A0092B-C50C-407E-A947-70E740481C1C}">
                <a14:useLocalDpi xmlns="" xmlns:a14="http://schemas.microsoft.com/office/drawing/2010/main" val="0"/>
              </a:ext>
            </a:extLst>
          </a:blip>
          <a:srcRect/>
          <a:stretch>
            <a:fillRect l="-29000" r="-29000"/>
          </a:stretch>
        </a:blipFill>
      </dgm:spPr>
      <dgm:extLst>
        <a:ext uri="{E40237B7-FDA0-4F09-8148-C483321AD2D9}">
          <dgm14:cNvPr xmlns="" xmlns:dgm14="http://schemas.microsoft.com/office/drawing/2010/diagram" id="0" name="" descr="http://www.amnfkri.com/contents/banarat/tab3.jpg"/>
        </a:ext>
      </dgm:extLst>
    </dgm:pt>
  </dgm:ptLst>
  <dgm:cxnLst>
    <dgm:cxn modelId="{5F0ACE3F-90E5-4C2B-998A-B0191A35C7D8}" type="presOf" srcId="{7B6B050D-95C4-4608-A5CE-5A1C181EB9A4}" destId="{4A36FAC0-1EE6-4E58-923F-C1D61004E99C}" srcOrd="0" destOrd="0" presId="urn:microsoft.com/office/officeart/2009/3/layout/SnapshotPictureList"/>
    <dgm:cxn modelId="{570F653A-F464-4D3E-9C8F-9E6ABCE8E62E}" type="presOf" srcId="{0440D0B5-E5C9-48AD-BC61-98829FFD8104}" destId="{B3C66CF4-B3DA-4FC3-80CE-011827A3BDCA}" srcOrd="0" destOrd="0" presId="urn:microsoft.com/office/officeart/2009/3/layout/SnapshotPictureList"/>
    <dgm:cxn modelId="{74659177-03BE-40C4-886F-71D2337659EE}" srcId="{0440D0B5-E5C9-48AD-BC61-98829FFD8104}" destId="{7B6B050D-95C4-4608-A5CE-5A1C181EB9A4}" srcOrd="0" destOrd="0" parTransId="{D2CCA84D-3E4A-46DD-8F26-F7B0F631EDC1}" sibTransId="{02FE09AA-2437-47F8-8C76-AD5E8CC0CCB9}"/>
    <dgm:cxn modelId="{522F4483-3000-4965-B800-5B73A460E2A8}" type="presParOf" srcId="{B3C66CF4-B3DA-4FC3-80CE-011827A3BDCA}" destId="{953618EA-2DC1-454E-B120-43562EAA498A}" srcOrd="0" destOrd="0" presId="urn:microsoft.com/office/officeart/2009/3/layout/SnapshotPictureList"/>
    <dgm:cxn modelId="{4E104CC3-BB77-4047-826B-85EAD2519074}" type="presParOf" srcId="{953618EA-2DC1-454E-B120-43562EAA498A}" destId="{6989C819-B3DE-4C9A-B837-6121CCB9B336}" srcOrd="0" destOrd="0" presId="urn:microsoft.com/office/officeart/2009/3/layout/SnapshotPictureList"/>
    <dgm:cxn modelId="{AEF92746-4463-4A88-A3CC-D6F869C5D828}" type="presParOf" srcId="{953618EA-2DC1-454E-B120-43562EAA498A}" destId="{4A36FAC0-1EE6-4E58-923F-C1D61004E99C}" srcOrd="1" destOrd="0" presId="urn:microsoft.com/office/officeart/2009/3/layout/SnapshotPictureList"/>
    <dgm:cxn modelId="{FB7EBC2F-ADE7-4119-843C-EE849FFC65E1}" type="presParOf" srcId="{953618EA-2DC1-454E-B120-43562EAA498A}" destId="{A522594A-308F-44FC-A9CC-607AAB33288A}" srcOrd="2" destOrd="0" presId="urn:microsoft.com/office/officeart/2009/3/layout/SnapshotPictureList"/>
    <dgm:cxn modelId="{BEBC3AB8-11B8-4083-8D9A-BEB9AA4CBE2B}" type="presParOf" srcId="{953618EA-2DC1-454E-B120-43562EAA498A}" destId="{C25002AB-377B-4571-81A2-6194F14249E0}" srcOrd="3" destOrd="0" presId="urn:microsoft.com/office/officeart/2009/3/layout/SnapshotPictureList"/>
    <dgm:cxn modelId="{502AAD2B-A5E3-46B5-9A46-0192FABA92EF}" type="presParOf" srcId="{953618EA-2DC1-454E-B120-43562EAA498A}" destId="{D840B2CF-06A1-4300-A072-AA65D6795734}" srcOrd="4" destOrd="0" presId="urn:microsoft.com/office/officeart/2009/3/layout/Snapshot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E96831-DD11-417A-B242-E5BC0C4DE325}" type="doc">
      <dgm:prSet loTypeId="urn:microsoft.com/office/officeart/2008/layout/AccentedPicture" loCatId="picture" qsTypeId="urn:microsoft.com/office/officeart/2005/8/quickstyle/simple1" qsCatId="simple" csTypeId="urn:microsoft.com/office/officeart/2005/8/colors/accent2_2" csCatId="accent2" phldr="1"/>
      <dgm:spPr/>
    </dgm:pt>
    <dgm:pt modelId="{F5309ACB-1B3E-4CB6-A812-FBAEF862D218}">
      <dgm:prSet custT="1"/>
      <dgm:spPr/>
      <dgm:t>
        <a:bodyPr/>
        <a:lstStyle/>
        <a:p>
          <a:pPr algn="r">
            <a:buNone/>
          </a:pPr>
          <a:endParaRPr lang="ar-SA" sz="2400" dirty="0" smtClean="0">
            <a:solidFill>
              <a:schemeClr val="tx1"/>
            </a:solidFill>
            <a:cs typeface="AdvertisingExtraBold" pitchFamily="2" charset="-78"/>
          </a:endParaRPr>
        </a:p>
      </dgm:t>
    </dgm:pt>
    <dgm:pt modelId="{67D24426-1312-408E-B1B5-29E3C1842F0E}" type="parTrans" cxnId="{6BE94E3A-5370-46AF-891A-F3DE284D5120}">
      <dgm:prSet/>
      <dgm:spPr/>
      <dgm:t>
        <a:bodyPr/>
        <a:lstStyle/>
        <a:p>
          <a:pPr rtl="1"/>
          <a:endParaRPr lang="ar-SA"/>
        </a:p>
      </dgm:t>
    </dgm:pt>
    <dgm:pt modelId="{A5A4BBA8-0DDE-4DF6-A571-B5222B6FE636}" type="sibTrans" cxnId="{6BE94E3A-5370-46AF-891A-F3DE284D5120}">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t="-24000" b="-24000"/>
          </a:stretch>
        </a:blipFill>
      </dgm:spPr>
      <dgm:t>
        <a:bodyPr/>
        <a:lstStyle/>
        <a:p>
          <a:pPr rtl="1"/>
          <a:endParaRPr lang="ar-SA"/>
        </a:p>
      </dgm:t>
    </dgm:pt>
    <dgm:pt modelId="{48F7EFCD-CC68-4DC3-BEE4-B9D6EEEE4130}">
      <dgm:prSet phldrT="[نص]" custT="1"/>
      <dgm:spPr/>
      <dgm:t>
        <a:bodyPr/>
        <a:lstStyle/>
        <a:p>
          <a:pPr rtl="1"/>
          <a:r>
            <a:rPr lang="ar-SA" sz="2800" b="1" dirty="0" smtClean="0">
              <a:solidFill>
                <a:schemeClr val="tx1"/>
              </a:solidFill>
              <a:cs typeface="AdvertisingExtraBold" pitchFamily="2" charset="-78"/>
            </a:rPr>
            <a:t>قال تعالى ( و كذلك جعلناكم أمة وسطا لتكونوا شهداء على الناس و يكون الرسول عليكم شهيدا) </a:t>
          </a:r>
          <a:endParaRPr lang="ar-SA" sz="2800" b="1" dirty="0"/>
        </a:p>
      </dgm:t>
    </dgm:pt>
    <dgm:pt modelId="{D9CD5A75-9DAB-4BB1-92C7-1C7ACBA27051}" type="sibTrans" cxnId="{07E0BBC9-74E7-4056-AB3F-88B37086DE04}">
      <dgm:prSet/>
      <dgm:spPr/>
      <dgm:t>
        <a:bodyPr/>
        <a:lstStyle/>
        <a:p>
          <a:pPr rtl="1"/>
          <a:endParaRPr lang="ar-SA"/>
        </a:p>
      </dgm:t>
    </dgm:pt>
    <dgm:pt modelId="{38343741-C07E-44F1-A41E-3D165A83838B}" type="parTrans" cxnId="{07E0BBC9-74E7-4056-AB3F-88B37086DE04}">
      <dgm:prSet/>
      <dgm:spPr/>
      <dgm:t>
        <a:bodyPr/>
        <a:lstStyle/>
        <a:p>
          <a:pPr rtl="1"/>
          <a:endParaRPr lang="ar-SA"/>
        </a:p>
      </dgm:t>
    </dgm:pt>
    <dgm:pt modelId="{34B8066B-12F2-4126-89B5-39E5A02CDF0B}">
      <dgm:prSet custT="1"/>
      <dgm:spPr/>
      <dgm:t>
        <a:bodyPr/>
        <a:lstStyle/>
        <a:p>
          <a:pPr rtl="1"/>
          <a:r>
            <a:rPr lang="ar-SA" sz="2800" b="1" dirty="0" smtClean="0">
              <a:solidFill>
                <a:schemeClr val="tx1"/>
              </a:solidFill>
              <a:cs typeface="AdvertisingExtraBold" pitchFamily="2" charset="-78"/>
            </a:rPr>
            <a:t>و قال تعالى ( كنتم خير أمة أخرجت للناس تأمرون بالمعروف و تنهون عن المنكر)</a:t>
          </a:r>
        </a:p>
      </dgm:t>
    </dgm:pt>
    <dgm:pt modelId="{9A6B2EC0-148F-414A-B790-9A85262AFE1C}" type="parTrans" cxnId="{BF61A0F7-33C6-4941-A2C8-B1F70BCC68A4}">
      <dgm:prSet/>
      <dgm:spPr/>
      <dgm:t>
        <a:bodyPr/>
        <a:lstStyle/>
        <a:p>
          <a:pPr rtl="1"/>
          <a:endParaRPr lang="ar-SA"/>
        </a:p>
      </dgm:t>
    </dgm:pt>
    <dgm:pt modelId="{E3F7182F-DFA1-4081-867C-800522E6A8AB}" type="sibTrans" cxnId="{BF61A0F7-33C6-4941-A2C8-B1F70BCC68A4}">
      <dgm:prSet/>
      <dgm:spPr/>
      <dgm:t>
        <a:bodyPr/>
        <a:lstStyle/>
        <a:p>
          <a:pPr rtl="1"/>
          <a:endParaRPr lang="ar-SA"/>
        </a:p>
      </dgm:t>
    </dgm:pt>
    <dgm:pt modelId="{61FD9468-E12E-4AAA-956A-F6754D8E1376}">
      <dgm:prSet custT="1"/>
      <dgm:spPr/>
      <dgm:t>
        <a:bodyPr/>
        <a:lstStyle/>
        <a:p>
          <a:pPr rtl="1"/>
          <a:r>
            <a:rPr lang="ar-SA" sz="2800" b="1" dirty="0" smtClean="0">
              <a:solidFill>
                <a:schemeClr val="tx1"/>
              </a:solidFill>
              <a:cs typeface="AdvertisingExtraBold" pitchFamily="2" charset="-78"/>
            </a:rPr>
            <a:t>تربية الابناء على الفكر الوسطي من الوسائل الوقائية لحماية الشباب من الفكر الضال. ما مفهومك للوسطية ؟  </a:t>
          </a:r>
        </a:p>
      </dgm:t>
    </dgm:pt>
    <dgm:pt modelId="{B3D54C4F-87DF-4F8F-BAF7-8A6B92B5AFB6}" type="parTrans" cxnId="{26D5104F-D9ED-47B2-AE19-6341530A7043}">
      <dgm:prSet/>
      <dgm:spPr/>
      <dgm:t>
        <a:bodyPr/>
        <a:lstStyle/>
        <a:p>
          <a:pPr rtl="1"/>
          <a:endParaRPr lang="ar-SA"/>
        </a:p>
      </dgm:t>
    </dgm:pt>
    <dgm:pt modelId="{79C0AAB7-71D5-4139-ACE0-0F30BF58332F}" type="sibTrans" cxnId="{26D5104F-D9ED-47B2-AE19-6341530A7043}">
      <dgm:prSet/>
      <dgm:spPr/>
      <dgm:t>
        <a:bodyPr/>
        <a:lstStyle/>
        <a:p>
          <a:pPr rtl="1"/>
          <a:endParaRPr lang="ar-SA"/>
        </a:p>
      </dgm:t>
    </dgm:pt>
    <dgm:pt modelId="{10D59692-C5A4-4183-864B-822C487C2275}" type="pres">
      <dgm:prSet presAssocID="{3FE96831-DD11-417A-B242-E5BC0C4DE325}" presName="Name0" presStyleCnt="0">
        <dgm:presLayoutVars>
          <dgm:dir/>
        </dgm:presLayoutVars>
      </dgm:prSet>
      <dgm:spPr/>
    </dgm:pt>
    <dgm:pt modelId="{A9D5AB1C-3A8B-427B-BCB6-6A63D7BE0032}" type="pres">
      <dgm:prSet presAssocID="{A5A4BBA8-0DDE-4DF6-A571-B5222B6FE636}" presName="picture_1" presStyleLbl="bgImgPlace1" presStyleIdx="0" presStyleCnt="1" custScaleX="246113" custScaleY="107849" custLinFactNeighborX="25938" custLinFactNeighborY="2790"/>
      <dgm:spPr/>
      <dgm:t>
        <a:bodyPr/>
        <a:lstStyle/>
        <a:p>
          <a:pPr rtl="1"/>
          <a:endParaRPr lang="ar-SA"/>
        </a:p>
      </dgm:t>
    </dgm:pt>
    <dgm:pt modelId="{3882A9E7-285A-4EC0-9A63-D13AE5574525}" type="pres">
      <dgm:prSet presAssocID="{F5309ACB-1B3E-4CB6-A812-FBAEF862D218}" presName="text_1" presStyleLbl="node1" presStyleIdx="0" presStyleCnt="0" custScaleX="260057" custScaleY="183352" custLinFactNeighborX="-66548" custLinFactNeighborY="-27565">
        <dgm:presLayoutVars>
          <dgm:bulletEnabled val="1"/>
        </dgm:presLayoutVars>
      </dgm:prSet>
      <dgm:spPr/>
      <dgm:t>
        <a:bodyPr/>
        <a:lstStyle/>
        <a:p>
          <a:pPr rtl="1"/>
          <a:endParaRPr lang="ar-SA"/>
        </a:p>
      </dgm:t>
    </dgm:pt>
    <dgm:pt modelId="{2E4E2AB9-994C-4F38-AE55-440424FCC15C}" type="pres">
      <dgm:prSet presAssocID="{3FE96831-DD11-417A-B242-E5BC0C4DE325}" presName="linV" presStyleCnt="0"/>
      <dgm:spPr/>
    </dgm:pt>
    <dgm:pt modelId="{37203219-4868-4E4F-9EB6-C05CDB2A3778}" type="pres">
      <dgm:prSet presAssocID="{48F7EFCD-CC68-4DC3-BEE4-B9D6EEEE4130}" presName="pair" presStyleCnt="0"/>
      <dgm:spPr/>
    </dgm:pt>
    <dgm:pt modelId="{5086FFB9-7679-4BC8-B1DE-266C82C60E00}" type="pres">
      <dgm:prSet presAssocID="{48F7EFCD-CC68-4DC3-BEE4-B9D6EEEE4130}" presName="spaceH" presStyleLbl="node1" presStyleIdx="0" presStyleCnt="0"/>
      <dgm:spPr/>
    </dgm:pt>
    <dgm:pt modelId="{C97D2B46-ACFD-422F-BA26-A7651435AEEA}" type="pres">
      <dgm:prSet presAssocID="{48F7EFCD-CC68-4DC3-BEE4-B9D6EEEE4130}" presName="desPictures" presStyleLbl="alignImgPlace1" presStyleIdx="0" presStyleCnt="3" custScaleX="305690" custScaleY="439640" custLinFactX="115098" custLinFactY="53002" custLinFactNeighborX="200000" custLinFactNeighborY="100000"/>
      <dgm:spPr>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dgm:spPr>
    </dgm:pt>
    <dgm:pt modelId="{275A8CBB-6D51-4930-97D2-B93987BB32E1}" type="pres">
      <dgm:prSet presAssocID="{48F7EFCD-CC68-4DC3-BEE4-B9D6EEEE4130}" presName="desTextWrapper" presStyleCnt="0"/>
      <dgm:spPr/>
    </dgm:pt>
    <dgm:pt modelId="{AF3B116C-BC06-4D8E-B099-0689DEA46323}" type="pres">
      <dgm:prSet presAssocID="{48F7EFCD-CC68-4DC3-BEE4-B9D6EEEE4130}" presName="desText" presStyleLbl="revTx" presStyleIdx="0" presStyleCnt="3" custLinFactX="-8770" custLinFactNeighborX="-100000" custLinFactNeighborY="-27552">
        <dgm:presLayoutVars>
          <dgm:bulletEnabled val="1"/>
        </dgm:presLayoutVars>
      </dgm:prSet>
      <dgm:spPr/>
      <dgm:t>
        <a:bodyPr/>
        <a:lstStyle/>
        <a:p>
          <a:pPr rtl="1"/>
          <a:endParaRPr lang="ar-SA"/>
        </a:p>
      </dgm:t>
    </dgm:pt>
    <dgm:pt modelId="{E49E11D1-A2A7-4D5A-A862-C8C81C839503}" type="pres">
      <dgm:prSet presAssocID="{D9CD5A75-9DAB-4BB1-92C7-1C7ACBA27051}" presName="spaceV" presStyleCnt="0"/>
      <dgm:spPr/>
    </dgm:pt>
    <dgm:pt modelId="{722D307B-452A-4C43-8778-7D74A28C9A3C}" type="pres">
      <dgm:prSet presAssocID="{34B8066B-12F2-4126-89B5-39E5A02CDF0B}" presName="pair" presStyleCnt="0"/>
      <dgm:spPr/>
    </dgm:pt>
    <dgm:pt modelId="{005CFC0D-50F5-4EB8-9C96-9C75A461A070}" type="pres">
      <dgm:prSet presAssocID="{34B8066B-12F2-4126-89B5-39E5A02CDF0B}" presName="spaceH" presStyleLbl="node1" presStyleIdx="0" presStyleCnt="0"/>
      <dgm:spPr/>
    </dgm:pt>
    <dgm:pt modelId="{573B69C2-A8D2-4157-9922-ED2420B5AFE3}" type="pres">
      <dgm:prSet presAssocID="{34B8066B-12F2-4126-89B5-39E5A02CDF0B}" presName="desPictures" presStyleLbl="alignImgPlace1" presStyleIdx="1" presStyleCnt="3" custLinFactX="100000" custLinFactY="17603" custLinFactNeighborX="152357" custLinFactNeighborY="100000"/>
      <dgm:spPr>
        <a:solidFill>
          <a:schemeClr val="accent2">
            <a:lumMod val="75000"/>
          </a:schemeClr>
        </a:solidFill>
      </dgm:spPr>
    </dgm:pt>
    <dgm:pt modelId="{AF2833E2-5926-4F70-90D1-743EE9F5535B}" type="pres">
      <dgm:prSet presAssocID="{34B8066B-12F2-4126-89B5-39E5A02CDF0B}" presName="desTextWrapper" presStyleCnt="0"/>
      <dgm:spPr/>
    </dgm:pt>
    <dgm:pt modelId="{C12F22EC-8928-495D-9B5B-710B5E527AAB}" type="pres">
      <dgm:prSet presAssocID="{34B8066B-12F2-4126-89B5-39E5A02CDF0B}" presName="desText" presStyleLbl="revTx" presStyleIdx="1" presStyleCnt="3" custLinFactY="-83419" custLinFactNeighborX="-79325" custLinFactNeighborY="-100000">
        <dgm:presLayoutVars>
          <dgm:bulletEnabled val="1"/>
        </dgm:presLayoutVars>
      </dgm:prSet>
      <dgm:spPr/>
      <dgm:t>
        <a:bodyPr/>
        <a:lstStyle/>
        <a:p>
          <a:pPr rtl="1"/>
          <a:endParaRPr lang="ar-SA"/>
        </a:p>
      </dgm:t>
    </dgm:pt>
    <dgm:pt modelId="{8568EC8C-BDE5-43A1-ACCE-2CEE62CE3678}" type="pres">
      <dgm:prSet presAssocID="{E3F7182F-DFA1-4081-867C-800522E6A8AB}" presName="spaceV" presStyleCnt="0"/>
      <dgm:spPr/>
    </dgm:pt>
    <dgm:pt modelId="{9F79233C-8E40-46F2-9B45-40001B0674C2}" type="pres">
      <dgm:prSet presAssocID="{61FD9468-E12E-4AAA-956A-F6754D8E1376}" presName="pair" presStyleCnt="0"/>
      <dgm:spPr/>
    </dgm:pt>
    <dgm:pt modelId="{66C95542-CFE4-40A2-B730-44248D7BF22F}" type="pres">
      <dgm:prSet presAssocID="{61FD9468-E12E-4AAA-956A-F6754D8E1376}" presName="spaceH" presStyleLbl="node1" presStyleIdx="0" presStyleCnt="0"/>
      <dgm:spPr/>
    </dgm:pt>
    <dgm:pt modelId="{EC049229-9166-4CE2-AEAA-7ACFD1A09DF5}" type="pres">
      <dgm:prSet presAssocID="{61FD9468-E12E-4AAA-956A-F6754D8E1376}" presName="desPictures" presStyleLbl="alignImgPlace1" presStyleIdx="2" presStyleCnt="3" custLinFactX="42104" custLinFactNeighborX="100000" custLinFactNeighborY="-2450"/>
      <dgm:spPr>
        <a:solidFill>
          <a:schemeClr val="accent2">
            <a:lumMod val="75000"/>
          </a:schemeClr>
        </a:solidFill>
      </dgm:spPr>
    </dgm:pt>
    <dgm:pt modelId="{527EF8DC-4F35-404B-83D7-AB22C4C9D840}" type="pres">
      <dgm:prSet presAssocID="{61FD9468-E12E-4AAA-956A-F6754D8E1376}" presName="desTextWrapper" presStyleCnt="0"/>
      <dgm:spPr/>
    </dgm:pt>
    <dgm:pt modelId="{0B0B889C-4F6A-4DC0-A6DB-205E41FE2071}" type="pres">
      <dgm:prSet presAssocID="{61FD9468-E12E-4AAA-956A-F6754D8E1376}" presName="desText" presStyleLbl="revTx" presStyleIdx="2" presStyleCnt="3" custLinFactNeighborX="-96993" custLinFactNeighborY="-13279">
        <dgm:presLayoutVars>
          <dgm:bulletEnabled val="1"/>
        </dgm:presLayoutVars>
      </dgm:prSet>
      <dgm:spPr/>
      <dgm:t>
        <a:bodyPr/>
        <a:lstStyle/>
        <a:p>
          <a:pPr rtl="1"/>
          <a:endParaRPr lang="ar-SA"/>
        </a:p>
      </dgm:t>
    </dgm:pt>
    <dgm:pt modelId="{326E2681-4D01-47BB-B370-5F2A64917E26}" type="pres">
      <dgm:prSet presAssocID="{3FE96831-DD11-417A-B242-E5BC0C4DE325}" presName="maxNode" presStyleCnt="0"/>
      <dgm:spPr/>
    </dgm:pt>
    <dgm:pt modelId="{0BEDF14E-60CC-4D67-89E1-EAB29E6F3418}" type="pres">
      <dgm:prSet presAssocID="{3FE96831-DD11-417A-B242-E5BC0C4DE325}" presName="Name33" presStyleCnt="0"/>
      <dgm:spPr/>
    </dgm:pt>
  </dgm:ptLst>
  <dgm:cxnLst>
    <dgm:cxn modelId="{D05912E1-648D-49D1-AFD8-2F2873BC4782}" type="presOf" srcId="{F5309ACB-1B3E-4CB6-A812-FBAEF862D218}" destId="{3882A9E7-285A-4EC0-9A63-D13AE5574525}" srcOrd="0" destOrd="0" presId="urn:microsoft.com/office/officeart/2008/layout/AccentedPicture"/>
    <dgm:cxn modelId="{26D5104F-D9ED-47B2-AE19-6341530A7043}" srcId="{3FE96831-DD11-417A-B242-E5BC0C4DE325}" destId="{61FD9468-E12E-4AAA-956A-F6754D8E1376}" srcOrd="3" destOrd="0" parTransId="{B3D54C4F-87DF-4F8F-BAF7-8A6B92B5AFB6}" sibTransId="{79C0AAB7-71D5-4139-ACE0-0F30BF58332F}"/>
    <dgm:cxn modelId="{BF61A0F7-33C6-4941-A2C8-B1F70BCC68A4}" srcId="{3FE96831-DD11-417A-B242-E5BC0C4DE325}" destId="{34B8066B-12F2-4126-89B5-39E5A02CDF0B}" srcOrd="2" destOrd="0" parTransId="{9A6B2EC0-148F-414A-B790-9A85262AFE1C}" sibTransId="{E3F7182F-DFA1-4081-867C-800522E6A8AB}"/>
    <dgm:cxn modelId="{64D11134-13D8-4C0C-AE20-C7D746BEA0A6}" type="presOf" srcId="{48F7EFCD-CC68-4DC3-BEE4-B9D6EEEE4130}" destId="{AF3B116C-BC06-4D8E-B099-0689DEA46323}" srcOrd="0" destOrd="0" presId="urn:microsoft.com/office/officeart/2008/layout/AccentedPicture"/>
    <dgm:cxn modelId="{6BE94E3A-5370-46AF-891A-F3DE284D5120}" srcId="{3FE96831-DD11-417A-B242-E5BC0C4DE325}" destId="{F5309ACB-1B3E-4CB6-A812-FBAEF862D218}" srcOrd="0" destOrd="0" parTransId="{67D24426-1312-408E-B1B5-29E3C1842F0E}" sibTransId="{A5A4BBA8-0DDE-4DF6-A571-B5222B6FE636}"/>
    <dgm:cxn modelId="{07E0BBC9-74E7-4056-AB3F-88B37086DE04}" srcId="{3FE96831-DD11-417A-B242-E5BC0C4DE325}" destId="{48F7EFCD-CC68-4DC3-BEE4-B9D6EEEE4130}" srcOrd="1" destOrd="0" parTransId="{38343741-C07E-44F1-A41E-3D165A83838B}" sibTransId="{D9CD5A75-9DAB-4BB1-92C7-1C7ACBA27051}"/>
    <dgm:cxn modelId="{4D57B721-8A16-4795-9035-B64D1F441F84}" type="presOf" srcId="{3FE96831-DD11-417A-B242-E5BC0C4DE325}" destId="{10D59692-C5A4-4183-864B-822C487C2275}" srcOrd="0" destOrd="0" presId="urn:microsoft.com/office/officeart/2008/layout/AccentedPicture"/>
    <dgm:cxn modelId="{8C779328-0C4D-43A2-91D8-90124850DF6D}" type="presOf" srcId="{A5A4BBA8-0DDE-4DF6-A571-B5222B6FE636}" destId="{A9D5AB1C-3A8B-427B-BCB6-6A63D7BE0032}" srcOrd="0" destOrd="0" presId="urn:microsoft.com/office/officeart/2008/layout/AccentedPicture"/>
    <dgm:cxn modelId="{63ECEAB6-83AB-4DF7-AB76-D405B0CC42D2}" type="presOf" srcId="{34B8066B-12F2-4126-89B5-39E5A02CDF0B}" destId="{C12F22EC-8928-495D-9B5B-710B5E527AAB}" srcOrd="0" destOrd="0" presId="urn:microsoft.com/office/officeart/2008/layout/AccentedPicture"/>
    <dgm:cxn modelId="{A036743E-B868-4122-9F4E-2E582BCBB5CD}" type="presOf" srcId="{61FD9468-E12E-4AAA-956A-F6754D8E1376}" destId="{0B0B889C-4F6A-4DC0-A6DB-205E41FE2071}" srcOrd="0" destOrd="0" presId="urn:microsoft.com/office/officeart/2008/layout/AccentedPicture"/>
    <dgm:cxn modelId="{E793A083-9CFB-46E0-BEC4-F4D619040F7C}" type="presParOf" srcId="{10D59692-C5A4-4183-864B-822C487C2275}" destId="{A9D5AB1C-3A8B-427B-BCB6-6A63D7BE0032}" srcOrd="0" destOrd="0" presId="urn:microsoft.com/office/officeart/2008/layout/AccentedPicture"/>
    <dgm:cxn modelId="{EA71669F-DB64-4D57-B283-19693D2EE64F}" type="presParOf" srcId="{10D59692-C5A4-4183-864B-822C487C2275}" destId="{3882A9E7-285A-4EC0-9A63-D13AE5574525}" srcOrd="1" destOrd="0" presId="urn:microsoft.com/office/officeart/2008/layout/AccentedPicture"/>
    <dgm:cxn modelId="{138B31D1-71FA-462C-B1C7-203068851581}" type="presParOf" srcId="{10D59692-C5A4-4183-864B-822C487C2275}" destId="{2E4E2AB9-994C-4F38-AE55-440424FCC15C}" srcOrd="2" destOrd="0" presId="urn:microsoft.com/office/officeart/2008/layout/AccentedPicture"/>
    <dgm:cxn modelId="{EC777CED-2E9D-48EB-BDF2-7797464804A4}" type="presParOf" srcId="{2E4E2AB9-994C-4F38-AE55-440424FCC15C}" destId="{37203219-4868-4E4F-9EB6-C05CDB2A3778}" srcOrd="0" destOrd="0" presId="urn:microsoft.com/office/officeart/2008/layout/AccentedPicture"/>
    <dgm:cxn modelId="{33F0EA5A-572D-4D6D-996C-E59E9F220641}" type="presParOf" srcId="{37203219-4868-4E4F-9EB6-C05CDB2A3778}" destId="{5086FFB9-7679-4BC8-B1DE-266C82C60E00}" srcOrd="0" destOrd="0" presId="urn:microsoft.com/office/officeart/2008/layout/AccentedPicture"/>
    <dgm:cxn modelId="{107BB2A3-7E73-4877-8659-32880A1400BB}" type="presParOf" srcId="{37203219-4868-4E4F-9EB6-C05CDB2A3778}" destId="{C97D2B46-ACFD-422F-BA26-A7651435AEEA}" srcOrd="1" destOrd="0" presId="urn:microsoft.com/office/officeart/2008/layout/AccentedPicture"/>
    <dgm:cxn modelId="{78A793DD-18BD-4E18-933D-56BE428640A0}" type="presParOf" srcId="{37203219-4868-4E4F-9EB6-C05CDB2A3778}" destId="{275A8CBB-6D51-4930-97D2-B93987BB32E1}" srcOrd="2" destOrd="0" presId="urn:microsoft.com/office/officeart/2008/layout/AccentedPicture"/>
    <dgm:cxn modelId="{834DBB7F-C024-4678-951F-634CA12D274E}" type="presParOf" srcId="{275A8CBB-6D51-4930-97D2-B93987BB32E1}" destId="{AF3B116C-BC06-4D8E-B099-0689DEA46323}" srcOrd="0" destOrd="0" presId="urn:microsoft.com/office/officeart/2008/layout/AccentedPicture"/>
    <dgm:cxn modelId="{F420613E-1149-4A38-9ED9-782334AE0711}" type="presParOf" srcId="{2E4E2AB9-994C-4F38-AE55-440424FCC15C}" destId="{E49E11D1-A2A7-4D5A-A862-C8C81C839503}" srcOrd="1" destOrd="0" presId="urn:microsoft.com/office/officeart/2008/layout/AccentedPicture"/>
    <dgm:cxn modelId="{C8ACE931-15C3-47B8-B78D-C5110C8AC082}" type="presParOf" srcId="{2E4E2AB9-994C-4F38-AE55-440424FCC15C}" destId="{722D307B-452A-4C43-8778-7D74A28C9A3C}" srcOrd="2" destOrd="0" presId="urn:microsoft.com/office/officeart/2008/layout/AccentedPicture"/>
    <dgm:cxn modelId="{252179D1-7DC8-40F3-9089-9C36326E8D7C}" type="presParOf" srcId="{722D307B-452A-4C43-8778-7D74A28C9A3C}" destId="{005CFC0D-50F5-4EB8-9C96-9C75A461A070}" srcOrd="0" destOrd="0" presId="urn:microsoft.com/office/officeart/2008/layout/AccentedPicture"/>
    <dgm:cxn modelId="{697C3815-3940-4E86-8E32-97D4BEA90BFD}" type="presParOf" srcId="{722D307B-452A-4C43-8778-7D74A28C9A3C}" destId="{573B69C2-A8D2-4157-9922-ED2420B5AFE3}" srcOrd="1" destOrd="0" presId="urn:microsoft.com/office/officeart/2008/layout/AccentedPicture"/>
    <dgm:cxn modelId="{54C4C818-7BD7-4D06-BC37-E82CE075C453}" type="presParOf" srcId="{722D307B-452A-4C43-8778-7D74A28C9A3C}" destId="{AF2833E2-5926-4F70-90D1-743EE9F5535B}" srcOrd="2" destOrd="0" presId="urn:microsoft.com/office/officeart/2008/layout/AccentedPicture"/>
    <dgm:cxn modelId="{BAEB7418-865F-44FC-B971-29A3803F11CC}" type="presParOf" srcId="{AF2833E2-5926-4F70-90D1-743EE9F5535B}" destId="{C12F22EC-8928-495D-9B5B-710B5E527AAB}" srcOrd="0" destOrd="0" presId="urn:microsoft.com/office/officeart/2008/layout/AccentedPicture"/>
    <dgm:cxn modelId="{00EBC445-7B56-4E20-9266-731625EF3173}" type="presParOf" srcId="{2E4E2AB9-994C-4F38-AE55-440424FCC15C}" destId="{8568EC8C-BDE5-43A1-ACCE-2CEE62CE3678}" srcOrd="3" destOrd="0" presId="urn:microsoft.com/office/officeart/2008/layout/AccentedPicture"/>
    <dgm:cxn modelId="{8D5BA75E-CB09-4267-B184-4838AFC7956A}" type="presParOf" srcId="{2E4E2AB9-994C-4F38-AE55-440424FCC15C}" destId="{9F79233C-8E40-46F2-9B45-40001B0674C2}" srcOrd="4" destOrd="0" presId="urn:microsoft.com/office/officeart/2008/layout/AccentedPicture"/>
    <dgm:cxn modelId="{CE1370CF-5E3F-41A0-BB3A-3741A927675D}" type="presParOf" srcId="{9F79233C-8E40-46F2-9B45-40001B0674C2}" destId="{66C95542-CFE4-40A2-B730-44248D7BF22F}" srcOrd="0" destOrd="0" presId="urn:microsoft.com/office/officeart/2008/layout/AccentedPicture"/>
    <dgm:cxn modelId="{B0B83FB0-9331-4032-AC2F-0A0419F21F16}" type="presParOf" srcId="{9F79233C-8E40-46F2-9B45-40001B0674C2}" destId="{EC049229-9166-4CE2-AEAA-7ACFD1A09DF5}" srcOrd="1" destOrd="0" presId="urn:microsoft.com/office/officeart/2008/layout/AccentedPicture"/>
    <dgm:cxn modelId="{8F6A5A59-37EE-47FD-AD6A-844BE8B6FD5D}" type="presParOf" srcId="{9F79233C-8E40-46F2-9B45-40001B0674C2}" destId="{527EF8DC-4F35-404B-83D7-AB22C4C9D840}" srcOrd="2" destOrd="0" presId="urn:microsoft.com/office/officeart/2008/layout/AccentedPicture"/>
    <dgm:cxn modelId="{53B60490-44CC-4A49-939E-570C40CB0A7D}" type="presParOf" srcId="{527EF8DC-4F35-404B-83D7-AB22C4C9D840}" destId="{0B0B889C-4F6A-4DC0-A6DB-205E41FE2071}" srcOrd="0" destOrd="0" presId="urn:microsoft.com/office/officeart/2008/layout/AccentedPicture"/>
    <dgm:cxn modelId="{D5B13CBF-5978-4A37-BE43-B0A1ED712BF4}" type="presParOf" srcId="{10D59692-C5A4-4183-864B-822C487C2275}" destId="{326E2681-4D01-47BB-B370-5F2A64917E26}" srcOrd="3" destOrd="0" presId="urn:microsoft.com/office/officeart/2008/layout/AccentedPicture"/>
    <dgm:cxn modelId="{966633D5-1B46-4F1C-9B11-8A778DF40655}" type="presParOf" srcId="{326E2681-4D01-47BB-B370-5F2A64917E26}" destId="{0BEDF14E-60CC-4D67-89E1-EAB29E6F3418}" srcOrd="0" destOrd="0" presId="urn:microsoft.com/office/officeart/2008/layout/Accented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1A0627-5A59-4B43-B69C-374C78B4BB95}"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265D5C46-2D16-48C5-9AF6-0F56C5658022}">
      <dgm:prSet phldrT="[نص]" custT="1"/>
      <dgm:spPr>
        <a:solidFill>
          <a:srgbClr val="92D050"/>
        </a:solidFill>
      </dgm:spPr>
      <dgm:t>
        <a:bodyPr/>
        <a:lstStyle/>
        <a:p>
          <a:pPr rtl="1"/>
          <a:endParaRPr lang="ar-SA" sz="3200" b="1" dirty="0" smtClean="0">
            <a:solidFill>
              <a:schemeClr val="tx1"/>
            </a:solidFill>
            <a:cs typeface="AdvertisingMedium" pitchFamily="2" charset="-78"/>
          </a:endParaRPr>
        </a:p>
        <a:p>
          <a:pPr rtl="1"/>
          <a:endParaRPr lang="ar-SA" sz="3200" b="1" dirty="0" smtClean="0">
            <a:solidFill>
              <a:schemeClr val="tx1"/>
            </a:solidFill>
            <a:cs typeface="AdvertisingMedium" pitchFamily="2" charset="-78"/>
          </a:endParaRPr>
        </a:p>
        <a:p>
          <a:pPr rtl="1"/>
          <a:r>
            <a:rPr lang="ar-SA" sz="3200" b="1" dirty="0" smtClean="0">
              <a:solidFill>
                <a:schemeClr val="tx1"/>
              </a:solidFill>
              <a:cs typeface="AdvertisingMedium" pitchFamily="2" charset="-78"/>
            </a:rPr>
            <a:t>الوسطية ترجع في أصل وضعها اللغوي إلى مادة وسط، وهي دالة على جملة من المعاني تتقارب من حيث ‏دلالتها، ومنها: العدل، والخيار، والتوسط بين الجيد </a:t>
          </a:r>
          <a:r>
            <a:rPr lang="ar-SA" sz="3200" b="1" dirty="0" err="1" smtClean="0">
              <a:solidFill>
                <a:schemeClr val="tx1"/>
              </a:solidFill>
              <a:cs typeface="AdvertisingMedium" pitchFamily="2" charset="-78"/>
            </a:rPr>
            <a:t>والردئ</a:t>
          </a:r>
          <a:r>
            <a:rPr lang="ar-SA" sz="3200" b="1" dirty="0" smtClean="0">
              <a:solidFill>
                <a:schemeClr val="tx1"/>
              </a:solidFill>
              <a:cs typeface="AdvertisingMedium" pitchFamily="2" charset="-78"/>
            </a:rPr>
            <a:t>، وبين القادمة والآخرة، والإصبع الوسطى، ‏والصلاة الوسطى، والوساطة، والإكرام.‏</a:t>
          </a:r>
        </a:p>
        <a:p>
          <a:pPr rtl="1"/>
          <a:r>
            <a:rPr lang="ar-SA" sz="3200" b="1" dirty="0" smtClean="0">
              <a:solidFill>
                <a:schemeClr val="tx1"/>
              </a:solidFill>
              <a:cs typeface="AdvertisingMedium" pitchFamily="2" charset="-78"/>
            </a:rPr>
            <a:t>وأما في الاصطلاح الشرعي فإن الوسط لا يخرج عن مقتضى اللغة، وقد استخدم القرآن لفظ الوسط معبراً ‏فيه عن إحدى خصائص هذه الأمة، وإحدى قواعد </a:t>
          </a:r>
          <a:r>
            <a:rPr lang="ar-SA" sz="3200" b="1" dirty="0" err="1" smtClean="0">
              <a:solidFill>
                <a:schemeClr val="tx1"/>
              </a:solidFill>
              <a:cs typeface="AdvertisingMedium" pitchFamily="2" charset="-78"/>
            </a:rPr>
            <a:t>منهجيتها</a:t>
          </a:r>
          <a:r>
            <a:rPr lang="ar-SA" sz="3200" b="1" dirty="0" smtClean="0">
              <a:solidFill>
                <a:schemeClr val="tx1"/>
              </a:solidFill>
              <a:cs typeface="AdvertisingMedium" pitchFamily="2" charset="-78"/>
            </a:rPr>
            <a:t>، قال تعالى: </a:t>
          </a:r>
        </a:p>
        <a:p>
          <a:pPr rtl="1"/>
          <a:r>
            <a:rPr lang="ar-SA" sz="3200" b="1" dirty="0" smtClean="0">
              <a:solidFill>
                <a:schemeClr val="tx1"/>
              </a:solidFill>
              <a:cs typeface="AdvertisingMedium" pitchFamily="2" charset="-78"/>
            </a:rPr>
            <a:t>﴿ وَكَذَلِكَ جَعَلْنَاكُمْ أُمَّةً وَسَطًا ﴾ [البقرة: 143]، ويمكن القول إن الوسطية اصطلاحاً: "سلوك محمود - مادي أو معنوي - يعصم صاحبه من الانزلاق إلى ‏طرفين مُتقابلين - غالبًا - أو مُتفاوتين، </a:t>
          </a:r>
          <a:r>
            <a:rPr lang="ar-SA" sz="3200" b="1" dirty="0" err="1" smtClean="0">
              <a:solidFill>
                <a:schemeClr val="tx1"/>
              </a:solidFill>
              <a:cs typeface="AdvertisingMedium" pitchFamily="2" charset="-78"/>
            </a:rPr>
            <a:t>تتجاذبهما</a:t>
          </a:r>
          <a:r>
            <a:rPr lang="ar-SA" sz="3200" b="1" dirty="0" smtClean="0">
              <a:solidFill>
                <a:schemeClr val="tx1"/>
              </a:solidFill>
              <a:cs typeface="AdvertisingMedium" pitchFamily="2" charset="-78"/>
            </a:rPr>
            <a:t> رذيلتا الإفراط والتفريط، سواء في ميدان ديني أم ‏دنيوي</a:t>
          </a:r>
        </a:p>
        <a:p>
          <a:pPr rtl="1"/>
          <a:endParaRPr lang="ar-SA" sz="1800" dirty="0"/>
        </a:p>
      </dgm:t>
    </dgm:pt>
    <dgm:pt modelId="{56E9760D-1FB2-43A3-9D70-C9E7F8078F7E}" type="parTrans" cxnId="{1C2400D2-DBCA-43D3-8FA3-C5073ACCB852}">
      <dgm:prSet/>
      <dgm:spPr/>
      <dgm:t>
        <a:bodyPr/>
        <a:lstStyle/>
        <a:p>
          <a:pPr rtl="1"/>
          <a:endParaRPr lang="ar-SA"/>
        </a:p>
      </dgm:t>
    </dgm:pt>
    <dgm:pt modelId="{ECB960B5-3D7B-4654-BB6D-7ECC29174139}" type="sibTrans" cxnId="{1C2400D2-DBCA-43D3-8FA3-C5073ACCB852}">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39000" r="-39000"/>
          </a:stretch>
        </a:blipFill>
      </dgm:spPr>
      <dgm:t>
        <a:bodyPr/>
        <a:lstStyle/>
        <a:p>
          <a:pPr rtl="1"/>
          <a:endParaRPr lang="ar-SA"/>
        </a:p>
      </dgm:t>
      <dgm:extLst>
        <a:ext uri="{E40237B7-FDA0-4F09-8148-C483321AD2D9}">
          <dgm14:cNvPr xmlns="" xmlns:dgm14="http://schemas.microsoft.com/office/drawing/2010/diagram" id="0" name="" descr="http://ar.islamforchristians.com/wp-content/uploads/%D8%A7%D9%84%D9%88%D8%B3%D8%B7%D9%8A%D8%A9-%D9%81%D9%8A-%D8%A7%D9%84%D8%A5%D8%B3%D9%84%D8%A7%D9%85.jpg"/>
        </a:ext>
      </dgm:extLst>
    </dgm:pt>
    <dgm:pt modelId="{3A724F10-167E-45A0-A404-53C56584E7A7}" type="pres">
      <dgm:prSet presAssocID="{061A0627-5A59-4B43-B69C-374C78B4BB95}" presName="Name0" presStyleCnt="0">
        <dgm:presLayoutVars>
          <dgm:chMax val="7"/>
          <dgm:chPref val="7"/>
          <dgm:dir/>
        </dgm:presLayoutVars>
      </dgm:prSet>
      <dgm:spPr/>
    </dgm:pt>
    <dgm:pt modelId="{67BA57C9-B6E1-4104-8072-0C234343D2B3}" type="pres">
      <dgm:prSet presAssocID="{265D5C46-2D16-48C5-9AF6-0F56C5658022}" presName="parTx1" presStyleLbl="node1" presStyleIdx="0" presStyleCnt="1" custScaleX="136487" custScaleY="241214" custLinFactNeighborX="-3436" custLinFactNeighborY="-1078"/>
      <dgm:spPr/>
      <dgm:t>
        <a:bodyPr/>
        <a:lstStyle/>
        <a:p>
          <a:pPr rtl="1"/>
          <a:endParaRPr lang="ar-SA"/>
        </a:p>
      </dgm:t>
    </dgm:pt>
    <dgm:pt modelId="{1C525D94-CAD5-4542-8D43-9B6AB1EEFF58}" type="pres">
      <dgm:prSet presAssocID="{ECB960B5-3D7B-4654-BB6D-7ECC29174139}" presName="picture1" presStyleCnt="0"/>
      <dgm:spPr/>
    </dgm:pt>
    <dgm:pt modelId="{857AAD11-A445-4C0A-AD63-928601E444E8}" type="pres">
      <dgm:prSet presAssocID="{ECB960B5-3D7B-4654-BB6D-7ECC29174139}" presName="imageRepeatNode" presStyleLbl="fgImgPlace1" presStyleIdx="0" presStyleCnt="1" custScaleY="48420" custLinFactNeighborX="7411" custLinFactNeighborY="-24553"/>
      <dgm:spPr/>
      <dgm:t>
        <a:bodyPr/>
        <a:lstStyle/>
        <a:p>
          <a:pPr rtl="1"/>
          <a:endParaRPr lang="ar-SA"/>
        </a:p>
      </dgm:t>
    </dgm:pt>
  </dgm:ptLst>
  <dgm:cxnLst>
    <dgm:cxn modelId="{1FC98A6C-195E-4161-980A-E74443FEBC6D}" type="presOf" srcId="{ECB960B5-3D7B-4654-BB6D-7ECC29174139}" destId="{857AAD11-A445-4C0A-AD63-928601E444E8}" srcOrd="0" destOrd="0" presId="urn:microsoft.com/office/officeart/2008/layout/AscendingPictureAccentProcess"/>
    <dgm:cxn modelId="{1C2400D2-DBCA-43D3-8FA3-C5073ACCB852}" srcId="{061A0627-5A59-4B43-B69C-374C78B4BB95}" destId="{265D5C46-2D16-48C5-9AF6-0F56C5658022}" srcOrd="0" destOrd="0" parTransId="{56E9760D-1FB2-43A3-9D70-C9E7F8078F7E}" sibTransId="{ECB960B5-3D7B-4654-BB6D-7ECC29174139}"/>
    <dgm:cxn modelId="{A514EF73-56D9-4755-AFEC-A559BA59BC1B}" type="presOf" srcId="{265D5C46-2D16-48C5-9AF6-0F56C5658022}" destId="{67BA57C9-B6E1-4104-8072-0C234343D2B3}" srcOrd="0" destOrd="0" presId="urn:microsoft.com/office/officeart/2008/layout/AscendingPictureAccentProcess"/>
    <dgm:cxn modelId="{C67F5631-A7C7-450D-A59E-995C23102B9D}" type="presOf" srcId="{061A0627-5A59-4B43-B69C-374C78B4BB95}" destId="{3A724F10-167E-45A0-A404-53C56584E7A7}" srcOrd="0" destOrd="0" presId="urn:microsoft.com/office/officeart/2008/layout/AscendingPictureAccentProcess"/>
    <dgm:cxn modelId="{AF20A94E-A82E-4672-8051-4616CAB3C1C5}" type="presParOf" srcId="{3A724F10-167E-45A0-A404-53C56584E7A7}" destId="{67BA57C9-B6E1-4104-8072-0C234343D2B3}" srcOrd="0" destOrd="0" presId="urn:microsoft.com/office/officeart/2008/layout/AscendingPictureAccentProcess"/>
    <dgm:cxn modelId="{7C960344-5C34-4A7A-8318-BCB4F78D7263}" type="presParOf" srcId="{3A724F10-167E-45A0-A404-53C56584E7A7}" destId="{1C525D94-CAD5-4542-8D43-9B6AB1EEFF58}" srcOrd="1" destOrd="0" presId="urn:microsoft.com/office/officeart/2008/layout/AscendingPictureAccentProcess"/>
    <dgm:cxn modelId="{720F6586-A86D-4E9A-8BA2-477888D402D7}" type="presParOf" srcId="{1C525D94-CAD5-4542-8D43-9B6AB1EEFF58}" destId="{857AAD11-A445-4C0A-AD63-928601E444E8}"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76BA25-5198-4F3B-81D6-694DD9F12607}" type="doc">
      <dgm:prSet loTypeId="urn:microsoft.com/office/officeart/2008/layout/HexagonCluster" loCatId="picture" qsTypeId="urn:microsoft.com/office/officeart/2005/8/quickstyle/simple1" qsCatId="simple" csTypeId="urn:microsoft.com/office/officeart/2005/8/colors/accent1_2" csCatId="accent1" phldr="1"/>
      <dgm:spPr/>
    </dgm:pt>
    <dgm:pt modelId="{B154AF3A-7535-473B-BC5D-4192F78C0CCD}">
      <dgm:prSet phldrT="[نص]"/>
      <dgm:spPr>
        <a:solidFill>
          <a:srgbClr val="A50021"/>
        </a:solidFill>
      </dgm:spPr>
      <dgm:t>
        <a:bodyPr/>
        <a:lstStyle/>
        <a:p>
          <a:pPr rtl="1"/>
          <a:r>
            <a:rPr lang="ar-SA" dirty="0" smtClean="0"/>
            <a:t>ما هو الفرق بين التطرف والارهاب ؟</a:t>
          </a:r>
          <a:endParaRPr lang="ar-SA" dirty="0"/>
        </a:p>
      </dgm:t>
    </dgm:pt>
    <dgm:pt modelId="{05D20D57-B46D-441F-8C71-4D7CE67CDF5D}" type="parTrans" cxnId="{0543DF8F-C4E8-4E82-B13F-59E3D9F3F905}">
      <dgm:prSet/>
      <dgm:spPr/>
      <dgm:t>
        <a:bodyPr/>
        <a:lstStyle/>
        <a:p>
          <a:pPr rtl="1"/>
          <a:endParaRPr lang="ar-SA"/>
        </a:p>
      </dgm:t>
    </dgm:pt>
    <dgm:pt modelId="{C10E1DD5-34EA-429B-A03D-6E18CDECDCC1}" type="sibTrans" cxnId="{0543DF8F-C4E8-4E82-B13F-59E3D9F3F905}">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21000" r="-21000"/>
          </a:stretch>
        </a:blipFill>
      </dgm:spPr>
      <dgm:t>
        <a:bodyPr/>
        <a:lstStyle/>
        <a:p>
          <a:pPr rtl="1"/>
          <a:endParaRPr lang="ar-SA"/>
        </a:p>
      </dgm:t>
      <dgm:extLst>
        <a:ext uri="{E40237B7-FDA0-4F09-8148-C483321AD2D9}">
          <dgm14:cNvPr xmlns="" xmlns:dgm14="http://schemas.microsoft.com/office/drawing/2010/diagram" id="0" name="" descr="http://www.assakina.com/files/50052313_20_02_1432_863279616.jpg"/>
        </a:ext>
      </dgm:extLst>
    </dgm:pt>
    <dgm:pt modelId="{CF70486B-6A6C-4AFE-A500-ED3F493BE14E}" type="pres">
      <dgm:prSet presAssocID="{9976BA25-5198-4F3B-81D6-694DD9F12607}" presName="Name0" presStyleCnt="0">
        <dgm:presLayoutVars>
          <dgm:chMax val="21"/>
          <dgm:chPref val="21"/>
        </dgm:presLayoutVars>
      </dgm:prSet>
      <dgm:spPr/>
    </dgm:pt>
    <dgm:pt modelId="{6F8345E0-BAD1-4253-8FDC-26AF1C59174C}" type="pres">
      <dgm:prSet presAssocID="{B154AF3A-7535-473B-BC5D-4192F78C0CCD}" presName="text1" presStyleCnt="0"/>
      <dgm:spPr/>
    </dgm:pt>
    <dgm:pt modelId="{2F69A5D1-FA76-4418-8ED5-01C5BE921FED}" type="pres">
      <dgm:prSet presAssocID="{B154AF3A-7535-473B-BC5D-4192F78C0CCD}" presName="textRepeatNode" presStyleLbl="alignNode1" presStyleIdx="0" presStyleCnt="1" custScaleX="132864" custScaleY="106818" custLinFactNeighborX="32773" custLinFactNeighborY="2988">
        <dgm:presLayoutVars>
          <dgm:chMax val="0"/>
          <dgm:chPref val="0"/>
          <dgm:bulletEnabled val="1"/>
        </dgm:presLayoutVars>
      </dgm:prSet>
      <dgm:spPr/>
      <dgm:t>
        <a:bodyPr/>
        <a:lstStyle/>
        <a:p>
          <a:pPr rtl="1"/>
          <a:endParaRPr lang="ar-SA"/>
        </a:p>
      </dgm:t>
    </dgm:pt>
    <dgm:pt modelId="{D458E946-D974-4D09-B0CB-0F60F823E408}" type="pres">
      <dgm:prSet presAssocID="{B154AF3A-7535-473B-BC5D-4192F78C0CCD}" presName="textaccent1" presStyleCnt="0"/>
      <dgm:spPr/>
    </dgm:pt>
    <dgm:pt modelId="{F47A377B-3F7F-4DF9-91B6-1E57E228C3B3}" type="pres">
      <dgm:prSet presAssocID="{B154AF3A-7535-473B-BC5D-4192F78C0CCD}" presName="accentRepeatNode" presStyleLbl="solidAlignAcc1" presStyleIdx="0" presStyleCnt="2"/>
      <dgm:spPr/>
    </dgm:pt>
    <dgm:pt modelId="{CAFBA420-ADB4-4948-8A93-07AA1AEE3518}" type="pres">
      <dgm:prSet presAssocID="{C10E1DD5-34EA-429B-A03D-6E18CDECDCC1}" presName="image1" presStyleCnt="0"/>
      <dgm:spPr/>
    </dgm:pt>
    <dgm:pt modelId="{F594DF4D-8ED5-4E70-B8B6-42B782C940F8}" type="pres">
      <dgm:prSet presAssocID="{C10E1DD5-34EA-429B-A03D-6E18CDECDCC1}" presName="imageRepeatNode" presStyleLbl="alignAcc1" presStyleIdx="0" presStyleCnt="1" custScaleX="139438" custScaleY="120515" custLinFactNeighborX="-4209" custLinFactNeighborY="-3114"/>
      <dgm:spPr/>
      <dgm:t>
        <a:bodyPr/>
        <a:lstStyle/>
        <a:p>
          <a:pPr rtl="1"/>
          <a:endParaRPr lang="ar-SA"/>
        </a:p>
      </dgm:t>
    </dgm:pt>
    <dgm:pt modelId="{FE930D28-3889-48B4-A4EE-6E633A4343A9}" type="pres">
      <dgm:prSet presAssocID="{C10E1DD5-34EA-429B-A03D-6E18CDECDCC1}" presName="imageaccent1" presStyleCnt="0"/>
      <dgm:spPr/>
    </dgm:pt>
    <dgm:pt modelId="{A2F5B1A6-4D13-44D8-A3D8-BAD1D7638263}" type="pres">
      <dgm:prSet presAssocID="{C10E1DD5-34EA-429B-A03D-6E18CDECDCC1}" presName="accentRepeatNode" presStyleLbl="solidAlignAcc1" presStyleIdx="1" presStyleCnt="2"/>
      <dgm:spPr/>
    </dgm:pt>
  </dgm:ptLst>
  <dgm:cxnLst>
    <dgm:cxn modelId="{2C9A510C-630A-442F-8B71-BDBC259D03BF}" type="presOf" srcId="{B154AF3A-7535-473B-BC5D-4192F78C0CCD}" destId="{2F69A5D1-FA76-4418-8ED5-01C5BE921FED}" srcOrd="0" destOrd="0" presId="urn:microsoft.com/office/officeart/2008/layout/HexagonCluster"/>
    <dgm:cxn modelId="{29C4755E-C399-4D50-8956-BA7DE6A5CD0E}" type="presOf" srcId="{C10E1DD5-34EA-429B-A03D-6E18CDECDCC1}" destId="{F594DF4D-8ED5-4E70-B8B6-42B782C940F8}" srcOrd="0" destOrd="0" presId="urn:microsoft.com/office/officeart/2008/layout/HexagonCluster"/>
    <dgm:cxn modelId="{BE3D2804-11CE-4711-B86E-9392BD7722F0}" type="presOf" srcId="{9976BA25-5198-4F3B-81D6-694DD9F12607}" destId="{CF70486B-6A6C-4AFE-A500-ED3F493BE14E}" srcOrd="0" destOrd="0" presId="urn:microsoft.com/office/officeart/2008/layout/HexagonCluster"/>
    <dgm:cxn modelId="{0543DF8F-C4E8-4E82-B13F-59E3D9F3F905}" srcId="{9976BA25-5198-4F3B-81D6-694DD9F12607}" destId="{B154AF3A-7535-473B-BC5D-4192F78C0CCD}" srcOrd="0" destOrd="0" parTransId="{05D20D57-B46D-441F-8C71-4D7CE67CDF5D}" sibTransId="{C10E1DD5-34EA-429B-A03D-6E18CDECDCC1}"/>
    <dgm:cxn modelId="{4A1E156D-B495-4E22-8A28-20E350109F77}" type="presParOf" srcId="{CF70486B-6A6C-4AFE-A500-ED3F493BE14E}" destId="{6F8345E0-BAD1-4253-8FDC-26AF1C59174C}" srcOrd="0" destOrd="0" presId="urn:microsoft.com/office/officeart/2008/layout/HexagonCluster"/>
    <dgm:cxn modelId="{81DB3B50-58B2-47E4-8BE5-D9A1AAFA596D}" type="presParOf" srcId="{6F8345E0-BAD1-4253-8FDC-26AF1C59174C}" destId="{2F69A5D1-FA76-4418-8ED5-01C5BE921FED}" srcOrd="0" destOrd="0" presId="urn:microsoft.com/office/officeart/2008/layout/HexagonCluster"/>
    <dgm:cxn modelId="{94239052-BEBD-4343-A554-0DD823BA02A7}" type="presParOf" srcId="{CF70486B-6A6C-4AFE-A500-ED3F493BE14E}" destId="{D458E946-D974-4D09-B0CB-0F60F823E408}" srcOrd="1" destOrd="0" presId="urn:microsoft.com/office/officeart/2008/layout/HexagonCluster"/>
    <dgm:cxn modelId="{A09D1650-F9E3-45AC-A1CC-7762F6C4559F}" type="presParOf" srcId="{D458E946-D974-4D09-B0CB-0F60F823E408}" destId="{F47A377B-3F7F-4DF9-91B6-1E57E228C3B3}" srcOrd="0" destOrd="0" presId="urn:microsoft.com/office/officeart/2008/layout/HexagonCluster"/>
    <dgm:cxn modelId="{521B29B3-DB62-4CD7-A93C-6C98B973C7D7}" type="presParOf" srcId="{CF70486B-6A6C-4AFE-A500-ED3F493BE14E}" destId="{CAFBA420-ADB4-4948-8A93-07AA1AEE3518}" srcOrd="2" destOrd="0" presId="urn:microsoft.com/office/officeart/2008/layout/HexagonCluster"/>
    <dgm:cxn modelId="{CB8A4F65-4C70-4B5F-9E6B-703682863A22}" type="presParOf" srcId="{CAFBA420-ADB4-4948-8A93-07AA1AEE3518}" destId="{F594DF4D-8ED5-4E70-B8B6-42B782C940F8}" srcOrd="0" destOrd="0" presId="urn:microsoft.com/office/officeart/2008/layout/HexagonCluster"/>
    <dgm:cxn modelId="{DF95D6E0-C931-43FD-9763-A5A2070EDABF}" type="presParOf" srcId="{CF70486B-6A6C-4AFE-A500-ED3F493BE14E}" destId="{FE930D28-3889-48B4-A4EE-6E633A4343A9}" srcOrd="3" destOrd="0" presId="urn:microsoft.com/office/officeart/2008/layout/HexagonCluster"/>
    <dgm:cxn modelId="{A7368471-58B9-4AF0-9676-E1EF258BA2DB}" type="presParOf" srcId="{FE930D28-3889-48B4-A4EE-6E633A4343A9}" destId="{A2F5B1A6-4D13-44D8-A3D8-BAD1D7638263}" srcOrd="0" destOrd="0" presId="urn:microsoft.com/office/officeart/2008/layout/Hexagon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707A6E-277D-46BC-A945-1440E30D0EFA}">
      <dsp:nvSpPr>
        <dsp:cNvPr id="0" name=""/>
        <dsp:cNvSpPr/>
      </dsp:nvSpPr>
      <dsp:spPr>
        <a:xfrm>
          <a:off x="1776729" y="0"/>
          <a:ext cx="6962140" cy="4351338"/>
        </a:xfrm>
        <a:prstGeom prst="swooshArrow">
          <a:avLst>
            <a:gd name="adj1" fmla="val 25000"/>
            <a:gd name="adj2" fmla="val 25000"/>
          </a:avLst>
        </a:prstGeom>
        <a:solidFill>
          <a:srgbClr val="C00000"/>
        </a:solidFill>
        <a:ln>
          <a:noFill/>
        </a:ln>
        <a:effectLst/>
      </dsp:spPr>
      <dsp:style>
        <a:lnRef idx="0">
          <a:scrgbClr r="0" g="0" b="0"/>
        </a:lnRef>
        <a:fillRef idx="1">
          <a:scrgbClr r="0" g="0" b="0"/>
        </a:fillRef>
        <a:effectRef idx="0">
          <a:scrgbClr r="0" g="0" b="0"/>
        </a:effectRef>
        <a:fontRef idx="minor"/>
      </dsp:style>
    </dsp:sp>
    <dsp:sp modelId="{EF7774E8-3795-4A87-B1B3-14444D5DC02F}">
      <dsp:nvSpPr>
        <dsp:cNvPr id="0" name=""/>
        <dsp:cNvSpPr/>
      </dsp:nvSpPr>
      <dsp:spPr>
        <a:xfrm>
          <a:off x="2660921" y="3003293"/>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B6887-27E5-4088-8076-44D6216DE99F}">
      <dsp:nvSpPr>
        <dsp:cNvPr id="0" name=""/>
        <dsp:cNvSpPr/>
      </dsp:nvSpPr>
      <dsp:spPr>
        <a:xfrm>
          <a:off x="2991982" y="2939250"/>
          <a:ext cx="960751"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lvl="0" algn="l" defTabSz="1155700" rtl="1">
            <a:lnSpc>
              <a:spcPct val="90000"/>
            </a:lnSpc>
            <a:spcBef>
              <a:spcPct val="0"/>
            </a:spcBef>
            <a:spcAft>
              <a:spcPct val="35000"/>
            </a:spcAft>
          </a:pPr>
          <a:r>
            <a:rPr lang="ar-SA" sz="2600" kern="1200" dirty="0" smtClean="0">
              <a:solidFill>
                <a:srgbClr val="378303"/>
              </a:solidFill>
              <a:cs typeface="+mj-cs"/>
            </a:rPr>
            <a:t>المكون</a:t>
          </a:r>
        </a:p>
        <a:p>
          <a:pPr lvl="0" algn="l" defTabSz="1155700" rtl="1">
            <a:lnSpc>
              <a:spcPct val="90000"/>
            </a:lnSpc>
            <a:spcBef>
              <a:spcPct val="0"/>
            </a:spcBef>
            <a:spcAft>
              <a:spcPct val="35000"/>
            </a:spcAft>
          </a:pPr>
          <a:r>
            <a:rPr lang="ar-SA" sz="2600" kern="1200" dirty="0" smtClean="0">
              <a:solidFill>
                <a:srgbClr val="378303"/>
              </a:solidFill>
              <a:cs typeface="+mj-cs"/>
            </a:rPr>
            <a:t>المعرفي</a:t>
          </a:r>
          <a:endParaRPr lang="ar-SA" sz="2600" kern="1200" dirty="0">
            <a:solidFill>
              <a:srgbClr val="378303"/>
            </a:solidFill>
            <a:cs typeface="+mj-cs"/>
          </a:endParaRPr>
        </a:p>
      </dsp:txBody>
      <dsp:txXfrm>
        <a:off x="2991982" y="2939250"/>
        <a:ext cx="960751" cy="1257536"/>
      </dsp:txXfrm>
    </dsp:sp>
    <dsp:sp modelId="{90DAD1C0-FBA6-4EA1-9299-CAFAE48DFFC3}">
      <dsp:nvSpPr>
        <dsp:cNvPr id="0" name=""/>
        <dsp:cNvSpPr/>
      </dsp:nvSpPr>
      <dsp:spPr>
        <a:xfrm>
          <a:off x="4258732" y="1820599"/>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09AAD-4AB0-48A4-9D93-12B56294604E}">
      <dsp:nvSpPr>
        <dsp:cNvPr id="0" name=""/>
        <dsp:cNvSpPr/>
      </dsp:nvSpPr>
      <dsp:spPr>
        <a:xfrm>
          <a:off x="4000587" y="2339977"/>
          <a:ext cx="1588404" cy="181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lvl="0" algn="r" defTabSz="1155700" rtl="1">
            <a:lnSpc>
              <a:spcPct val="90000"/>
            </a:lnSpc>
            <a:spcBef>
              <a:spcPct val="0"/>
            </a:spcBef>
            <a:spcAft>
              <a:spcPct val="35000"/>
            </a:spcAft>
          </a:pPr>
          <a:r>
            <a:rPr lang="ar-SA" sz="2600" kern="1200" dirty="0" smtClean="0">
              <a:solidFill>
                <a:srgbClr val="FF0000"/>
              </a:solidFill>
              <a:cs typeface="+mj-cs"/>
            </a:rPr>
            <a:t>المكون</a:t>
          </a:r>
        </a:p>
        <a:p>
          <a:pPr lvl="0" algn="r" defTabSz="1155700" rtl="1">
            <a:lnSpc>
              <a:spcPct val="90000"/>
            </a:lnSpc>
            <a:spcBef>
              <a:spcPct val="0"/>
            </a:spcBef>
            <a:spcAft>
              <a:spcPct val="35000"/>
            </a:spcAft>
          </a:pPr>
          <a:r>
            <a:rPr lang="ar-SA" sz="2600" kern="1200" dirty="0" smtClean="0">
              <a:solidFill>
                <a:srgbClr val="FF0000"/>
              </a:solidFill>
              <a:cs typeface="+mj-cs"/>
            </a:rPr>
            <a:t>الوجداني</a:t>
          </a:r>
          <a:endParaRPr lang="ar-SA" sz="2600" kern="1200" dirty="0">
            <a:solidFill>
              <a:srgbClr val="FF0000"/>
            </a:solidFill>
            <a:cs typeface="+mj-cs"/>
          </a:endParaRPr>
        </a:p>
      </dsp:txBody>
      <dsp:txXfrm>
        <a:off x="4000587" y="2339977"/>
        <a:ext cx="1588404" cy="1818025"/>
      </dsp:txXfrm>
    </dsp:sp>
    <dsp:sp modelId="{F766504A-0747-4BCB-85DB-333BA6E03F64}">
      <dsp:nvSpPr>
        <dsp:cNvPr id="0" name=""/>
        <dsp:cNvSpPr/>
      </dsp:nvSpPr>
      <dsp:spPr>
        <a:xfrm>
          <a:off x="6180283" y="1100888"/>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C5A71-6088-40E3-BCD1-89F98A4D2A37}">
      <dsp:nvSpPr>
        <dsp:cNvPr id="0" name=""/>
        <dsp:cNvSpPr/>
      </dsp:nvSpPr>
      <dsp:spPr>
        <a:xfrm>
          <a:off x="6411248" y="1708416"/>
          <a:ext cx="1670913" cy="1473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lvl="0" algn="ctr" defTabSz="1155700" rtl="1">
            <a:lnSpc>
              <a:spcPct val="90000"/>
            </a:lnSpc>
            <a:spcBef>
              <a:spcPct val="0"/>
            </a:spcBef>
            <a:spcAft>
              <a:spcPct val="35000"/>
            </a:spcAft>
          </a:pPr>
          <a:r>
            <a:rPr lang="ar-SA" sz="2600" kern="1200" dirty="0" smtClean="0">
              <a:solidFill>
                <a:srgbClr val="003399"/>
              </a:solidFill>
              <a:cs typeface="+mj-cs"/>
            </a:rPr>
            <a:t>المكون </a:t>
          </a:r>
        </a:p>
        <a:p>
          <a:pPr lvl="0" algn="l" defTabSz="1155700" rtl="1">
            <a:lnSpc>
              <a:spcPct val="90000"/>
            </a:lnSpc>
            <a:spcBef>
              <a:spcPct val="0"/>
            </a:spcBef>
            <a:spcAft>
              <a:spcPct val="35000"/>
            </a:spcAft>
          </a:pPr>
          <a:r>
            <a:rPr lang="ar-SA" sz="2600" kern="1200" dirty="0" smtClean="0">
              <a:solidFill>
                <a:srgbClr val="003399"/>
              </a:solidFill>
              <a:cs typeface="+mj-cs"/>
            </a:rPr>
            <a:t>السلوكي</a:t>
          </a:r>
          <a:endParaRPr lang="ar-SA" sz="2600" kern="1200" dirty="0">
            <a:solidFill>
              <a:srgbClr val="003399"/>
            </a:solidFill>
            <a:cs typeface="+mj-cs"/>
          </a:endParaRPr>
        </a:p>
      </dsp:txBody>
      <dsp:txXfrm>
        <a:off x="6411248" y="1708416"/>
        <a:ext cx="1670913" cy="14733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246F74-8E40-4725-A946-F7F0FD23FA86}">
      <dsp:nvSpPr>
        <dsp:cNvPr id="0" name=""/>
        <dsp:cNvSpPr/>
      </dsp:nvSpPr>
      <dsp:spPr>
        <a:xfrm>
          <a:off x="3879" y="2169715"/>
          <a:ext cx="2515252" cy="100610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1">
            <a:lnSpc>
              <a:spcPct val="90000"/>
            </a:lnSpc>
            <a:spcBef>
              <a:spcPct val="0"/>
            </a:spcBef>
            <a:spcAft>
              <a:spcPct val="35000"/>
            </a:spcAft>
          </a:pPr>
          <a:r>
            <a:rPr lang="ar-SA" sz="2100" b="1" kern="1200" dirty="0" smtClean="0">
              <a:cs typeface="+mj-cs"/>
            </a:rPr>
            <a:t>الامتناع عن التعبير اللفظي خارج الجماعة</a:t>
          </a:r>
          <a:endParaRPr lang="ar-SA" sz="2100" b="1" kern="1200" dirty="0">
            <a:cs typeface="+mj-cs"/>
          </a:endParaRPr>
        </a:p>
      </dsp:txBody>
      <dsp:txXfrm>
        <a:off x="3879" y="2169715"/>
        <a:ext cx="2515252" cy="1006101"/>
      </dsp:txXfrm>
    </dsp:sp>
    <dsp:sp modelId="{A6A35267-1E0F-4A59-A247-C81FE03367D8}">
      <dsp:nvSpPr>
        <dsp:cNvPr id="0" name=""/>
        <dsp:cNvSpPr/>
      </dsp:nvSpPr>
      <dsp:spPr>
        <a:xfrm>
          <a:off x="2267607" y="2169715"/>
          <a:ext cx="2515252" cy="1006101"/>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1">
            <a:lnSpc>
              <a:spcPct val="90000"/>
            </a:lnSpc>
            <a:spcBef>
              <a:spcPct val="0"/>
            </a:spcBef>
            <a:spcAft>
              <a:spcPct val="35000"/>
            </a:spcAft>
          </a:pPr>
          <a:r>
            <a:rPr lang="ar-SA" sz="2100" b="1" kern="1200" dirty="0" smtClean="0">
              <a:cs typeface="+mj-cs"/>
            </a:rPr>
            <a:t>تجنب الجماعات موضوع الكراهية</a:t>
          </a:r>
          <a:endParaRPr lang="ar-SA" sz="2100" b="1" kern="1200" dirty="0">
            <a:cs typeface="+mj-cs"/>
          </a:endParaRPr>
        </a:p>
      </dsp:txBody>
      <dsp:txXfrm>
        <a:off x="2267607" y="2169715"/>
        <a:ext cx="2515252" cy="1006101"/>
      </dsp:txXfrm>
    </dsp:sp>
    <dsp:sp modelId="{FC7743EB-F87F-41CF-B9D3-26716688EA48}">
      <dsp:nvSpPr>
        <dsp:cNvPr id="0" name=""/>
        <dsp:cNvSpPr/>
      </dsp:nvSpPr>
      <dsp:spPr>
        <a:xfrm>
          <a:off x="4531334" y="2169715"/>
          <a:ext cx="2515252" cy="1006101"/>
        </a:xfrm>
        <a:prstGeom prst="chevron">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1">
            <a:lnSpc>
              <a:spcPct val="90000"/>
            </a:lnSpc>
            <a:spcBef>
              <a:spcPct val="0"/>
            </a:spcBef>
            <a:spcAft>
              <a:spcPct val="35000"/>
            </a:spcAft>
          </a:pPr>
          <a:r>
            <a:rPr lang="ar-SA" sz="2100" b="1" kern="1200" dirty="0" smtClean="0">
              <a:cs typeface="+mj-cs"/>
            </a:rPr>
            <a:t>منع الآخرين من الاستمتاع بحقوقهم</a:t>
          </a:r>
          <a:endParaRPr lang="ar-SA" sz="2100" b="1" kern="1200" dirty="0">
            <a:cs typeface="+mj-cs"/>
          </a:endParaRPr>
        </a:p>
      </dsp:txBody>
      <dsp:txXfrm>
        <a:off x="4531334" y="2169715"/>
        <a:ext cx="2515252" cy="1006101"/>
      </dsp:txXfrm>
    </dsp:sp>
    <dsp:sp modelId="{C4E9B0C7-A5D0-49E6-817F-2D4CA0FD504D}">
      <dsp:nvSpPr>
        <dsp:cNvPr id="0" name=""/>
        <dsp:cNvSpPr/>
      </dsp:nvSpPr>
      <dsp:spPr>
        <a:xfrm>
          <a:off x="6795062" y="2169715"/>
          <a:ext cx="2165004" cy="1006101"/>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1">
            <a:lnSpc>
              <a:spcPct val="90000"/>
            </a:lnSpc>
            <a:spcBef>
              <a:spcPct val="0"/>
            </a:spcBef>
            <a:spcAft>
              <a:spcPct val="35000"/>
            </a:spcAft>
          </a:pPr>
          <a:r>
            <a:rPr lang="ar-SA" sz="2100" b="1" kern="1200" dirty="0" smtClean="0">
              <a:cs typeface="+mj-cs"/>
            </a:rPr>
            <a:t>العدوان البدني</a:t>
          </a:r>
          <a:endParaRPr lang="ar-SA" sz="2100" b="1" kern="1200" dirty="0">
            <a:cs typeface="+mj-cs"/>
          </a:endParaRPr>
        </a:p>
      </dsp:txBody>
      <dsp:txXfrm>
        <a:off x="6795062" y="2169715"/>
        <a:ext cx="2165004" cy="1006101"/>
      </dsp:txXfrm>
    </dsp:sp>
    <dsp:sp modelId="{B30C177E-ABE9-4F85-A798-C248C1A1353E}">
      <dsp:nvSpPr>
        <dsp:cNvPr id="0" name=""/>
        <dsp:cNvSpPr/>
      </dsp:nvSpPr>
      <dsp:spPr>
        <a:xfrm>
          <a:off x="8708541" y="2169715"/>
          <a:ext cx="2915656" cy="1006101"/>
        </a:xfrm>
        <a:prstGeom prst="chevron">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1">
            <a:lnSpc>
              <a:spcPct val="90000"/>
            </a:lnSpc>
            <a:spcBef>
              <a:spcPct val="0"/>
            </a:spcBef>
            <a:spcAft>
              <a:spcPct val="35000"/>
            </a:spcAft>
          </a:pPr>
          <a:r>
            <a:rPr lang="ar-SA" sz="2100" b="1" kern="1200" dirty="0" smtClean="0">
              <a:cs typeface="+mj-cs"/>
            </a:rPr>
            <a:t>الإبادة أو القتل </a:t>
          </a:r>
        </a:p>
        <a:p>
          <a:pPr lvl="0" algn="ctr" defTabSz="933450" rtl="1">
            <a:lnSpc>
              <a:spcPct val="90000"/>
            </a:lnSpc>
            <a:spcBef>
              <a:spcPct val="0"/>
            </a:spcBef>
            <a:spcAft>
              <a:spcPct val="35000"/>
            </a:spcAft>
          </a:pPr>
          <a:r>
            <a:rPr lang="ar-SA" sz="2100" b="1" kern="1200" dirty="0" smtClean="0">
              <a:cs typeface="+mj-cs"/>
            </a:rPr>
            <a:t>و الإفناء</a:t>
          </a:r>
          <a:endParaRPr lang="ar-SA" sz="2100" b="1" kern="1200" dirty="0">
            <a:cs typeface="+mj-cs"/>
          </a:endParaRPr>
        </a:p>
      </dsp:txBody>
      <dsp:txXfrm>
        <a:off x="8708541" y="2169715"/>
        <a:ext cx="2915656" cy="10061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C9B5E1D-B848-4876-9257-C624F7C49044}" type="datetimeFigureOut">
              <a:rPr lang="ar-SA" smtClean="0"/>
              <a:pPr/>
              <a:t>05/02/38</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6BC49F8-9DDB-404E-ADAA-949BBBAB353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ar-SA" smtClean="0"/>
          </a:p>
          <a:p>
            <a:r>
              <a:rPr lang="ar-SA" smtClean="0"/>
              <a:t>يمثل فهم وسلوك الشاب في هذه المرحلة، مصدر خلافات متكررة مع مجتمعة والمحيطين به، لذا يعتبر التعاقد السلوكي أمراً مهماً في التعامل مع الشباب ومشجعاً للتوافق والتعايش في النشاط الواحد.</a:t>
            </a:r>
          </a:p>
          <a:p>
            <a:endParaRPr lang="ar-SA" smtClean="0"/>
          </a:p>
          <a:p>
            <a:r>
              <a:rPr lang="ar-SA" smtClean="0"/>
              <a:t>ويعتبر الانتقال من الأسلوب التقليدي في التعليم والتعامل مع الشباب إلى الأنشطة التدريبية التي تهتم بالشاب وتجعله محور النشاط وعضواً مؤثراً فيه، تعتبر نقلة قوية وربما مشتتة لذهنه.</a:t>
            </a:r>
          </a:p>
          <a:p>
            <a:r>
              <a:rPr lang="ar-SA" smtClean="0"/>
              <a:t>إذ المطلوب منه في هذا النشاط الحيوية والمبادرة والمشاركة والتعبير الجريء والشجاع عن رأيه، مع توفير البيئة الآمنة والمحفزة والداعمة، مما يخالف توقعاته وما اعتاد عليه.</a:t>
            </a:r>
          </a:p>
          <a:p>
            <a:endParaRPr lang="ar-SA" smtClean="0"/>
          </a:p>
          <a:p>
            <a:r>
              <a:rPr lang="ar-SA" smtClean="0"/>
              <a:t>لذا يمثل التعاقد السلوكي (الاتفاق على التصرفات المقبولة وغير المقبولة من الجميع)، طريقة مساعدة وفعالة في النشاط التدريبي مع الشباب.</a:t>
            </a:r>
          </a:p>
          <a:p>
            <a:endParaRPr lang="ar-SA" smtClean="0"/>
          </a:p>
          <a:p>
            <a:r>
              <a:rPr lang="ar-SA" smtClean="0"/>
              <a:t>وهذه الطريقة توضح وتبين ما المطلوب من كل طرف وكيف يمكنه التفاعل والتعامل مع المواقف الطبيعية والمتكررة مما يوجد بيئة تدريبية آمنة وداعمة ومحققة للذات.</a:t>
            </a:r>
          </a:p>
          <a:p>
            <a:endParaRPr lang="ar-SA"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F28A08D-50D1-43EA-9976-C812AC6BA8C1}" type="datetimeFigureOut">
              <a:rPr lang="ar-SA" smtClean="0"/>
              <a:pPr/>
              <a:t>05/02/38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409692528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F28A08D-50D1-43EA-9976-C812AC6BA8C1}" type="datetimeFigureOut">
              <a:rPr lang="ar-SA" smtClean="0"/>
              <a:pPr/>
              <a:t>05/02/38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167796276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F28A08D-50D1-43EA-9976-C812AC6BA8C1}" type="datetimeFigureOut">
              <a:rPr lang="ar-SA" smtClean="0"/>
              <a:pPr/>
              <a:t>05/02/38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196547434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F28A08D-50D1-43EA-9976-C812AC6BA8C1}" type="datetimeFigureOut">
              <a:rPr lang="ar-SA" smtClean="0"/>
              <a:pPr/>
              <a:t>05/02/38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409990186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F28A08D-50D1-43EA-9976-C812AC6BA8C1}" type="datetimeFigureOut">
              <a:rPr lang="ar-SA" smtClean="0"/>
              <a:pPr/>
              <a:t>05/02/38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253046912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F28A08D-50D1-43EA-9976-C812AC6BA8C1}" type="datetimeFigureOut">
              <a:rPr lang="ar-SA" smtClean="0"/>
              <a:pPr/>
              <a:t>05/02/38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133294908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F28A08D-50D1-43EA-9976-C812AC6BA8C1}" type="datetimeFigureOut">
              <a:rPr lang="ar-SA" smtClean="0"/>
              <a:pPr/>
              <a:t>05/02/38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59042253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F28A08D-50D1-43EA-9976-C812AC6BA8C1}" type="datetimeFigureOut">
              <a:rPr lang="ar-SA" smtClean="0"/>
              <a:pPr/>
              <a:t>05/02/38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424698606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F28A08D-50D1-43EA-9976-C812AC6BA8C1}" type="datetimeFigureOut">
              <a:rPr lang="ar-SA" smtClean="0"/>
              <a:pPr/>
              <a:t>05/02/38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147646818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F28A08D-50D1-43EA-9976-C812AC6BA8C1}" type="datetimeFigureOut">
              <a:rPr lang="ar-SA" smtClean="0"/>
              <a:pPr/>
              <a:t>05/02/38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383939009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F28A08D-50D1-43EA-9976-C812AC6BA8C1}" type="datetimeFigureOut">
              <a:rPr lang="ar-SA" smtClean="0"/>
              <a:pPr/>
              <a:t>05/02/38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35242522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F28A08D-50D1-43EA-9976-C812AC6BA8C1}" type="datetimeFigureOut">
              <a:rPr lang="ar-SA" smtClean="0"/>
              <a:pPr/>
              <a:t>05/02/38</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B7393C-E0EF-495B-9D83-C4121946CE2A}" type="slidenum">
              <a:rPr lang="ar-SA" smtClean="0"/>
              <a:pPr/>
              <a:t>‹#›</a:t>
            </a:fld>
            <a:endParaRPr lang="ar-SA"/>
          </a:p>
        </p:txBody>
      </p:sp>
    </p:spTree>
    <p:extLst>
      <p:ext uri="{BB962C8B-B14F-4D97-AF65-F5344CB8AC3E}">
        <p14:creationId xmlns="" xmlns:p14="http://schemas.microsoft.com/office/powerpoint/2010/main" val="341193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1.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4.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rotWithShape="1">
          <a:blip r:embed="rId2" cstate="print"/>
          <a:srcRect l="18485" t="9395" r="20141" b="17929"/>
          <a:stretch/>
        </p:blipFill>
        <p:spPr>
          <a:xfrm>
            <a:off x="0" y="0"/>
            <a:ext cx="12192000" cy="6858000"/>
          </a:xfrm>
          <a:prstGeom prst="rect">
            <a:avLst/>
          </a:prstGeom>
        </p:spPr>
      </p:pic>
    </p:spTree>
    <p:extLst>
      <p:ext uri="{BB962C8B-B14F-4D97-AF65-F5344CB8AC3E}">
        <p14:creationId xmlns="" xmlns:p14="http://schemas.microsoft.com/office/powerpoint/2010/main" val="41974772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4- عند إضافة معلومة أو مداخلة الرجاء قرع الجرس الموجود أمام كل مجموعة وذلك لغرض التنظيم وإعطاء الفرصة للجميع.</a:t>
            </a:r>
          </a:p>
        </p:txBody>
      </p:sp>
      <p:pic>
        <p:nvPicPr>
          <p:cNvPr id="6" name="صورة 5" descr="تنزيل.jpg"/>
          <p:cNvPicPr>
            <a:picLocks noChangeAspect="1"/>
          </p:cNvPicPr>
          <p:nvPr/>
        </p:nvPicPr>
        <p:blipFill>
          <a:blip r:embed="rId2" cstate="print"/>
          <a:stretch>
            <a:fillRect/>
          </a:stretch>
        </p:blipFill>
        <p:spPr>
          <a:xfrm>
            <a:off x="298356" y="1842247"/>
            <a:ext cx="11521609" cy="471991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3420" y="180458"/>
            <a:ext cx="10515600" cy="1325563"/>
          </a:xfrm>
        </p:spPr>
        <p:txBody>
          <a:bodyPr>
            <a:normAutofit/>
          </a:bodyPr>
          <a:lstStyle/>
          <a:p>
            <a:r>
              <a:rPr lang="ar-SA" sz="2800" dirty="0" smtClean="0">
                <a:solidFill>
                  <a:srgbClr val="C00000"/>
                </a:solidFill>
                <a:cs typeface="AdvertisingExtraBold" pitchFamily="2" charset="-78"/>
              </a:rPr>
              <a:t>نشاط 18 </a:t>
            </a:r>
            <a:endParaRPr lang="ar-SA" sz="2800" dirty="0">
              <a:solidFill>
                <a:srgbClr val="C00000"/>
              </a:solidFill>
              <a:cs typeface="AdvertisingExtraBold" pitchFamily="2" charset="-78"/>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graphicFrame>
        <p:nvGraphicFramePr>
          <p:cNvPr id="6" name="رسم تخطيطي 5"/>
          <p:cNvGraphicFramePr/>
          <p:nvPr>
            <p:extLst>
              <p:ext uri="{D42A27DB-BD31-4B8C-83A1-F6EECF244321}">
                <p14:modId xmlns="" xmlns:p14="http://schemas.microsoft.com/office/powerpoint/2010/main" val="4145947676"/>
              </p:ext>
            </p:extLst>
          </p:nvPr>
        </p:nvGraphicFramePr>
        <p:xfrm>
          <a:off x="643420" y="1506021"/>
          <a:ext cx="10676586" cy="369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8487558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C00000"/>
                </a:solidFill>
                <a:cs typeface="AdvertisingExtraBold" pitchFamily="2" charset="-78"/>
              </a:rPr>
              <a:t>نشاط 19</a:t>
            </a:r>
            <a:endParaRPr lang="ar-SA" sz="3200" dirty="0">
              <a:solidFill>
                <a:srgbClr val="C00000"/>
              </a:solidFill>
              <a:cs typeface="AdvertisingExtraBold" pitchFamily="2" charset="-78"/>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29225" y="219613"/>
            <a:ext cx="987077" cy="840981"/>
          </a:xfrm>
          <a:prstGeom prst="rect">
            <a:avLst/>
          </a:prstGeom>
        </p:spPr>
      </p:pic>
      <p:sp>
        <p:nvSpPr>
          <p:cNvPr id="5" name="مربع نص 4"/>
          <p:cNvSpPr txBox="1"/>
          <p:nvPr/>
        </p:nvSpPr>
        <p:spPr>
          <a:xfrm>
            <a:off x="1772740" y="305357"/>
            <a:ext cx="1815921" cy="369332"/>
          </a:xfrm>
          <a:prstGeom prst="rect">
            <a:avLst/>
          </a:prstGeom>
          <a:noFill/>
        </p:spPr>
        <p:txBody>
          <a:bodyPr wrap="square" rtlCol="1">
            <a:spAutoFit/>
          </a:bodyPr>
          <a:lstStyle/>
          <a:p>
            <a:r>
              <a:rPr lang="ar-SA" dirty="0" smtClean="0"/>
              <a:t>5 دقائق</a:t>
            </a:r>
            <a:endParaRPr lang="ar-SA" dirty="0"/>
          </a:p>
        </p:txBody>
      </p:sp>
      <p:graphicFrame>
        <p:nvGraphicFramePr>
          <p:cNvPr id="6" name="رسم تخطيطي 5"/>
          <p:cNvGraphicFramePr/>
          <p:nvPr>
            <p:extLst>
              <p:ext uri="{D42A27DB-BD31-4B8C-83A1-F6EECF244321}">
                <p14:modId xmlns="" xmlns:p14="http://schemas.microsoft.com/office/powerpoint/2010/main" val="2981194807"/>
              </p:ext>
            </p:extLst>
          </p:nvPr>
        </p:nvGraphicFramePr>
        <p:xfrm>
          <a:off x="959223" y="1237129"/>
          <a:ext cx="10515600" cy="4883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صورة 6" descr="images (10).jpg"/>
          <p:cNvPicPr>
            <a:picLocks noChangeAspect="1"/>
          </p:cNvPicPr>
          <p:nvPr/>
        </p:nvPicPr>
        <p:blipFill>
          <a:blip r:embed="rId8" cstate="print"/>
          <a:stretch>
            <a:fillRect/>
          </a:stretch>
        </p:blipFill>
        <p:spPr>
          <a:xfrm>
            <a:off x="1627094" y="1748118"/>
            <a:ext cx="4329953" cy="2514600"/>
          </a:xfrm>
          <a:prstGeom prst="rect">
            <a:avLst/>
          </a:prstGeom>
        </p:spPr>
      </p:pic>
    </p:spTree>
    <p:extLst>
      <p:ext uri="{BB962C8B-B14F-4D97-AF65-F5344CB8AC3E}">
        <p14:creationId xmlns="" xmlns:p14="http://schemas.microsoft.com/office/powerpoint/2010/main" val="293913483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C00000"/>
                </a:solidFill>
                <a:cs typeface="AdvertisingExtraBold" pitchFamily="2" charset="-78"/>
              </a:rPr>
              <a:t>نشاط 20</a:t>
            </a:r>
            <a:endParaRPr lang="ar-SA" sz="3200" dirty="0">
              <a:solidFill>
                <a:srgbClr val="C00000"/>
              </a:solidFill>
              <a:cs typeface="AdvertisingExtraBold" pitchFamily="2" charset="-78"/>
            </a:endParaRPr>
          </a:p>
        </p:txBody>
      </p:sp>
      <p:graphicFrame>
        <p:nvGraphicFramePr>
          <p:cNvPr id="6" name="عنصر نائب للمحتوى 5"/>
          <p:cNvGraphicFramePr>
            <a:graphicFrameLocks noGrp="1"/>
          </p:cNvGraphicFramePr>
          <p:nvPr>
            <p:ph idx="1"/>
            <p:extLst>
              <p:ext uri="{D42A27DB-BD31-4B8C-83A1-F6EECF244321}">
                <p14:modId xmlns="" xmlns:p14="http://schemas.microsoft.com/office/powerpoint/2010/main" val="38368652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91398969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C00000"/>
                </a:solidFill>
                <a:cs typeface="AdvertisingExtraBold" pitchFamily="2" charset="-78"/>
              </a:rPr>
              <a:t>نشاط21</a:t>
            </a:r>
            <a:endParaRPr lang="ar-SA" sz="3200" dirty="0">
              <a:solidFill>
                <a:srgbClr val="C00000"/>
              </a:solidFill>
              <a:cs typeface="AdvertisingExtraBold" pitchFamily="2" charset="-78"/>
            </a:endParaRPr>
          </a:p>
        </p:txBody>
      </p:sp>
      <p:graphicFrame>
        <p:nvGraphicFramePr>
          <p:cNvPr id="7" name="عنصر نائب للمحتوى 6"/>
          <p:cNvGraphicFramePr>
            <a:graphicFrameLocks noGrp="1"/>
          </p:cNvGraphicFramePr>
          <p:nvPr>
            <p:ph idx="1"/>
            <p:extLst>
              <p:ext uri="{D42A27DB-BD31-4B8C-83A1-F6EECF244321}">
                <p14:modId xmlns="" xmlns:p14="http://schemas.microsoft.com/office/powerpoint/2010/main" val="1319875356"/>
              </p:ext>
            </p:extLst>
          </p:nvPr>
        </p:nvGraphicFramePr>
        <p:xfrm>
          <a:off x="1005626" y="1463040"/>
          <a:ext cx="10515600" cy="483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122243341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صورة 5" descr="pkrosesbg.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79877" name="صورة 10" descr="38_243.gif"/>
          <p:cNvPicPr>
            <a:picLocks noChangeAspect="1"/>
          </p:cNvPicPr>
          <p:nvPr/>
        </p:nvPicPr>
        <p:blipFill>
          <a:blip r:embed="rId3" cstate="print"/>
          <a:srcRect/>
          <a:stretch>
            <a:fillRect/>
          </a:stretch>
        </p:blipFill>
        <p:spPr bwMode="auto">
          <a:xfrm>
            <a:off x="1523968" y="2357430"/>
            <a:ext cx="9429749" cy="2376488"/>
          </a:xfrm>
          <a:prstGeom prst="rect">
            <a:avLst/>
          </a:prstGeom>
          <a:noFill/>
          <a:ln w="9525">
            <a:noFill/>
            <a:miter lim="800000"/>
            <a:headEnd/>
            <a:tailEnd/>
          </a:ln>
        </p:spPr>
      </p:pic>
      <p:pic>
        <p:nvPicPr>
          <p:cNvPr id="79880" name="صورة 6" descr="byby.jpg"/>
          <p:cNvPicPr>
            <a:picLocks noChangeAspect="1"/>
          </p:cNvPicPr>
          <p:nvPr/>
        </p:nvPicPr>
        <p:blipFill>
          <a:blip r:embed="rId4" cstate="print"/>
          <a:srcRect/>
          <a:stretch>
            <a:fillRect/>
          </a:stretch>
        </p:blipFill>
        <p:spPr bwMode="auto">
          <a:xfrm>
            <a:off x="0" y="4786322"/>
            <a:ext cx="3619483" cy="2071678"/>
          </a:xfrm>
          <a:prstGeom prst="rect">
            <a:avLst/>
          </a:prstGeom>
          <a:noFill/>
          <a:ln w="9525">
            <a:noFill/>
            <a:miter lim="800000"/>
            <a:headEnd/>
            <a:tailEnd/>
          </a:ln>
        </p:spPr>
      </p:pic>
      <p:sp>
        <p:nvSpPr>
          <p:cNvPr id="8" name="مستطيل 7"/>
          <p:cNvSpPr/>
          <p:nvPr/>
        </p:nvSpPr>
        <p:spPr>
          <a:xfrm>
            <a:off x="1047715" y="571480"/>
            <a:ext cx="6455613" cy="1754326"/>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DecoType Naskh Variants" pitchFamily="2" charset="-78"/>
              </a:rPr>
              <a:t>والسلام عليكن ورحمة الله</a:t>
            </a:r>
          </a:p>
          <a:p>
            <a:pPr algn="ct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DecoType Naskh Variants" pitchFamily="2" charset="-78"/>
              </a:rPr>
              <a:t>مع الشكر الجزيل لحسن الإنصات</a:t>
            </a: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DecoType Naskh Variants" pitchFamily="2" charset="-78"/>
              </a:rPr>
              <a:t> </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DecoType Naskh Variants" pitchFamily="2" charset="-78"/>
            </a:endParaRPr>
          </a:p>
        </p:txBody>
      </p:sp>
      <p:sp>
        <p:nvSpPr>
          <p:cNvPr id="6" name="مستطيل 5"/>
          <p:cNvSpPr/>
          <p:nvPr/>
        </p:nvSpPr>
        <p:spPr>
          <a:xfrm>
            <a:off x="3905235" y="4857761"/>
            <a:ext cx="7761331"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مع تحيات المشرفة التربوية:</a:t>
            </a:r>
          </a:p>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فريال </a:t>
            </a:r>
            <a:r>
              <a:rPr lang="ar-S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الشلهوب</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1306" y="228600"/>
            <a:ext cx="10515600" cy="1465729"/>
          </a:xfrm>
        </p:spPr>
        <p:txBody>
          <a:bodyPr>
            <a:normAutofit fontScale="90000"/>
          </a:bodyPr>
          <a:lstStyle/>
          <a:p>
            <a:r>
              <a:rPr lang="ar-SA" dirty="0" smtClean="0"/>
              <a:t/>
            </a:r>
            <a:br>
              <a:rPr lang="ar-SA" dirty="0" smtClean="0"/>
            </a:br>
            <a:r>
              <a:rPr lang="ar-SA" b="1" dirty="0" smtClean="0"/>
              <a:t/>
            </a:r>
            <a:br>
              <a:rPr lang="ar-SA" b="1" dirty="0" smtClean="0"/>
            </a:br>
            <a:r>
              <a:rPr lang="ar-SA" b="1" dirty="0" smtClean="0"/>
              <a:t>5- وضع الجوال على الصامت وعند الحاجة الماسة لاستخدامه فللمتدربة الحق بالخروج من القاعة لإجراء المكالمة .</a:t>
            </a:r>
            <a:r>
              <a:rPr lang="ar-SA" dirty="0" smtClean="0"/>
              <a:t/>
            </a:r>
            <a:br>
              <a:rPr lang="ar-SA" dirty="0" smtClean="0"/>
            </a:br>
            <a:endParaRPr lang="ar-SA" dirty="0"/>
          </a:p>
        </p:txBody>
      </p:sp>
      <p:pic>
        <p:nvPicPr>
          <p:cNvPr id="4" name="صورة 3" descr="تنزيل (2).jpg"/>
          <p:cNvPicPr>
            <a:picLocks noChangeAspect="1"/>
          </p:cNvPicPr>
          <p:nvPr/>
        </p:nvPicPr>
        <p:blipFill>
          <a:blip r:embed="rId2" cstate="print"/>
          <a:stretch>
            <a:fillRect/>
          </a:stretch>
        </p:blipFill>
        <p:spPr>
          <a:xfrm>
            <a:off x="2003613" y="2326341"/>
            <a:ext cx="8323728" cy="39373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6- الاتفاق على الوقت المحدد سواءً لبدء ونهاية الدورة  أو لبدء ونهاية الاستراحة . </a:t>
            </a:r>
            <a:endParaRPr lang="ar-SA" b="1" dirty="0"/>
          </a:p>
        </p:txBody>
      </p:sp>
      <p:pic>
        <p:nvPicPr>
          <p:cNvPr id="4" name="عنصر نائب للمحتوى 3" descr="images (15).jpg"/>
          <p:cNvPicPr>
            <a:picLocks noGrp="1" noChangeAspect="1"/>
          </p:cNvPicPr>
          <p:nvPr>
            <p:ph idx="1"/>
          </p:nvPr>
        </p:nvPicPr>
        <p:blipFill>
          <a:blip r:embed="rId2" cstate="print"/>
          <a:stretch>
            <a:fillRect/>
          </a:stretch>
        </p:blipFill>
        <p:spPr>
          <a:xfrm>
            <a:off x="753036" y="1748118"/>
            <a:ext cx="10797988" cy="4652682"/>
          </a:xfr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5340" y="1"/>
            <a:ext cx="10515600" cy="1165860"/>
          </a:xfrm>
        </p:spPr>
        <p:txBody>
          <a:bodyPr/>
          <a:lstStyle/>
          <a:p>
            <a:r>
              <a:rPr lang="ar-SA" b="1" dirty="0" smtClean="0">
                <a:solidFill>
                  <a:srgbClr val="C00000"/>
                </a:solidFill>
              </a:rPr>
              <a:t>نوقع عقدنا بقول عمر بن الخطاب رضي الله عنه:</a:t>
            </a:r>
            <a:endParaRPr lang="ar-SA" b="1" dirty="0">
              <a:solidFill>
                <a:srgbClr val="C00000"/>
              </a:solidFill>
            </a:endParaRPr>
          </a:p>
        </p:txBody>
      </p:sp>
      <p:pic>
        <p:nvPicPr>
          <p:cNvPr id="4" name="عنصر نائب للمحتوى 3" descr="images (6).jpg"/>
          <p:cNvPicPr>
            <a:picLocks noGrp="1" noChangeAspect="1"/>
          </p:cNvPicPr>
          <p:nvPr>
            <p:ph idx="1"/>
          </p:nvPr>
        </p:nvPicPr>
        <p:blipFill>
          <a:blip r:embed="rId2" cstate="print"/>
          <a:stretch>
            <a:fillRect/>
          </a:stretch>
        </p:blipFill>
        <p:spPr>
          <a:xfrm>
            <a:off x="772161" y="1280160"/>
            <a:ext cx="6746239" cy="5251269"/>
          </a:xfr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560820" y="1370965"/>
            <a:ext cx="5006340" cy="3863975"/>
          </a:xfrm>
        </p:spPr>
        <p:txBody>
          <a:bodyPr>
            <a:noAutofit/>
          </a:bodyPr>
          <a:lstStyle/>
          <a:p>
            <a:pPr algn="ctr"/>
            <a:r>
              <a:rPr lang="ar-SA" sz="9600" b="1" dirty="0" smtClean="0">
                <a:solidFill>
                  <a:srgbClr val="C00000"/>
                </a:solidFill>
              </a:rPr>
              <a:t>سؤال..</a:t>
            </a:r>
            <a:br>
              <a:rPr lang="ar-SA" sz="9600" b="1" dirty="0" smtClean="0">
                <a:solidFill>
                  <a:srgbClr val="C00000"/>
                </a:solidFill>
              </a:rPr>
            </a:br>
            <a:r>
              <a:rPr lang="ar-SA" sz="6000" b="1" dirty="0" smtClean="0">
                <a:solidFill>
                  <a:srgbClr val="002060"/>
                </a:solidFill>
                <a:latin typeface="Microsoft Sans Serif" pitchFamily="34" charset="0"/>
                <a:cs typeface="Microsoft Sans Serif" pitchFamily="34" charset="0"/>
              </a:rPr>
              <a:t>لماذا نخص الوطن بالانتماء؟</a:t>
            </a:r>
            <a:endParaRPr lang="ar-SA" sz="6000" b="1" dirty="0">
              <a:solidFill>
                <a:srgbClr val="002060"/>
              </a:solidFill>
              <a:latin typeface="Microsoft Sans Serif" pitchFamily="34" charset="0"/>
              <a:cs typeface="Microsoft Sans Serif" pitchFamily="34" charset="0"/>
            </a:endParaRPr>
          </a:p>
        </p:txBody>
      </p:sp>
      <p:pic>
        <p:nvPicPr>
          <p:cNvPr id="5" name="صورة 4" descr="images (11).jpg"/>
          <p:cNvPicPr>
            <a:picLocks noChangeAspect="1"/>
          </p:cNvPicPr>
          <p:nvPr/>
        </p:nvPicPr>
        <p:blipFill>
          <a:blip r:embed="rId2" cstate="print"/>
          <a:stretch>
            <a:fillRect/>
          </a:stretch>
        </p:blipFill>
        <p:spPr>
          <a:xfrm>
            <a:off x="-1" y="0"/>
            <a:ext cx="6494929" cy="6858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rgbClr val="C00000"/>
                </a:solidFill>
                <a:cs typeface="PT Bold Mirror" pitchFamily="2" charset="-78"/>
              </a:rPr>
              <a:t>نخص الوطن بالانتماء:</a:t>
            </a:r>
            <a:endParaRPr lang="ar-SA" sz="5400" b="1" dirty="0">
              <a:solidFill>
                <a:srgbClr val="C00000"/>
              </a:solidFill>
            </a:endParaRPr>
          </a:p>
        </p:txBody>
      </p:sp>
      <p:sp>
        <p:nvSpPr>
          <p:cNvPr id="3" name="عنصر نائب للمحتوى 2"/>
          <p:cNvSpPr>
            <a:spLocks noGrp="1"/>
          </p:cNvSpPr>
          <p:nvPr>
            <p:ph idx="1"/>
          </p:nvPr>
        </p:nvSpPr>
        <p:spPr>
          <a:xfrm>
            <a:off x="838200" y="1825624"/>
            <a:ext cx="10515600" cy="4598035"/>
          </a:xfrm>
        </p:spPr>
        <p:txBody>
          <a:bodyPr>
            <a:normAutofit/>
          </a:bodyPr>
          <a:lstStyle/>
          <a:p>
            <a:r>
              <a:rPr lang="ar-SA" sz="4800" b="1" dirty="0" smtClean="0">
                <a:solidFill>
                  <a:schemeClr val="accent1">
                    <a:lumMod val="50000"/>
                  </a:schemeClr>
                </a:solidFill>
              </a:rPr>
              <a:t>لأن الانتماء يركز على مجموعة من المعارف والأفكار التي نتلقاها من مجتمعنا 0أسرة –محيط-أصدقاء-مدرسة-مسجد..تؤثر علينا فتظهر على شكل سلوك ممارس يؤثر على الفرد وبالتالي على تصرفاته مع الآخرين..</a:t>
            </a:r>
          </a:p>
          <a:p>
            <a:r>
              <a:rPr lang="ar-SA" sz="4800" b="1" dirty="0" smtClean="0">
                <a:solidFill>
                  <a:schemeClr val="accent1">
                    <a:lumMod val="50000"/>
                  </a:schemeClr>
                </a:solidFill>
              </a:rPr>
              <a:t>فإذن </a:t>
            </a:r>
            <a:endParaRPr lang="ar-SA" sz="4800" b="1" dirty="0">
              <a:solidFill>
                <a:schemeClr val="accent1">
                  <a:lumMod val="50000"/>
                </a:schemeClr>
              </a:solidFill>
            </a:endParaRPr>
          </a:p>
        </p:txBody>
      </p:sp>
      <p:sp>
        <p:nvSpPr>
          <p:cNvPr id="4" name="سهم للأسفل 3"/>
          <p:cNvSpPr/>
          <p:nvPr/>
        </p:nvSpPr>
        <p:spPr>
          <a:xfrm>
            <a:off x="8663940" y="5257800"/>
            <a:ext cx="1051560" cy="11658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ahsa\Pictures\300px-Stop_hand_caution_svg.png"/>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10818516" y="271214"/>
            <a:ext cx="1000132" cy="1000132"/>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5" name="Text Box 25"/>
          <p:cNvSpPr txBox="1">
            <a:spLocks noChangeArrowheads="1"/>
          </p:cNvSpPr>
          <p:nvPr/>
        </p:nvSpPr>
        <p:spPr bwMode="auto">
          <a:xfrm>
            <a:off x="5760708" y="374310"/>
            <a:ext cx="4643438" cy="83099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800" b="1" spc="50" dirty="0">
                <a:ln w="11430"/>
                <a:solidFill>
                  <a:srgbClr val="800000"/>
                </a:solidFill>
                <a:effectLst>
                  <a:outerShdw blurRad="76200" dist="50800" dir="5400000" algn="tl" rotWithShape="0">
                    <a:srgbClr val="000000">
                      <a:alpha val="65000"/>
                    </a:srgbClr>
                  </a:outerShdw>
                </a:effectLst>
                <a:latin typeface="Hacen Samra" pitchFamily="2" charset="-78"/>
                <a:cs typeface="Hacen Samra" pitchFamily="2" charset="-78"/>
              </a:rPr>
              <a:t>توقعاتك من البرنامج</a:t>
            </a:r>
            <a:endParaRPr lang="en-US" sz="4800" b="1" spc="50" dirty="0">
              <a:ln w="11430"/>
              <a:solidFill>
                <a:srgbClr val="800000"/>
              </a:solidFill>
              <a:effectLst>
                <a:outerShdw blurRad="76200" dist="50800" dir="5400000" algn="tl" rotWithShape="0">
                  <a:srgbClr val="000000">
                    <a:alpha val="65000"/>
                  </a:srgbClr>
                </a:outerShdw>
              </a:effectLst>
              <a:latin typeface="Hacen Samra" pitchFamily="2" charset="-78"/>
              <a:cs typeface="Hacen Samra" pitchFamily="2" charset="-78"/>
            </a:endParaRPr>
          </a:p>
        </p:txBody>
      </p:sp>
      <p:sp>
        <p:nvSpPr>
          <p:cNvPr id="6" name="شكل حر 5"/>
          <p:cNvSpPr/>
          <p:nvPr/>
        </p:nvSpPr>
        <p:spPr>
          <a:xfrm>
            <a:off x="4812030" y="2211705"/>
            <a:ext cx="4699000" cy="1023938"/>
          </a:xfrm>
          <a:custGeom>
            <a:avLst/>
            <a:gdLst>
              <a:gd name="connsiteX0" fmla="*/ 4128247 w 4128247"/>
              <a:gd name="connsiteY0" fmla="*/ 376518 h 524435"/>
              <a:gd name="connsiteX1" fmla="*/ 551330 w 4128247"/>
              <a:gd name="connsiteY1" fmla="*/ 0 h 524435"/>
              <a:gd name="connsiteX2" fmla="*/ 0 w 4128247"/>
              <a:gd name="connsiteY2" fmla="*/ 524435 h 524435"/>
              <a:gd name="connsiteX3" fmla="*/ 4114800 w 4128247"/>
              <a:gd name="connsiteY3" fmla="*/ 524435 h 524435"/>
              <a:gd name="connsiteX4" fmla="*/ 4128247 w 4128247"/>
              <a:gd name="connsiteY4" fmla="*/ 376518 h 524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8247" h="524435">
                <a:moveTo>
                  <a:pt x="4128247" y="376518"/>
                </a:moveTo>
                <a:lnTo>
                  <a:pt x="551330" y="0"/>
                </a:lnTo>
                <a:lnTo>
                  <a:pt x="0" y="524435"/>
                </a:lnTo>
                <a:lnTo>
                  <a:pt x="4114800" y="524435"/>
                </a:lnTo>
                <a:lnTo>
                  <a:pt x="4128247" y="3765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7" name="Picture 23" descr="صورة2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 y="1325880"/>
            <a:ext cx="2975293" cy="5234939"/>
          </a:xfrm>
          <a:prstGeom prst="rect">
            <a:avLst/>
          </a:prstGeom>
          <a:noFill/>
          <a:ln w="9525">
            <a:noFill/>
            <a:miter lim="800000"/>
            <a:headEnd/>
            <a:tailEnd/>
          </a:ln>
        </p:spPr>
      </p:pic>
      <p:sp>
        <p:nvSpPr>
          <p:cNvPr id="8" name="Text Box 21"/>
          <p:cNvSpPr txBox="1">
            <a:spLocks noChangeArrowheads="1"/>
          </p:cNvSpPr>
          <p:nvPr/>
        </p:nvSpPr>
        <p:spPr bwMode="auto">
          <a:xfrm>
            <a:off x="5252076" y="2501740"/>
            <a:ext cx="3000395" cy="738664"/>
          </a:xfrm>
          <a:prstGeom prst="rect">
            <a:avLst/>
          </a:prstGeom>
          <a:noFill/>
          <a:ln w="38100">
            <a:noFill/>
            <a:miter lim="800000"/>
            <a:headEnd/>
            <a:tailEnd/>
          </a:ln>
          <a:effectLst/>
        </p:spPr>
        <p:txBody>
          <a:bodyPr>
            <a:spAutoFit/>
          </a:bodyPr>
          <a:lstStyle/>
          <a:p>
            <a:pPr algn="ctr">
              <a:spcBef>
                <a:spcPct val="50000"/>
              </a:spcBef>
              <a:defRPr/>
            </a:pPr>
            <a:r>
              <a:rPr lang="ar-SA"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cen Samra" pitchFamily="2" charset="-78"/>
                <a:cs typeface="Hacen Samra" pitchFamily="2" charset="-78"/>
              </a:rPr>
              <a:t>أختي المشاركة </a:t>
            </a:r>
            <a:r>
              <a:rPr lang="ar-SA" sz="4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cen Samra" pitchFamily="2" charset="-78"/>
                <a:cs typeface="Hacen Samra" pitchFamily="2" charset="-78"/>
              </a:rPr>
              <a:t>:</a:t>
            </a:r>
            <a:endParaRPr lang="en-US" sz="4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cen Samra" pitchFamily="2" charset="-78"/>
              <a:cs typeface="Hacen Samra" pitchFamily="2" charset="-78"/>
            </a:endParaRPr>
          </a:p>
        </p:txBody>
      </p:sp>
      <p:sp>
        <p:nvSpPr>
          <p:cNvPr id="9" name="AutoShape 16"/>
          <p:cNvSpPr>
            <a:spLocks noChangeArrowheads="1"/>
          </p:cNvSpPr>
          <p:nvPr/>
        </p:nvSpPr>
        <p:spPr bwMode="auto">
          <a:xfrm>
            <a:off x="2844165" y="3188970"/>
            <a:ext cx="7391400" cy="1368425"/>
          </a:xfrm>
          <a:prstGeom prst="roundRect">
            <a:avLst>
              <a:gd name="adj" fmla="val 16667"/>
            </a:avLst>
          </a:prstGeom>
          <a:ln w="38100">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ar-SA" sz="3600" b="1" dirty="0">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rPr>
              <a:t>ماذا  </a:t>
            </a:r>
            <a:r>
              <a:rPr lang="ar-SA" sz="3600" b="1" dirty="0" smtClean="0">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rPr>
              <a:t>تتوقعين </a:t>
            </a:r>
            <a:r>
              <a:rPr lang="ar-SA" sz="3600" b="1" dirty="0">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rPr>
              <a:t>الحصول عليه  من البرنامج ؟</a:t>
            </a:r>
            <a:endParaRPr lang="en-US" sz="3600" b="1" dirty="0">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008000"/>
                </a:solidFill>
              </a:rPr>
              <a:t>أهداف البرنامج التدريبي:</a:t>
            </a:r>
            <a:endParaRPr lang="ar-SA" b="1" dirty="0">
              <a:solidFill>
                <a:srgbClr val="008000"/>
              </a:solidFill>
            </a:endParaRPr>
          </a:p>
        </p:txBody>
      </p:sp>
      <p:sp>
        <p:nvSpPr>
          <p:cNvPr id="3" name="عنصر نائب للمحتوى 2"/>
          <p:cNvSpPr>
            <a:spLocks noGrp="1"/>
          </p:cNvSpPr>
          <p:nvPr>
            <p:ph idx="1"/>
          </p:nvPr>
        </p:nvSpPr>
        <p:spPr/>
        <p:txBody>
          <a:bodyPr>
            <a:normAutofit lnSpcReduction="10000"/>
          </a:bodyPr>
          <a:lstStyle/>
          <a:p>
            <a:pPr marL="0" indent="0">
              <a:lnSpc>
                <a:spcPct val="150000"/>
              </a:lnSpc>
              <a:buNone/>
            </a:pPr>
            <a:r>
              <a:rPr lang="ar-SA" sz="3600" b="1" dirty="0" smtClean="0">
                <a:cs typeface="+mj-cs"/>
              </a:rPr>
              <a:t>1 .التعرف </a:t>
            </a:r>
            <a:r>
              <a:rPr lang="ar-SA" sz="3600" b="1" dirty="0">
                <a:cs typeface="+mj-cs"/>
              </a:rPr>
              <a:t>على الفكر الضال </a:t>
            </a:r>
            <a:r>
              <a:rPr lang="ar-SA" sz="3600" b="1" dirty="0" smtClean="0">
                <a:cs typeface="+mj-cs"/>
              </a:rPr>
              <a:t>وأسبابه.</a:t>
            </a:r>
          </a:p>
          <a:p>
            <a:pPr marL="0" indent="0">
              <a:lnSpc>
                <a:spcPct val="150000"/>
              </a:lnSpc>
              <a:buNone/>
            </a:pPr>
            <a:r>
              <a:rPr lang="ar-SA" sz="3600" b="1" dirty="0" smtClean="0">
                <a:cs typeface="+mj-cs"/>
              </a:rPr>
              <a:t> </a:t>
            </a:r>
            <a:r>
              <a:rPr lang="ar-SA" sz="3600" b="1" dirty="0">
                <a:cs typeface="+mj-cs"/>
              </a:rPr>
              <a:t>2 .التمييز والمقارنة بين الفكر الضال والفكر المعتدل</a:t>
            </a:r>
            <a:r>
              <a:rPr lang="ar-SA" sz="3600" b="1" dirty="0" smtClean="0">
                <a:cs typeface="+mj-cs"/>
              </a:rPr>
              <a:t>.</a:t>
            </a:r>
          </a:p>
          <a:p>
            <a:pPr marL="0" indent="0">
              <a:lnSpc>
                <a:spcPct val="150000"/>
              </a:lnSpc>
              <a:buNone/>
            </a:pPr>
            <a:r>
              <a:rPr lang="ar-SA" sz="3600" b="1" dirty="0" smtClean="0">
                <a:cs typeface="+mj-cs"/>
              </a:rPr>
              <a:t> </a:t>
            </a:r>
            <a:r>
              <a:rPr lang="ar-SA" sz="3600" b="1" dirty="0">
                <a:cs typeface="+mj-cs"/>
              </a:rPr>
              <a:t>3 .اكتشاف مدى تأثر الذات لدى أصحاب الفكر الضال وأبعاده</a:t>
            </a:r>
            <a:r>
              <a:rPr lang="ar-SA" sz="3600" b="1" dirty="0" smtClean="0">
                <a:cs typeface="+mj-cs"/>
              </a:rPr>
              <a:t>.</a:t>
            </a:r>
          </a:p>
          <a:p>
            <a:pPr marL="0" indent="0">
              <a:lnSpc>
                <a:spcPct val="150000"/>
              </a:lnSpc>
              <a:buNone/>
            </a:pPr>
            <a:r>
              <a:rPr lang="ar-SA" sz="3600" b="1" dirty="0" smtClean="0">
                <a:cs typeface="+mj-cs"/>
              </a:rPr>
              <a:t> </a:t>
            </a:r>
            <a:r>
              <a:rPr lang="ar-SA" sz="3600" b="1" dirty="0">
                <a:cs typeface="+mj-cs"/>
              </a:rPr>
              <a:t>4 </a:t>
            </a:r>
            <a:r>
              <a:rPr lang="ar-SA" sz="3600" b="1" dirty="0" smtClean="0">
                <a:cs typeface="+mj-cs"/>
              </a:rPr>
              <a:t>.اكتشاف </a:t>
            </a:r>
            <a:r>
              <a:rPr lang="ar-SA" sz="3600" b="1" dirty="0">
                <a:cs typeface="+mj-cs"/>
              </a:rPr>
              <a:t>طرق المحافظة على الأمن الفكري والوقاية من الفكر الضال.</a:t>
            </a:r>
          </a:p>
        </p:txBody>
      </p:sp>
      <p:pic>
        <p:nvPicPr>
          <p:cNvPr id="4" name="صورة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3845" t="5989" r="14281" b="6387"/>
          <a:stretch/>
        </p:blipFill>
        <p:spPr>
          <a:xfrm>
            <a:off x="579550" y="521543"/>
            <a:ext cx="3427674" cy="3149503"/>
          </a:xfrm>
          <a:prstGeom prst="rect">
            <a:avLst/>
          </a:prstGeom>
        </p:spPr>
      </p:pic>
    </p:spTree>
    <p:extLst>
      <p:ext uri="{BB962C8B-B14F-4D97-AF65-F5344CB8AC3E}">
        <p14:creationId xmlns="" xmlns:p14="http://schemas.microsoft.com/office/powerpoint/2010/main" val="265454248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06670" y="190313"/>
            <a:ext cx="4616824" cy="1154393"/>
          </a:xfrm>
        </p:spPr>
        <p:txBody>
          <a:bodyPr>
            <a:normAutofit fontScale="90000"/>
          </a:bodyPr>
          <a:lstStyle/>
          <a:p>
            <a:r>
              <a:rPr lang="ar-SA" b="1" dirty="0">
                <a:solidFill>
                  <a:srgbClr val="008000"/>
                </a:solidFill>
              </a:rPr>
              <a:t>محاور </a:t>
            </a:r>
            <a:r>
              <a:rPr lang="ar-SA" b="1" dirty="0" smtClean="0">
                <a:solidFill>
                  <a:srgbClr val="008000"/>
                </a:solidFill>
              </a:rPr>
              <a:t>البرنامج التدريبي..</a:t>
            </a:r>
            <a:endParaRPr lang="ar-SA" b="1" dirty="0">
              <a:solidFill>
                <a:srgbClr val="008000"/>
              </a:solidFill>
            </a:endParaRPr>
          </a:p>
        </p:txBody>
      </p:sp>
      <p:sp>
        <p:nvSpPr>
          <p:cNvPr id="3" name="عنصر نائب للمحتوى 2"/>
          <p:cNvSpPr>
            <a:spLocks noGrp="1"/>
          </p:cNvSpPr>
          <p:nvPr>
            <p:ph idx="1"/>
          </p:nvPr>
        </p:nvSpPr>
        <p:spPr>
          <a:xfrm>
            <a:off x="5526742" y="1287743"/>
            <a:ext cx="5472952" cy="2611904"/>
          </a:xfrm>
        </p:spPr>
        <p:txBody>
          <a:bodyPr>
            <a:normAutofit/>
          </a:bodyPr>
          <a:lstStyle/>
          <a:p>
            <a:pPr marL="0" indent="0">
              <a:lnSpc>
                <a:spcPct val="150000"/>
              </a:lnSpc>
              <a:buNone/>
            </a:pPr>
            <a:r>
              <a:rPr lang="ar-SA" sz="3200" b="1" dirty="0" smtClean="0">
                <a:cs typeface="+mj-cs"/>
              </a:rPr>
              <a:t>1 . طبيعة </a:t>
            </a:r>
            <a:r>
              <a:rPr lang="ar-SA" sz="3200" b="1" dirty="0">
                <a:cs typeface="+mj-cs"/>
              </a:rPr>
              <a:t>الفكر الضال. </a:t>
            </a:r>
            <a:endParaRPr lang="ar-SA" sz="3200" b="1" dirty="0" smtClean="0">
              <a:cs typeface="+mj-cs"/>
            </a:endParaRPr>
          </a:p>
          <a:p>
            <a:pPr marL="0" indent="0">
              <a:lnSpc>
                <a:spcPct val="150000"/>
              </a:lnSpc>
              <a:buNone/>
            </a:pPr>
            <a:r>
              <a:rPr lang="ar-SA" sz="3200" b="1" dirty="0">
                <a:cs typeface="+mj-cs"/>
              </a:rPr>
              <a:t>2</a:t>
            </a:r>
            <a:r>
              <a:rPr lang="ar-SA" sz="3200" b="1" dirty="0" smtClean="0">
                <a:cs typeface="+mj-cs"/>
              </a:rPr>
              <a:t>. مفهوم </a:t>
            </a:r>
            <a:r>
              <a:rPr lang="ar-SA" sz="3200" b="1" dirty="0">
                <a:cs typeface="+mj-cs"/>
              </a:rPr>
              <a:t>الذات والوقاية من الفكر الضال </a:t>
            </a:r>
            <a:endParaRPr lang="ar-SA" sz="3200" b="1" dirty="0" smtClean="0">
              <a:cs typeface="+mj-cs"/>
            </a:endParaRPr>
          </a:p>
          <a:p>
            <a:pPr marL="0" indent="0">
              <a:lnSpc>
                <a:spcPct val="150000"/>
              </a:lnSpc>
              <a:buNone/>
            </a:pPr>
            <a:r>
              <a:rPr lang="ar-SA" sz="3200" b="1" dirty="0" smtClean="0">
                <a:cs typeface="+mj-cs"/>
              </a:rPr>
              <a:t>3 . مواجهة </a:t>
            </a:r>
            <a:r>
              <a:rPr lang="ar-SA" sz="3200" b="1" dirty="0">
                <a:cs typeface="+mj-cs"/>
              </a:rPr>
              <a:t>الفكر الضال.</a:t>
            </a:r>
          </a:p>
        </p:txBody>
      </p:sp>
      <p:pic>
        <p:nvPicPr>
          <p:cNvPr id="5" name="صورة 4"/>
          <p:cNvPicPr>
            <a:picLocks noChangeAspect="1"/>
          </p:cNvPicPr>
          <p:nvPr/>
        </p:nvPicPr>
        <p:blipFill>
          <a:blip r:embed="rId2" cstate="print">
            <a:clrChange>
              <a:clrFrom>
                <a:srgbClr val="F2D756"/>
              </a:clrFrom>
              <a:clrTo>
                <a:srgbClr val="F2D756">
                  <a:alpha val="0"/>
                </a:srgbClr>
              </a:clrTo>
            </a:clrChange>
            <a:extLst>
              <a:ext uri="{28A0092B-C50C-407E-A947-70E740481C1C}">
                <a14:useLocalDpi xmlns="" xmlns:a14="http://schemas.microsoft.com/office/drawing/2010/main" val="0"/>
              </a:ext>
            </a:extLst>
          </a:blip>
          <a:stretch>
            <a:fillRect/>
          </a:stretch>
        </p:blipFill>
        <p:spPr>
          <a:xfrm>
            <a:off x="246529" y="215153"/>
            <a:ext cx="4386490" cy="6271559"/>
          </a:xfrm>
          <a:prstGeom prst="rect">
            <a:avLst/>
          </a:prstGeom>
        </p:spPr>
      </p:pic>
      <p:pic>
        <p:nvPicPr>
          <p:cNvPr id="6" name="صورة 5" descr="images (1).jpg"/>
          <p:cNvPicPr>
            <a:picLocks noChangeAspect="1"/>
          </p:cNvPicPr>
          <p:nvPr/>
        </p:nvPicPr>
        <p:blipFill>
          <a:blip r:embed="rId3" cstate="print"/>
          <a:stretch>
            <a:fillRect/>
          </a:stretch>
        </p:blipFill>
        <p:spPr>
          <a:xfrm>
            <a:off x="4867836" y="4233583"/>
            <a:ext cx="7100048" cy="2261346"/>
          </a:xfrm>
          <a:prstGeom prst="rect">
            <a:avLst/>
          </a:prstGeom>
        </p:spPr>
      </p:pic>
    </p:spTree>
    <p:extLst>
      <p:ext uri="{BB962C8B-B14F-4D97-AF65-F5344CB8AC3E}">
        <p14:creationId xmlns="" xmlns:p14="http://schemas.microsoft.com/office/powerpoint/2010/main" val="254309801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s (17).jpg"/>
          <p:cNvPicPr>
            <a:picLocks noChangeAspect="1"/>
          </p:cNvPicPr>
          <p:nvPr/>
        </p:nvPicPr>
        <p:blipFill>
          <a:blip r:embed="rId2" cstate="print"/>
          <a:stretch>
            <a:fillRect/>
          </a:stretch>
        </p:blipFill>
        <p:spPr>
          <a:xfrm>
            <a:off x="2685144" y="1240065"/>
            <a:ext cx="6284686" cy="35351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a:solidFill>
                  <a:srgbClr val="008000"/>
                </a:solidFill>
              </a:rPr>
              <a:t>توصيف البرنامج </a:t>
            </a:r>
            <a:r>
              <a:rPr lang="ar-SA" sz="3600" dirty="0" smtClean="0">
                <a:solidFill>
                  <a:srgbClr val="008000"/>
                </a:solidFill>
              </a:rPr>
              <a:t>التدريبي</a:t>
            </a:r>
            <a:endParaRPr lang="ar-SA" sz="3600" dirty="0">
              <a:solidFill>
                <a:srgbClr val="008000"/>
              </a:solidFill>
            </a:endParaRPr>
          </a:p>
        </p:txBody>
      </p:sp>
      <p:pic>
        <p:nvPicPr>
          <p:cNvPr id="4" name="صورة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83335" y="0"/>
            <a:ext cx="3901550" cy="2363561"/>
          </a:xfrm>
          <a:prstGeom prst="rect">
            <a:avLst/>
          </a:prstGeom>
        </p:spPr>
      </p:pic>
      <p:sp>
        <p:nvSpPr>
          <p:cNvPr id="3" name="مربع نص 2"/>
          <p:cNvSpPr txBox="1"/>
          <p:nvPr/>
        </p:nvSpPr>
        <p:spPr>
          <a:xfrm>
            <a:off x="605307" y="2448497"/>
            <a:ext cx="10792497" cy="3477875"/>
          </a:xfrm>
          <a:prstGeom prst="rect">
            <a:avLst/>
          </a:prstGeom>
          <a:noFill/>
        </p:spPr>
        <p:txBody>
          <a:bodyPr wrap="square" rtlCol="1">
            <a:spAutoFit/>
          </a:bodyPr>
          <a:lstStyle/>
          <a:p>
            <a:r>
              <a:rPr lang="ar-SA" sz="4400" b="1" dirty="0" smtClean="0">
                <a:solidFill>
                  <a:srgbClr val="008000"/>
                </a:solidFill>
                <a:cs typeface="+mj-cs"/>
              </a:rPr>
              <a:t>اسم البرنامج التدريبي: </a:t>
            </a:r>
            <a:r>
              <a:rPr lang="ar-SA" sz="4400" b="1" dirty="0" smtClean="0">
                <a:cs typeface="+mj-cs"/>
              </a:rPr>
              <a:t>وطني انتمائي – برنامج لوقاية الطلاب من الفكر الضال.</a:t>
            </a:r>
          </a:p>
          <a:p>
            <a:r>
              <a:rPr lang="ar-SA" sz="4400" b="1" dirty="0" smtClean="0">
                <a:solidFill>
                  <a:srgbClr val="008000"/>
                </a:solidFill>
                <a:cs typeface="+mj-cs"/>
              </a:rPr>
              <a:t>الفئة المستهدفة في البرنامج: </a:t>
            </a:r>
            <a:r>
              <a:rPr lang="ar-SA" sz="4400" b="1" dirty="0" smtClean="0">
                <a:cs typeface="+mj-cs"/>
              </a:rPr>
              <a:t>المعلمين و المعلمات لوقاية الطلاب من الفكر الضال.</a:t>
            </a:r>
          </a:p>
          <a:p>
            <a:r>
              <a:rPr lang="ar-SA" sz="4400" b="1" dirty="0">
                <a:solidFill>
                  <a:srgbClr val="008000"/>
                </a:solidFill>
                <a:cs typeface="+mj-cs"/>
              </a:rPr>
              <a:t>المدة الزمنية للبرنامج </a:t>
            </a:r>
            <a:r>
              <a:rPr lang="ar-SA" sz="4400" b="1" dirty="0" smtClean="0">
                <a:solidFill>
                  <a:srgbClr val="008000"/>
                </a:solidFill>
                <a:cs typeface="+mj-cs"/>
              </a:rPr>
              <a:t>: </a:t>
            </a:r>
            <a:r>
              <a:rPr lang="ar-SA" sz="4400" b="1" dirty="0" smtClean="0">
                <a:cs typeface="+mj-cs"/>
              </a:rPr>
              <a:t>يوم- 6ساعات و نصف</a:t>
            </a:r>
            <a:endParaRPr lang="ar-SA" sz="4400" b="1" dirty="0">
              <a:cs typeface="+mj-cs"/>
            </a:endParaRPr>
          </a:p>
        </p:txBody>
      </p:sp>
    </p:spTree>
    <p:extLst>
      <p:ext uri="{BB962C8B-B14F-4D97-AF65-F5344CB8AC3E}">
        <p14:creationId xmlns="" xmlns:p14="http://schemas.microsoft.com/office/powerpoint/2010/main" val="315024666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هم منحني إلى الأسفل 3"/>
          <p:cNvSpPr/>
          <p:nvPr/>
        </p:nvSpPr>
        <p:spPr>
          <a:xfrm rot="913200">
            <a:off x="2857477" y="1000108"/>
            <a:ext cx="5238787" cy="22145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p:cNvSpPr/>
          <p:nvPr/>
        </p:nvSpPr>
        <p:spPr>
          <a:xfrm>
            <a:off x="2000222" y="4357695"/>
            <a:ext cx="836169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مقطع فيديو</a:t>
            </a:r>
            <a:endParaRPr lang="ar-SA"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794250" y="3084513"/>
          <a:ext cx="2601913" cy="687387"/>
        </p:xfrm>
        <a:graphic>
          <a:graphicData uri="http://schemas.openxmlformats.org/presentationml/2006/ole">
            <p:oleObj spid="_x0000_s1026" name="حزمة" showAsIcon="1" r:id="rId3" imgW="2601720" imgH="686880" progId="Package">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senses.jpg"/>
          <p:cNvPicPr>
            <a:picLocks noGrp="1" noChangeAspect="1"/>
          </p:cNvPicPr>
          <p:nvPr>
            <p:ph idx="1"/>
          </p:nvPr>
        </p:nvPicPr>
        <p:blipFill>
          <a:blip r:embed="rId2" cstate="print"/>
          <a:stretch>
            <a:fillRect/>
          </a:stretch>
        </p:blipFill>
        <p:spPr>
          <a:xfrm>
            <a:off x="12192000" y="-599277"/>
            <a:ext cx="3048021" cy="1198554"/>
          </a:xfrm>
        </p:spPr>
      </p:pic>
      <p:sp>
        <p:nvSpPr>
          <p:cNvPr id="4" name="سهم منحني إلى الأعلى 3"/>
          <p:cNvSpPr/>
          <p:nvPr/>
        </p:nvSpPr>
        <p:spPr>
          <a:xfrm rot="16200000">
            <a:off x="6858005" y="1309673"/>
            <a:ext cx="1428760" cy="1809763"/>
          </a:xfrm>
          <a:prstGeom prst="bentUpArrow">
            <a:avLst>
              <a:gd name="adj1" fmla="val 1509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منحني 8"/>
          <p:cNvSpPr/>
          <p:nvPr/>
        </p:nvSpPr>
        <p:spPr>
          <a:xfrm rot="16200000">
            <a:off x="9308617" y="1692768"/>
            <a:ext cx="1099568" cy="3714776"/>
          </a:xfrm>
          <a:prstGeom prst="bentArrow">
            <a:avLst>
              <a:gd name="adj1" fmla="val 18603"/>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10" name="صورة 9" descr="thumbnail.jpg"/>
          <p:cNvPicPr>
            <a:picLocks noChangeAspect="1"/>
          </p:cNvPicPr>
          <p:nvPr/>
        </p:nvPicPr>
        <p:blipFill>
          <a:blip r:embed="rId3" cstate="print"/>
          <a:stretch>
            <a:fillRect/>
          </a:stretch>
        </p:blipFill>
        <p:spPr>
          <a:xfrm>
            <a:off x="4571989" y="928672"/>
            <a:ext cx="2032000" cy="785817"/>
          </a:xfrm>
          <a:prstGeom prst="rect">
            <a:avLst/>
          </a:prstGeom>
        </p:spPr>
      </p:pic>
      <p:sp>
        <p:nvSpPr>
          <p:cNvPr id="16" name="سهم إلى اليسار واليمين والأعلى 15"/>
          <p:cNvSpPr/>
          <p:nvPr/>
        </p:nvSpPr>
        <p:spPr>
          <a:xfrm rot="10800000">
            <a:off x="1523968" y="3643314"/>
            <a:ext cx="2286016" cy="100013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8572518" y="1254431"/>
            <a:ext cx="3086082"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تنبيه</a:t>
            </a:r>
          </a:p>
          <a:p>
            <a:pPr algn="ctr"/>
            <a:r>
              <a:rPr lang="ar-SA"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ar-SA" sz="4000" b="1" cap="none" spc="0" dirty="0" smtClean="0">
                <a:ln w="11430"/>
                <a:solidFill>
                  <a:srgbClr val="FFFF00"/>
                </a:solidFill>
                <a:effectLst>
                  <a:outerShdw blurRad="50800" dist="39000" dir="5460000" algn="tl">
                    <a:srgbClr val="000000">
                      <a:alpha val="38000"/>
                    </a:srgbClr>
                  </a:outerShdw>
                </a:effectLst>
              </a:rPr>
              <a:t>التأثيرات</a:t>
            </a:r>
            <a:r>
              <a:rPr lang="ar-SA"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ar-SA"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مستطيل 17"/>
          <p:cNvSpPr/>
          <p:nvPr/>
        </p:nvSpPr>
        <p:spPr>
          <a:xfrm>
            <a:off x="6762755" y="1071546"/>
            <a:ext cx="1905013" cy="36933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b="1" cap="all" spc="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المراكز العصبية</a:t>
            </a:r>
            <a:endParaRPr lang="ar-SA" b="1" cap="all" spc="0"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مستطيل 18"/>
          <p:cNvSpPr/>
          <p:nvPr/>
        </p:nvSpPr>
        <p:spPr>
          <a:xfrm>
            <a:off x="666712" y="2714621"/>
            <a:ext cx="4191029" cy="1015663"/>
          </a:xfrm>
          <a:prstGeom prst="rect">
            <a:avLst/>
          </a:prstGeom>
          <a:noFill/>
        </p:spPr>
        <p:txBody>
          <a:bodyPr wrap="square" lIns="91440" tIns="45720" rIns="91440" bIns="45720">
            <a:spAutoFit/>
          </a:bodyPr>
          <a:lstStyle/>
          <a:p>
            <a:pPr algn="ctr"/>
            <a:r>
              <a:rPr lang="ar-SA" sz="6000" b="1" cap="none" spc="0"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الاستجابة</a:t>
            </a:r>
            <a:endParaRPr lang="ar-SA" sz="6000" b="1" cap="none" spc="0"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p:txBody>
      </p:sp>
      <p:sp>
        <p:nvSpPr>
          <p:cNvPr id="20" name="مستطيل 19"/>
          <p:cNvSpPr/>
          <p:nvPr/>
        </p:nvSpPr>
        <p:spPr>
          <a:xfrm>
            <a:off x="4320525" y="382884"/>
            <a:ext cx="2473754" cy="400110"/>
          </a:xfrm>
          <a:prstGeom prst="rect">
            <a:avLst/>
          </a:prstGeom>
          <a:solidFill>
            <a:schemeClr val="accent5">
              <a:lumMod val="50000"/>
            </a:schemeClr>
          </a:solidFill>
        </p:spPr>
        <p:txBody>
          <a:bodyPr wrap="none" lIns="91440" tIns="45720" rIns="91440" bIns="45720">
            <a:spAutoFit/>
          </a:bodyPr>
          <a:lstStyle/>
          <a:p>
            <a:pPr algn="ctr"/>
            <a:r>
              <a:rPr lang="ar-SA" sz="2000" b="1" cap="none" spc="0" dirty="0" smtClean="0">
                <a:ln w="17780" cmpd="sng">
                  <a:solidFill>
                    <a:srgbClr val="FFFFFF"/>
                  </a:solidFill>
                  <a:prstDash val="solid"/>
                  <a:miter lim="800000"/>
                </a:ln>
                <a:solidFill>
                  <a:schemeClr val="accent6">
                    <a:lumMod val="75000"/>
                  </a:schemeClr>
                </a:solidFill>
                <a:effectLst>
                  <a:outerShdw blurRad="50800" algn="tl" rotWithShape="0">
                    <a:srgbClr val="000000"/>
                  </a:outerShdw>
                </a:effectLst>
              </a:rPr>
              <a:t>الأعصاب المصدرة إلى المخ</a:t>
            </a:r>
            <a:endParaRPr lang="ar-SA" sz="20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endParaRPr>
          </a:p>
        </p:txBody>
      </p:sp>
      <p:sp>
        <p:nvSpPr>
          <p:cNvPr id="23" name="سهم منحني إلى الأعلى 22"/>
          <p:cNvSpPr/>
          <p:nvPr/>
        </p:nvSpPr>
        <p:spPr>
          <a:xfrm rot="10800000">
            <a:off x="2095472" y="1643050"/>
            <a:ext cx="2381267" cy="1428760"/>
          </a:xfrm>
          <a:prstGeom prst="bentUpArrow">
            <a:avLst>
              <a:gd name="adj1" fmla="val 15093"/>
              <a:gd name="adj2" fmla="val 209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صورة 20" descr="thumbnail (1).jpg"/>
          <p:cNvPicPr>
            <a:picLocks noChangeAspect="1"/>
          </p:cNvPicPr>
          <p:nvPr/>
        </p:nvPicPr>
        <p:blipFill>
          <a:blip r:embed="rId4" cstate="print"/>
          <a:stretch>
            <a:fillRect/>
          </a:stretch>
        </p:blipFill>
        <p:spPr>
          <a:xfrm>
            <a:off x="4571989" y="1785926"/>
            <a:ext cx="2032000" cy="785818"/>
          </a:xfrm>
          <a:prstGeom prst="rect">
            <a:avLst/>
          </a:prstGeom>
        </p:spPr>
      </p:pic>
      <p:pic>
        <p:nvPicPr>
          <p:cNvPr id="22" name="صورة 21" descr="images.jpg"/>
          <p:cNvPicPr>
            <a:picLocks noChangeAspect="1"/>
          </p:cNvPicPr>
          <p:nvPr/>
        </p:nvPicPr>
        <p:blipFill>
          <a:blip r:embed="rId5" cstate="print"/>
          <a:stretch>
            <a:fillRect/>
          </a:stretch>
        </p:blipFill>
        <p:spPr>
          <a:xfrm>
            <a:off x="320993" y="3473767"/>
            <a:ext cx="1119188" cy="1212533"/>
          </a:xfrm>
          <a:prstGeom prst="rect">
            <a:avLst/>
          </a:prstGeom>
        </p:spPr>
      </p:pic>
      <p:pic>
        <p:nvPicPr>
          <p:cNvPr id="25" name="صورة 24" descr="images (1).jpg"/>
          <p:cNvPicPr>
            <a:picLocks noChangeAspect="1"/>
          </p:cNvPicPr>
          <p:nvPr/>
        </p:nvPicPr>
        <p:blipFill>
          <a:blip r:embed="rId6" cstate="print"/>
          <a:stretch>
            <a:fillRect/>
          </a:stretch>
        </p:blipFill>
        <p:spPr>
          <a:xfrm>
            <a:off x="9784079" y="2720339"/>
            <a:ext cx="1022985" cy="914401"/>
          </a:xfrm>
          <a:prstGeom prst="rect">
            <a:avLst/>
          </a:prstGeom>
        </p:spPr>
      </p:pic>
      <p:pic>
        <p:nvPicPr>
          <p:cNvPr id="27" name="صورة 26" descr="الأذن.jpg"/>
          <p:cNvPicPr>
            <a:picLocks noChangeAspect="1"/>
          </p:cNvPicPr>
          <p:nvPr/>
        </p:nvPicPr>
        <p:blipFill>
          <a:blip r:embed="rId7" cstate="print"/>
          <a:stretch>
            <a:fillRect/>
          </a:stretch>
        </p:blipFill>
        <p:spPr>
          <a:xfrm>
            <a:off x="8629650" y="2731770"/>
            <a:ext cx="1104900" cy="925830"/>
          </a:xfrm>
          <a:prstGeom prst="rect">
            <a:avLst/>
          </a:prstGeom>
        </p:spPr>
      </p:pic>
      <p:pic>
        <p:nvPicPr>
          <p:cNvPr id="28" name="صورة 27" descr="images (6).jpg"/>
          <p:cNvPicPr>
            <a:picLocks noChangeAspect="1"/>
          </p:cNvPicPr>
          <p:nvPr/>
        </p:nvPicPr>
        <p:blipFill>
          <a:blip r:embed="rId8" cstate="print"/>
          <a:stretch>
            <a:fillRect/>
          </a:stretch>
        </p:blipFill>
        <p:spPr>
          <a:xfrm>
            <a:off x="3924300" y="3383280"/>
            <a:ext cx="1150620" cy="1211581"/>
          </a:xfrm>
          <a:prstGeom prst="rect">
            <a:avLst/>
          </a:prstGeom>
        </p:spPr>
      </p:pic>
      <p:pic>
        <p:nvPicPr>
          <p:cNvPr id="29" name="صورة 28" descr="images (5).jpg"/>
          <p:cNvPicPr>
            <a:picLocks noChangeAspect="1"/>
          </p:cNvPicPr>
          <p:nvPr/>
        </p:nvPicPr>
        <p:blipFill>
          <a:blip r:embed="rId9" cstate="print"/>
          <a:stretch>
            <a:fillRect/>
          </a:stretch>
        </p:blipFill>
        <p:spPr>
          <a:xfrm>
            <a:off x="10858500" y="2720340"/>
            <a:ext cx="891540" cy="891540"/>
          </a:xfrm>
          <a:prstGeom prst="rect">
            <a:avLst/>
          </a:prstGeom>
        </p:spPr>
      </p:pic>
      <p:pic>
        <p:nvPicPr>
          <p:cNvPr id="31" name="صورة 30" descr="images (11).jpg"/>
          <p:cNvPicPr>
            <a:picLocks noChangeAspect="1"/>
          </p:cNvPicPr>
          <p:nvPr/>
        </p:nvPicPr>
        <p:blipFill>
          <a:blip r:embed="rId10" cstate="print"/>
          <a:stretch>
            <a:fillRect/>
          </a:stretch>
        </p:blipFill>
        <p:spPr>
          <a:xfrm>
            <a:off x="1257300" y="4869179"/>
            <a:ext cx="2903220" cy="1623061"/>
          </a:xfrm>
          <a:prstGeom prst="rect">
            <a:avLst/>
          </a:prstGeom>
        </p:spPr>
      </p:pic>
      <p:sp>
        <p:nvSpPr>
          <p:cNvPr id="24" name="مستطيل مستدير الزوايا 23"/>
          <p:cNvSpPr/>
          <p:nvPr/>
        </p:nvSpPr>
        <p:spPr>
          <a:xfrm>
            <a:off x="6054436" y="5555673"/>
            <a:ext cx="5888182" cy="983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rPr>
              <a:t>مدخل لمكونات الجلسة الأولى (سؤال عليه جائزة) </a:t>
            </a:r>
            <a:endParaRPr lang="ar-SA" sz="2400" b="1"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cstate="print"/>
          <a:srcRect l="18492" t="8952" r="19168" b="4919"/>
          <a:stretch/>
        </p:blipFill>
        <p:spPr>
          <a:xfrm>
            <a:off x="0" y="0"/>
            <a:ext cx="12192000" cy="6857999"/>
          </a:xfrm>
          <a:prstGeom prst="rect">
            <a:avLst/>
          </a:prstGeom>
        </p:spPr>
      </p:pic>
    </p:spTree>
    <p:extLst>
      <p:ext uri="{BB962C8B-B14F-4D97-AF65-F5344CB8AC3E}">
        <p14:creationId xmlns="" xmlns:p14="http://schemas.microsoft.com/office/powerpoint/2010/main" val="230631869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378303"/>
                </a:solidFill>
              </a:rPr>
              <a:t>طبيعة الفكر الضال</a:t>
            </a:r>
            <a:endParaRPr lang="ar-SA" sz="4000" dirty="0">
              <a:solidFill>
                <a:srgbClr val="378303"/>
              </a:solidFill>
            </a:endParaRPr>
          </a:p>
        </p:txBody>
      </p:sp>
      <p:pic>
        <p:nvPicPr>
          <p:cNvPr id="4" name="عنصر نائب للمحتوى 3"/>
          <p:cNvPicPr>
            <a:picLocks noGrp="1" noChangeAspect="1"/>
          </p:cNvPicPr>
          <p:nvPr>
            <p:ph idx="1"/>
          </p:nvPr>
        </p:nvPicPr>
        <p:blipFill rotWithShape="1">
          <a:blip r:embed="rId2" cstate="print">
            <a:clrChange>
              <a:clrFrom>
                <a:srgbClr val="DFE4DF"/>
              </a:clrFrom>
              <a:clrTo>
                <a:srgbClr val="DFE4DF">
                  <a:alpha val="0"/>
                </a:srgbClr>
              </a:clrTo>
            </a:clrChange>
          </a:blip>
          <a:srcRect l="33289" t="17831" r="35818" b="25933"/>
          <a:stretch/>
        </p:blipFill>
        <p:spPr>
          <a:xfrm>
            <a:off x="2781837" y="2012660"/>
            <a:ext cx="5950039" cy="4233593"/>
          </a:xfrm>
          <a:prstGeom prst="rect">
            <a:avLst/>
          </a:prstGeom>
        </p:spPr>
      </p:pic>
    </p:spTree>
    <p:extLst>
      <p:ext uri="{BB962C8B-B14F-4D97-AF65-F5344CB8AC3E}">
        <p14:creationId xmlns="" xmlns:p14="http://schemas.microsoft.com/office/powerpoint/2010/main" val="66805880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378303"/>
                </a:solidFill>
              </a:rPr>
              <a:t>الارتباط بين المكونات النفسية للشخصية الانسانية</a:t>
            </a:r>
            <a:endParaRPr lang="ar-SA" sz="3200" dirty="0">
              <a:solidFill>
                <a:srgbClr val="378303"/>
              </a:solidFill>
            </a:endParaRPr>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15508121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8940100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عنصر نائب للمحتوى 3"/>
          <p:cNvSpPr>
            <a:spLocks noGrp="1"/>
          </p:cNvSpPr>
          <p:nvPr>
            <p:ph idx="1"/>
          </p:nvPr>
        </p:nvSpPr>
        <p:spPr/>
        <p:txBody>
          <a:bodyPr/>
          <a:lstStyle/>
          <a:p>
            <a:endParaRPr lang="ar-SA" dirty="0" smtClean="0"/>
          </a:p>
          <a:p>
            <a:endParaRPr lang="ar-SA" dirty="0"/>
          </a:p>
        </p:txBody>
      </p:sp>
      <p:sp>
        <p:nvSpPr>
          <p:cNvPr id="10" name="عنصر نائب للمحتوى 2"/>
          <p:cNvSpPr txBox="1">
            <a:spLocks/>
          </p:cNvSpPr>
          <p:nvPr/>
        </p:nvSpPr>
        <p:spPr>
          <a:xfrm>
            <a:off x="722290" y="2284055"/>
            <a:ext cx="10515600"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dirty="0" smtClean="0"/>
              <a:t> </a:t>
            </a:r>
            <a:endParaRPr lang="ar-SA" dirty="0"/>
          </a:p>
        </p:txBody>
      </p:sp>
      <p:pic>
        <p:nvPicPr>
          <p:cNvPr id="11" name="Picture 2" descr="لاوتسي راقب ذاتك ونفسك"/>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452" y="974726"/>
            <a:ext cx="8457406" cy="48042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183309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s (24).jpg"/>
          <p:cNvPicPr>
            <a:picLocks noChangeAspect="1"/>
          </p:cNvPicPr>
          <p:nvPr/>
        </p:nvPicPr>
        <p:blipFill>
          <a:blip r:embed="rId2" cstate="print"/>
          <a:stretch>
            <a:fillRect/>
          </a:stretch>
        </p:blipFill>
        <p:spPr>
          <a:xfrm>
            <a:off x="1465942" y="968827"/>
            <a:ext cx="8766629" cy="49312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s (25).jpg"/>
          <p:cNvPicPr>
            <a:picLocks noChangeAspect="1"/>
          </p:cNvPicPr>
          <p:nvPr/>
        </p:nvPicPr>
        <p:blipFill>
          <a:blip r:embed="rId2" cstate="print"/>
          <a:stretch>
            <a:fillRect/>
          </a:stretch>
        </p:blipFill>
        <p:spPr>
          <a:xfrm>
            <a:off x="1872343" y="1272722"/>
            <a:ext cx="8200571" cy="461282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11480" y="388620"/>
            <a:ext cx="1140714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200" b="1" dirty="0" smtClean="0">
              <a:solidFill>
                <a:srgbClr val="E71C5A"/>
              </a:solidFill>
              <a:latin typeface="Tahoma" pitchFamily="34" charset="0"/>
              <a:ea typeface="Times New Roman" pitchFamily="18" charset="0"/>
              <a:cs typeface="Tahoma"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200" b="1" dirty="0" smtClean="0">
              <a:solidFill>
                <a:srgbClr val="E71C5A"/>
              </a:solidFill>
              <a:latin typeface="Tahoma" pitchFamily="34" charset="0"/>
              <a:ea typeface="Times New Roman" pitchFamily="18"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noFill/>
                </a:ln>
                <a:solidFill>
                  <a:srgbClr val="336699"/>
                </a:solidFill>
                <a:effectLst/>
                <a:latin typeface="Tahoma" pitchFamily="34" charset="0"/>
                <a:ea typeface="Times New Roman" pitchFamily="18" charset="0"/>
                <a:cs typeface="PT Bold Mirror" pitchFamily="2" charset="-78"/>
              </a:rPr>
              <a:t>إضاءة :</a:t>
            </a:r>
            <a:endParaRPr kumimoji="0" lang="en-US" sz="5400" b="1" i="0" u="none" strike="noStrike" cap="none" normalizeH="0" baseline="0" dirty="0" smtClean="0">
              <a:ln>
                <a:noFill/>
              </a:ln>
              <a:solidFill>
                <a:srgbClr val="336699"/>
              </a:solidFill>
              <a:effectLst/>
              <a:latin typeface="Arial" pitchFamily="34" charset="0"/>
              <a:cs typeface="PT Bold Mirro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إن مشاهدات الناس تنصب في الغالب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على السلوكيات الظاهرة للإنسان</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 فمن ثم يحكمون على الشخص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بحسنه أو قبحه ، وصلاحه أو فساده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من خلال ذلك، وهذا طبيعي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لكن هل هذه السلوكيات أتت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من فراغ وبدون عوامل تبعثها ؟</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ahsa\Desktop\الحوار الأسري\3023-london%20agreement%20who%20gain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34840" y="2125981"/>
            <a:ext cx="7203440" cy="4254818"/>
          </a:xfrm>
          <a:prstGeom prst="rect">
            <a:avLst/>
          </a:prstGeom>
          <a:noFill/>
          <a:ln w="9525">
            <a:noFill/>
            <a:miter lim="800000"/>
            <a:headEnd/>
            <a:tailEnd/>
          </a:ln>
        </p:spPr>
      </p:pic>
      <p:pic>
        <p:nvPicPr>
          <p:cNvPr id="5" name="Picture 3" descr="C:\Users\alahsa\Desktop\الحوار الأسري\agreement.jpg"/>
          <p:cNvPicPr>
            <a:picLocks noChangeAspect="1" noChangeArrowheads="1"/>
          </p:cNvPicPr>
          <p:nvPr/>
        </p:nvPicPr>
        <p:blipFill>
          <a:blip r:embed="rId3" cstate="print"/>
          <a:srcRect/>
          <a:stretch>
            <a:fillRect/>
          </a:stretch>
        </p:blipFill>
        <p:spPr bwMode="auto">
          <a:xfrm>
            <a:off x="500034" y="365760"/>
            <a:ext cx="3729066" cy="2537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25"/>
          <p:cNvSpPr txBox="1">
            <a:spLocks noChangeArrowheads="1"/>
          </p:cNvSpPr>
          <p:nvPr/>
        </p:nvSpPr>
        <p:spPr bwMode="auto">
          <a:xfrm>
            <a:off x="5097780" y="457200"/>
            <a:ext cx="5822630"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cen Samra" pitchFamily="2" charset="-78"/>
                <a:cs typeface="Hacen Samra" pitchFamily="2" charset="-78"/>
              </a:rPr>
              <a:t>نشاط تعارف </a:t>
            </a:r>
          </a:p>
        </p:txBody>
      </p:sp>
      <p:sp>
        <p:nvSpPr>
          <p:cNvPr id="7" name="مستطيل مستدير الزوايا 6"/>
          <p:cNvSpPr/>
          <p:nvPr/>
        </p:nvSpPr>
        <p:spPr>
          <a:xfrm>
            <a:off x="480060" y="3314700"/>
            <a:ext cx="3634740"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FFFF00"/>
                </a:solidFill>
              </a:rPr>
              <a:t>عرفي بنفسك</a:t>
            </a:r>
            <a:endParaRPr lang="ar-SA" sz="4000" b="1" dirty="0">
              <a:solidFill>
                <a:srgbClr val="FFFF00"/>
              </a:solidFill>
            </a:endParaRPr>
          </a:p>
        </p:txBody>
      </p:sp>
      <p:sp>
        <p:nvSpPr>
          <p:cNvPr id="8" name="مستطيل مستدير الزوايا 7"/>
          <p:cNvSpPr/>
          <p:nvPr/>
        </p:nvSpPr>
        <p:spPr>
          <a:xfrm>
            <a:off x="502920" y="4366260"/>
            <a:ext cx="36347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C00000"/>
                </a:solidFill>
              </a:rPr>
              <a:t>هوايتك</a:t>
            </a:r>
            <a:endParaRPr lang="ar-SA" sz="4000" b="1" dirty="0">
              <a:solidFill>
                <a:srgbClr val="C00000"/>
              </a:solidFill>
            </a:endParaRPr>
          </a:p>
        </p:txBody>
      </p:sp>
      <p:sp>
        <p:nvSpPr>
          <p:cNvPr id="9" name="مستطيل مستدير الزوايا 8"/>
          <p:cNvSpPr/>
          <p:nvPr/>
        </p:nvSpPr>
        <p:spPr>
          <a:xfrm>
            <a:off x="480060" y="5372100"/>
            <a:ext cx="3657600" cy="1211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chemeClr val="bg2">
                    <a:lumMod val="10000"/>
                  </a:schemeClr>
                </a:solidFill>
              </a:rPr>
              <a:t>- ماذا تحبين         - ماذا تكرهين</a:t>
            </a:r>
            <a:endParaRPr lang="ar-SA" sz="4000" b="1" dirty="0">
              <a:solidFill>
                <a:schemeClr val="bg2">
                  <a:lumMod val="1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977721" y="2384995"/>
            <a:ext cx="10376079" cy="3232597"/>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normAutofit/>
          </a:bodyPr>
          <a:lstStyle/>
          <a:p>
            <a:r>
              <a:rPr lang="ar-SA" sz="3600" b="1" dirty="0" smtClean="0">
                <a:solidFill>
                  <a:srgbClr val="C00000"/>
                </a:solidFill>
              </a:rPr>
              <a:t>نشاط -1</a:t>
            </a:r>
            <a:endParaRPr lang="ar-SA" sz="3600" b="1" dirty="0">
              <a:solidFill>
                <a:srgbClr val="C00000"/>
              </a:solidFill>
            </a:endParaRPr>
          </a:p>
        </p:txBody>
      </p:sp>
      <p:sp>
        <p:nvSpPr>
          <p:cNvPr id="3" name="عنصر نائب للمحتوى 2"/>
          <p:cNvSpPr>
            <a:spLocks noGrp="1"/>
          </p:cNvSpPr>
          <p:nvPr>
            <p:ph idx="1"/>
          </p:nvPr>
        </p:nvSpPr>
        <p:spPr>
          <a:xfrm>
            <a:off x="451834" y="2826621"/>
            <a:ext cx="10417935" cy="3485278"/>
          </a:xfrm>
        </p:spPr>
        <p:txBody>
          <a:bodyPr/>
          <a:lstStyle/>
          <a:p>
            <a:r>
              <a:rPr lang="ar-SA" b="1" dirty="0">
                <a:sym typeface="AGA Arabesque" panose="05010101010101010101" pitchFamily="2" charset="2"/>
              </a:rPr>
              <a:t></a:t>
            </a:r>
            <a:r>
              <a:rPr lang="ar-SA" b="1" dirty="0"/>
              <a:t>وَأَنَّ هَذَا صِرَاطِي مُسْتَقِيمًا فَاتَّبِعُوهُ وَلاَ تَتَّبِعُواْ السُّبُلَ فَتَفَرَّقَ بِكُمْ عَن سَبِيلِهِ</a:t>
            </a:r>
            <a:r>
              <a:rPr lang="ar-SA" b="1" dirty="0" smtClean="0">
                <a:sym typeface="AGA Arabesque" panose="05010101010101010101" pitchFamily="2" charset="2"/>
              </a:rPr>
              <a:t> .</a:t>
            </a:r>
          </a:p>
          <a:p>
            <a:pPr marL="0" indent="0">
              <a:buNone/>
            </a:pPr>
            <a:r>
              <a:rPr lang="ar-SA" b="1" dirty="0" smtClean="0">
                <a:sym typeface="AGA Arabesque" panose="05010101010101010101" pitchFamily="2" charset="2"/>
              </a:rPr>
              <a:t> و قال </a:t>
            </a:r>
            <a:r>
              <a:rPr lang="ar-SA" b="1" dirty="0" smtClean="0"/>
              <a:t> </a:t>
            </a:r>
            <a:r>
              <a:rPr lang="ar-SA" b="1" dirty="0"/>
              <a:t>الحبيب </a:t>
            </a:r>
            <a:r>
              <a:rPr lang="ar-SA" b="1" dirty="0">
                <a:sym typeface="AGA Arabesque" panose="05010101010101010101" pitchFamily="2" charset="2"/>
              </a:rPr>
              <a:t></a:t>
            </a:r>
            <a:r>
              <a:rPr lang="ar-SA" b="1" dirty="0"/>
              <a:t> : ((لقد تركتكم على البيضاء ليلها كنهارها لا يزيغ عنها بعدي إلا هالك</a:t>
            </a:r>
            <a:r>
              <a:rPr lang="ar-SA" b="1" dirty="0" smtClean="0"/>
              <a:t>».</a:t>
            </a:r>
          </a:p>
          <a:p>
            <a:r>
              <a:rPr lang="ar-SA" b="1" dirty="0"/>
              <a:t> </a:t>
            </a:r>
            <a:r>
              <a:rPr lang="ar-SA" b="1" dirty="0" smtClean="0"/>
              <a:t> من خلال النصين الشريفين السابقين  صوغي تعريفا للفكر الضال.</a:t>
            </a:r>
            <a:endParaRPr lang="ar-SA" dirty="0"/>
          </a:p>
        </p:txBody>
      </p:sp>
      <p:pic>
        <p:nvPicPr>
          <p:cNvPr id="5" name="صورة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6" name="مربع نص 5"/>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114364101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8000"/>
                </a:solidFill>
              </a:rPr>
              <a:t>تعريف الفكر الضال</a:t>
            </a:r>
            <a:endParaRPr lang="ar-SA" dirty="0">
              <a:solidFill>
                <a:srgbClr val="008000"/>
              </a:solidFill>
            </a:endParaRPr>
          </a:p>
        </p:txBody>
      </p:sp>
      <p:sp>
        <p:nvSpPr>
          <p:cNvPr id="3" name="عنصر نائب للمحتوى 2"/>
          <p:cNvSpPr>
            <a:spLocks noGrp="1"/>
          </p:cNvSpPr>
          <p:nvPr>
            <p:ph idx="1"/>
          </p:nvPr>
        </p:nvSpPr>
        <p:spPr/>
        <p:txBody>
          <a:bodyPr>
            <a:normAutofit/>
          </a:bodyPr>
          <a:lstStyle/>
          <a:p>
            <a:endParaRPr lang="ar-SA" b="1" dirty="0" smtClean="0"/>
          </a:p>
        </p:txBody>
      </p:sp>
      <p:sp>
        <p:nvSpPr>
          <p:cNvPr id="4" name="مستطيل مستدير الزوايا 3"/>
          <p:cNvSpPr/>
          <p:nvPr/>
        </p:nvSpPr>
        <p:spPr>
          <a:xfrm>
            <a:off x="723362" y="3657600"/>
            <a:ext cx="10745273" cy="2148840"/>
          </a:xfrm>
          <a:prstGeom prst="roundRect">
            <a:avLst/>
          </a:prstGeom>
          <a:solidFill>
            <a:srgbClr val="003366"/>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b="1" dirty="0"/>
              <a:t>الفكر الضال من منظور اجتماعي هو انتهاك مباشر لقواعد وقوانين ومعايير المجتمع فهو وصمة ترتبط بالفرد المبتعد عن الجماعة المستقيمة داخل المجتمع.</a:t>
            </a:r>
          </a:p>
        </p:txBody>
      </p:sp>
      <p:sp>
        <p:nvSpPr>
          <p:cNvPr id="5" name="مستطيل مستدير الزوايا 4"/>
          <p:cNvSpPr/>
          <p:nvPr/>
        </p:nvSpPr>
        <p:spPr>
          <a:xfrm>
            <a:off x="723361" y="1577340"/>
            <a:ext cx="10745273" cy="1851660"/>
          </a:xfrm>
          <a:prstGeom prst="roundRect">
            <a:avLst/>
          </a:prstGeom>
          <a:solidFill>
            <a:srgbClr val="C00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هو مجموعة من الأفكار غير السوية التي يحملها أصحابها وفق معتقداتهم أياً كانت هذه المعتقدات مع إقصاء كل فكر مخالف.</a:t>
            </a:r>
          </a:p>
        </p:txBody>
      </p:sp>
    </p:spTree>
    <p:extLst>
      <p:ext uri="{BB962C8B-B14F-4D97-AF65-F5344CB8AC3E}">
        <p14:creationId xmlns="" xmlns:p14="http://schemas.microsoft.com/office/powerpoint/2010/main" val="238244942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4261" y="357713"/>
            <a:ext cx="10515600" cy="1325563"/>
          </a:xfrm>
        </p:spPr>
        <p:txBody>
          <a:bodyPr/>
          <a:lstStyle/>
          <a:p>
            <a:r>
              <a:rPr lang="ar-SA" b="1" dirty="0" smtClean="0">
                <a:solidFill>
                  <a:srgbClr val="008000"/>
                </a:solidFill>
                <a:cs typeface="AdvertisingExtraBold" pitchFamily="2" charset="-78"/>
              </a:rPr>
              <a:t>أسباب ظهور الفكر الضال</a:t>
            </a:r>
            <a:endParaRPr lang="ar-SA" dirty="0">
              <a:solidFill>
                <a:srgbClr val="008000"/>
              </a:solidFill>
              <a:cs typeface="AdvertisingExtraBold" pitchFamily="2" charset="-78"/>
            </a:endParaRPr>
          </a:p>
        </p:txBody>
      </p:sp>
      <p:sp>
        <p:nvSpPr>
          <p:cNvPr id="3" name="عنصر نائب للمحتوى 2"/>
          <p:cNvSpPr>
            <a:spLocks noGrp="1"/>
          </p:cNvSpPr>
          <p:nvPr>
            <p:ph idx="1"/>
          </p:nvPr>
        </p:nvSpPr>
        <p:spPr>
          <a:xfrm>
            <a:off x="838200" y="1409700"/>
            <a:ext cx="10515600" cy="4767263"/>
          </a:xfrm>
        </p:spPr>
        <p:txBody>
          <a:bodyPr>
            <a:normAutofit fontScale="47500" lnSpcReduction="20000"/>
          </a:bodyPr>
          <a:lstStyle/>
          <a:p>
            <a:endParaRPr lang="ar-SA" sz="3800" b="1" dirty="0" smtClean="0"/>
          </a:p>
          <a:p>
            <a:r>
              <a:rPr lang="ar-SA" sz="3800" b="1" dirty="0" smtClean="0"/>
              <a:t>أحادية الرأي.</a:t>
            </a:r>
          </a:p>
          <a:p>
            <a:r>
              <a:rPr lang="ar-SA" sz="3800" b="1" dirty="0" smtClean="0"/>
              <a:t>الغلو </a:t>
            </a:r>
            <a:r>
              <a:rPr lang="ar-SA" sz="3800" b="1" dirty="0"/>
              <a:t>و التطرف</a:t>
            </a:r>
          </a:p>
          <a:p>
            <a:r>
              <a:rPr lang="ar-SA" sz="3800" b="1" dirty="0"/>
              <a:t>التفريط في أمور العلم و الدين. </a:t>
            </a:r>
          </a:p>
          <a:p>
            <a:r>
              <a:rPr lang="ar-SA" sz="3800" b="1" dirty="0"/>
              <a:t>ضعف العلم الديني.</a:t>
            </a:r>
          </a:p>
          <a:p>
            <a:r>
              <a:rPr lang="ar-SA" sz="3800" b="1" dirty="0"/>
              <a:t>ضعف الشخصية.</a:t>
            </a:r>
          </a:p>
          <a:p>
            <a:r>
              <a:rPr lang="ar-SA" sz="3800" b="1" dirty="0"/>
              <a:t>ضعف التفكير الناقد.</a:t>
            </a:r>
          </a:p>
          <a:p>
            <a:r>
              <a:rPr lang="ar-SA" sz="3800" b="1" dirty="0"/>
              <a:t>ضعف الأواصر </a:t>
            </a:r>
            <a:r>
              <a:rPr lang="ar-SA" sz="3800" b="1" dirty="0" smtClean="0"/>
              <a:t>الأسرية </a:t>
            </a:r>
            <a:r>
              <a:rPr lang="ar-SA" sz="3800" b="1" dirty="0"/>
              <a:t>و الاجتماعية.</a:t>
            </a:r>
          </a:p>
          <a:p>
            <a:r>
              <a:rPr lang="ar-SA" sz="3800" b="1" dirty="0"/>
              <a:t>انعدام القدوات.</a:t>
            </a:r>
          </a:p>
          <a:p>
            <a:r>
              <a:rPr lang="ar-SA" sz="3800" b="1" dirty="0"/>
              <a:t> الطعن في العلماء.</a:t>
            </a:r>
          </a:p>
          <a:p>
            <a:r>
              <a:rPr lang="ar-SA" sz="3800" b="1" dirty="0"/>
              <a:t>حداثة السن مع قلة العلم.</a:t>
            </a:r>
          </a:p>
          <a:p>
            <a:r>
              <a:rPr lang="ar-SA" sz="3800" b="1" dirty="0"/>
              <a:t>التقليد الأعمى.</a:t>
            </a:r>
          </a:p>
          <a:p>
            <a:r>
              <a:rPr lang="ar-SA" sz="3800" b="1" dirty="0"/>
              <a:t>استحضار أمور غيبية « مثل خروج المهدي المنتظر» و اسقاطها على الواقع.</a:t>
            </a:r>
          </a:p>
          <a:p>
            <a:r>
              <a:rPr lang="ar-SA" sz="3800" b="1" dirty="0"/>
              <a:t>التلبس بعباءة الدين لغرض إسقاط الحكم</a:t>
            </a:r>
          </a:p>
          <a:p>
            <a:r>
              <a:rPr lang="ar-SA" sz="3800" b="1" dirty="0"/>
              <a:t>النبذ و الاقصاء.</a:t>
            </a:r>
          </a:p>
          <a:p>
            <a:endParaRPr lang="ar-SA" sz="3800" dirty="0"/>
          </a:p>
          <a:p>
            <a:endParaRPr lang="ar-SA" dirty="0"/>
          </a:p>
        </p:txBody>
      </p:sp>
      <p:pic>
        <p:nvPicPr>
          <p:cNvPr id="4" name="صورة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13942" y="215364"/>
            <a:ext cx="4597400" cy="6350000"/>
          </a:xfrm>
          <a:prstGeom prst="rect">
            <a:avLst/>
          </a:prstGeom>
        </p:spPr>
      </p:pic>
    </p:spTree>
    <p:extLst>
      <p:ext uri="{BB962C8B-B14F-4D97-AF65-F5344CB8AC3E}">
        <p14:creationId xmlns="" xmlns:p14="http://schemas.microsoft.com/office/powerpoint/2010/main" val="417025077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cs typeface="AdvertisingExtraBold" pitchFamily="2" charset="-78"/>
              </a:rPr>
              <a:t>نشاط 2</a:t>
            </a:r>
            <a:endParaRPr lang="ar-SA" dirty="0">
              <a:solidFill>
                <a:srgbClr val="C00000"/>
              </a:solidFill>
              <a:cs typeface="AdvertisingExtraBold" pitchFamily="2" charset="-78"/>
            </a:endParaRPr>
          </a:p>
        </p:txBody>
      </p:sp>
      <p:sp>
        <p:nvSpPr>
          <p:cNvPr id="3" name="عنصر نائب للمحتوى 2"/>
          <p:cNvSpPr>
            <a:spLocks noGrp="1"/>
          </p:cNvSpPr>
          <p:nvPr>
            <p:ph idx="1"/>
          </p:nvPr>
        </p:nvSpPr>
        <p:spPr>
          <a:xfrm>
            <a:off x="0" y="2044566"/>
            <a:ext cx="11616743" cy="4351338"/>
          </a:xfrm>
        </p:spPr>
        <p:txBody>
          <a:bodyPr/>
          <a:lstStyle/>
          <a:p>
            <a:r>
              <a:rPr lang="ar-SA" dirty="0" smtClean="0">
                <a:cs typeface="AdvertisingBold" pitchFamily="2" charset="-78"/>
              </a:rPr>
              <a:t>يتكون الإنسان  </a:t>
            </a:r>
            <a:r>
              <a:rPr lang="ar-SA" dirty="0">
                <a:cs typeface="AdvertisingBold" pitchFamily="2" charset="-78"/>
              </a:rPr>
              <a:t>من ثلاث مكونات من الناحية النفسية ( معرفي , وجداني , سلوكي ) ما هو </a:t>
            </a:r>
            <a:r>
              <a:rPr lang="ar-SA" dirty="0" smtClean="0">
                <a:cs typeface="AdvertisingBold" pitchFamily="2" charset="-78"/>
              </a:rPr>
              <a:t>تأثير </a:t>
            </a:r>
            <a:r>
              <a:rPr lang="ar-SA" dirty="0">
                <a:cs typeface="AdvertisingBold" pitchFamily="2" charset="-78"/>
              </a:rPr>
              <a:t>الفكر الضال على تلك الجوانب ؟ </a:t>
            </a:r>
            <a:endParaRPr lang="ar-SA" dirty="0" smtClean="0">
              <a:cs typeface="AdvertisingBold" pitchFamily="2" charset="-78"/>
            </a:endParaRPr>
          </a:p>
          <a:p>
            <a:pPr marL="0" indent="0">
              <a:buNone/>
            </a:pPr>
            <a:endParaRPr lang="ar-SA" dirty="0" smtClean="0"/>
          </a:p>
          <a:p>
            <a:pPr marL="0" indent="0">
              <a:buNone/>
            </a:pPr>
            <a:endParaRPr lang="ar-SA" dirty="0"/>
          </a:p>
          <a:p>
            <a:pPr marL="0" indent="0">
              <a:buNone/>
            </a:pPr>
            <a:endParaRPr lang="ar-SA" dirty="0" smtClean="0"/>
          </a:p>
          <a:p>
            <a:pPr marL="0" indent="0">
              <a:buNone/>
            </a:pPr>
            <a:endParaRPr lang="ar-SA" dirty="0" smtClean="0"/>
          </a:p>
          <a:p>
            <a:endParaRPr lang="ar-SA" dirty="0" smtClean="0">
              <a:cs typeface="AdvertisingBold" pitchFamily="2" charset="-78"/>
            </a:endParaRPr>
          </a:p>
          <a:p>
            <a:r>
              <a:rPr lang="ar-SA" dirty="0" smtClean="0">
                <a:cs typeface="AdvertisingBold" pitchFamily="2" charset="-78"/>
              </a:rPr>
              <a:t>مثلي على خط البيانات أنواع السلوك العدواني و التوكيدي و الخاضع .</a:t>
            </a:r>
            <a:endParaRPr lang="ar-SA" dirty="0">
              <a:cs typeface="AdvertisingBold" pitchFamily="2" charset="-78"/>
            </a:endParaRPr>
          </a:p>
        </p:txBody>
      </p:sp>
      <p:cxnSp>
        <p:nvCxnSpPr>
          <p:cNvPr id="7" name="رابط كسهم مستقيم 6"/>
          <p:cNvCxnSpPr/>
          <p:nvPr/>
        </p:nvCxnSpPr>
        <p:spPr>
          <a:xfrm>
            <a:off x="1107046" y="6180737"/>
            <a:ext cx="9977907" cy="25758"/>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flipV="1">
            <a:off x="6465194" y="4443211"/>
            <a:ext cx="12879" cy="12879"/>
          </a:xfrm>
          <a:prstGeom prst="line">
            <a:avLst/>
          </a:prstGeom>
          <a:ln/>
        </p:spPr>
        <p:style>
          <a:lnRef idx="1">
            <a:schemeClr val="accent2"/>
          </a:lnRef>
          <a:fillRef idx="0">
            <a:schemeClr val="accent2"/>
          </a:fillRef>
          <a:effectRef idx="0">
            <a:schemeClr val="accent2"/>
          </a:effectRef>
          <a:fontRef idx="minor">
            <a:schemeClr val="tx1"/>
          </a:fontRef>
        </p:style>
      </p:cxn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8" name="مربع نص 7"/>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pic>
        <p:nvPicPr>
          <p:cNvPr id="4" name="صورة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2943" r="9311" b="37277"/>
          <a:stretch/>
        </p:blipFill>
        <p:spPr>
          <a:xfrm>
            <a:off x="441529" y="2816393"/>
            <a:ext cx="4359499" cy="2875747"/>
          </a:xfrm>
          <a:prstGeom prst="rect">
            <a:avLst/>
          </a:prstGeom>
        </p:spPr>
      </p:pic>
      <p:pic>
        <p:nvPicPr>
          <p:cNvPr id="11" name="صورة 10" descr="images.png"/>
          <p:cNvPicPr>
            <a:picLocks noChangeAspect="1"/>
          </p:cNvPicPr>
          <p:nvPr/>
        </p:nvPicPr>
        <p:blipFill>
          <a:blip r:embed="rId4" cstate="print"/>
          <a:stretch>
            <a:fillRect/>
          </a:stretch>
        </p:blipFill>
        <p:spPr>
          <a:xfrm>
            <a:off x="4741433" y="2977962"/>
            <a:ext cx="6766559" cy="2333625"/>
          </a:xfrm>
          <a:prstGeom prst="rect">
            <a:avLst/>
          </a:prstGeom>
        </p:spPr>
      </p:pic>
    </p:spTree>
    <p:extLst>
      <p:ext uri="{BB962C8B-B14F-4D97-AF65-F5344CB8AC3E}">
        <p14:creationId xmlns="" xmlns:p14="http://schemas.microsoft.com/office/powerpoint/2010/main" val="266842324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تنزيل.jpg"/>
          <p:cNvPicPr>
            <a:picLocks noChangeAspect="1"/>
          </p:cNvPicPr>
          <p:nvPr/>
        </p:nvPicPr>
        <p:blipFill>
          <a:blip r:embed="rId2" cstate="print"/>
          <a:stretch>
            <a:fillRect/>
          </a:stretch>
        </p:blipFill>
        <p:spPr>
          <a:xfrm>
            <a:off x="2162629" y="1426935"/>
            <a:ext cx="7590971" cy="426992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1064" y="298609"/>
            <a:ext cx="11037193" cy="1325563"/>
          </a:xfrm>
        </p:spPr>
        <p:txBody>
          <a:bodyPr>
            <a:normAutofit/>
          </a:bodyPr>
          <a:lstStyle/>
          <a:p>
            <a:r>
              <a:rPr lang="ar-SA" sz="3200" dirty="0">
                <a:solidFill>
                  <a:srgbClr val="008000"/>
                </a:solidFill>
              </a:rPr>
              <a:t>المكونات الأساسية للشخصية الإنسانية والفكر الضال </a:t>
            </a:r>
          </a:p>
        </p:txBody>
      </p:sp>
      <p:pic>
        <p:nvPicPr>
          <p:cNvPr id="4" name="عنصر نائب للمحتوى 3"/>
          <p:cNvPicPr>
            <a:picLocks noChangeAspect="1"/>
          </p:cNvPicPr>
          <p:nvPr/>
        </p:nvPicPr>
        <p:blipFill rotWithShape="1">
          <a:blip r:embed="rId2" cstate="print">
            <a:clrChange>
              <a:clrFrom>
                <a:srgbClr val="F3FFFF"/>
              </a:clrFrom>
              <a:clrTo>
                <a:srgbClr val="F3FFFF">
                  <a:alpha val="0"/>
                </a:srgbClr>
              </a:clrTo>
            </a:clrChange>
            <a:duotone>
              <a:schemeClr val="accent5">
                <a:shade val="45000"/>
                <a:satMod val="135000"/>
              </a:schemeClr>
              <a:prstClr val="white"/>
            </a:duotone>
            <a:extLst>
              <a:ext uri="{BEBA8EAE-BF5A-486C-A8C5-ECC9F3942E4B}">
                <a14:imgProps xmlns="" xmlns:a14="http://schemas.microsoft.com/office/drawing/2010/main">
                  <a14:imgLayer r:embed="rId3">
                    <a14:imgEffect>
                      <a14:colorTemperature colorTemp="5300"/>
                    </a14:imgEffect>
                  </a14:imgLayer>
                </a14:imgProps>
              </a:ext>
            </a:extLst>
          </a:blip>
          <a:srcRect l="64485" t="15714" r="24271" b="71576"/>
          <a:stretch/>
        </p:blipFill>
        <p:spPr>
          <a:xfrm>
            <a:off x="-103368" y="1440750"/>
            <a:ext cx="4370998" cy="5307780"/>
          </a:xfrm>
          <a:prstGeom prst="rect">
            <a:avLst/>
          </a:prstGeom>
        </p:spPr>
      </p:pic>
      <p:sp>
        <p:nvSpPr>
          <p:cNvPr id="3" name="عنصر نائب للمحتوى 2"/>
          <p:cNvSpPr>
            <a:spLocks noGrp="1"/>
          </p:cNvSpPr>
          <p:nvPr>
            <p:ph idx="1"/>
          </p:nvPr>
        </p:nvSpPr>
        <p:spPr>
          <a:xfrm>
            <a:off x="3266583" y="1743440"/>
            <a:ext cx="8095215" cy="3919290"/>
          </a:xfrm>
        </p:spPr>
        <p:txBody>
          <a:bodyPr>
            <a:normAutofit/>
          </a:bodyPr>
          <a:lstStyle/>
          <a:p>
            <a:r>
              <a:rPr lang="ar-SA" dirty="0" smtClean="0">
                <a:solidFill>
                  <a:srgbClr val="C00000"/>
                </a:solidFill>
                <a:cs typeface="+mj-cs"/>
              </a:rPr>
              <a:t>الفكر</a:t>
            </a:r>
          </a:p>
          <a:p>
            <a:endParaRPr lang="ar-SA" dirty="0">
              <a:solidFill>
                <a:srgbClr val="C00000"/>
              </a:solidFill>
              <a:cs typeface="+mj-cs"/>
            </a:endParaRPr>
          </a:p>
          <a:p>
            <a:endParaRPr lang="ar-SA" dirty="0" smtClean="0">
              <a:solidFill>
                <a:srgbClr val="C00000"/>
              </a:solidFill>
              <a:cs typeface="+mj-cs"/>
            </a:endParaRPr>
          </a:p>
          <a:p>
            <a:endParaRPr lang="ar-SA" dirty="0">
              <a:cs typeface="+mj-cs"/>
            </a:endParaRPr>
          </a:p>
        </p:txBody>
      </p:sp>
      <p:sp>
        <p:nvSpPr>
          <p:cNvPr id="5" name="مجسم مشطوف الحواف 4"/>
          <p:cNvSpPr/>
          <p:nvPr/>
        </p:nvSpPr>
        <p:spPr>
          <a:xfrm>
            <a:off x="3498573" y="2247023"/>
            <a:ext cx="6928439" cy="3716456"/>
          </a:xfrm>
          <a:prstGeom prst="bevel">
            <a:avLst/>
          </a:prstGeom>
        </p:spPr>
        <p:style>
          <a:lnRef idx="1">
            <a:schemeClr val="accent1"/>
          </a:lnRef>
          <a:fillRef idx="3">
            <a:schemeClr val="accent1"/>
          </a:fillRef>
          <a:effectRef idx="2">
            <a:schemeClr val="accent1"/>
          </a:effectRef>
          <a:fontRef idx="minor">
            <a:schemeClr val="lt1"/>
          </a:fontRef>
        </p:style>
        <p:txBody>
          <a:bodyPr rtlCol="1" anchor="ctr"/>
          <a:lstStyle/>
          <a:p>
            <a:r>
              <a:rPr lang="ar-SA" sz="2400" b="1" dirty="0">
                <a:cs typeface="+mj-cs"/>
              </a:rPr>
              <a:t>التأثر بمجموعة من الأفكار النمطية الجامدة  و تصلب الفكر و التفكير المطلق غير النسبي أو التفكير من زاوية واحدة بدلا من عدة زوايا أي الابتعاد عن المرونة في التفكير.</a:t>
            </a:r>
          </a:p>
        </p:txBody>
      </p:sp>
      <p:pic>
        <p:nvPicPr>
          <p:cNvPr id="6" name="صورة 5" descr="images (12).jpg"/>
          <p:cNvPicPr>
            <a:picLocks noChangeAspect="1"/>
          </p:cNvPicPr>
          <p:nvPr/>
        </p:nvPicPr>
        <p:blipFill>
          <a:blip r:embed="rId4" cstate="print"/>
          <a:stretch>
            <a:fillRect/>
          </a:stretch>
        </p:blipFill>
        <p:spPr>
          <a:xfrm>
            <a:off x="369570" y="0"/>
            <a:ext cx="3288030" cy="1905000"/>
          </a:xfrm>
          <a:prstGeom prst="rect">
            <a:avLst/>
          </a:prstGeom>
        </p:spPr>
      </p:pic>
    </p:spTree>
    <p:extLst>
      <p:ext uri="{BB962C8B-B14F-4D97-AF65-F5344CB8AC3E}">
        <p14:creationId xmlns="" xmlns:p14="http://schemas.microsoft.com/office/powerpoint/2010/main" val="371384675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43171" y="161703"/>
            <a:ext cx="10515600" cy="1325563"/>
          </a:xfrm>
        </p:spPr>
        <p:txBody>
          <a:bodyPr/>
          <a:lstStyle/>
          <a:p>
            <a:r>
              <a:rPr lang="ar-SA" dirty="0" smtClean="0">
                <a:solidFill>
                  <a:srgbClr val="C00000"/>
                </a:solidFill>
                <a:cs typeface="AdvertisingExtraBold" pitchFamily="2" charset="-78"/>
              </a:rPr>
              <a:t>مظاهره:</a:t>
            </a:r>
            <a:endParaRPr lang="ar-SA" dirty="0"/>
          </a:p>
        </p:txBody>
      </p:sp>
      <p:sp>
        <p:nvSpPr>
          <p:cNvPr id="4" name="مجسم مشطوف الحواف 3"/>
          <p:cNvSpPr/>
          <p:nvPr/>
        </p:nvSpPr>
        <p:spPr>
          <a:xfrm rot="18905183">
            <a:off x="653231" y="1732637"/>
            <a:ext cx="6246254" cy="1223043"/>
          </a:xfrm>
          <a:prstGeom prst="bevel">
            <a:avLst/>
          </a:prstGeom>
          <a:solidFill>
            <a:schemeClr val="accent1"/>
          </a:solidFill>
          <a:ln>
            <a:solidFill>
              <a:schemeClr val="accent6">
                <a:lumMod val="50000"/>
              </a:schemeClr>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FFFF00"/>
                </a:solidFill>
                <a:cs typeface="+mj-cs"/>
              </a:rPr>
              <a:t> تكييف المعلومات و </a:t>
            </a:r>
            <a:r>
              <a:rPr lang="ar-SA" sz="3200" b="1" dirty="0" smtClean="0">
                <a:solidFill>
                  <a:srgbClr val="FFFF00"/>
                </a:solidFill>
                <a:cs typeface="+mj-cs"/>
              </a:rPr>
              <a:t>تطويعها </a:t>
            </a:r>
            <a:r>
              <a:rPr lang="ar-SA" sz="3200" b="1" dirty="0">
                <a:solidFill>
                  <a:srgbClr val="FFFF00"/>
                </a:solidFill>
                <a:cs typeface="+mj-cs"/>
              </a:rPr>
              <a:t>لتناسب الفكر</a:t>
            </a:r>
            <a:r>
              <a:rPr lang="ar-SA" dirty="0">
                <a:cs typeface="+mj-cs"/>
              </a:rPr>
              <a:t>.</a:t>
            </a:r>
          </a:p>
        </p:txBody>
      </p:sp>
      <p:sp>
        <p:nvSpPr>
          <p:cNvPr id="5" name="مجسم مشطوف الحواف 4"/>
          <p:cNvSpPr/>
          <p:nvPr/>
        </p:nvSpPr>
        <p:spPr>
          <a:xfrm rot="18853229">
            <a:off x="1526424" y="2809209"/>
            <a:ext cx="5914640" cy="1211697"/>
          </a:xfrm>
          <a:prstGeom prst="bevel">
            <a:avLst/>
          </a:prstGeom>
          <a:solidFill>
            <a:srgbClr val="336699"/>
          </a:solid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cs typeface="+mj-cs"/>
              </a:rPr>
              <a:t>إقصاء جميع الأفكار المخالفة و رفضها و تكفير أصحابها.</a:t>
            </a:r>
          </a:p>
        </p:txBody>
      </p:sp>
      <p:sp>
        <p:nvSpPr>
          <p:cNvPr id="6" name="مجسم مشطوف الحواف 5"/>
          <p:cNvSpPr/>
          <p:nvPr/>
        </p:nvSpPr>
        <p:spPr>
          <a:xfrm rot="18830274">
            <a:off x="2336305" y="3712430"/>
            <a:ext cx="6003037" cy="1158640"/>
          </a:xfrm>
          <a:prstGeom prst="bevel">
            <a:avLst/>
          </a:prstGeom>
          <a:solidFill>
            <a:schemeClr val="accent5">
              <a:lumMod val="60000"/>
              <a:lumOff val="40000"/>
            </a:schemeClr>
          </a:solid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cs typeface="+mj-cs"/>
              </a:rPr>
              <a:t>بث معلومات و أفكار خاطئة و مشوهة تخدم الفكر.</a:t>
            </a:r>
          </a:p>
        </p:txBody>
      </p:sp>
      <p:sp>
        <p:nvSpPr>
          <p:cNvPr id="7" name="عنصر نائب للمحتوى 6"/>
          <p:cNvSpPr>
            <a:spLocks noGrp="1"/>
          </p:cNvSpPr>
          <p:nvPr>
            <p:ph idx="1"/>
          </p:nvPr>
        </p:nvSpPr>
        <p:spPr>
          <a:xfrm rot="18842167">
            <a:off x="3354777" y="4459708"/>
            <a:ext cx="5897796" cy="1328421"/>
          </a:xfrm>
          <a:prstGeom prst="bevel">
            <a:avLst/>
          </a:prstGeom>
          <a:solidFill>
            <a:srgbClr val="336699"/>
          </a:solidFill>
          <a:effectLst>
            <a:innerShdw blurRad="63500" dist="50800" dir="16200000">
              <a:prstClr val="black">
                <a:alpha val="50000"/>
              </a:prstClr>
            </a:innerShdw>
            <a:reflection blurRad="6350" stA="50000" endA="300" endPos="55500" dist="101600" dir="5400000" sy="-100000" algn="bl" rotWithShape="0"/>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r>
              <a:rPr lang="ar-SA" b="1" dirty="0">
                <a:solidFill>
                  <a:srgbClr val="FFFF00"/>
                </a:solidFill>
                <a:cs typeface="+mj-cs"/>
              </a:rPr>
              <a:t>محاولة استقطاب ذوي المهارات و العلوم الحديثة ليتم استغلالها في نشر الفكر.</a:t>
            </a:r>
          </a:p>
        </p:txBody>
      </p:sp>
      <p:pic>
        <p:nvPicPr>
          <p:cNvPr id="8" name="عنصر نائب للمحتوى 3"/>
          <p:cNvPicPr>
            <a:picLocks noChangeAspect="1"/>
          </p:cNvPicPr>
          <p:nvPr/>
        </p:nvPicPr>
        <p:blipFill rotWithShape="1">
          <a:blip r:embed="rId2" cstate="print">
            <a:clrChange>
              <a:clrFrom>
                <a:srgbClr val="F3FFFF"/>
              </a:clrFrom>
              <a:clrTo>
                <a:srgbClr val="F3FFFF">
                  <a:alpha val="0"/>
                </a:srgbClr>
              </a:clrTo>
            </a:clrChange>
            <a:duotone>
              <a:schemeClr val="accent5">
                <a:shade val="45000"/>
                <a:satMod val="135000"/>
              </a:schemeClr>
              <a:prstClr val="white"/>
            </a:duotone>
            <a:extLst>
              <a:ext uri="{BEBA8EAE-BF5A-486C-A8C5-ECC9F3942E4B}">
                <a14:imgProps xmlns="" xmlns:a14="http://schemas.microsoft.com/office/drawing/2010/main">
                  <a14:imgLayer r:embed="rId3">
                    <a14:imgEffect>
                      <a14:colorTemperature colorTemp="5300"/>
                    </a14:imgEffect>
                  </a14:imgLayer>
                </a14:imgProps>
              </a:ext>
            </a:extLst>
          </a:blip>
          <a:srcRect l="64485" t="15714" r="24271" b="71576"/>
          <a:stretch/>
        </p:blipFill>
        <p:spPr>
          <a:xfrm>
            <a:off x="7915745" y="1031608"/>
            <a:ext cx="4370998" cy="5613891"/>
          </a:xfrm>
          <a:prstGeom prst="rect">
            <a:avLst/>
          </a:prstGeom>
        </p:spPr>
      </p:pic>
    </p:spTree>
    <p:extLst>
      <p:ext uri="{BB962C8B-B14F-4D97-AF65-F5344CB8AC3E}">
        <p14:creationId xmlns="" xmlns:p14="http://schemas.microsoft.com/office/powerpoint/2010/main" val="54715727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3943" y="365125"/>
            <a:ext cx="10709857" cy="1325563"/>
          </a:xfrm>
        </p:spPr>
        <p:txBody>
          <a:bodyPr>
            <a:normAutofit/>
          </a:bodyPr>
          <a:lstStyle/>
          <a:p>
            <a:r>
              <a:rPr lang="ar-SA" sz="3200" dirty="0" smtClean="0">
                <a:solidFill>
                  <a:srgbClr val="008000"/>
                </a:solidFill>
              </a:rPr>
              <a:t>المكونات الأساسية للشخصية الإنسانية والفكر الضال </a:t>
            </a:r>
            <a:endParaRPr lang="ar-SA" sz="3200" dirty="0">
              <a:solidFill>
                <a:srgbClr val="008000"/>
              </a:solidFill>
            </a:endParaRPr>
          </a:p>
        </p:txBody>
      </p:sp>
      <p:pic>
        <p:nvPicPr>
          <p:cNvPr id="6" name="صورة 5"/>
          <p:cNvPicPr>
            <a:picLocks noChangeAspect="1"/>
          </p:cNvPicPr>
          <p:nvPr/>
        </p:nvPicPr>
        <p:blipFill rotWithShape="1">
          <a:blip r:embed="rId2" cstate="print">
            <a:clrChange>
              <a:clrFrom>
                <a:srgbClr val="EBFFFF"/>
              </a:clrFrom>
              <a:clrTo>
                <a:srgbClr val="EBFFFF">
                  <a:alpha val="0"/>
                </a:srgbClr>
              </a:clrTo>
            </a:clrChange>
            <a:duotone>
              <a:schemeClr val="accent5">
                <a:shade val="45000"/>
                <a:satMod val="135000"/>
              </a:schemeClr>
              <a:prstClr val="white"/>
            </a:duotone>
            <a:extLst>
              <a:ext uri="{BEBA8EAE-BF5A-486C-A8C5-ECC9F3942E4B}">
                <a14:imgProps xmlns="" xmlns:a14="http://schemas.microsoft.com/office/drawing/2010/main">
                  <a14:imgLayer r:embed="rId3">
                    <a14:imgEffect>
                      <a14:colorTemperature colorTemp="4700"/>
                    </a14:imgEffect>
                  </a14:imgLayer>
                </a14:imgProps>
              </a:ext>
            </a:extLst>
          </a:blip>
          <a:srcRect l="38951" t="15479" r="50986" b="70767"/>
          <a:stretch/>
        </p:blipFill>
        <p:spPr>
          <a:xfrm>
            <a:off x="0" y="1444838"/>
            <a:ext cx="5056472" cy="5247510"/>
          </a:xfrm>
          <a:prstGeom prst="rect">
            <a:avLst/>
          </a:prstGeom>
        </p:spPr>
      </p:pic>
      <p:sp>
        <p:nvSpPr>
          <p:cNvPr id="3" name="عنصر نائب للمحتوى 2"/>
          <p:cNvSpPr>
            <a:spLocks noGrp="1"/>
          </p:cNvSpPr>
          <p:nvPr>
            <p:ph idx="1"/>
          </p:nvPr>
        </p:nvSpPr>
        <p:spPr>
          <a:xfrm>
            <a:off x="838199" y="1596980"/>
            <a:ext cx="10881575" cy="4579983"/>
          </a:xfrm>
        </p:spPr>
        <p:txBody>
          <a:bodyPr/>
          <a:lstStyle/>
          <a:p>
            <a:r>
              <a:rPr lang="ar-SA" dirty="0" smtClean="0">
                <a:cs typeface="AdvertisingExtraBold" pitchFamily="2" charset="-78"/>
              </a:rPr>
              <a:t> </a:t>
            </a:r>
            <a:r>
              <a:rPr lang="ar-SA" sz="3600" b="1" dirty="0" smtClean="0">
                <a:solidFill>
                  <a:srgbClr val="C00000"/>
                </a:solidFill>
                <a:cs typeface="AdvertisingExtraBold" pitchFamily="2" charset="-78"/>
              </a:rPr>
              <a:t>المشاعر</a:t>
            </a:r>
            <a:r>
              <a:rPr lang="ar-SA" sz="3600" dirty="0" smtClean="0">
                <a:solidFill>
                  <a:srgbClr val="C00000"/>
                </a:solidFill>
                <a:cs typeface="AdvertisingExtraBold" pitchFamily="2" charset="-78"/>
              </a:rPr>
              <a:t>:</a:t>
            </a:r>
          </a:p>
          <a:p>
            <a:endParaRPr lang="ar-SA" sz="3600" b="1" dirty="0" smtClean="0">
              <a:cs typeface="AdvertisingExtraBold" pitchFamily="2" charset="-78"/>
            </a:endParaRPr>
          </a:p>
        </p:txBody>
      </p:sp>
      <p:sp>
        <p:nvSpPr>
          <p:cNvPr id="4" name="مجسم مشطوف الحواف 3"/>
          <p:cNvSpPr/>
          <p:nvPr/>
        </p:nvSpPr>
        <p:spPr>
          <a:xfrm>
            <a:off x="3746501" y="2305879"/>
            <a:ext cx="7127676" cy="400602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التأثر بمشاعر مشحونة بالكراهية و العدوان و الغضب و هذه المشاعر لا يتم تفريغها بأسلوب توافقي بل يمكن أن تخرج بأسلوب انفجاري به غلظة و شدة، و في بعض الأحيان تكون هذه المشاعر كامنة و مستترة أو غير مفهومة ، و هذه المشاعر تمثل الوقود الذي يفجر العدوان عند أصحاب الفكر الضال.</a:t>
            </a:r>
            <a:endParaRPr lang="ar-SA" sz="2400" dirty="0"/>
          </a:p>
        </p:txBody>
      </p:sp>
    </p:spTree>
    <p:extLst>
      <p:ext uri="{BB962C8B-B14F-4D97-AF65-F5344CB8AC3E}">
        <p14:creationId xmlns="" xmlns:p14="http://schemas.microsoft.com/office/powerpoint/2010/main" val="277884694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C00000"/>
                </a:solidFill>
                <a:cs typeface="AdvertisingExtraBold" pitchFamily="2" charset="-78"/>
              </a:rPr>
              <a:t>مظاهره:</a:t>
            </a:r>
            <a:endParaRPr lang="ar-SA" sz="4000" dirty="0">
              <a:solidFill>
                <a:srgbClr val="C00000"/>
              </a:solidFill>
              <a:cs typeface="AdvertisingExtraBold" pitchFamily="2" charset="-78"/>
            </a:endParaRPr>
          </a:p>
        </p:txBody>
      </p:sp>
      <p:sp>
        <p:nvSpPr>
          <p:cNvPr id="4" name="مخمس عادي 3"/>
          <p:cNvSpPr/>
          <p:nvPr/>
        </p:nvSpPr>
        <p:spPr>
          <a:xfrm rot="5400000">
            <a:off x="7207260" y="2223450"/>
            <a:ext cx="2601534" cy="2858697"/>
          </a:xfrm>
          <a:prstGeom prst="pent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
        <p:nvSpPr>
          <p:cNvPr id="5" name="مخمس عادي 4"/>
          <p:cNvSpPr/>
          <p:nvPr/>
        </p:nvSpPr>
        <p:spPr>
          <a:xfrm rot="16200000">
            <a:off x="2391815" y="2186985"/>
            <a:ext cx="2601534" cy="2786261"/>
          </a:xfrm>
          <a:prstGeom prst="pent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
        <p:nvSpPr>
          <p:cNvPr id="6" name="مخمس عادي 5"/>
          <p:cNvSpPr/>
          <p:nvPr/>
        </p:nvSpPr>
        <p:spPr>
          <a:xfrm>
            <a:off x="4572000" y="283357"/>
            <a:ext cx="3092824" cy="2438143"/>
          </a:xfrm>
          <a:prstGeom prst="pentagon">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t>شيوع ثقافة الإقصاء و عدم تقبل الآخر.</a:t>
            </a:r>
            <a:endParaRPr lang="ar-SA" sz="2400" b="1" dirty="0"/>
          </a:p>
        </p:txBody>
      </p:sp>
      <p:sp>
        <p:nvSpPr>
          <p:cNvPr id="7" name="مخمس عادي 6"/>
          <p:cNvSpPr/>
          <p:nvPr/>
        </p:nvSpPr>
        <p:spPr>
          <a:xfrm rot="10645765">
            <a:off x="4816685" y="4361239"/>
            <a:ext cx="2673621" cy="2215908"/>
          </a:xfrm>
          <a:prstGeom prst="pentagon">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7119905" y="2798083"/>
            <a:ext cx="2077883" cy="1569660"/>
          </a:xfrm>
          <a:prstGeom prst="rect">
            <a:avLst/>
          </a:prstGeom>
          <a:noFill/>
        </p:spPr>
        <p:txBody>
          <a:bodyPr wrap="square" rtlCol="1">
            <a:spAutoFit/>
          </a:bodyPr>
          <a:lstStyle/>
          <a:p>
            <a:r>
              <a:rPr lang="ar-SA" sz="2400" b="1" dirty="0">
                <a:solidFill>
                  <a:schemeClr val="bg1"/>
                </a:solidFill>
              </a:rPr>
              <a:t>هيمنة المشاعر السلبية « الحقد ، الكراهية، الانتقام» .</a:t>
            </a:r>
            <a:endParaRPr lang="ar-SA" sz="2400" dirty="0">
              <a:solidFill>
                <a:schemeClr val="bg1"/>
              </a:solidFill>
            </a:endParaRPr>
          </a:p>
        </p:txBody>
      </p:sp>
      <p:sp>
        <p:nvSpPr>
          <p:cNvPr id="10" name="مربع نص 9"/>
          <p:cNvSpPr txBox="1"/>
          <p:nvPr/>
        </p:nvSpPr>
        <p:spPr>
          <a:xfrm>
            <a:off x="5295489" y="4732966"/>
            <a:ext cx="1762386" cy="1477328"/>
          </a:xfrm>
          <a:prstGeom prst="rect">
            <a:avLst/>
          </a:prstGeom>
          <a:noFill/>
        </p:spPr>
        <p:txBody>
          <a:bodyPr wrap="square" rtlCol="1">
            <a:spAutoFit/>
          </a:bodyPr>
          <a:lstStyle/>
          <a:p>
            <a:pPr algn="ctr"/>
            <a:r>
              <a:rPr lang="ar-SA" sz="2400" b="1" dirty="0">
                <a:solidFill>
                  <a:schemeClr val="bg1"/>
                </a:solidFill>
              </a:rPr>
              <a:t>قوة الاستقطاب من خلال التأثير الوجداني  </a:t>
            </a:r>
            <a:r>
              <a:rPr lang="ar-SA" b="1" dirty="0">
                <a:solidFill>
                  <a:schemeClr val="bg1"/>
                </a:solidFill>
              </a:rPr>
              <a:t>.</a:t>
            </a:r>
          </a:p>
          <a:p>
            <a:endParaRPr lang="ar-SA" dirty="0"/>
          </a:p>
        </p:txBody>
      </p:sp>
      <p:sp>
        <p:nvSpPr>
          <p:cNvPr id="11" name="مربع نص 10"/>
          <p:cNvSpPr txBox="1"/>
          <p:nvPr/>
        </p:nvSpPr>
        <p:spPr>
          <a:xfrm>
            <a:off x="2702859" y="2924339"/>
            <a:ext cx="2299621" cy="1569660"/>
          </a:xfrm>
          <a:prstGeom prst="rect">
            <a:avLst/>
          </a:prstGeom>
          <a:noFill/>
        </p:spPr>
        <p:txBody>
          <a:bodyPr wrap="square" rtlCol="1">
            <a:spAutoFit/>
          </a:bodyPr>
          <a:lstStyle/>
          <a:p>
            <a:pPr algn="ctr"/>
            <a:r>
              <a:rPr lang="ar-SA" sz="2400" b="1" dirty="0">
                <a:solidFill>
                  <a:schemeClr val="bg1"/>
                </a:solidFill>
              </a:rPr>
              <a:t>قوة الانتماء للجماعة </a:t>
            </a:r>
            <a:endParaRPr lang="ar-SA" sz="2400" b="1" dirty="0" smtClean="0">
              <a:solidFill>
                <a:schemeClr val="bg1"/>
              </a:solidFill>
            </a:endParaRPr>
          </a:p>
          <a:p>
            <a:pPr algn="ctr"/>
            <a:r>
              <a:rPr lang="ar-SA" sz="2400" b="1" dirty="0" smtClean="0">
                <a:solidFill>
                  <a:schemeClr val="bg1"/>
                </a:solidFill>
              </a:rPr>
              <a:t>و </a:t>
            </a:r>
            <a:r>
              <a:rPr lang="ar-SA" sz="2400" b="1" dirty="0">
                <a:solidFill>
                  <a:schemeClr val="bg1"/>
                </a:solidFill>
              </a:rPr>
              <a:t>الحماسة الشديدة لتحقيق أهدافها.                              </a:t>
            </a:r>
          </a:p>
          <a:p>
            <a:pPr algn="ctr"/>
            <a:endParaRPr lang="ar-SA" sz="2400" dirty="0"/>
          </a:p>
        </p:txBody>
      </p:sp>
      <p:pic>
        <p:nvPicPr>
          <p:cNvPr id="12" name="عنصر نائب للمحتوى 11"/>
          <p:cNvPicPr>
            <a:picLocks noGrp="1" noChangeAspect="1"/>
          </p:cNvPicPr>
          <p:nvPr>
            <p:ph idx="1"/>
          </p:nvPr>
        </p:nvPicPr>
        <p:blipFill rotWithShape="1">
          <a:blip r:embed="rId2" cstate="print">
            <a:clrChange>
              <a:clrFrom>
                <a:srgbClr val="EBFFFF"/>
              </a:clrFrom>
              <a:clrTo>
                <a:srgbClr val="EBFFFF">
                  <a:alpha val="0"/>
                </a:srgbClr>
              </a:clrTo>
            </a:clrChange>
            <a:duotone>
              <a:schemeClr val="accent5">
                <a:shade val="45000"/>
                <a:satMod val="135000"/>
              </a:schemeClr>
              <a:prstClr val="white"/>
            </a:duotone>
            <a:extLst>
              <a:ext uri="{BEBA8EAE-BF5A-486C-A8C5-ECC9F3942E4B}">
                <a14:imgProps xmlns="" xmlns:a14="http://schemas.microsoft.com/office/drawing/2010/main">
                  <a14:imgLayer r:embed="rId3">
                    <a14:imgEffect>
                      <a14:colorTemperature colorTemp="4700"/>
                    </a14:imgEffect>
                  </a14:imgLayer>
                </a14:imgProps>
              </a:ext>
            </a:extLst>
          </a:blip>
          <a:srcRect l="38951" t="15479" r="50986" b="70767"/>
          <a:stretch/>
        </p:blipFill>
        <p:spPr>
          <a:xfrm>
            <a:off x="5364159" y="2841906"/>
            <a:ext cx="1504192" cy="1374206"/>
          </a:xfrm>
          <a:prstGeom prst="rect">
            <a:avLst/>
          </a:prstGeom>
          <a:effectLst>
            <a:glow rad="228600">
              <a:schemeClr val="accent2">
                <a:satMod val="175000"/>
                <a:alpha val="40000"/>
              </a:schemeClr>
            </a:glow>
          </a:effectLst>
        </p:spPr>
      </p:pic>
    </p:spTree>
    <p:extLst>
      <p:ext uri="{BB962C8B-B14F-4D97-AF65-F5344CB8AC3E}">
        <p14:creationId xmlns="" xmlns:p14="http://schemas.microsoft.com/office/powerpoint/2010/main" val="161365864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a:solidFill>
                  <a:srgbClr val="006600"/>
                </a:solidFill>
              </a:rPr>
              <a:t>المكونات الأساسية للشخصية الإنسانية والفكر الضال </a:t>
            </a:r>
          </a:p>
        </p:txBody>
      </p:sp>
      <p:pic>
        <p:nvPicPr>
          <p:cNvPr id="4" name="صورة 3"/>
          <p:cNvPicPr>
            <a:picLocks noChangeAspect="1"/>
          </p:cNvPicPr>
          <p:nvPr/>
        </p:nvPicPr>
        <p:blipFill rotWithShape="1">
          <a:blip r:embed="rId2" cstate="print">
            <a:clrChange>
              <a:clrFrom>
                <a:srgbClr val="F3FFFF"/>
              </a:clrFrom>
              <a:clrTo>
                <a:srgbClr val="F3FFFF">
                  <a:alpha val="0"/>
                </a:srgbClr>
              </a:clrTo>
            </a:clrChange>
            <a:duotone>
              <a:schemeClr val="accent5">
                <a:shade val="45000"/>
                <a:satMod val="135000"/>
              </a:schemeClr>
              <a:prstClr val="white"/>
            </a:duotone>
            <a:extLst>
              <a:ext uri="{BEBA8EAE-BF5A-486C-A8C5-ECC9F3942E4B}">
                <a14:imgProps xmlns="" xmlns:a14="http://schemas.microsoft.com/office/drawing/2010/main">
                  <a14:imgLayer r:embed="rId3">
                    <a14:imgEffect>
                      <a14:colorTemperature colorTemp="5300"/>
                    </a14:imgEffect>
                  </a14:imgLayer>
                </a14:imgProps>
              </a:ext>
            </a:extLst>
          </a:blip>
          <a:srcRect l="37658" t="55198" r="50669" b="30109"/>
          <a:stretch/>
        </p:blipFill>
        <p:spPr>
          <a:xfrm>
            <a:off x="0" y="1862966"/>
            <a:ext cx="4031087" cy="4683608"/>
          </a:xfrm>
          <a:prstGeom prst="rect">
            <a:avLst/>
          </a:prstGeom>
        </p:spPr>
      </p:pic>
      <p:sp>
        <p:nvSpPr>
          <p:cNvPr id="3" name="عنصر نائب للمحتوى 2"/>
          <p:cNvSpPr>
            <a:spLocks noGrp="1"/>
          </p:cNvSpPr>
          <p:nvPr>
            <p:ph idx="1"/>
          </p:nvPr>
        </p:nvSpPr>
        <p:spPr>
          <a:xfrm>
            <a:off x="6361043" y="1690688"/>
            <a:ext cx="5098774" cy="4351338"/>
          </a:xfrm>
        </p:spPr>
        <p:txBody>
          <a:bodyPr>
            <a:normAutofit/>
          </a:bodyPr>
          <a:lstStyle/>
          <a:p>
            <a:r>
              <a:rPr lang="ar-SA" sz="3200" b="1" dirty="0" smtClean="0">
                <a:solidFill>
                  <a:srgbClr val="C00000"/>
                </a:solidFill>
                <a:cs typeface="AdvertisingExtraBold" pitchFamily="2" charset="-78"/>
              </a:rPr>
              <a:t>حديث النفس :</a:t>
            </a:r>
            <a:endParaRPr lang="ar-SA" sz="3600" b="1" dirty="0"/>
          </a:p>
        </p:txBody>
      </p:sp>
      <p:sp>
        <p:nvSpPr>
          <p:cNvPr id="6" name="مجسم مشطوف الحواف 5"/>
          <p:cNvSpPr/>
          <p:nvPr/>
        </p:nvSpPr>
        <p:spPr>
          <a:xfrm>
            <a:off x="3683358" y="2253803"/>
            <a:ext cx="7312634" cy="41212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rPr>
              <a:t>الحديث سلبي يسوده المقارنة بين ما هو عليه من مزايا يستمد منها تقديره لذاته و بين ما هو عليه الطرف الآخر الموجه له الكراهية من عيوب يستحق أن يؤذى و يقصى من أجلها.</a:t>
            </a:r>
          </a:p>
        </p:txBody>
      </p:sp>
    </p:spTree>
    <p:extLst>
      <p:ext uri="{BB962C8B-B14F-4D97-AF65-F5344CB8AC3E}">
        <p14:creationId xmlns="" xmlns:p14="http://schemas.microsoft.com/office/powerpoint/2010/main" val="219814394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671047" y="2805112"/>
            <a:ext cx="8296835" cy="3595687"/>
          </a:xfrm>
          <a:prstGeom prst="rect">
            <a:avLst/>
          </a:prstGeom>
          <a:solidFill>
            <a:srgbClr val="FFFFFF"/>
          </a:solidFill>
          <a:ln w="9525" algn="in">
            <a:solidFill>
              <a:srgbClr val="996600"/>
            </a:solidFill>
            <a:miter lim="800000"/>
            <a:headEnd/>
            <a:tailEnd/>
          </a:ln>
        </p:spPr>
        <p:txBody>
          <a:bodyPr lIns="36576" tIns="36576" rIns="36576" bIns="36576"/>
          <a:lstStyle/>
          <a:p>
            <a:pPr algn="ctr" rtl="1" eaLnBrk="1" hangingPunct="1"/>
            <a:r>
              <a:rPr lang="ar-SA" sz="5400" b="1" dirty="0" smtClean="0">
                <a:latin typeface="Hacen Dalal St" pitchFamily="2" charset="-78"/>
                <a:cs typeface="+mj-cs"/>
              </a:rPr>
              <a:t>أننا </a:t>
            </a:r>
            <a:r>
              <a:rPr lang="ar-SA" sz="5400" b="1" dirty="0">
                <a:latin typeface="Hacen Dalal St" pitchFamily="2" charset="-78"/>
                <a:cs typeface="+mj-cs"/>
              </a:rPr>
              <a:t>شركاء في </a:t>
            </a:r>
            <a:r>
              <a:rPr lang="ar-SA" sz="5400" b="1" dirty="0" smtClean="0">
                <a:latin typeface="Hacen Dalal St" pitchFamily="2" charset="-78"/>
                <a:cs typeface="+mj-cs"/>
              </a:rPr>
              <a:t>نجاح هذا    </a:t>
            </a:r>
            <a:r>
              <a:rPr lang="ar-SA" sz="5400" b="1" dirty="0">
                <a:latin typeface="Hacen Dalal St" pitchFamily="2" charset="-78"/>
                <a:cs typeface="+mj-cs"/>
              </a:rPr>
              <a:t>البرنامج،واستثمار وقته أفضل </a:t>
            </a:r>
            <a:r>
              <a:rPr lang="ar-SA" sz="5400" b="1" dirty="0" smtClean="0">
                <a:latin typeface="Hacen Dalal St" pitchFamily="2" charset="-78"/>
                <a:cs typeface="+mj-cs"/>
              </a:rPr>
              <a:t>استثمار لتأدية الأمانة على أكمل وجه بإذن الله.</a:t>
            </a:r>
            <a:endParaRPr lang="ar-SA" sz="5400" dirty="0">
              <a:cs typeface="+mj-cs"/>
            </a:endParaRPr>
          </a:p>
        </p:txBody>
      </p:sp>
      <p:pic>
        <p:nvPicPr>
          <p:cNvPr id="19459" name="Picture 4" descr="snk00%20%2884%29"/>
          <p:cNvPicPr>
            <a:picLocks noChangeAspect="1" noChangeArrowheads="1"/>
          </p:cNvPicPr>
          <p:nvPr/>
        </p:nvPicPr>
        <p:blipFill>
          <a:blip r:embed="rId3" cstate="print"/>
          <a:srcRect r="5437" b="14923"/>
          <a:stretch>
            <a:fillRect/>
          </a:stretch>
        </p:blipFill>
        <p:spPr bwMode="auto">
          <a:xfrm>
            <a:off x="7071783" y="268942"/>
            <a:ext cx="4909545" cy="2464734"/>
          </a:xfrm>
          <a:prstGeom prst="rect">
            <a:avLst/>
          </a:prstGeom>
          <a:noFill/>
          <a:ln w="9525" algn="in">
            <a:noFill/>
            <a:miter lim="800000"/>
            <a:headEnd/>
            <a:tailEnd/>
          </a:ln>
        </p:spPr>
      </p:pic>
      <p:sp>
        <p:nvSpPr>
          <p:cNvPr id="19460" name="Text Box 5"/>
          <p:cNvSpPr txBox="1">
            <a:spLocks noChangeArrowheads="1"/>
          </p:cNvSpPr>
          <p:nvPr/>
        </p:nvSpPr>
        <p:spPr bwMode="auto">
          <a:xfrm>
            <a:off x="268942" y="255494"/>
            <a:ext cx="6843060" cy="2463895"/>
          </a:xfrm>
          <a:prstGeom prst="rect">
            <a:avLst/>
          </a:prstGeom>
          <a:solidFill>
            <a:srgbClr val="666633"/>
          </a:solidFill>
          <a:ln w="9525" algn="in">
            <a:noFill/>
            <a:miter lim="800000"/>
            <a:headEnd/>
            <a:tailEnd/>
          </a:ln>
        </p:spPr>
        <p:txBody>
          <a:bodyPr lIns="36576" tIns="36576" rIns="36576" bIns="36576" anchor="ctr"/>
          <a:lstStyle/>
          <a:p>
            <a:pPr algn="ctr" rtl="1" eaLnBrk="1" hangingPunct="1"/>
            <a:r>
              <a:rPr lang="ar-SA" sz="4000" b="1" dirty="0" err="1" smtClean="0">
                <a:solidFill>
                  <a:srgbClr val="FFFFFF"/>
                </a:solidFill>
                <a:latin typeface="Hacen Dalal St" pitchFamily="2" charset="-78"/>
                <a:cs typeface="+mj-cs"/>
              </a:rPr>
              <a:t>عزيزاتي</a:t>
            </a:r>
            <a:r>
              <a:rPr lang="ar-SA" sz="4000" b="1" dirty="0" smtClean="0">
                <a:solidFill>
                  <a:srgbClr val="FFFFFF"/>
                </a:solidFill>
                <a:latin typeface="Hacen Dalal St" pitchFamily="2" charset="-78"/>
                <a:cs typeface="+mj-cs"/>
              </a:rPr>
              <a:t> : </a:t>
            </a:r>
            <a:r>
              <a:rPr lang="ar-SA" sz="4000" b="1" dirty="0" smtClean="0">
                <a:solidFill>
                  <a:srgbClr val="FFFFFF"/>
                </a:solidFill>
                <a:latin typeface="Hacen Dalal St" pitchFamily="2" charset="-78"/>
                <a:cs typeface="+mj-cs"/>
              </a:rPr>
              <a:t>أنتن درع الحماية والوقاية بعد الله لأجيال المستقبل، لذلك </a:t>
            </a:r>
            <a:r>
              <a:rPr lang="ar-SA" sz="4000" b="1" dirty="0">
                <a:solidFill>
                  <a:srgbClr val="FFFFFF"/>
                </a:solidFill>
                <a:latin typeface="Hacen Dalal St" pitchFamily="2" charset="-78"/>
                <a:cs typeface="+mj-cs"/>
              </a:rPr>
              <a:t>قبل البدء في البرنامج </a:t>
            </a:r>
            <a:r>
              <a:rPr lang="ar-SA" sz="4000" b="1" dirty="0" smtClean="0">
                <a:solidFill>
                  <a:srgbClr val="FFFFFF"/>
                </a:solidFill>
                <a:latin typeface="Hacen Dalal St" pitchFamily="2" charset="-78"/>
                <a:cs typeface="+mj-cs"/>
              </a:rPr>
              <a:t>لنتفق </a:t>
            </a:r>
            <a:r>
              <a:rPr lang="ar-SA" sz="4000" b="1" dirty="0">
                <a:solidFill>
                  <a:srgbClr val="FFFFFF"/>
                </a:solidFill>
                <a:latin typeface="Hacen Dalal St" pitchFamily="2" charset="-78"/>
                <a:cs typeface="+mj-cs"/>
              </a:rPr>
              <a:t>على</a:t>
            </a:r>
            <a:r>
              <a:rPr lang="en-US" sz="4000" b="1" dirty="0">
                <a:solidFill>
                  <a:srgbClr val="FFFFFF"/>
                </a:solidFill>
                <a:latin typeface="Hacen Dalal St" pitchFamily="2" charset="-78"/>
                <a:cs typeface="+mj-cs"/>
              </a:rPr>
              <a:t>:</a:t>
            </a:r>
            <a:endParaRPr lang="ar-SA" sz="4000" dirty="0">
              <a:cs typeface="+mj-cs"/>
            </a:endParaRPr>
          </a:p>
        </p:txBody>
      </p:sp>
      <p:pic>
        <p:nvPicPr>
          <p:cNvPr id="19461" name="Picture 6" descr="snk00%20%2896%29"/>
          <p:cNvPicPr>
            <a:picLocks noChangeAspect="1" noChangeArrowheads="1"/>
          </p:cNvPicPr>
          <p:nvPr/>
        </p:nvPicPr>
        <p:blipFill>
          <a:blip r:embed="rId4" cstate="print"/>
          <a:srcRect b="11111"/>
          <a:stretch>
            <a:fillRect/>
          </a:stretch>
        </p:blipFill>
        <p:spPr bwMode="auto">
          <a:xfrm>
            <a:off x="255494" y="2790826"/>
            <a:ext cx="3415553" cy="3587114"/>
          </a:xfrm>
          <a:prstGeom prst="rect">
            <a:avLst/>
          </a:prstGeom>
          <a:noFill/>
          <a:ln w="9525" algn="in">
            <a:noFill/>
            <a:miter lim="800000"/>
            <a:headEnd/>
            <a:tailEnd/>
          </a:ln>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b="1" dirty="0">
                <a:solidFill>
                  <a:srgbClr val="006600"/>
                </a:solidFill>
              </a:rPr>
              <a:t>المكونات الأساسية للشخصية الإنسانية والفكر الضال </a:t>
            </a:r>
          </a:p>
        </p:txBody>
      </p:sp>
      <p:pic>
        <p:nvPicPr>
          <p:cNvPr id="9" name="صورة 8"/>
          <p:cNvPicPr>
            <a:picLocks noChangeAspect="1"/>
          </p:cNvPicPr>
          <p:nvPr/>
        </p:nvPicPr>
        <p:blipFill rotWithShape="1">
          <a:blip r:embed="rId2" cstate="print">
            <a:clrChange>
              <a:clrFrom>
                <a:srgbClr val="F3FFFF"/>
              </a:clrFrom>
              <a:clrTo>
                <a:srgbClr val="F3FFFF">
                  <a:alpha val="0"/>
                </a:srgbClr>
              </a:clrTo>
            </a:clrChange>
            <a:duotone>
              <a:schemeClr val="accent5">
                <a:shade val="45000"/>
                <a:satMod val="135000"/>
              </a:schemeClr>
              <a:prstClr val="white"/>
            </a:duotone>
            <a:extLst>
              <a:ext uri="{BEBA8EAE-BF5A-486C-A8C5-ECC9F3942E4B}">
                <a14:imgProps xmlns="" xmlns:a14="http://schemas.microsoft.com/office/drawing/2010/main">
                  <a14:imgLayer r:embed="rId3">
                    <a14:imgEffect>
                      <a14:colorTemperature colorTemp="5300"/>
                    </a14:imgEffect>
                  </a14:imgLayer>
                </a14:imgProps>
              </a:ext>
            </a:extLst>
          </a:blip>
          <a:srcRect l="64542" t="55197" r="24683" b="30015"/>
          <a:stretch/>
        </p:blipFill>
        <p:spPr>
          <a:xfrm>
            <a:off x="954233" y="2163568"/>
            <a:ext cx="1577679" cy="3675451"/>
          </a:xfrm>
          <a:prstGeom prst="rect">
            <a:avLst/>
          </a:prstGeom>
        </p:spPr>
      </p:pic>
      <p:sp>
        <p:nvSpPr>
          <p:cNvPr id="3" name="عنصر نائب للمحتوى 2"/>
          <p:cNvSpPr>
            <a:spLocks noGrp="1"/>
          </p:cNvSpPr>
          <p:nvPr>
            <p:ph idx="1"/>
          </p:nvPr>
        </p:nvSpPr>
        <p:spPr>
          <a:xfrm>
            <a:off x="2356834" y="1825625"/>
            <a:ext cx="8996966" cy="4351338"/>
          </a:xfrm>
        </p:spPr>
        <p:txBody>
          <a:bodyPr/>
          <a:lstStyle/>
          <a:p>
            <a:r>
              <a:rPr lang="ar-SA" sz="4000" dirty="0" smtClean="0">
                <a:solidFill>
                  <a:srgbClr val="C00000"/>
                </a:solidFill>
                <a:cs typeface="AdvertisingBold" pitchFamily="2" charset="-78"/>
              </a:rPr>
              <a:t>السلوك: </a:t>
            </a:r>
          </a:p>
          <a:p>
            <a:endParaRPr lang="ar-SA" dirty="0">
              <a:solidFill>
                <a:srgbClr val="C00000"/>
              </a:solidFill>
              <a:cs typeface="AdvertisingBold" pitchFamily="2" charset="-78"/>
            </a:endParaRPr>
          </a:p>
          <a:p>
            <a:endParaRPr lang="ar-SA" dirty="0" smtClean="0">
              <a:solidFill>
                <a:srgbClr val="C00000"/>
              </a:solidFill>
              <a:cs typeface="AdvertisingBold" pitchFamily="2" charset="-78"/>
            </a:endParaRPr>
          </a:p>
          <a:p>
            <a:pPr marL="0" indent="0">
              <a:buNone/>
            </a:pPr>
            <a:endParaRPr lang="ar-SA" dirty="0" smtClean="0">
              <a:cs typeface="AdvertisingBold" pitchFamily="2" charset="-78"/>
            </a:endParaRPr>
          </a:p>
        </p:txBody>
      </p:sp>
      <p:sp>
        <p:nvSpPr>
          <p:cNvPr id="4" name="مجسم مشطوف الحواف 3"/>
          <p:cNvSpPr/>
          <p:nvPr/>
        </p:nvSpPr>
        <p:spPr>
          <a:xfrm>
            <a:off x="3168203" y="2603936"/>
            <a:ext cx="7289442" cy="357302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cs typeface="+mj-cs"/>
              </a:rPr>
              <a:t>ظهور كافة صور العدوان اللفظي و العدوان النفسي  و لغة الجسد السلبية تجاه الطرف الموجه له الكراهية، و استخدام استراتيجية الهجوم أو الهروب بعيدا عن المواجهة.</a:t>
            </a:r>
          </a:p>
        </p:txBody>
      </p:sp>
    </p:spTree>
    <p:extLst>
      <p:ext uri="{BB962C8B-B14F-4D97-AF65-F5344CB8AC3E}">
        <p14:creationId xmlns="" xmlns:p14="http://schemas.microsoft.com/office/powerpoint/2010/main" val="272198955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a:solidFill>
                  <a:srgbClr val="006600"/>
                </a:solidFill>
              </a:rPr>
              <a:t>المكونات الأساسية للشخصية الإنسانية والفكر الضال </a:t>
            </a:r>
            <a:endParaRPr lang="ar-SA" sz="3200" dirty="0"/>
          </a:p>
        </p:txBody>
      </p:sp>
      <p:sp>
        <p:nvSpPr>
          <p:cNvPr id="3" name="عنصر نائب للمحتوى 2"/>
          <p:cNvSpPr>
            <a:spLocks noGrp="1"/>
          </p:cNvSpPr>
          <p:nvPr>
            <p:ph idx="1"/>
          </p:nvPr>
        </p:nvSpPr>
        <p:spPr/>
        <p:txBody>
          <a:bodyPr>
            <a:normAutofit/>
          </a:bodyPr>
          <a:lstStyle/>
          <a:p>
            <a:r>
              <a:rPr lang="ar-SA" sz="3200" dirty="0" smtClean="0">
                <a:solidFill>
                  <a:srgbClr val="C00000"/>
                </a:solidFill>
                <a:cs typeface="AdvertisingExtraBold" pitchFamily="2" charset="-78"/>
              </a:rPr>
              <a:t>مظاهره:</a:t>
            </a:r>
            <a:endParaRPr lang="ar-SA" sz="3200" dirty="0">
              <a:solidFill>
                <a:srgbClr val="C00000"/>
              </a:solidFill>
              <a:cs typeface="AdvertisingExtraBold" pitchFamily="2" charset="-78"/>
            </a:endParaRPr>
          </a:p>
        </p:txBody>
      </p:sp>
      <p:pic>
        <p:nvPicPr>
          <p:cNvPr id="4" name="صورة 3"/>
          <p:cNvPicPr>
            <a:picLocks noChangeAspect="1"/>
          </p:cNvPicPr>
          <p:nvPr/>
        </p:nvPicPr>
        <p:blipFill rotWithShape="1">
          <a:blip r:embed="rId2" cstate="print">
            <a:clrChange>
              <a:clrFrom>
                <a:srgbClr val="F3FFFF"/>
              </a:clrFrom>
              <a:clrTo>
                <a:srgbClr val="F3FFFF">
                  <a:alpha val="0"/>
                </a:srgbClr>
              </a:clrTo>
            </a:clrChange>
            <a:duotone>
              <a:schemeClr val="accent5">
                <a:shade val="45000"/>
                <a:satMod val="135000"/>
              </a:schemeClr>
              <a:prstClr val="white"/>
            </a:duotone>
            <a:extLst>
              <a:ext uri="{BEBA8EAE-BF5A-486C-A8C5-ECC9F3942E4B}">
                <a14:imgProps xmlns="" xmlns:a14="http://schemas.microsoft.com/office/drawing/2010/main">
                  <a14:imgLayer r:embed="rId3">
                    <a14:imgEffect>
                      <a14:colorTemperature colorTemp="5300"/>
                    </a14:imgEffect>
                  </a14:imgLayer>
                </a14:imgProps>
              </a:ext>
            </a:extLst>
          </a:blip>
          <a:srcRect l="64542" t="55197" r="24683" b="30015"/>
          <a:stretch/>
        </p:blipFill>
        <p:spPr>
          <a:xfrm>
            <a:off x="643944" y="1510470"/>
            <a:ext cx="2154781" cy="4888606"/>
          </a:xfrm>
          <a:prstGeom prst="rect">
            <a:avLst/>
          </a:prstGeom>
        </p:spPr>
      </p:pic>
      <p:sp>
        <p:nvSpPr>
          <p:cNvPr id="5" name="تمرير عمودي 4"/>
          <p:cNvSpPr/>
          <p:nvPr/>
        </p:nvSpPr>
        <p:spPr>
          <a:xfrm rot="1924098">
            <a:off x="2861162" y="1673192"/>
            <a:ext cx="1495429" cy="4111924"/>
          </a:xfrm>
          <a:prstGeom prst="verticalScroll">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solidFill>
                <a:srgbClr val="C00000"/>
              </a:solidFill>
            </a:endParaRPr>
          </a:p>
        </p:txBody>
      </p:sp>
      <p:sp>
        <p:nvSpPr>
          <p:cNvPr id="6" name="تمرير عمودي 5"/>
          <p:cNvSpPr/>
          <p:nvPr/>
        </p:nvSpPr>
        <p:spPr>
          <a:xfrm rot="1924098">
            <a:off x="4232855" y="2014339"/>
            <a:ext cx="1495429" cy="424772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تمرير عمودي 6"/>
          <p:cNvSpPr/>
          <p:nvPr/>
        </p:nvSpPr>
        <p:spPr>
          <a:xfrm rot="1924098">
            <a:off x="5695994" y="2255797"/>
            <a:ext cx="1495429" cy="4183610"/>
          </a:xfrm>
          <a:prstGeom prst="vertic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8" name="تمرير عمودي 7"/>
          <p:cNvSpPr/>
          <p:nvPr/>
        </p:nvSpPr>
        <p:spPr>
          <a:xfrm rot="1924098">
            <a:off x="7079012" y="2340894"/>
            <a:ext cx="1495429" cy="43203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تمرير عمودي 8"/>
          <p:cNvSpPr/>
          <p:nvPr/>
        </p:nvSpPr>
        <p:spPr>
          <a:xfrm rot="1924098">
            <a:off x="8437175" y="2781199"/>
            <a:ext cx="1495429" cy="3982543"/>
          </a:xfrm>
          <a:prstGeom prst="vertic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10" name="مربع نص 9"/>
          <p:cNvSpPr txBox="1"/>
          <p:nvPr/>
        </p:nvSpPr>
        <p:spPr>
          <a:xfrm rot="18088672">
            <a:off x="2033651" y="3446211"/>
            <a:ext cx="2994329" cy="1231106"/>
          </a:xfrm>
          <a:prstGeom prst="rect">
            <a:avLst/>
          </a:prstGeom>
          <a:noFill/>
        </p:spPr>
        <p:txBody>
          <a:bodyPr wrap="square" rtlCol="1">
            <a:spAutoFit/>
          </a:bodyPr>
          <a:lstStyle/>
          <a:p>
            <a:r>
              <a:rPr lang="ar-SA" sz="2800" b="1" dirty="0">
                <a:cs typeface="+mj-cs"/>
              </a:rPr>
              <a:t>الانفراد و العزلة </a:t>
            </a:r>
            <a:r>
              <a:rPr lang="ar-SA" sz="2800" b="1" dirty="0" err="1">
                <a:cs typeface="+mj-cs"/>
              </a:rPr>
              <a:t>و</a:t>
            </a:r>
            <a:r>
              <a:rPr lang="ar-SA" sz="2800" b="1" dirty="0">
                <a:cs typeface="+mj-cs"/>
              </a:rPr>
              <a:t> </a:t>
            </a:r>
            <a:r>
              <a:rPr lang="ar-SA" sz="2800" b="1" dirty="0" smtClean="0">
                <a:cs typeface="+mj-cs"/>
              </a:rPr>
              <a:t>الإقصاء</a:t>
            </a:r>
            <a:r>
              <a:rPr lang="ar-SA" sz="2800" b="1" dirty="0">
                <a:cs typeface="+mj-cs"/>
              </a:rPr>
              <a:t>.</a:t>
            </a:r>
          </a:p>
          <a:p>
            <a:endParaRPr lang="ar-SA" dirty="0">
              <a:cs typeface="+mj-cs"/>
            </a:endParaRPr>
          </a:p>
        </p:txBody>
      </p:sp>
      <p:sp>
        <p:nvSpPr>
          <p:cNvPr id="11" name="مربع نص 10"/>
          <p:cNvSpPr txBox="1"/>
          <p:nvPr/>
        </p:nvSpPr>
        <p:spPr>
          <a:xfrm rot="18006989">
            <a:off x="3110991" y="3727261"/>
            <a:ext cx="3828837" cy="954107"/>
          </a:xfrm>
          <a:prstGeom prst="rect">
            <a:avLst/>
          </a:prstGeom>
          <a:noFill/>
        </p:spPr>
        <p:txBody>
          <a:bodyPr wrap="square" rtlCol="1">
            <a:spAutoFit/>
          </a:bodyPr>
          <a:lstStyle/>
          <a:p>
            <a:r>
              <a:rPr lang="ar-SA" sz="2800" b="1" dirty="0">
                <a:solidFill>
                  <a:srgbClr val="FFFF00"/>
                </a:solidFill>
                <a:cs typeface="+mj-cs"/>
              </a:rPr>
              <a:t>العنف اللفظي و السلوكي </a:t>
            </a:r>
            <a:r>
              <a:rPr lang="ar-SA" sz="2800" b="1" dirty="0" smtClean="0">
                <a:solidFill>
                  <a:srgbClr val="FFFF00"/>
                </a:solidFill>
                <a:cs typeface="+mj-cs"/>
              </a:rPr>
              <a:t>والجسدي</a:t>
            </a:r>
            <a:r>
              <a:rPr lang="ar-SA" dirty="0">
                <a:cs typeface="+mj-cs"/>
              </a:rPr>
              <a:t>.</a:t>
            </a:r>
          </a:p>
        </p:txBody>
      </p:sp>
      <p:sp>
        <p:nvSpPr>
          <p:cNvPr id="12" name="مربع نص 11"/>
          <p:cNvSpPr txBox="1"/>
          <p:nvPr/>
        </p:nvSpPr>
        <p:spPr>
          <a:xfrm rot="18035777">
            <a:off x="4723645" y="3801058"/>
            <a:ext cx="3325387" cy="1508105"/>
          </a:xfrm>
          <a:prstGeom prst="rect">
            <a:avLst/>
          </a:prstGeom>
          <a:noFill/>
        </p:spPr>
        <p:txBody>
          <a:bodyPr wrap="square" rtlCol="1">
            <a:spAutoFit/>
          </a:bodyPr>
          <a:lstStyle/>
          <a:p>
            <a:endParaRPr lang="ar-SA" dirty="0">
              <a:cs typeface="+mj-cs"/>
            </a:endParaRPr>
          </a:p>
          <a:p>
            <a:r>
              <a:rPr lang="ar-SA" sz="2800" b="1" dirty="0">
                <a:cs typeface="+mj-cs"/>
              </a:rPr>
              <a:t>الاندفاع غير </a:t>
            </a:r>
            <a:r>
              <a:rPr lang="ar-SA" sz="2800" b="1" dirty="0" smtClean="0">
                <a:cs typeface="+mj-cs"/>
              </a:rPr>
              <a:t>محسوب العواقب</a:t>
            </a:r>
            <a:r>
              <a:rPr lang="ar-SA" sz="2800" b="1" dirty="0">
                <a:cs typeface="+mj-cs"/>
              </a:rPr>
              <a:t>.</a:t>
            </a:r>
          </a:p>
          <a:p>
            <a:endParaRPr lang="ar-SA" dirty="0">
              <a:cs typeface="+mj-cs"/>
            </a:endParaRPr>
          </a:p>
        </p:txBody>
      </p:sp>
      <p:sp>
        <p:nvSpPr>
          <p:cNvPr id="13" name="مربع نص 12"/>
          <p:cNvSpPr txBox="1"/>
          <p:nvPr/>
        </p:nvSpPr>
        <p:spPr>
          <a:xfrm rot="18284526">
            <a:off x="6046878" y="4036113"/>
            <a:ext cx="3631957" cy="954107"/>
          </a:xfrm>
          <a:prstGeom prst="rect">
            <a:avLst/>
          </a:prstGeom>
          <a:noFill/>
        </p:spPr>
        <p:txBody>
          <a:bodyPr wrap="square" rtlCol="1">
            <a:spAutoFit/>
          </a:bodyPr>
          <a:lstStyle/>
          <a:p>
            <a:r>
              <a:rPr lang="ar-SA" sz="2800" b="1" dirty="0">
                <a:solidFill>
                  <a:srgbClr val="FFFF00"/>
                </a:solidFill>
                <a:cs typeface="+mj-cs"/>
              </a:rPr>
              <a:t>الجرأة الشديدة على الحدود الدينية و التشريعية</a:t>
            </a:r>
          </a:p>
        </p:txBody>
      </p:sp>
      <p:sp>
        <p:nvSpPr>
          <p:cNvPr id="14" name="مربع نص 13"/>
          <p:cNvSpPr txBox="1"/>
          <p:nvPr/>
        </p:nvSpPr>
        <p:spPr>
          <a:xfrm rot="18068654">
            <a:off x="8022236" y="4380920"/>
            <a:ext cx="2496437" cy="800219"/>
          </a:xfrm>
          <a:prstGeom prst="rect">
            <a:avLst/>
          </a:prstGeom>
          <a:noFill/>
        </p:spPr>
        <p:txBody>
          <a:bodyPr wrap="square" rtlCol="1">
            <a:spAutoFit/>
          </a:bodyPr>
          <a:lstStyle/>
          <a:p>
            <a:r>
              <a:rPr lang="ar-SA" sz="2800" b="1" dirty="0">
                <a:cs typeface="+mj-cs"/>
              </a:rPr>
              <a:t>تضخيم النفس.</a:t>
            </a:r>
          </a:p>
          <a:p>
            <a:endParaRPr lang="ar-SA" dirty="0">
              <a:cs typeface="+mj-cs"/>
            </a:endParaRPr>
          </a:p>
        </p:txBody>
      </p:sp>
    </p:spTree>
    <p:extLst>
      <p:ext uri="{BB962C8B-B14F-4D97-AF65-F5344CB8AC3E}">
        <p14:creationId xmlns="" xmlns:p14="http://schemas.microsoft.com/office/powerpoint/2010/main" val="352223456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cs typeface="AdvertisingBold" pitchFamily="2" charset="-78"/>
              </a:rPr>
              <a:t>نشاط 4</a:t>
            </a:r>
            <a:endParaRPr lang="ar-SA" dirty="0">
              <a:solidFill>
                <a:srgbClr val="C00000"/>
              </a:solidFill>
              <a:cs typeface="AdvertisingBold" pitchFamily="2" charset="-78"/>
            </a:endParaRPr>
          </a:p>
        </p:txBody>
      </p:sp>
      <p:sp>
        <p:nvSpPr>
          <p:cNvPr id="3" name="عنصر نائب للمحتوى 2"/>
          <p:cNvSpPr>
            <a:spLocks noGrp="1"/>
          </p:cNvSpPr>
          <p:nvPr>
            <p:ph idx="1"/>
          </p:nvPr>
        </p:nvSpPr>
        <p:spPr/>
        <p:txBody>
          <a:bodyPr/>
          <a:lstStyle/>
          <a:p>
            <a:r>
              <a:rPr lang="ar-SA" dirty="0" smtClean="0">
                <a:cs typeface="+mj-cs"/>
              </a:rPr>
              <a:t>ارسمي مدرجاً توضحين فيه تنامي الأفعال السلوكية للفكر الضال؟ </a:t>
            </a:r>
            <a:endParaRPr lang="ar-SA" dirty="0">
              <a:cs typeface="+mj-cs"/>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pic>
        <p:nvPicPr>
          <p:cNvPr id="6" name="صورة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8338" y="2958748"/>
            <a:ext cx="10470524" cy="2411742"/>
          </a:xfrm>
          <a:prstGeom prst="rect">
            <a:avLst/>
          </a:prstGeom>
        </p:spPr>
      </p:pic>
    </p:spTree>
    <p:extLst>
      <p:ext uri="{BB962C8B-B14F-4D97-AF65-F5344CB8AC3E}">
        <p14:creationId xmlns="" xmlns:p14="http://schemas.microsoft.com/office/powerpoint/2010/main" val="247176334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2580" y="416640"/>
            <a:ext cx="10851524" cy="1325563"/>
          </a:xfrm>
        </p:spPr>
        <p:txBody>
          <a:bodyPr>
            <a:normAutofit/>
          </a:bodyPr>
          <a:lstStyle/>
          <a:p>
            <a:r>
              <a:rPr lang="ar-SA" sz="4000" dirty="0" smtClean="0">
                <a:solidFill>
                  <a:srgbClr val="008000"/>
                </a:solidFill>
                <a:cs typeface="AdvertisingBold" pitchFamily="2" charset="-78"/>
              </a:rPr>
              <a:t>مدرج الأفعال السلوكية لأصحاب الفكر الضال</a:t>
            </a:r>
            <a:endParaRPr lang="ar-SA" sz="4000" dirty="0">
              <a:solidFill>
                <a:srgbClr val="008000"/>
              </a:solidFill>
              <a:cs typeface="AdvertisingBold" pitchFamily="2" charset="-78"/>
            </a:endParaRPr>
          </a:p>
        </p:txBody>
      </p:sp>
      <p:graphicFrame>
        <p:nvGraphicFramePr>
          <p:cNvPr id="5" name="عنصر نائب للمحتوى 4"/>
          <p:cNvGraphicFramePr>
            <a:graphicFrameLocks noGrp="1"/>
          </p:cNvGraphicFramePr>
          <p:nvPr>
            <p:ph idx="1"/>
            <p:extLst>
              <p:ext uri="{D42A27DB-BD31-4B8C-83A1-F6EECF244321}">
                <p14:modId xmlns="" xmlns:p14="http://schemas.microsoft.com/office/powerpoint/2010/main" val="3698112901"/>
              </p:ext>
            </p:extLst>
          </p:nvPr>
        </p:nvGraphicFramePr>
        <p:xfrm>
          <a:off x="232229" y="416640"/>
          <a:ext cx="11628077" cy="5345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836437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b="1" dirty="0">
                <a:solidFill>
                  <a:srgbClr val="008000"/>
                </a:solidFill>
                <a:cs typeface="AdvertisingExtraBold" pitchFamily="2" charset="-78"/>
              </a:rPr>
              <a:t>مدرج الأفعال السلوكية لأصحاب الفكر الضال</a:t>
            </a:r>
          </a:p>
        </p:txBody>
      </p:sp>
      <p:sp>
        <p:nvSpPr>
          <p:cNvPr id="3" name="عنصر نائب للمحتوى 2"/>
          <p:cNvSpPr>
            <a:spLocks noGrp="1"/>
          </p:cNvSpPr>
          <p:nvPr>
            <p:ph idx="1"/>
          </p:nvPr>
        </p:nvSpPr>
        <p:spPr>
          <a:xfrm>
            <a:off x="386367" y="1296802"/>
            <a:ext cx="11217498" cy="4855334"/>
          </a:xfrm>
        </p:spPr>
        <p:txBody>
          <a:bodyPr>
            <a:normAutofit/>
          </a:bodyPr>
          <a:lstStyle/>
          <a:p>
            <a:r>
              <a:rPr lang="ar-SA" sz="4000" b="1" dirty="0" smtClean="0"/>
              <a:t> </a:t>
            </a:r>
            <a:r>
              <a:rPr lang="ar-SA" sz="4000" b="1" dirty="0">
                <a:solidFill>
                  <a:srgbClr val="993366"/>
                </a:solidFill>
                <a:cs typeface="AdvertisingExtraBold" pitchFamily="2" charset="-78"/>
              </a:rPr>
              <a:t>يظهر سلوك </a:t>
            </a:r>
            <a:r>
              <a:rPr lang="ar-SA" sz="4000" b="1" dirty="0" smtClean="0">
                <a:solidFill>
                  <a:srgbClr val="993366"/>
                </a:solidFill>
                <a:cs typeface="AdvertisingExtraBold" pitchFamily="2" charset="-78"/>
              </a:rPr>
              <a:t>العدواني </a:t>
            </a:r>
            <a:r>
              <a:rPr lang="ar-SA" sz="4000" b="1" dirty="0">
                <a:solidFill>
                  <a:srgbClr val="993366"/>
                </a:solidFill>
                <a:cs typeface="AdvertisingExtraBold" pitchFamily="2" charset="-78"/>
              </a:rPr>
              <a:t>لدى أصحاب الفكر الضال على عدة مراحل</a:t>
            </a:r>
            <a:r>
              <a:rPr lang="ar-SA" sz="4000" b="1" dirty="0" smtClean="0">
                <a:solidFill>
                  <a:srgbClr val="993366"/>
                </a:solidFill>
                <a:cs typeface="AdvertisingExtraBold" pitchFamily="2" charset="-78"/>
              </a:rPr>
              <a:t>: </a:t>
            </a:r>
          </a:p>
          <a:p>
            <a:endParaRPr lang="ar-SA" sz="2400" dirty="0">
              <a:cs typeface="AdvertisingBold" pitchFamily="2" charset="-78"/>
            </a:endParaRPr>
          </a:p>
        </p:txBody>
      </p:sp>
      <p:pic>
        <p:nvPicPr>
          <p:cNvPr id="4" name="صورة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93650" y="215153"/>
            <a:ext cx="1489100" cy="4598893"/>
          </a:xfrm>
          <a:prstGeom prst="rect">
            <a:avLst/>
          </a:prstGeom>
        </p:spPr>
      </p:pic>
      <p:sp>
        <p:nvSpPr>
          <p:cNvPr id="5" name="مستطيل 4"/>
          <p:cNvSpPr/>
          <p:nvPr/>
        </p:nvSpPr>
        <p:spPr>
          <a:xfrm>
            <a:off x="386367" y="5536371"/>
            <a:ext cx="10868692" cy="8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a:solidFill>
                  <a:srgbClr val="FFFF00"/>
                </a:solidFill>
                <a:cs typeface="Sultan bold" pitchFamily="2" charset="-78"/>
              </a:rPr>
              <a:t>المرحلــة الخامســة</a:t>
            </a:r>
            <a:r>
              <a:rPr lang="ar-SA" sz="2400" b="1" dirty="0">
                <a:solidFill>
                  <a:srgbClr val="FFFF00"/>
                </a:solidFill>
              </a:rPr>
              <a:t>: </a:t>
            </a:r>
            <a:r>
              <a:rPr lang="ar-SA" sz="2400" b="1" dirty="0">
                <a:cs typeface="AdvertisingBold" pitchFamily="2" charset="-78"/>
              </a:rPr>
              <a:t>الانتقــال للعــدوان البدنــي والإيــذاء أو الإفنــاء خاصــة في حــال فشــله في الإيقــاع بالأخــر موضــوع الكراهيــة.</a:t>
            </a:r>
          </a:p>
        </p:txBody>
      </p:sp>
      <p:sp>
        <p:nvSpPr>
          <p:cNvPr id="6" name="مستطيل 5"/>
          <p:cNvSpPr/>
          <p:nvPr/>
        </p:nvSpPr>
        <p:spPr>
          <a:xfrm>
            <a:off x="2850776" y="1936376"/>
            <a:ext cx="6494930" cy="105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a:solidFill>
                  <a:srgbClr val="FFFF00"/>
                </a:solidFill>
                <a:cs typeface="Sultan bold" pitchFamily="2" charset="-78"/>
              </a:rPr>
              <a:t>المرحلــة الأولــى </a:t>
            </a:r>
            <a:r>
              <a:rPr lang="ar-SA" sz="2400" b="1" dirty="0">
                <a:solidFill>
                  <a:srgbClr val="FFFF00"/>
                </a:solidFill>
              </a:rPr>
              <a:t>:</a:t>
            </a:r>
            <a:r>
              <a:rPr lang="ar-SA" sz="2400" b="1" dirty="0"/>
              <a:t> </a:t>
            </a:r>
            <a:r>
              <a:rPr lang="ar-SA" sz="2400" b="1" dirty="0">
                <a:cs typeface="AdvertisingBold" pitchFamily="2" charset="-78"/>
              </a:rPr>
              <a:t>تشــمل الامتنــاع عــن الاســتجابة والتعبيــر والمشــاركة في التفاعــل الاجتماعــي داخــل الجماعــات الأخــرى. </a:t>
            </a:r>
          </a:p>
        </p:txBody>
      </p:sp>
      <p:sp>
        <p:nvSpPr>
          <p:cNvPr id="7" name="مستطيل 6"/>
          <p:cNvSpPr/>
          <p:nvPr/>
        </p:nvSpPr>
        <p:spPr>
          <a:xfrm>
            <a:off x="2514601" y="3024545"/>
            <a:ext cx="7109460" cy="761631"/>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2400" b="1" dirty="0">
                <a:solidFill>
                  <a:srgbClr val="C00000"/>
                </a:solidFill>
                <a:cs typeface="Sultan bold" pitchFamily="2" charset="-78"/>
              </a:rPr>
              <a:t>المرحلــة الثانيــة </a:t>
            </a:r>
            <a:r>
              <a:rPr lang="ar-SA" sz="2400" b="1" dirty="0">
                <a:solidFill>
                  <a:srgbClr val="C00000"/>
                </a:solidFill>
              </a:rPr>
              <a:t>:  </a:t>
            </a:r>
            <a:r>
              <a:rPr lang="ar-SA" sz="2400" b="1" dirty="0">
                <a:cs typeface="AdvertisingBold" pitchFamily="2" charset="-78"/>
              </a:rPr>
              <a:t>التعبيــر عــن مشــاعره وأفــكاره داخــل الجماعــة التــي ينتمــي إليهــا. </a:t>
            </a:r>
          </a:p>
        </p:txBody>
      </p:sp>
      <p:sp>
        <p:nvSpPr>
          <p:cNvPr id="8" name="مستطيل 7"/>
          <p:cNvSpPr/>
          <p:nvPr/>
        </p:nvSpPr>
        <p:spPr>
          <a:xfrm>
            <a:off x="1613647" y="3771046"/>
            <a:ext cx="8538881" cy="1110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a:solidFill>
                  <a:srgbClr val="FFFF00"/>
                </a:solidFill>
                <a:cs typeface="Sultan bold" pitchFamily="2" charset="-78"/>
              </a:rPr>
              <a:t>المرحلــة الثالثــة</a:t>
            </a:r>
            <a:r>
              <a:rPr lang="ar-SA" sz="2400" b="1" dirty="0">
                <a:solidFill>
                  <a:srgbClr val="FFFF00"/>
                </a:solidFill>
              </a:rPr>
              <a:t>: </a:t>
            </a:r>
            <a:r>
              <a:rPr lang="ar-SA" sz="2400" b="1" dirty="0">
                <a:cs typeface="AdvertisingBold" pitchFamily="2" charset="-78"/>
              </a:rPr>
              <a:t>انتقــال  أصحــاب الفكــر الضــال إلــي مرحلــة يســودها الحقد والحســد والكراهيــة لمــا يمتلــك الأخــر مــن مزايــا اجتماعيــة أو ثقافيــة أو سياســية  أو ماليــة </a:t>
            </a:r>
            <a:r>
              <a:rPr lang="ar-SA" sz="2400" b="1" dirty="0"/>
              <a:t>.</a:t>
            </a:r>
          </a:p>
        </p:txBody>
      </p:sp>
      <p:sp>
        <p:nvSpPr>
          <p:cNvPr id="9" name="مستطيل 8"/>
          <p:cNvSpPr/>
          <p:nvPr/>
        </p:nvSpPr>
        <p:spPr>
          <a:xfrm>
            <a:off x="1030310" y="4908175"/>
            <a:ext cx="9594759" cy="628195"/>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a:solidFill>
                  <a:srgbClr val="C00000"/>
                </a:solidFill>
                <a:cs typeface="Sultan bold" pitchFamily="2" charset="-78"/>
              </a:rPr>
              <a:t>المرحلــة الرابعــة</a:t>
            </a:r>
            <a:r>
              <a:rPr lang="ar-SA" sz="2400" b="1" dirty="0">
                <a:solidFill>
                  <a:srgbClr val="C00000"/>
                </a:solidFill>
                <a:cs typeface="AdvertisingBold" pitchFamily="2" charset="-78"/>
              </a:rPr>
              <a:t>:  </a:t>
            </a:r>
            <a:r>
              <a:rPr lang="ar-SA" sz="2400" b="1" dirty="0">
                <a:cs typeface="AdvertisingBold" pitchFamily="2" charset="-78"/>
              </a:rPr>
              <a:t>التخطيــط والتدبيــر لمنــع الآخريــن مــن الاســتمتاع بحقوقهــم</a:t>
            </a:r>
            <a:endParaRPr lang="ar-SA" sz="2400" b="1" dirty="0"/>
          </a:p>
        </p:txBody>
      </p:sp>
    </p:spTree>
    <p:extLst>
      <p:ext uri="{BB962C8B-B14F-4D97-AF65-F5344CB8AC3E}">
        <p14:creationId xmlns="" xmlns:p14="http://schemas.microsoft.com/office/powerpoint/2010/main" val="126172104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0" y="594360"/>
            <a:ext cx="12192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ar-SA" sz="2400" b="1" dirty="0" smtClean="0">
              <a:solidFill>
                <a:srgbClr val="E71C5A"/>
              </a:solidFill>
              <a:latin typeface="Tahoma" pitchFamily="34" charset="0"/>
              <a:ea typeface="Times New Roman" pitchFamily="18"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336699"/>
                </a:solidFill>
                <a:effectLst/>
                <a:latin typeface="Tahoma" pitchFamily="34" charset="0"/>
                <a:ea typeface="Times New Roman" pitchFamily="18" charset="0"/>
                <a:cs typeface="PT Bold Mirror" pitchFamily="2" charset="-78"/>
              </a:rPr>
              <a:t>إضاءة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نحن مسلمون نؤمن بالاعتدال والتوسط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ونبعد عن العنف والتطرف ،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نريد نشر الخير والسلام والرحمة والمودة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E71C5A"/>
                </a:solidFill>
                <a:effectLst/>
                <a:latin typeface="Tahoma" pitchFamily="34" charset="0"/>
                <a:ea typeface="Times New Roman" pitchFamily="18" charset="0"/>
                <a:cs typeface="Tahoma" pitchFamily="34" charset="0"/>
              </a:rPr>
              <a:t> هذا المقياس يعرفك مدى التعصب لديك</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smtClean="0">
                <a:solidFill>
                  <a:srgbClr val="C00000"/>
                </a:solidFill>
                <a:cs typeface="AdvertisingExtraBold" pitchFamily="2" charset="-78"/>
              </a:rPr>
              <a:t>نشاط 3</a:t>
            </a:r>
            <a:endParaRPr lang="ar-SA" sz="3600" b="1" dirty="0">
              <a:solidFill>
                <a:srgbClr val="C00000"/>
              </a:solidFill>
              <a:cs typeface="AdvertisingExtraBold" pitchFamily="2" charset="-78"/>
            </a:endParaRPr>
          </a:p>
        </p:txBody>
      </p:sp>
      <p:sp>
        <p:nvSpPr>
          <p:cNvPr id="3" name="عنصر نائب للمحتوى 2"/>
          <p:cNvSpPr>
            <a:spLocks noGrp="1"/>
          </p:cNvSpPr>
          <p:nvPr>
            <p:ph idx="1"/>
          </p:nvPr>
        </p:nvSpPr>
        <p:spPr/>
        <p:txBody>
          <a:bodyPr>
            <a:normAutofit/>
          </a:bodyPr>
          <a:lstStyle/>
          <a:p>
            <a:r>
              <a:rPr lang="ar-SA" sz="4000" b="1" dirty="0">
                <a:cs typeface="AdvertisingBold" pitchFamily="2" charset="-78"/>
              </a:rPr>
              <a:t>ماهي </a:t>
            </a:r>
            <a:r>
              <a:rPr lang="ar-SA" sz="4000" b="1" dirty="0" smtClean="0">
                <a:cs typeface="AdvertisingBold" pitchFamily="2" charset="-78"/>
              </a:rPr>
              <a:t>أسباب </a:t>
            </a:r>
            <a:r>
              <a:rPr lang="ar-SA" sz="4000" b="1" dirty="0">
                <a:cs typeface="AdvertisingBold" pitchFamily="2" charset="-78"/>
              </a:rPr>
              <a:t>انضمام الشباب الى التنظيمات </a:t>
            </a:r>
            <a:r>
              <a:rPr lang="ar-SA" sz="4000" b="1" dirty="0" err="1">
                <a:cs typeface="AdvertisingBold" pitchFamily="2" charset="-78"/>
              </a:rPr>
              <a:t>الارهابية</a:t>
            </a:r>
            <a:r>
              <a:rPr lang="ar-SA" sz="4000" b="1" dirty="0">
                <a:cs typeface="AdvertisingBold" pitchFamily="2" charset="-78"/>
              </a:rPr>
              <a:t> </a:t>
            </a:r>
            <a:r>
              <a:rPr lang="ar-SA" sz="4000" b="1" dirty="0" smtClean="0">
                <a:cs typeface="AdvertisingBold" pitchFamily="2" charset="-78"/>
              </a:rPr>
              <a:t>؟</a:t>
            </a:r>
            <a:endParaRPr lang="ar-SA" sz="4000" b="1" dirty="0">
              <a:cs typeface="AdvertisingBold" pitchFamily="2" charset="-78"/>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pic>
        <p:nvPicPr>
          <p:cNvPr id="6" name="صورة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05657" y="2605088"/>
            <a:ext cx="4762500" cy="3571875"/>
          </a:xfrm>
          <a:prstGeom prst="rect">
            <a:avLst/>
          </a:prstGeom>
        </p:spPr>
      </p:pic>
    </p:spTree>
    <p:extLst>
      <p:ext uri="{BB962C8B-B14F-4D97-AF65-F5344CB8AC3E}">
        <p14:creationId xmlns="" xmlns:p14="http://schemas.microsoft.com/office/powerpoint/2010/main" val="325247936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8000"/>
                </a:solidFill>
                <a:cs typeface="AdvertisingExtraBold" pitchFamily="2" charset="-78"/>
              </a:rPr>
              <a:t>الفكر الضال يأتي من شخص هامشي</a:t>
            </a:r>
            <a:endParaRPr lang="ar-SA" dirty="0">
              <a:solidFill>
                <a:srgbClr val="008000"/>
              </a:solidFill>
              <a:cs typeface="AdvertisingExtraBold" pitchFamily="2" charset="-78"/>
            </a:endParaRPr>
          </a:p>
        </p:txBody>
      </p:sp>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blip>
          <a:srcRect l="30582" t="25954" r="31934" b="11342"/>
          <a:stretch/>
        </p:blipFill>
        <p:spPr>
          <a:xfrm>
            <a:off x="2603025" y="1850393"/>
            <a:ext cx="7172040" cy="4732203"/>
          </a:xfrm>
          <a:prstGeom prst="rect">
            <a:avLst/>
          </a:prstGeom>
        </p:spPr>
      </p:pic>
    </p:spTree>
    <p:extLst>
      <p:ext uri="{BB962C8B-B14F-4D97-AF65-F5344CB8AC3E}">
        <p14:creationId xmlns="" xmlns:p14="http://schemas.microsoft.com/office/powerpoint/2010/main" val="327732975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C00000"/>
                </a:solidFill>
                <a:cs typeface="AdvertisingExtraBold" pitchFamily="2" charset="-78"/>
              </a:rPr>
              <a:t>نشاط5</a:t>
            </a:r>
            <a:endParaRPr lang="ar-SA" sz="4000" dirty="0">
              <a:solidFill>
                <a:srgbClr val="C00000"/>
              </a:solidFill>
              <a:cs typeface="AdvertisingExtraBold" pitchFamily="2" charset="-78"/>
            </a:endParaRPr>
          </a:p>
        </p:txBody>
      </p:sp>
      <p:sp>
        <p:nvSpPr>
          <p:cNvPr id="3" name="عنصر نائب للمحتوى 2"/>
          <p:cNvSpPr>
            <a:spLocks noGrp="1"/>
          </p:cNvSpPr>
          <p:nvPr>
            <p:ph idx="1"/>
          </p:nvPr>
        </p:nvSpPr>
        <p:spPr>
          <a:xfrm>
            <a:off x="451834" y="1822194"/>
            <a:ext cx="11049000" cy="4351338"/>
          </a:xfrm>
        </p:spPr>
        <p:txBody>
          <a:bodyPr>
            <a:normAutofit/>
          </a:bodyPr>
          <a:lstStyle/>
          <a:p>
            <a:r>
              <a:rPr lang="ar-SA" sz="4000" b="1" dirty="0" smtClean="0">
                <a:cs typeface="Sultan bold" pitchFamily="2" charset="-78"/>
              </a:rPr>
              <a:t>نشأت بذرة الفكر الضال في نفوس المستهدفين و </a:t>
            </a:r>
            <a:r>
              <a:rPr lang="ar-SA" sz="4000" b="1" dirty="0" err="1" smtClean="0">
                <a:cs typeface="Sultan bold" pitchFamily="2" charset="-78"/>
              </a:rPr>
              <a:t>ترعرت</a:t>
            </a:r>
            <a:r>
              <a:rPr lang="ar-SA" sz="4000" b="1" dirty="0" smtClean="0">
                <a:cs typeface="Sultan bold" pitchFamily="2" charset="-78"/>
              </a:rPr>
              <a:t>  نتيجة لعوامل عدة، وضحيها؟</a:t>
            </a:r>
            <a:endParaRPr lang="ar-SA" sz="4000" b="1" dirty="0">
              <a:cs typeface="Sultan bold" pitchFamily="2" charset="-78"/>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pic>
        <p:nvPicPr>
          <p:cNvPr id="6" name="صورة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83388" y="2811780"/>
            <a:ext cx="3309709" cy="3715090"/>
          </a:xfrm>
          <a:prstGeom prst="rect">
            <a:avLst/>
          </a:prstGeom>
        </p:spPr>
      </p:pic>
      <p:pic>
        <p:nvPicPr>
          <p:cNvPr id="7" name="صورة 6" descr="images (15).jpg"/>
          <p:cNvPicPr>
            <a:picLocks noChangeAspect="1"/>
          </p:cNvPicPr>
          <p:nvPr/>
        </p:nvPicPr>
        <p:blipFill>
          <a:blip r:embed="rId4" cstate="print"/>
          <a:stretch>
            <a:fillRect/>
          </a:stretch>
        </p:blipFill>
        <p:spPr>
          <a:xfrm>
            <a:off x="502919" y="2743200"/>
            <a:ext cx="7672893" cy="3771900"/>
          </a:xfrm>
          <a:prstGeom prst="rect">
            <a:avLst/>
          </a:prstGeom>
        </p:spPr>
      </p:pic>
    </p:spTree>
    <p:extLst>
      <p:ext uri="{BB962C8B-B14F-4D97-AF65-F5344CB8AC3E}">
        <p14:creationId xmlns="" xmlns:p14="http://schemas.microsoft.com/office/powerpoint/2010/main" val="94875832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8000"/>
                </a:solidFill>
                <a:cs typeface="AdvertisingExtraBold" pitchFamily="2" charset="-78"/>
              </a:rPr>
              <a:t>أهم العوامل المنتجة للفكر الضال</a:t>
            </a:r>
            <a:endParaRPr lang="ar-SA" dirty="0">
              <a:solidFill>
                <a:srgbClr val="008000"/>
              </a:solidFill>
              <a:cs typeface="AdvertisingExtraBold" pitchFamily="2" charset="-78"/>
            </a:endParaRPr>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SA" sz="4000" b="1" dirty="0" smtClean="0">
                <a:cs typeface="AdvertisingBold" pitchFamily="2" charset="-78"/>
              </a:rPr>
              <a:t>قابلية المراهق للإيحاء.</a:t>
            </a:r>
          </a:p>
          <a:p>
            <a:pPr marL="514350" indent="-514350">
              <a:buFont typeface="+mj-lt"/>
              <a:buAutoNum type="arabicPeriod"/>
            </a:pPr>
            <a:r>
              <a:rPr lang="ar-SA" sz="4000" b="1" dirty="0">
                <a:cs typeface="AdvertisingBold" pitchFamily="2" charset="-78"/>
              </a:rPr>
              <a:t> </a:t>
            </a:r>
            <a:r>
              <a:rPr lang="ar-SA" sz="4000" b="1" dirty="0" smtClean="0">
                <a:cs typeface="AdvertisingBold" pitchFamily="2" charset="-78"/>
              </a:rPr>
              <a:t>الحاجات النفسية غير المشبعة.</a:t>
            </a:r>
          </a:p>
          <a:p>
            <a:pPr marL="514350" indent="-514350">
              <a:buFont typeface="+mj-lt"/>
              <a:buAutoNum type="arabicPeriod"/>
            </a:pPr>
            <a:r>
              <a:rPr lang="ar-SA" sz="4000" b="1" dirty="0" smtClean="0">
                <a:cs typeface="AdvertisingBold" pitchFamily="2" charset="-78"/>
              </a:rPr>
              <a:t>وجود المراهق في أسرة مضطربة.</a:t>
            </a:r>
          </a:p>
          <a:p>
            <a:pPr marL="514350" indent="-514350">
              <a:buFont typeface="+mj-lt"/>
              <a:buAutoNum type="arabicPeriod"/>
            </a:pPr>
            <a:r>
              <a:rPr lang="ar-SA" sz="4000" b="1" dirty="0" smtClean="0">
                <a:cs typeface="AdvertisingBold" pitchFamily="2" charset="-78"/>
              </a:rPr>
              <a:t>أزمة الهوية و الانتماء و الثقة.</a:t>
            </a:r>
            <a:endParaRPr lang="ar-SA" sz="4000" b="1" dirty="0">
              <a:cs typeface="AdvertisingBold" pitchFamily="2" charset="-78"/>
            </a:endParaRPr>
          </a:p>
        </p:txBody>
      </p:sp>
      <p:pic>
        <p:nvPicPr>
          <p:cNvPr id="4" name="صورة 3"/>
          <p:cNvPicPr>
            <a:picLocks noChangeAspect="1"/>
          </p:cNvPicPr>
          <p:nvPr/>
        </p:nvPicPr>
        <p:blipFill rotWithShape="1">
          <a:blip r:embed="rId2" cstate="print">
            <a:clrChange>
              <a:clrFrom>
                <a:srgbClr val="FFFFFF"/>
              </a:clrFrom>
              <a:clrTo>
                <a:srgbClr val="FFFFFF">
                  <a:alpha val="0"/>
                </a:srgbClr>
              </a:clrTo>
            </a:clrChange>
          </a:blip>
          <a:srcRect l="33170" t="17169" r="33661" b="31789"/>
          <a:stretch/>
        </p:blipFill>
        <p:spPr>
          <a:xfrm>
            <a:off x="1614153" y="2056584"/>
            <a:ext cx="4043966" cy="3889420"/>
          </a:xfrm>
          <a:prstGeom prst="rect">
            <a:avLst/>
          </a:prstGeom>
        </p:spPr>
      </p:pic>
    </p:spTree>
    <p:extLst>
      <p:ext uri="{BB962C8B-B14F-4D97-AF65-F5344CB8AC3E}">
        <p14:creationId xmlns="" xmlns:p14="http://schemas.microsoft.com/office/powerpoint/2010/main" val="163383822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نفجار 2 1"/>
          <p:cNvSpPr/>
          <p:nvPr/>
        </p:nvSpPr>
        <p:spPr>
          <a:xfrm>
            <a:off x="3818965" y="228601"/>
            <a:ext cx="7947211" cy="613185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FF00"/>
                </a:solidFill>
              </a:rPr>
              <a:t>فمن وجهة نظرك..   ما أهم الأسباب التي يمكن أن تعيق سير ونجاح أي دورة تدريبية؟</a:t>
            </a:r>
            <a:endParaRPr lang="ar-SA" sz="3600" b="1" dirty="0">
              <a:solidFill>
                <a:srgbClr val="FFFF00"/>
              </a:solidFill>
            </a:endParaRPr>
          </a:p>
        </p:txBody>
      </p:sp>
      <p:pic>
        <p:nvPicPr>
          <p:cNvPr id="3" name="صورة 2" descr="images.jpg"/>
          <p:cNvPicPr>
            <a:picLocks noChangeAspect="1"/>
          </p:cNvPicPr>
          <p:nvPr/>
        </p:nvPicPr>
        <p:blipFill>
          <a:blip r:embed="rId2" cstate="print"/>
          <a:stretch>
            <a:fillRect/>
          </a:stretch>
        </p:blipFill>
        <p:spPr>
          <a:xfrm>
            <a:off x="227479" y="188259"/>
            <a:ext cx="3120839" cy="632011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smtClean="0">
                <a:solidFill>
                  <a:srgbClr val="C00000"/>
                </a:solidFill>
                <a:cs typeface="AdvertisingExtraBold" pitchFamily="2" charset="-78"/>
              </a:rPr>
              <a:t>نشاط 7</a:t>
            </a:r>
            <a:endParaRPr lang="ar-SA" sz="3600" dirty="0">
              <a:solidFill>
                <a:srgbClr val="C00000"/>
              </a:solidFill>
              <a:cs typeface="AdvertisingExtraBold" pitchFamily="2" charset="-78"/>
            </a:endParaRPr>
          </a:p>
        </p:txBody>
      </p:sp>
      <p:sp>
        <p:nvSpPr>
          <p:cNvPr id="3" name="عنصر نائب للمحتوى 2"/>
          <p:cNvSpPr>
            <a:spLocks noGrp="1"/>
          </p:cNvSpPr>
          <p:nvPr>
            <p:ph idx="1"/>
          </p:nvPr>
        </p:nvSpPr>
        <p:spPr>
          <a:xfrm>
            <a:off x="838200" y="1417320"/>
            <a:ext cx="10817180" cy="4759643"/>
          </a:xfrm>
        </p:spPr>
        <p:txBody>
          <a:bodyPr>
            <a:normAutofit fontScale="92500" lnSpcReduction="10000"/>
          </a:bodyPr>
          <a:lstStyle/>
          <a:p>
            <a:pPr>
              <a:lnSpc>
                <a:spcPct val="160000"/>
              </a:lnSpc>
            </a:pPr>
            <a:r>
              <a:rPr lang="ar-SA" sz="3000" b="1" dirty="0" smtClean="0">
                <a:solidFill>
                  <a:srgbClr val="0070C0"/>
                </a:solidFill>
                <a:cs typeface="AdvertisingBold" pitchFamily="2" charset="-78"/>
              </a:rPr>
              <a:t>فيما يلي مجموعة من الصفات السلوكية رتبيها حسب انتمائها الى الفكر الضال أو الفكر المعتدل: </a:t>
            </a:r>
          </a:p>
          <a:p>
            <a:r>
              <a:rPr lang="ar-SA" sz="3000" b="1" dirty="0" smtClean="0">
                <a:cs typeface="AdvertisingBold" pitchFamily="2" charset="-78"/>
              </a:rPr>
              <a:t>الغلظة .</a:t>
            </a:r>
          </a:p>
          <a:p>
            <a:r>
              <a:rPr lang="ar-SA" sz="3000" b="1" dirty="0" smtClean="0">
                <a:cs typeface="AdvertisingBold" pitchFamily="2" charset="-78"/>
              </a:rPr>
              <a:t>التدين الجوهري.</a:t>
            </a:r>
          </a:p>
          <a:p>
            <a:r>
              <a:rPr lang="ar-SA" sz="3000" b="1" dirty="0" smtClean="0">
                <a:cs typeface="AdvertisingBold" pitchFamily="2" charset="-78"/>
              </a:rPr>
              <a:t> </a:t>
            </a:r>
            <a:r>
              <a:rPr lang="ar-SA" sz="3000" b="1" dirty="0">
                <a:cs typeface="AdvertisingBold" pitchFamily="2" charset="-78"/>
              </a:rPr>
              <a:t>المحافظة </a:t>
            </a:r>
            <a:r>
              <a:rPr lang="ar-SA" sz="3000" b="1" dirty="0" smtClean="0">
                <a:cs typeface="AdvertisingBold" pitchFamily="2" charset="-78"/>
              </a:rPr>
              <a:t>الزائدة.</a:t>
            </a:r>
          </a:p>
          <a:p>
            <a:r>
              <a:rPr lang="ar-SA" sz="3000" b="1" dirty="0" smtClean="0">
                <a:cs typeface="AdvertisingBold" pitchFamily="2" charset="-78"/>
              </a:rPr>
              <a:t> </a:t>
            </a:r>
            <a:r>
              <a:rPr lang="ar-SA" sz="3000" b="1" dirty="0">
                <a:cs typeface="AdvertisingBold" pitchFamily="2" charset="-78"/>
              </a:rPr>
              <a:t>النزعة </a:t>
            </a:r>
            <a:r>
              <a:rPr lang="ar-SA" sz="3000" b="1" dirty="0" smtClean="0">
                <a:cs typeface="AdvertisingBold" pitchFamily="2" charset="-78"/>
              </a:rPr>
              <a:t>الدينية.</a:t>
            </a:r>
          </a:p>
          <a:p>
            <a:r>
              <a:rPr lang="ar-SA" sz="3000" b="1" dirty="0" smtClean="0">
                <a:cs typeface="AdvertisingBold" pitchFamily="2" charset="-78"/>
              </a:rPr>
              <a:t> التسلطية.</a:t>
            </a:r>
          </a:p>
          <a:p>
            <a:r>
              <a:rPr lang="ar-SA" sz="3000" b="1" dirty="0" smtClean="0">
                <a:cs typeface="AdvertisingBold" pitchFamily="2" charset="-78"/>
              </a:rPr>
              <a:t> </a:t>
            </a:r>
            <a:r>
              <a:rPr lang="ar-SA" sz="3000" b="1" dirty="0">
                <a:cs typeface="AdvertisingBold" pitchFamily="2" charset="-78"/>
              </a:rPr>
              <a:t>التدين </a:t>
            </a:r>
            <a:r>
              <a:rPr lang="ar-SA" sz="3000" b="1" dirty="0" smtClean="0">
                <a:cs typeface="AdvertisingBold" pitchFamily="2" charset="-78"/>
              </a:rPr>
              <a:t>الظاهري.</a:t>
            </a:r>
          </a:p>
          <a:p>
            <a:r>
              <a:rPr lang="ar-SA" sz="3000" b="1" dirty="0" smtClean="0">
                <a:cs typeface="AdvertisingBold" pitchFamily="2" charset="-78"/>
              </a:rPr>
              <a:t> اللين.</a:t>
            </a:r>
          </a:p>
          <a:p>
            <a:r>
              <a:rPr lang="ar-SA" sz="3000" b="1" dirty="0" smtClean="0">
                <a:cs typeface="AdvertisingBold" pitchFamily="2" charset="-78"/>
              </a:rPr>
              <a:t> الوسطية.</a:t>
            </a:r>
            <a:endParaRPr lang="ar-SA" sz="3000" b="1" dirty="0">
              <a:cs typeface="AdvertisingBold" pitchFamily="2" charset="-78"/>
            </a:endParaRPr>
          </a:p>
          <a:p>
            <a:endParaRPr lang="ar-SA" dirty="0">
              <a:cs typeface="AdvertisingBold" pitchFamily="2" charset="-78"/>
            </a:endParaRPr>
          </a:p>
          <a:p>
            <a:endParaRPr lang="ar-SA" dirty="0"/>
          </a:p>
          <a:p>
            <a:endParaRPr lang="ar-SA" dirty="0"/>
          </a:p>
          <a:p>
            <a:endParaRPr lang="ar-SA" dirty="0"/>
          </a:p>
          <a:p>
            <a:endParaRPr lang="ar-SA" dirty="0"/>
          </a:p>
          <a:p>
            <a:endParaRPr lang="ar-SA" dirty="0"/>
          </a:p>
          <a:p>
            <a:endParaRPr lang="ar-SA" dirty="0"/>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35904"/>
            <a:ext cx="987077" cy="840981"/>
          </a:xfrm>
          <a:prstGeom prst="rect">
            <a:avLst/>
          </a:prstGeom>
        </p:spPr>
      </p:pic>
      <p:sp>
        <p:nvSpPr>
          <p:cNvPr id="5" name="مربع نص 4"/>
          <p:cNvSpPr txBox="1"/>
          <p:nvPr/>
        </p:nvSpPr>
        <p:spPr>
          <a:xfrm>
            <a:off x="1880316" y="856119"/>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284486221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277" y="365125"/>
            <a:ext cx="11101588" cy="1325563"/>
          </a:xfrm>
        </p:spPr>
        <p:txBody>
          <a:bodyPr>
            <a:normAutofit/>
          </a:bodyPr>
          <a:lstStyle/>
          <a:p>
            <a:r>
              <a:rPr lang="ar-SA" sz="2400" b="1" dirty="0">
                <a:solidFill>
                  <a:srgbClr val="008000"/>
                </a:solidFill>
                <a:cs typeface="AdvertisingExtraBold" pitchFamily="2" charset="-78"/>
              </a:rPr>
              <a:t>مقارنــة بيــن صفــات أصحــاب الفكــر الضــال و أصحــاب الفكــر المعتــدل</a:t>
            </a:r>
            <a:r>
              <a:rPr lang="ar-SA" sz="2400" dirty="0">
                <a:solidFill>
                  <a:srgbClr val="008000"/>
                </a:solidFill>
                <a:cs typeface="AdvertisingExtraBold" pitchFamily="2" charset="-78"/>
              </a:rPr>
              <a:t>:</a:t>
            </a:r>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4258304624"/>
              </p:ext>
            </p:extLst>
          </p:nvPr>
        </p:nvGraphicFramePr>
        <p:xfrm>
          <a:off x="695458" y="1825625"/>
          <a:ext cx="10658342" cy="4163050"/>
        </p:xfrm>
        <a:graphic>
          <a:graphicData uri="http://schemas.openxmlformats.org/drawingml/2006/table">
            <a:tbl>
              <a:tblPr rtl="1" firstRow="1" bandRow="1">
                <a:tableStyleId>{F2DE63D5-997A-4646-A377-4702673A728D}</a:tableStyleId>
              </a:tblPr>
              <a:tblGrid>
                <a:gridCol w="5329171"/>
                <a:gridCol w="5329171"/>
              </a:tblGrid>
              <a:tr h="832610">
                <a:tc>
                  <a:txBody>
                    <a:bodyPr/>
                    <a:lstStyle/>
                    <a:p>
                      <a:pPr algn="ctr" rtl="1"/>
                      <a:r>
                        <a:rPr lang="ar-SA" sz="2800" dirty="0" smtClean="0"/>
                        <a:t>أصحاب الفكر الضال</a:t>
                      </a:r>
                      <a:endParaRPr lang="ar-SA" sz="2800" dirty="0"/>
                    </a:p>
                  </a:txBody>
                  <a:tcPr anchor="ctr"/>
                </a:tc>
                <a:tc>
                  <a:txBody>
                    <a:bodyPr/>
                    <a:lstStyle/>
                    <a:p>
                      <a:pPr algn="ctr" rtl="1"/>
                      <a:r>
                        <a:rPr lang="ar-SA" sz="2800" dirty="0" smtClean="0"/>
                        <a:t>أصحاب الفكر المعتدل</a:t>
                      </a:r>
                      <a:endParaRPr lang="ar-SA" sz="2800" dirty="0"/>
                    </a:p>
                  </a:txBody>
                  <a:tcPr anchor="ctr"/>
                </a:tc>
              </a:tr>
              <a:tr h="832610">
                <a:tc>
                  <a:txBody>
                    <a:bodyPr/>
                    <a:lstStyle/>
                    <a:p>
                      <a:pPr algn="ctr" rtl="1"/>
                      <a:r>
                        <a:rPr lang="ar-SA" sz="3200" b="1" dirty="0" smtClean="0"/>
                        <a:t>الغلظة </a:t>
                      </a:r>
                      <a:endParaRPr lang="ar-SA" sz="3200" b="1" dirty="0"/>
                    </a:p>
                  </a:txBody>
                  <a:tcPr anchor="ctr"/>
                </a:tc>
                <a:tc>
                  <a:txBody>
                    <a:bodyPr/>
                    <a:lstStyle/>
                    <a:p>
                      <a:pPr algn="ctr" rtl="1"/>
                      <a:r>
                        <a:rPr lang="ar-SA" sz="3200" b="1" dirty="0" smtClean="0"/>
                        <a:t>اللين</a:t>
                      </a:r>
                      <a:endParaRPr lang="ar-SA" sz="3200" b="1" dirty="0"/>
                    </a:p>
                  </a:txBody>
                  <a:tcPr anchor="ctr"/>
                </a:tc>
              </a:tr>
              <a:tr h="832610">
                <a:tc>
                  <a:txBody>
                    <a:bodyPr/>
                    <a:lstStyle/>
                    <a:p>
                      <a:pPr algn="ctr" rtl="1"/>
                      <a:r>
                        <a:rPr lang="ar-SA" sz="3200" b="1" dirty="0" smtClean="0"/>
                        <a:t>التسلطية</a:t>
                      </a:r>
                      <a:endParaRPr lang="ar-SA" sz="3200" b="1" dirty="0"/>
                    </a:p>
                  </a:txBody>
                  <a:tcPr anchor="ctr"/>
                </a:tc>
                <a:tc>
                  <a:txBody>
                    <a:bodyPr/>
                    <a:lstStyle/>
                    <a:p>
                      <a:pPr algn="ctr" rtl="1"/>
                      <a:r>
                        <a:rPr lang="ar-SA" sz="3200" b="1" dirty="0" smtClean="0"/>
                        <a:t>النزعة</a:t>
                      </a:r>
                      <a:r>
                        <a:rPr lang="ar-SA" sz="3200" b="1" baseline="0" dirty="0" smtClean="0"/>
                        <a:t> الدينية</a:t>
                      </a:r>
                      <a:endParaRPr lang="ar-SA" sz="3200" b="1" dirty="0"/>
                    </a:p>
                  </a:txBody>
                  <a:tcPr anchor="ctr"/>
                </a:tc>
              </a:tr>
              <a:tr h="832610">
                <a:tc>
                  <a:txBody>
                    <a:bodyPr/>
                    <a:lstStyle/>
                    <a:p>
                      <a:pPr algn="ctr" rtl="1"/>
                      <a:r>
                        <a:rPr lang="ar-SA" sz="3200" b="1" dirty="0" smtClean="0"/>
                        <a:t>التدين الظاهري</a:t>
                      </a:r>
                      <a:endParaRPr lang="ar-SA" sz="3200" b="1" dirty="0"/>
                    </a:p>
                  </a:txBody>
                  <a:tcPr anchor="ctr"/>
                </a:tc>
                <a:tc>
                  <a:txBody>
                    <a:bodyPr/>
                    <a:lstStyle/>
                    <a:p>
                      <a:pPr algn="ctr" rtl="1"/>
                      <a:r>
                        <a:rPr lang="ar-SA" sz="3200" b="1" dirty="0" smtClean="0"/>
                        <a:t>التدين</a:t>
                      </a:r>
                      <a:r>
                        <a:rPr lang="ar-SA" sz="3200" b="1" baseline="0" dirty="0" smtClean="0"/>
                        <a:t> الجوهري</a:t>
                      </a:r>
                      <a:endParaRPr lang="ar-SA" sz="3200" b="1" dirty="0"/>
                    </a:p>
                  </a:txBody>
                  <a:tcPr anchor="ctr"/>
                </a:tc>
              </a:tr>
              <a:tr h="832610">
                <a:tc>
                  <a:txBody>
                    <a:bodyPr/>
                    <a:lstStyle/>
                    <a:p>
                      <a:pPr algn="ctr" rtl="1"/>
                      <a:r>
                        <a:rPr lang="ar-SA" sz="3200" b="1" dirty="0" smtClean="0"/>
                        <a:t>المحافظة الزائدة</a:t>
                      </a:r>
                      <a:endParaRPr lang="ar-SA" sz="3200" b="1" dirty="0"/>
                    </a:p>
                  </a:txBody>
                  <a:tcPr anchor="ctr"/>
                </a:tc>
                <a:tc>
                  <a:txBody>
                    <a:bodyPr/>
                    <a:lstStyle/>
                    <a:p>
                      <a:pPr algn="ctr" rtl="1"/>
                      <a:r>
                        <a:rPr lang="ar-SA" sz="3200" b="1" dirty="0" smtClean="0"/>
                        <a:t>الوسطية</a:t>
                      </a:r>
                      <a:endParaRPr lang="ar-SA" sz="3200" b="1" dirty="0"/>
                    </a:p>
                  </a:txBody>
                  <a:tcPr anchor="ctr"/>
                </a:tc>
              </a:tr>
            </a:tbl>
          </a:graphicData>
        </a:graphic>
      </p:graphicFrame>
    </p:spTree>
    <p:extLst>
      <p:ext uri="{BB962C8B-B14F-4D97-AF65-F5344CB8AC3E}">
        <p14:creationId xmlns="" xmlns:p14="http://schemas.microsoft.com/office/powerpoint/2010/main" val="196549328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6518" y="365125"/>
            <a:ext cx="11204620" cy="1325563"/>
          </a:xfrm>
        </p:spPr>
        <p:txBody>
          <a:bodyPr>
            <a:normAutofit/>
          </a:bodyPr>
          <a:lstStyle/>
          <a:p>
            <a:r>
              <a:rPr lang="ar-SA" sz="3600" b="1" dirty="0" smtClean="0">
                <a:solidFill>
                  <a:srgbClr val="008000"/>
                </a:solidFill>
                <a:cs typeface="AdvertisingBold" pitchFamily="2" charset="-78"/>
              </a:rPr>
              <a:t>مقارنة بين أصحاب الفكر الضال و أصحاب الفكر المعتدل</a:t>
            </a:r>
            <a:endParaRPr lang="ar-SA" sz="3600" b="1" dirty="0">
              <a:solidFill>
                <a:srgbClr val="008000"/>
              </a:solidFill>
              <a:cs typeface="AdvertisingBold" pitchFamily="2" charset="-78"/>
            </a:endParaRPr>
          </a:p>
        </p:txBody>
      </p:sp>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blip>
          <a:srcRect l="40202" t="27840" r="40297" b="42530"/>
          <a:stretch/>
        </p:blipFill>
        <p:spPr>
          <a:xfrm>
            <a:off x="6529589" y="1880315"/>
            <a:ext cx="4377137" cy="4443212"/>
          </a:xfrm>
          <a:prstGeom prst="rect">
            <a:avLst/>
          </a:prstGeom>
        </p:spPr>
      </p:pic>
      <p:pic>
        <p:nvPicPr>
          <p:cNvPr id="5" name="عنصر نائب للمحتوى 3"/>
          <p:cNvPicPr>
            <a:picLocks noChangeAspect="1"/>
          </p:cNvPicPr>
          <p:nvPr/>
        </p:nvPicPr>
        <p:blipFill rotWithShape="1">
          <a:blip r:embed="rId2" cstate="print">
            <a:clrChange>
              <a:clrFrom>
                <a:srgbClr val="FFFFFF"/>
              </a:clrFrom>
              <a:clrTo>
                <a:srgbClr val="FFFFFF">
                  <a:alpha val="0"/>
                </a:srgbClr>
              </a:clrTo>
            </a:clrChange>
          </a:blip>
          <a:srcRect l="40609" t="62870" r="40954" b="7600"/>
          <a:stretch/>
        </p:blipFill>
        <p:spPr>
          <a:xfrm>
            <a:off x="1171977" y="1880315"/>
            <a:ext cx="4365938" cy="4443212"/>
          </a:xfrm>
          <a:prstGeom prst="rect">
            <a:avLst/>
          </a:prstGeom>
        </p:spPr>
      </p:pic>
    </p:spTree>
    <p:extLst>
      <p:ext uri="{BB962C8B-B14F-4D97-AF65-F5344CB8AC3E}">
        <p14:creationId xmlns="" xmlns:p14="http://schemas.microsoft.com/office/powerpoint/2010/main" val="21395280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671651"/>
            <a:ext cx="10515600" cy="847447"/>
          </a:xfrm>
        </p:spPr>
        <p:txBody>
          <a:bodyPr>
            <a:normAutofit fontScale="90000"/>
          </a:bodyPr>
          <a:lstStyle/>
          <a:p>
            <a:r>
              <a:rPr lang="ar-SA" sz="3600" dirty="0" smtClean="0">
                <a:solidFill>
                  <a:srgbClr val="C00000"/>
                </a:solidFill>
                <a:cs typeface="AdvertisingExtraBold" pitchFamily="2" charset="-78"/>
              </a:rPr>
              <a:t/>
            </a:r>
            <a:br>
              <a:rPr lang="ar-SA" sz="3600" dirty="0" smtClean="0">
                <a:solidFill>
                  <a:srgbClr val="C00000"/>
                </a:solidFill>
                <a:cs typeface="AdvertisingExtraBold" pitchFamily="2" charset="-78"/>
              </a:rPr>
            </a:br>
            <a:r>
              <a:rPr lang="ar-SA" sz="3600" dirty="0" smtClean="0">
                <a:solidFill>
                  <a:srgbClr val="C00000"/>
                </a:solidFill>
                <a:cs typeface="AdvertisingExtraBold" pitchFamily="2" charset="-78"/>
              </a:rPr>
              <a:t>نشاط 8</a:t>
            </a:r>
            <a:r>
              <a:rPr lang="ar-SA" dirty="0" smtClean="0"/>
              <a:t/>
            </a:r>
            <a:br>
              <a:rPr lang="ar-SA" dirty="0" smtClean="0"/>
            </a:br>
            <a:endParaRPr lang="ar-SA" dirty="0"/>
          </a:p>
        </p:txBody>
      </p:sp>
      <p:sp>
        <p:nvSpPr>
          <p:cNvPr id="3" name="عنصر نائب للمحتوى 2"/>
          <p:cNvSpPr>
            <a:spLocks noGrp="1"/>
          </p:cNvSpPr>
          <p:nvPr>
            <p:ph idx="1"/>
          </p:nvPr>
        </p:nvSpPr>
        <p:spPr/>
        <p:txBody>
          <a:bodyPr>
            <a:normAutofit fontScale="92500" lnSpcReduction="10000"/>
          </a:bodyPr>
          <a:lstStyle/>
          <a:p>
            <a:pPr marL="0" indent="0">
              <a:buNone/>
            </a:pPr>
            <a:r>
              <a:rPr lang="ar-SA" sz="3200" b="1" dirty="0">
                <a:solidFill>
                  <a:schemeClr val="accent1">
                    <a:lumMod val="50000"/>
                  </a:schemeClr>
                </a:solidFill>
                <a:cs typeface="AdvertisingBold" pitchFamily="2" charset="-78"/>
              </a:rPr>
              <a:t>أي من هذه العبارات تمثل سلوكيات أصحاب الفكر الضال</a:t>
            </a:r>
            <a:endParaRPr lang="ar-SA" sz="3200" b="1" dirty="0" smtClean="0">
              <a:solidFill>
                <a:schemeClr val="accent1">
                  <a:lumMod val="50000"/>
                </a:schemeClr>
              </a:solidFill>
              <a:cs typeface="AdvertisingBold" pitchFamily="2" charset="-78"/>
            </a:endParaRPr>
          </a:p>
          <a:p>
            <a:pPr marL="0" indent="0">
              <a:buNone/>
            </a:pPr>
            <a:r>
              <a:rPr lang="ar-SA" sz="3200" b="1" dirty="0">
                <a:cs typeface="AdvertisingBold" pitchFamily="2" charset="-78"/>
              </a:rPr>
              <a:t>1</a:t>
            </a:r>
            <a:r>
              <a:rPr lang="ar-SA" sz="3200" b="1" dirty="0" smtClean="0">
                <a:cs typeface="AdvertisingBold" pitchFamily="2" charset="-78"/>
              </a:rPr>
              <a:t> </a:t>
            </a:r>
            <a:r>
              <a:rPr lang="ar-SA" sz="3200" b="1" dirty="0">
                <a:cs typeface="AdvertisingBold" pitchFamily="2" charset="-78"/>
              </a:rPr>
              <a:t>.</a:t>
            </a:r>
            <a:r>
              <a:rPr lang="ar-SA" sz="3200" b="1" dirty="0" smtClean="0">
                <a:cs typeface="AdvertisingBold" pitchFamily="2" charset="-78"/>
              </a:rPr>
              <a:t>إخفــاء المشــاعر </a:t>
            </a:r>
            <a:r>
              <a:rPr lang="ar-SA" sz="3200" b="1" dirty="0">
                <a:cs typeface="AdvertisingBold" pitchFamily="2" charset="-78"/>
              </a:rPr>
              <a:t>الحقيقيــة عنــد الاقتــراب مــن إفــراد المجتمــع خاصــة </a:t>
            </a:r>
            <a:r>
              <a:rPr lang="ar-SA" sz="3200" b="1" dirty="0" smtClean="0">
                <a:cs typeface="AdvertisingBold" pitchFamily="2" charset="-78"/>
              </a:rPr>
              <a:t>الأفــراد </a:t>
            </a:r>
            <a:r>
              <a:rPr lang="ar-SA" sz="3200" b="1" dirty="0">
                <a:cs typeface="AdvertisingBold" pitchFamily="2" charset="-78"/>
              </a:rPr>
              <a:t>أصحــاب القيــادة والســيطرة. </a:t>
            </a:r>
          </a:p>
          <a:p>
            <a:pPr marL="0" indent="0">
              <a:buNone/>
            </a:pPr>
            <a:r>
              <a:rPr lang="ar-SA" sz="3200" b="1" dirty="0">
                <a:cs typeface="AdvertisingBold" pitchFamily="2" charset="-78"/>
              </a:rPr>
              <a:t>2 .شعور بعدم الأمان الاجتماعي  رغم التواجد في الجماعة التي تحيط به.</a:t>
            </a:r>
          </a:p>
          <a:p>
            <a:pPr marL="0" indent="0">
              <a:buNone/>
            </a:pPr>
            <a:r>
              <a:rPr lang="ar-SA" sz="3200" b="1" dirty="0">
                <a:cs typeface="AdvertisingBold" pitchFamily="2" charset="-78"/>
              </a:rPr>
              <a:t> 3 </a:t>
            </a:r>
            <a:r>
              <a:rPr lang="ar-SA" sz="3200" b="1" dirty="0" smtClean="0">
                <a:cs typeface="AdvertisingBold" pitchFamily="2" charset="-78"/>
              </a:rPr>
              <a:t>.القرب من المجتمع وعدم  الانحياز  لجماعات  ص</a:t>
            </a:r>
            <a:r>
              <a:rPr lang="ar-SA" sz="3200" b="1" dirty="0">
                <a:cs typeface="AdvertisingBold" pitchFamily="2" charset="-78"/>
              </a:rPr>
              <a:t>غ</a:t>
            </a:r>
            <a:r>
              <a:rPr lang="ar-SA" sz="3200" b="1" dirty="0" smtClean="0">
                <a:cs typeface="AdvertisingBold" pitchFamily="2" charset="-78"/>
              </a:rPr>
              <a:t>يرة </a:t>
            </a:r>
            <a:r>
              <a:rPr lang="ar-SA" sz="3200" b="1" dirty="0">
                <a:cs typeface="AdvertisingBold" pitchFamily="2" charset="-78"/>
              </a:rPr>
              <a:t>(مثل جماعة الأقلية).</a:t>
            </a:r>
          </a:p>
          <a:p>
            <a:pPr marL="0" indent="0">
              <a:buNone/>
            </a:pPr>
            <a:r>
              <a:rPr lang="ar-SA" sz="3200" b="1" dirty="0">
                <a:cs typeface="AdvertisingBold" pitchFamily="2" charset="-78"/>
              </a:rPr>
              <a:t> 4 </a:t>
            </a:r>
            <a:r>
              <a:rPr lang="ar-SA" sz="3200" b="1" dirty="0" smtClean="0">
                <a:cs typeface="AdvertisingBold" pitchFamily="2" charset="-78"/>
              </a:rPr>
              <a:t>.الشعور بقوة  </a:t>
            </a:r>
            <a:r>
              <a:rPr lang="ar-SA" sz="3200" b="1" dirty="0">
                <a:cs typeface="AdvertisingBold" pitchFamily="2" charset="-78"/>
              </a:rPr>
              <a:t>تقبل الآخرين لهم </a:t>
            </a:r>
            <a:r>
              <a:rPr lang="ar-SA" sz="3200" b="1" dirty="0" smtClean="0">
                <a:cs typeface="AdvertisingBold" pitchFamily="2" charset="-78"/>
              </a:rPr>
              <a:t>بصورة طبيعية.</a:t>
            </a:r>
            <a:endParaRPr lang="ar-SA" sz="3200" b="1" dirty="0">
              <a:cs typeface="AdvertisingBold" pitchFamily="2" charset="-78"/>
            </a:endParaRPr>
          </a:p>
          <a:p>
            <a:pPr marL="0" indent="0">
              <a:buNone/>
            </a:pPr>
            <a:r>
              <a:rPr lang="ar-SA" sz="3200" b="1" dirty="0">
                <a:cs typeface="AdvertisingBold" pitchFamily="2" charset="-78"/>
              </a:rPr>
              <a:t> 5 </a:t>
            </a:r>
            <a:r>
              <a:rPr lang="ar-SA" sz="3200" b="1" dirty="0" smtClean="0">
                <a:cs typeface="AdvertisingBold" pitchFamily="2" charset="-78"/>
              </a:rPr>
              <a:t>إخضاع </a:t>
            </a:r>
            <a:r>
              <a:rPr lang="ar-SA" sz="3200" b="1" dirty="0">
                <a:cs typeface="AdvertisingBold" pitchFamily="2" charset="-78"/>
              </a:rPr>
              <a:t>رغباتهم لخدمة </a:t>
            </a:r>
            <a:r>
              <a:rPr lang="ar-SA" sz="3200" b="1" dirty="0" smtClean="0">
                <a:cs typeface="AdvertisingBold" pitchFamily="2" charset="-78"/>
              </a:rPr>
              <a:t>المجتمع.</a:t>
            </a:r>
            <a:endParaRPr lang="ar-SA" sz="3200" b="1" dirty="0">
              <a:cs typeface="AdvertisingBold" pitchFamily="2" charset="-78"/>
            </a:endParaRPr>
          </a:p>
          <a:p>
            <a:pPr marL="0" indent="0">
              <a:buNone/>
            </a:pPr>
            <a:r>
              <a:rPr lang="ar-SA" sz="3200" b="1" dirty="0">
                <a:cs typeface="AdvertisingBold" pitchFamily="2" charset="-78"/>
              </a:rPr>
              <a:t> 6 .يستبدل النجاح الواقعي بالنجاح التخيلي وأحلام اليقظة.</a:t>
            </a:r>
          </a:p>
          <a:p>
            <a:pPr marL="0" indent="0">
              <a:buNone/>
            </a:pPr>
            <a:r>
              <a:rPr lang="ar-SA" sz="3200" b="1" dirty="0">
                <a:cs typeface="AdvertisingBold" pitchFamily="2" charset="-78"/>
              </a:rPr>
              <a:t> 7 .الفكرة الأساسية التي تسيطر على سلوكه </a:t>
            </a:r>
            <a:r>
              <a:rPr lang="ar-SA" sz="3200" b="1" dirty="0" smtClean="0">
                <a:cs typeface="AdvertisingBold" pitchFamily="2" charset="-78"/>
              </a:rPr>
              <a:t>(القبول  </a:t>
            </a:r>
            <a:r>
              <a:rPr lang="ar-SA" sz="3200" b="1" dirty="0">
                <a:cs typeface="AdvertisingBold" pitchFamily="2" charset="-78"/>
              </a:rPr>
              <a:t>، </a:t>
            </a:r>
            <a:r>
              <a:rPr lang="ar-SA" sz="3200" b="1" dirty="0" smtClean="0">
                <a:cs typeface="AdvertisingBold" pitchFamily="2" charset="-78"/>
              </a:rPr>
              <a:t>الاقتراب). </a:t>
            </a:r>
            <a:endParaRPr lang="ar-SA" sz="3200" b="1" dirty="0">
              <a:cs typeface="AdvertisingBold" pitchFamily="2" charset="-78"/>
            </a:endParaRPr>
          </a:p>
          <a:p>
            <a:endParaRPr lang="ar-SA" dirty="0"/>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342030870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5823" y="326488"/>
            <a:ext cx="11332588" cy="1772768"/>
          </a:xfrm>
        </p:spPr>
        <p:txBody>
          <a:bodyPr vert="horz" lIns="91440" tIns="45720" rIns="91440" bIns="45720" rtlCol="1" anchor="ctr">
            <a:normAutofit/>
          </a:bodyPr>
          <a:lstStyle/>
          <a:p>
            <a:pPr>
              <a:lnSpc>
                <a:spcPct val="150000"/>
              </a:lnSpc>
            </a:pPr>
            <a:r>
              <a:rPr lang="ar-SA" sz="3200" b="1" dirty="0" smtClean="0">
                <a:solidFill>
                  <a:srgbClr val="008000"/>
                </a:solidFill>
                <a:cs typeface="AdvertisingExtraBold" pitchFamily="2" charset="-78"/>
              </a:rPr>
              <a:t>ســلوكيات </a:t>
            </a:r>
            <a:r>
              <a:rPr lang="ar-SA" sz="3200" b="1" dirty="0">
                <a:solidFill>
                  <a:srgbClr val="008000"/>
                </a:solidFill>
                <a:cs typeface="AdvertisingExtraBold" pitchFamily="2" charset="-78"/>
              </a:rPr>
              <a:t>الشــباب الذيــن يعانــون مــن هــذه الازمــات الثلاث </a:t>
            </a:r>
            <a:r>
              <a:rPr lang="ar-SA" sz="3200" b="1" dirty="0" smtClean="0">
                <a:solidFill>
                  <a:srgbClr val="008000"/>
                </a:solidFill>
                <a:cs typeface="AdvertisingExtraBold" pitchFamily="2" charset="-78"/>
              </a:rPr>
              <a:t/>
            </a:r>
            <a:br>
              <a:rPr lang="ar-SA" sz="3200" b="1" dirty="0" smtClean="0">
                <a:solidFill>
                  <a:srgbClr val="008000"/>
                </a:solidFill>
                <a:cs typeface="AdvertisingExtraBold" pitchFamily="2" charset="-78"/>
              </a:rPr>
            </a:br>
            <a:r>
              <a:rPr lang="ar-SA" sz="3200" b="1" dirty="0" smtClean="0">
                <a:solidFill>
                  <a:srgbClr val="008000"/>
                </a:solidFill>
                <a:cs typeface="AdvertisingExtraBold" pitchFamily="2" charset="-78"/>
              </a:rPr>
              <a:t> </a:t>
            </a:r>
            <a:r>
              <a:rPr lang="ar-SA" sz="3200" b="1" dirty="0">
                <a:solidFill>
                  <a:srgbClr val="008000"/>
                </a:solidFill>
                <a:cs typeface="AdvertisingExtraBold" pitchFamily="2" charset="-78"/>
              </a:rPr>
              <a:t>التــي تــؤدي للفكــر الضــال:</a:t>
            </a:r>
          </a:p>
        </p:txBody>
      </p:sp>
      <p:pic>
        <p:nvPicPr>
          <p:cNvPr id="4" name="صورة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5587" y="-196336"/>
            <a:ext cx="1927834" cy="2670595"/>
          </a:xfrm>
          <a:prstGeom prst="rect">
            <a:avLst/>
          </a:prstGeom>
        </p:spPr>
      </p:pic>
      <p:sp>
        <p:nvSpPr>
          <p:cNvPr id="5" name="مخطط انسيابي: رابط خارج الصفحة 4"/>
          <p:cNvSpPr/>
          <p:nvPr/>
        </p:nvSpPr>
        <p:spPr>
          <a:xfrm>
            <a:off x="3937395" y="2138082"/>
            <a:ext cx="1342010" cy="45047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b="1" dirty="0">
                <a:cs typeface="AdvertisingBold" pitchFamily="2" charset="-78"/>
              </a:rPr>
              <a:t>5 .لديهم صعوبة في إخضاع رغباتهم لخدمة الجماعة.</a:t>
            </a:r>
          </a:p>
        </p:txBody>
      </p:sp>
      <p:sp>
        <p:nvSpPr>
          <p:cNvPr id="6" name="مخطط انسيابي: رابط خارج الصفحة 5"/>
          <p:cNvSpPr/>
          <p:nvPr/>
        </p:nvSpPr>
        <p:spPr>
          <a:xfrm>
            <a:off x="2456453" y="2138082"/>
            <a:ext cx="1340499" cy="4518212"/>
          </a:xfrm>
          <a:prstGeom prst="flowChartOffpage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b="1" dirty="0" smtClean="0">
                <a:cs typeface="AdvertisingBold" pitchFamily="2" charset="-78"/>
              </a:rPr>
              <a:t>6 .يستبدل النجاح الواقعي بالنجاح التخيلي وأحلام اليقظة.</a:t>
            </a:r>
            <a:endParaRPr lang="ar-SA" b="1" dirty="0">
              <a:cs typeface="AdvertisingBold" pitchFamily="2" charset="-78"/>
            </a:endParaRPr>
          </a:p>
        </p:txBody>
      </p:sp>
      <p:sp>
        <p:nvSpPr>
          <p:cNvPr id="7" name="مخطط انسيابي: رابط خارج الصفحة 6"/>
          <p:cNvSpPr/>
          <p:nvPr/>
        </p:nvSpPr>
        <p:spPr>
          <a:xfrm>
            <a:off x="8216153" y="2111188"/>
            <a:ext cx="1455546" cy="4558553"/>
          </a:xfrm>
          <a:prstGeom prst="flowChartOffpage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b="1" dirty="0">
                <a:cs typeface="AdvertisingBold" pitchFamily="2" charset="-78"/>
              </a:rPr>
              <a:t>2 .شعور بعدم الأمان الاجتماعي  رغم التواجد في الجماعة التي تحيط به.</a:t>
            </a:r>
          </a:p>
        </p:txBody>
      </p:sp>
      <p:sp>
        <p:nvSpPr>
          <p:cNvPr id="8" name="مخطط انسيابي: رابط خارج الصفحة 7"/>
          <p:cNvSpPr/>
          <p:nvPr/>
        </p:nvSpPr>
        <p:spPr>
          <a:xfrm>
            <a:off x="5397276" y="2138082"/>
            <a:ext cx="1349306" cy="4504765"/>
          </a:xfrm>
          <a:prstGeom prst="flowChartOffpage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b="1" dirty="0">
                <a:cs typeface="AdvertisingBold" pitchFamily="2" charset="-78"/>
              </a:rPr>
              <a:t>4 .شعور بأن تقبل الآخرين لهم تقبل صناعي ليس طبيعي.</a:t>
            </a:r>
          </a:p>
        </p:txBody>
      </p:sp>
      <p:sp>
        <p:nvSpPr>
          <p:cNvPr id="9" name="مخطط انسيابي: رابط خارج الصفحة 8"/>
          <p:cNvSpPr/>
          <p:nvPr/>
        </p:nvSpPr>
        <p:spPr>
          <a:xfrm>
            <a:off x="6864453" y="2124635"/>
            <a:ext cx="1284465" cy="455855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b="1" dirty="0" smtClean="0">
                <a:cs typeface="AdvertisingBold" pitchFamily="2" charset="-78"/>
              </a:rPr>
              <a:t>3 .الابتعاد عن المجتمع (مثل جماعة الأقلية).</a:t>
            </a:r>
            <a:endParaRPr lang="ar-SA" b="1" dirty="0">
              <a:cs typeface="AdvertisingBold" pitchFamily="2" charset="-78"/>
            </a:endParaRPr>
          </a:p>
        </p:txBody>
      </p:sp>
      <p:sp>
        <p:nvSpPr>
          <p:cNvPr id="10" name="مخطط انسيابي: رابط خارج الصفحة 9"/>
          <p:cNvSpPr/>
          <p:nvPr/>
        </p:nvSpPr>
        <p:spPr>
          <a:xfrm>
            <a:off x="9768752" y="2097742"/>
            <a:ext cx="2064660" cy="459889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1400" b="1" dirty="0">
                <a:cs typeface="AdvertisingBold" pitchFamily="2" charset="-78"/>
              </a:rPr>
              <a:t>1 .</a:t>
            </a:r>
            <a:r>
              <a:rPr lang="ar-SA" b="1" dirty="0">
                <a:cs typeface="AdvertisingBold" pitchFamily="2" charset="-78"/>
              </a:rPr>
              <a:t>إخفــاء المشــاعر الحقيقيــة عنــد الاقتــراب مــن إفــراد المجتمــع خاصــة الإفــراد أصحــاب القيــادة والســيطرة. </a:t>
            </a:r>
          </a:p>
        </p:txBody>
      </p:sp>
      <p:sp>
        <p:nvSpPr>
          <p:cNvPr id="11" name="مخطط انسيابي: رابط خارج الصفحة 10"/>
          <p:cNvSpPr/>
          <p:nvPr/>
        </p:nvSpPr>
        <p:spPr>
          <a:xfrm>
            <a:off x="457200" y="2138082"/>
            <a:ext cx="1917237" cy="45047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1600" b="1" dirty="0">
                <a:cs typeface="AdvertisingBold" pitchFamily="2" charset="-78"/>
              </a:rPr>
              <a:t>7 .الفكرة الأساسية التي تسيطر على سلوكه (الرفض ، النبذ). </a:t>
            </a:r>
          </a:p>
          <a:p>
            <a:pPr algn="ctr">
              <a:lnSpc>
                <a:spcPct val="150000"/>
              </a:lnSpc>
            </a:pPr>
            <a:r>
              <a:rPr lang="ar-SA" sz="1600" b="1" dirty="0" smtClean="0">
                <a:cs typeface="AdvertisingBold" pitchFamily="2" charset="-78"/>
              </a:rPr>
              <a:t>. </a:t>
            </a:r>
            <a:endParaRPr lang="ar-SA" sz="1600" b="1" dirty="0">
              <a:cs typeface="AdvertisingBold" pitchFamily="2" charset="-78"/>
            </a:endParaRPr>
          </a:p>
        </p:txBody>
      </p:sp>
    </p:spTree>
    <p:extLst>
      <p:ext uri="{BB962C8B-B14F-4D97-AF65-F5344CB8AC3E}">
        <p14:creationId xmlns="" xmlns:p14="http://schemas.microsoft.com/office/powerpoint/2010/main" val="253532864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C00000"/>
                </a:solidFill>
                <a:cs typeface="AdvertisingBold" pitchFamily="2" charset="-78"/>
              </a:rPr>
              <a:t>نشاط 6</a:t>
            </a:r>
            <a:endParaRPr lang="ar-SA" sz="4000" dirty="0">
              <a:solidFill>
                <a:srgbClr val="C00000"/>
              </a:solidFill>
              <a:cs typeface="AdvertisingBold" pitchFamily="2" charset="-78"/>
            </a:endParaRPr>
          </a:p>
        </p:txBody>
      </p:sp>
      <p:sp>
        <p:nvSpPr>
          <p:cNvPr id="3" name="عنصر نائب للمحتوى 2"/>
          <p:cNvSpPr>
            <a:spLocks noGrp="1"/>
          </p:cNvSpPr>
          <p:nvPr>
            <p:ph idx="1"/>
          </p:nvPr>
        </p:nvSpPr>
        <p:spPr/>
        <p:txBody>
          <a:bodyPr/>
          <a:lstStyle/>
          <a:p>
            <a:r>
              <a:rPr lang="ar-SA" sz="3200" b="1" dirty="0" smtClean="0">
                <a:solidFill>
                  <a:srgbClr val="0070C0"/>
                </a:solidFill>
              </a:rPr>
              <a:t>ما النتائج المترتبة على كل مما يلي:</a:t>
            </a:r>
          </a:p>
          <a:p>
            <a:endParaRPr lang="ar-SA" dirty="0" smtClean="0"/>
          </a:p>
          <a:p>
            <a:pPr marL="0" indent="0">
              <a:buNone/>
            </a:pPr>
            <a:endParaRPr lang="ar-SA" dirty="0"/>
          </a:p>
        </p:txBody>
      </p:sp>
      <p:graphicFrame>
        <p:nvGraphicFramePr>
          <p:cNvPr id="5" name="جدول 4"/>
          <p:cNvGraphicFramePr>
            <a:graphicFrameLocks noGrp="1"/>
          </p:cNvGraphicFramePr>
          <p:nvPr>
            <p:extLst>
              <p:ext uri="{D42A27DB-BD31-4B8C-83A1-F6EECF244321}">
                <p14:modId xmlns="" xmlns:p14="http://schemas.microsoft.com/office/powerpoint/2010/main" val="1435830745"/>
              </p:ext>
            </p:extLst>
          </p:nvPr>
        </p:nvGraphicFramePr>
        <p:xfrm>
          <a:off x="1313643" y="2485624"/>
          <a:ext cx="9530367" cy="3264794"/>
        </p:xfrm>
        <a:graphic>
          <a:graphicData uri="http://schemas.openxmlformats.org/drawingml/2006/table">
            <a:tbl>
              <a:tblPr rtl="1" firstRow="1" bandRow="1">
                <a:tableStyleId>{5C22544A-7EE6-4342-B048-85BDC9FD1C3A}</a:tableStyleId>
              </a:tblPr>
              <a:tblGrid>
                <a:gridCol w="3176789"/>
                <a:gridCol w="3176789"/>
                <a:gridCol w="3176789"/>
              </a:tblGrid>
              <a:tr h="673345">
                <a:tc>
                  <a:txBody>
                    <a:bodyPr/>
                    <a:lstStyle/>
                    <a:p>
                      <a:pPr algn="ctr" rtl="1"/>
                      <a:r>
                        <a:rPr lang="ar-SA" sz="2000" b="1" dirty="0" smtClean="0"/>
                        <a:t>نتائج مترتبة على أزمة الهوية</a:t>
                      </a:r>
                      <a:endParaRPr lang="ar-SA" sz="2000" b="1" dirty="0"/>
                    </a:p>
                  </a:txBody>
                  <a:tcPr/>
                </a:tc>
                <a:tc>
                  <a:txBody>
                    <a:bodyPr/>
                    <a:lstStyle/>
                    <a:p>
                      <a:pPr algn="ctr" rtl="1"/>
                      <a:r>
                        <a:rPr lang="ar-SA" sz="2000" b="1" dirty="0" smtClean="0"/>
                        <a:t>نتائج مترتبة على أزمة الثقة</a:t>
                      </a:r>
                      <a:endParaRPr lang="ar-SA" sz="2000" b="1" dirty="0"/>
                    </a:p>
                  </a:txBody>
                  <a:tcPr/>
                </a:tc>
                <a:tc>
                  <a:txBody>
                    <a:bodyPr/>
                    <a:lstStyle/>
                    <a:p>
                      <a:pPr algn="ctr" rtl="1"/>
                      <a:r>
                        <a:rPr lang="ar-SA" sz="2000" b="1" dirty="0" smtClean="0"/>
                        <a:t>نتائج مترتبة على أزمة الانتماء</a:t>
                      </a:r>
                      <a:endParaRPr lang="ar-SA" sz="2000" b="1" dirty="0"/>
                    </a:p>
                  </a:txBody>
                  <a:tcPr/>
                </a:tc>
              </a:tr>
              <a:tr h="2591449">
                <a:tc>
                  <a:txBody>
                    <a:bodyPr/>
                    <a:lstStyle/>
                    <a:p>
                      <a:pPr algn="ctr" rtl="1"/>
                      <a:endParaRPr lang="ar-SA" b="1" dirty="0"/>
                    </a:p>
                  </a:txBody>
                  <a:tcPr/>
                </a:tc>
                <a:tc>
                  <a:txBody>
                    <a:bodyPr/>
                    <a:lstStyle/>
                    <a:p>
                      <a:pPr algn="ctr" rtl="1"/>
                      <a:endParaRPr lang="ar-SA" b="1" dirty="0" smtClean="0"/>
                    </a:p>
                    <a:p>
                      <a:pPr algn="ctr" rtl="1"/>
                      <a:endParaRPr lang="ar-SA" b="1" dirty="0" smtClean="0"/>
                    </a:p>
                    <a:p>
                      <a:pPr algn="ctr" rtl="1"/>
                      <a:endParaRPr lang="ar-SA" b="1" dirty="0" smtClean="0"/>
                    </a:p>
                    <a:p>
                      <a:pPr algn="ctr" rtl="1"/>
                      <a:endParaRPr lang="ar-SA" b="1" dirty="0" smtClean="0"/>
                    </a:p>
                    <a:p>
                      <a:pPr algn="ctr" rtl="1"/>
                      <a:endParaRPr lang="ar-SA" b="1" dirty="0" smtClean="0"/>
                    </a:p>
                    <a:p>
                      <a:pPr algn="ctr" rtl="1"/>
                      <a:endParaRPr lang="ar-SA" b="1" dirty="0" smtClean="0"/>
                    </a:p>
                    <a:p>
                      <a:pPr algn="ctr" rtl="1"/>
                      <a:endParaRPr lang="ar-SA" b="1" dirty="0" smtClean="0"/>
                    </a:p>
                    <a:p>
                      <a:pPr algn="ctr" rtl="1"/>
                      <a:endParaRPr lang="ar-SA" b="1" dirty="0"/>
                    </a:p>
                  </a:txBody>
                  <a:tcPr/>
                </a:tc>
                <a:tc>
                  <a:txBody>
                    <a:bodyPr/>
                    <a:lstStyle/>
                    <a:p>
                      <a:pPr algn="ctr" rtl="1"/>
                      <a:endParaRPr lang="ar-SA" b="1" dirty="0"/>
                    </a:p>
                  </a:txBody>
                  <a:tcPr/>
                </a:tc>
              </a:tr>
            </a:tbl>
          </a:graphicData>
        </a:graphic>
      </p:graphicFrame>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7" name="مربع نص 6"/>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58381387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cstate="print">
            <a:clrChange>
              <a:clrFrom>
                <a:srgbClr val="CFE1BB"/>
              </a:clrFrom>
              <a:clrTo>
                <a:srgbClr val="CFE1BB">
                  <a:alpha val="0"/>
                </a:srgbClr>
              </a:clrTo>
            </a:clrChange>
            <a:extLst>
              <a:ext uri="{BEBA8EAE-BF5A-486C-A8C5-ECC9F3942E4B}">
                <a14:imgProps xmlns="" xmlns:a14="http://schemas.microsoft.com/office/drawing/2010/main">
                  <a14:imgLayer r:embed="rId3">
                    <a14:imgEffect>
                      <a14:saturation sat="200000"/>
                    </a14:imgEffect>
                  </a14:imgLayer>
                </a14:imgProps>
              </a:ext>
              <a:ext uri="{28A0092B-C50C-407E-A947-70E740481C1C}">
                <a14:useLocalDpi xmlns="" xmlns:a14="http://schemas.microsoft.com/office/drawing/2010/main" val="0"/>
              </a:ext>
            </a:extLst>
          </a:blip>
          <a:stretch>
            <a:fillRect/>
          </a:stretch>
        </p:blipFill>
        <p:spPr>
          <a:xfrm>
            <a:off x="0" y="0"/>
            <a:ext cx="12192000" cy="6858000"/>
          </a:xfrm>
        </p:spPr>
      </p:pic>
    </p:spTree>
    <p:extLst>
      <p:ext uri="{BB962C8B-B14F-4D97-AF65-F5344CB8AC3E}">
        <p14:creationId xmlns="" xmlns:p14="http://schemas.microsoft.com/office/powerpoint/2010/main" val="378789897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cstate="print"/>
          <a:srcRect l="18676" t="14280" r="19723" b="4623"/>
          <a:stretch/>
        </p:blipFill>
        <p:spPr>
          <a:xfrm>
            <a:off x="0" y="-90152"/>
            <a:ext cx="12192000" cy="6948152"/>
          </a:xfrm>
          <a:prstGeom prst="rect">
            <a:avLst/>
          </a:prstGeom>
        </p:spPr>
      </p:pic>
    </p:spTree>
    <p:extLst>
      <p:ext uri="{BB962C8B-B14F-4D97-AF65-F5344CB8AC3E}">
        <p14:creationId xmlns="" xmlns:p14="http://schemas.microsoft.com/office/powerpoint/2010/main" val="293991059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98809" y="365124"/>
            <a:ext cx="10515600" cy="1325563"/>
          </a:xfrm>
        </p:spPr>
        <p:txBody>
          <a:bodyPr>
            <a:noAutofit/>
          </a:bodyPr>
          <a:lstStyle/>
          <a:p>
            <a:r>
              <a:rPr lang="ar-SA" sz="4000" b="1" dirty="0" smtClean="0">
                <a:solidFill>
                  <a:srgbClr val="008000"/>
                </a:solidFill>
                <a:cs typeface="AdvertisingExtraBold" pitchFamily="2" charset="-78"/>
              </a:rPr>
              <a:t>اختبار الكشف عن درجة الاستعداد أو الميل إلى الفكر الضال</a:t>
            </a:r>
            <a:r>
              <a:rPr lang="ar-SA" sz="2800" dirty="0" smtClean="0">
                <a:solidFill>
                  <a:srgbClr val="008000"/>
                </a:solidFill>
                <a:cs typeface="AdvertisingExtraBold" pitchFamily="2" charset="-78"/>
              </a:rPr>
              <a:t/>
            </a:r>
            <a:br>
              <a:rPr lang="ar-SA" sz="2800" dirty="0" smtClean="0">
                <a:solidFill>
                  <a:srgbClr val="008000"/>
                </a:solidFill>
                <a:cs typeface="AdvertisingExtraBold" pitchFamily="2" charset="-78"/>
              </a:rPr>
            </a:br>
            <a:endParaRPr lang="ar-SA" sz="2800" dirty="0">
              <a:solidFill>
                <a:srgbClr val="008000"/>
              </a:solidFill>
              <a:cs typeface="AdvertisingExtraBold" pitchFamily="2" charset="-78"/>
            </a:endParaRPr>
          </a:p>
        </p:txBody>
      </p:sp>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duotone>
              <a:prstClr val="black"/>
              <a:schemeClr val="accent5">
                <a:tint val="45000"/>
                <a:satMod val="400000"/>
              </a:schemeClr>
            </a:duotone>
          </a:blip>
          <a:srcRect l="44410" t="33341" r="45657" b="46948"/>
          <a:stretch/>
        </p:blipFill>
        <p:spPr>
          <a:xfrm>
            <a:off x="3065172" y="2395469"/>
            <a:ext cx="4958366" cy="3307519"/>
          </a:xfrm>
          <a:prstGeom prst="rect">
            <a:avLst/>
          </a:prstGeom>
        </p:spPr>
      </p:pic>
      <p:pic>
        <p:nvPicPr>
          <p:cNvPr id="5" name="صورة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2485" y="607414"/>
            <a:ext cx="987077" cy="840981"/>
          </a:xfrm>
          <a:prstGeom prst="rect">
            <a:avLst/>
          </a:prstGeom>
        </p:spPr>
      </p:pic>
      <p:sp>
        <p:nvSpPr>
          <p:cNvPr id="6" name="مربع نص 5"/>
          <p:cNvSpPr txBox="1"/>
          <p:nvPr/>
        </p:nvSpPr>
        <p:spPr>
          <a:xfrm>
            <a:off x="631601" y="1015543"/>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400829832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5" name="عنصر نائب للمحتوى 4"/>
          <p:cNvGraphicFramePr>
            <a:graphicFrameLocks noGrp="1"/>
          </p:cNvGraphicFramePr>
          <p:nvPr>
            <p:ph idx="1"/>
            <p:extLst>
              <p:ext uri="{D42A27DB-BD31-4B8C-83A1-F6EECF244321}">
                <p14:modId xmlns="" xmlns:p14="http://schemas.microsoft.com/office/powerpoint/2010/main" val="3580335370"/>
              </p:ext>
            </p:extLst>
          </p:nvPr>
        </p:nvGraphicFramePr>
        <p:xfrm>
          <a:off x="0" y="0"/>
          <a:ext cx="12192000" cy="6909856"/>
        </p:xfrm>
        <a:graphic>
          <a:graphicData uri="http://schemas.openxmlformats.org/drawingml/2006/table">
            <a:tbl>
              <a:tblPr rtl="1" firstRow="1" bandRow="1">
                <a:tableStyleId>{5C22544A-7EE6-4342-B048-85BDC9FD1C3A}</a:tableStyleId>
              </a:tblPr>
              <a:tblGrid>
                <a:gridCol w="1240711"/>
                <a:gridCol w="9357188"/>
                <a:gridCol w="798972"/>
                <a:gridCol w="795129"/>
              </a:tblGrid>
              <a:tr h="605306">
                <a:tc>
                  <a:txBody>
                    <a:bodyPr/>
                    <a:lstStyle/>
                    <a:p>
                      <a:pPr algn="r" rtl="1"/>
                      <a:r>
                        <a:rPr lang="ar-SA" sz="2000" dirty="0" smtClean="0"/>
                        <a:t>م</a:t>
                      </a:r>
                      <a:endParaRPr lang="ar-SA" sz="2000" dirty="0"/>
                    </a:p>
                  </a:txBody>
                  <a:tcPr/>
                </a:tc>
                <a:tc>
                  <a:txBody>
                    <a:bodyPr/>
                    <a:lstStyle/>
                    <a:p>
                      <a:pPr algn="r" rtl="1"/>
                      <a:r>
                        <a:rPr lang="ar-SA" sz="2000" dirty="0" smtClean="0"/>
                        <a:t>البند</a:t>
                      </a:r>
                      <a:endParaRPr lang="ar-SA" sz="2000" dirty="0"/>
                    </a:p>
                  </a:txBody>
                  <a:tcPr/>
                </a:tc>
                <a:tc>
                  <a:txBody>
                    <a:bodyPr/>
                    <a:lstStyle/>
                    <a:p>
                      <a:pPr algn="r" rtl="1"/>
                      <a:r>
                        <a:rPr lang="ar-SA" sz="2000" dirty="0" smtClean="0"/>
                        <a:t>نعم</a:t>
                      </a:r>
                      <a:endParaRPr lang="ar-SA" sz="2000" dirty="0"/>
                    </a:p>
                  </a:txBody>
                  <a:tcPr/>
                </a:tc>
                <a:tc>
                  <a:txBody>
                    <a:bodyPr/>
                    <a:lstStyle/>
                    <a:p>
                      <a:pPr algn="r" rtl="1"/>
                      <a:r>
                        <a:rPr lang="ar-SA" sz="2000" dirty="0" smtClean="0"/>
                        <a:t>لا</a:t>
                      </a:r>
                      <a:endParaRPr lang="ar-SA" sz="2000" dirty="0"/>
                    </a:p>
                  </a:txBody>
                  <a:tcPr/>
                </a:tc>
              </a:tr>
              <a:tr h="450325">
                <a:tc>
                  <a:txBody>
                    <a:bodyPr/>
                    <a:lstStyle/>
                    <a:p>
                      <a:pPr marL="0" indent="0" algn="r" rtl="1">
                        <a:buFont typeface="+mj-lt"/>
                        <a:buNone/>
                      </a:pPr>
                      <a:r>
                        <a:rPr lang="ar-SA" sz="2000" dirty="0" smtClean="0"/>
                        <a:t>1</a:t>
                      </a:r>
                      <a:endParaRPr lang="ar-SA" sz="2000" dirty="0"/>
                    </a:p>
                  </a:txBody>
                  <a:tcPr/>
                </a:tc>
                <a:tc>
                  <a:txBody>
                    <a:bodyPr/>
                    <a:lstStyle/>
                    <a:p>
                      <a:pPr algn="r" rtl="1"/>
                      <a:r>
                        <a:rPr lang="ar-SA" sz="2000" b="1" dirty="0" smtClean="0"/>
                        <a:t>أرفض بشده  كل الأجانب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2</a:t>
                      </a:r>
                      <a:endParaRPr lang="ar-SA" sz="2000" dirty="0"/>
                    </a:p>
                  </a:txBody>
                  <a:tcPr/>
                </a:tc>
                <a:tc>
                  <a:txBody>
                    <a:bodyPr/>
                    <a:lstStyle/>
                    <a:p>
                      <a:pPr algn="r" rtl="1"/>
                      <a:r>
                        <a:rPr lang="ar-SA" sz="2000" b="1" dirty="0" smtClean="0"/>
                        <a:t>أبتعد دائما عن المواقف التي تثيرني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algn="r"/>
                      <a:r>
                        <a:rPr lang="ar-SA" sz="2000" dirty="0" smtClean="0"/>
                        <a:t>3</a:t>
                      </a:r>
                      <a:endParaRPr lang="ar-SA" sz="2000" dirty="0"/>
                    </a:p>
                  </a:txBody>
                  <a:tcPr/>
                </a:tc>
                <a:tc>
                  <a:txBody>
                    <a:bodyPr/>
                    <a:lstStyle/>
                    <a:p>
                      <a:pPr algn="r" rtl="1"/>
                      <a:r>
                        <a:rPr lang="ar-SA" sz="2000" b="1" dirty="0" smtClean="0"/>
                        <a:t>لا أفضل الحلول الوسطى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algn="r"/>
                      <a:r>
                        <a:rPr lang="ar-SA" sz="2000" dirty="0" smtClean="0"/>
                        <a:t>4</a:t>
                      </a:r>
                      <a:endParaRPr lang="ar-SA" sz="2000" dirty="0"/>
                    </a:p>
                  </a:txBody>
                  <a:tcPr/>
                </a:tc>
                <a:tc>
                  <a:txBody>
                    <a:bodyPr/>
                    <a:lstStyle/>
                    <a:p>
                      <a:pPr algn="r" rtl="1"/>
                      <a:r>
                        <a:rPr lang="ar-SA" sz="2000" b="1" dirty="0" smtClean="0"/>
                        <a:t>انفعل جدا عند تفوق أي احد على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algn="r"/>
                      <a:r>
                        <a:rPr lang="ar-SA" sz="2000" dirty="0" smtClean="0"/>
                        <a:t>5</a:t>
                      </a:r>
                      <a:endParaRPr lang="ar-SA" sz="2000" dirty="0"/>
                    </a:p>
                  </a:txBody>
                  <a:tcPr/>
                </a:tc>
                <a:tc>
                  <a:txBody>
                    <a:bodyPr/>
                    <a:lstStyle/>
                    <a:p>
                      <a:pPr algn="r" rtl="1"/>
                      <a:r>
                        <a:rPr lang="ar-SA" sz="2000" b="1" dirty="0" smtClean="0"/>
                        <a:t>المشكلات عندي لها حل واحد فقط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algn="r"/>
                      <a:r>
                        <a:rPr lang="ar-SA" sz="2000" dirty="0" smtClean="0"/>
                        <a:t>6</a:t>
                      </a:r>
                      <a:endParaRPr lang="ar-SA" sz="2000" dirty="0"/>
                    </a:p>
                  </a:txBody>
                  <a:tcPr/>
                </a:tc>
                <a:tc>
                  <a:txBody>
                    <a:bodyPr/>
                    <a:lstStyle/>
                    <a:p>
                      <a:pPr algn="r" rtl="1"/>
                      <a:r>
                        <a:rPr lang="ar-SA" sz="2000" b="1" dirty="0" smtClean="0"/>
                        <a:t>لا أتنازل عن أفكاري مهما كانت الأسباب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algn="r"/>
                      <a:r>
                        <a:rPr lang="ar-SA" sz="2000" dirty="0" smtClean="0"/>
                        <a:t>7</a:t>
                      </a:r>
                      <a:endParaRPr lang="ar-SA" sz="2000" dirty="0"/>
                    </a:p>
                  </a:txBody>
                  <a:tcPr/>
                </a:tc>
                <a:tc>
                  <a:txBody>
                    <a:bodyPr/>
                    <a:lstStyle/>
                    <a:p>
                      <a:pPr algn="r" rtl="1"/>
                      <a:r>
                        <a:rPr lang="ar-SA" sz="2000" b="1" dirty="0" smtClean="0"/>
                        <a:t>الأشرار يستحقون ما يحدث لهم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8</a:t>
                      </a:r>
                      <a:endParaRPr lang="ar-SA" sz="2000" dirty="0"/>
                    </a:p>
                  </a:txBody>
                  <a:tcPr/>
                </a:tc>
                <a:tc>
                  <a:txBody>
                    <a:bodyPr/>
                    <a:lstStyle/>
                    <a:p>
                      <a:pPr algn="r" rtl="1"/>
                      <a:r>
                        <a:rPr lang="ar-SA" sz="2000" b="1" dirty="0" smtClean="0"/>
                        <a:t>أقلق جدا عند الدخول في المواقف الغامضة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9</a:t>
                      </a:r>
                      <a:endParaRPr lang="ar-SA" sz="2000" dirty="0"/>
                    </a:p>
                  </a:txBody>
                  <a:tcPr/>
                </a:tc>
                <a:tc>
                  <a:txBody>
                    <a:bodyPr/>
                    <a:lstStyle/>
                    <a:p>
                      <a:pPr algn="r" rtl="1"/>
                      <a:r>
                        <a:rPr lang="ar-SA" sz="2000" b="1" dirty="0" smtClean="0"/>
                        <a:t>اشعر بعدم الأمن في مجتمعي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10</a:t>
                      </a:r>
                      <a:endParaRPr lang="ar-SA" sz="2000" dirty="0"/>
                    </a:p>
                  </a:txBody>
                  <a:tcPr/>
                </a:tc>
                <a:tc>
                  <a:txBody>
                    <a:bodyPr/>
                    <a:lstStyle/>
                    <a:p>
                      <a:pPr algn="r" rtl="1"/>
                      <a:r>
                        <a:rPr lang="ar-SA" sz="2000" b="1" dirty="0" smtClean="0"/>
                        <a:t>لدى أهداف واضحة في الحياة أسعى إلى تحقيقها</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11</a:t>
                      </a:r>
                      <a:endParaRPr lang="ar-SA" sz="2000" dirty="0"/>
                    </a:p>
                  </a:txBody>
                  <a:tcPr/>
                </a:tc>
                <a:tc>
                  <a:txBody>
                    <a:bodyPr/>
                    <a:lstStyle/>
                    <a:p>
                      <a:pPr algn="r" rtl="1"/>
                      <a:r>
                        <a:rPr lang="ar-SA" sz="2000" b="1" dirty="0" smtClean="0"/>
                        <a:t>لا يوجد في الحياة من يمكن الوثوق بهم</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12</a:t>
                      </a:r>
                      <a:endParaRPr lang="ar-SA" sz="2000" dirty="0"/>
                    </a:p>
                  </a:txBody>
                  <a:tcPr/>
                </a:tc>
                <a:tc>
                  <a:txBody>
                    <a:bodyPr/>
                    <a:lstStyle/>
                    <a:p>
                      <a:pPr algn="r" rtl="1"/>
                      <a:r>
                        <a:rPr lang="ar-SA" sz="2000" b="1" dirty="0" smtClean="0"/>
                        <a:t>التسامح في هذا العصر نوع من أنواع الضعف</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13</a:t>
                      </a:r>
                      <a:endParaRPr lang="ar-SA" sz="2000" dirty="0"/>
                    </a:p>
                  </a:txBody>
                  <a:tcPr/>
                </a:tc>
                <a:tc>
                  <a:txBody>
                    <a:bodyPr/>
                    <a:lstStyle/>
                    <a:p>
                      <a:pPr algn="r" rtl="1"/>
                      <a:r>
                        <a:rPr lang="ar-SA" sz="2000" b="1" dirty="0" smtClean="0"/>
                        <a:t>حياتي الأسرية مستقرة </a:t>
                      </a:r>
                      <a:endParaRPr lang="ar-SA" sz="2000" b="1" dirty="0"/>
                    </a:p>
                  </a:txBody>
                  <a:tcPr/>
                </a:tc>
                <a:tc>
                  <a:txBody>
                    <a:bodyPr/>
                    <a:lstStyle/>
                    <a:p>
                      <a:pPr algn="r" rtl="1"/>
                      <a:endParaRPr lang="ar-SA" sz="2000"/>
                    </a:p>
                  </a:txBody>
                  <a:tcPr/>
                </a:tc>
                <a:tc>
                  <a:txBody>
                    <a:bodyPr/>
                    <a:lstStyle/>
                    <a:p>
                      <a:pPr algn="r" rtl="1"/>
                      <a:endParaRPr lang="ar-SA" sz="2000"/>
                    </a:p>
                  </a:txBody>
                  <a:tcPr/>
                </a:tc>
              </a:tr>
              <a:tr h="450325">
                <a:tc>
                  <a:txBody>
                    <a:bodyPr/>
                    <a:lstStyle/>
                    <a:p>
                      <a:pPr marL="0" indent="0" algn="r" rtl="1">
                        <a:buFont typeface="+mj-lt"/>
                        <a:buNone/>
                      </a:pPr>
                      <a:r>
                        <a:rPr lang="ar-SA" sz="2000" dirty="0" smtClean="0"/>
                        <a:t>14</a:t>
                      </a:r>
                      <a:endParaRPr lang="ar-SA" sz="2000" dirty="0"/>
                    </a:p>
                  </a:txBody>
                  <a:tcPr/>
                </a:tc>
                <a:tc>
                  <a:txBody>
                    <a:bodyPr/>
                    <a:lstStyle/>
                    <a:p>
                      <a:pPr algn="r" rtl="1"/>
                      <a:r>
                        <a:rPr lang="ar-SA" sz="2000" b="1" dirty="0" smtClean="0"/>
                        <a:t>تقدير الناس للآخرين يشعرني  بالنقص </a:t>
                      </a:r>
                      <a:endParaRPr lang="ar-SA" sz="2000" b="1" dirty="0"/>
                    </a:p>
                  </a:txBody>
                  <a:tcPr/>
                </a:tc>
                <a:tc>
                  <a:txBody>
                    <a:bodyPr/>
                    <a:lstStyle/>
                    <a:p>
                      <a:pPr algn="r" rtl="1"/>
                      <a:endParaRPr lang="ar-SA" sz="2000" dirty="0"/>
                    </a:p>
                  </a:txBody>
                  <a:tcPr/>
                </a:tc>
                <a:tc>
                  <a:txBody>
                    <a:bodyPr/>
                    <a:lstStyle/>
                    <a:p>
                      <a:pPr algn="r" rtl="1"/>
                      <a:endParaRPr lang="ar-SA" sz="2000" dirty="0"/>
                    </a:p>
                  </a:txBody>
                  <a:tcPr/>
                </a:tc>
              </a:tr>
            </a:tbl>
          </a:graphicData>
        </a:graphic>
      </p:graphicFrame>
    </p:spTree>
    <p:extLst>
      <p:ext uri="{BB962C8B-B14F-4D97-AF65-F5344CB8AC3E}">
        <p14:creationId xmlns="" xmlns:p14="http://schemas.microsoft.com/office/powerpoint/2010/main" val="296960405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16859" y="188258"/>
            <a:ext cx="11429999" cy="2366683"/>
          </a:xfrm>
        </p:spPr>
        <p:txBody>
          <a:bodyPr>
            <a:normAutofit fontScale="90000"/>
          </a:bodyPr>
          <a:lstStyle/>
          <a:p>
            <a:r>
              <a:rPr lang="ar-SA" dirty="0" smtClean="0"/>
              <a:t>لضمان نجاح أي دورة تدريبية والخروج منها بالهدف المنشود..    يفضل إبرام عقد بين المدرب والمتدرب يُتفق عليه مسبقًا من الطرفين. </a:t>
            </a:r>
            <a:br>
              <a:rPr lang="ar-SA" dirty="0" smtClean="0"/>
            </a:br>
            <a:r>
              <a:rPr lang="ar-SA" dirty="0" smtClean="0"/>
              <a:t>ومن بنود هذا العقد ما يلي:</a:t>
            </a:r>
            <a:endParaRPr lang="ar-SA" dirty="0"/>
          </a:p>
        </p:txBody>
      </p:sp>
      <p:sp>
        <p:nvSpPr>
          <p:cNvPr id="5" name="سهم للأسفل 4"/>
          <p:cNvSpPr/>
          <p:nvPr/>
        </p:nvSpPr>
        <p:spPr>
          <a:xfrm>
            <a:off x="6332220" y="2593938"/>
            <a:ext cx="1539240" cy="3954780"/>
          </a:xfrm>
          <a:prstGeom prst="downArrow">
            <a:avLst>
              <a:gd name="adj1" fmla="val 50000"/>
              <a:gd name="adj2" fmla="val 3653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descr="images (3).jpg"/>
          <p:cNvPicPr>
            <a:picLocks noChangeAspect="1"/>
          </p:cNvPicPr>
          <p:nvPr/>
        </p:nvPicPr>
        <p:blipFill>
          <a:blip r:embed="rId2" cstate="print"/>
          <a:stretch>
            <a:fillRect/>
          </a:stretch>
        </p:blipFill>
        <p:spPr>
          <a:xfrm>
            <a:off x="662940" y="2583180"/>
            <a:ext cx="5692140" cy="3794759"/>
          </a:xfrm>
          <a:prstGeom prst="rect">
            <a:avLst/>
          </a:prstGeom>
        </p:spPr>
      </p:pic>
      <p:pic>
        <p:nvPicPr>
          <p:cNvPr id="7" name="صورة 6" descr="images.jpg"/>
          <p:cNvPicPr>
            <a:picLocks noChangeAspect="1"/>
          </p:cNvPicPr>
          <p:nvPr/>
        </p:nvPicPr>
        <p:blipFill>
          <a:blip r:embed="rId3" cstate="print"/>
          <a:stretch>
            <a:fillRect/>
          </a:stretch>
        </p:blipFill>
        <p:spPr>
          <a:xfrm>
            <a:off x="7901940" y="3131820"/>
            <a:ext cx="3992880" cy="345186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5" name="عنصر نائب للمحتوى 4"/>
          <p:cNvGraphicFramePr>
            <a:graphicFrameLocks noGrp="1"/>
          </p:cNvGraphicFramePr>
          <p:nvPr>
            <p:ph idx="1"/>
            <p:extLst>
              <p:ext uri="{D42A27DB-BD31-4B8C-83A1-F6EECF244321}">
                <p14:modId xmlns="" xmlns:p14="http://schemas.microsoft.com/office/powerpoint/2010/main" val="203705319"/>
              </p:ext>
            </p:extLst>
          </p:nvPr>
        </p:nvGraphicFramePr>
        <p:xfrm>
          <a:off x="1" y="197706"/>
          <a:ext cx="12191999" cy="6397456"/>
        </p:xfrm>
        <a:graphic>
          <a:graphicData uri="http://schemas.openxmlformats.org/drawingml/2006/table">
            <a:tbl>
              <a:tblPr rtl="1" firstRow="1" bandRow="1">
                <a:tableStyleId>{5C22544A-7EE6-4342-B048-85BDC9FD1C3A}</a:tableStyleId>
              </a:tblPr>
              <a:tblGrid>
                <a:gridCol w="1240711"/>
                <a:gridCol w="9357187"/>
                <a:gridCol w="798972"/>
                <a:gridCol w="795129"/>
              </a:tblGrid>
              <a:tr h="369306">
                <a:tc>
                  <a:txBody>
                    <a:bodyPr/>
                    <a:lstStyle/>
                    <a:p>
                      <a:pPr algn="r" rtl="1"/>
                      <a:r>
                        <a:rPr lang="ar-SA" sz="2000" dirty="0" smtClean="0"/>
                        <a:t>م </a:t>
                      </a:r>
                      <a:endParaRPr lang="ar-SA" sz="2000" dirty="0"/>
                    </a:p>
                  </a:txBody>
                  <a:tcPr/>
                </a:tc>
                <a:tc>
                  <a:txBody>
                    <a:bodyPr/>
                    <a:lstStyle/>
                    <a:p>
                      <a:pPr algn="r" rtl="1"/>
                      <a:r>
                        <a:rPr lang="ar-SA" sz="2000" dirty="0" smtClean="0"/>
                        <a:t>البند</a:t>
                      </a:r>
                      <a:endParaRPr lang="ar-SA" sz="2000" dirty="0"/>
                    </a:p>
                  </a:txBody>
                  <a:tcPr/>
                </a:tc>
                <a:tc>
                  <a:txBody>
                    <a:bodyPr/>
                    <a:lstStyle/>
                    <a:p>
                      <a:pPr algn="r" rtl="1"/>
                      <a:r>
                        <a:rPr lang="ar-SA" sz="2000" dirty="0" smtClean="0"/>
                        <a:t>نعم</a:t>
                      </a:r>
                      <a:endParaRPr lang="ar-SA" sz="2000" dirty="0"/>
                    </a:p>
                  </a:txBody>
                  <a:tcPr/>
                </a:tc>
                <a:tc>
                  <a:txBody>
                    <a:bodyPr/>
                    <a:lstStyle/>
                    <a:p>
                      <a:pPr algn="r" rtl="1"/>
                      <a:r>
                        <a:rPr lang="ar-SA" sz="2000" dirty="0" smtClean="0"/>
                        <a:t>لا</a:t>
                      </a:r>
                      <a:endParaRPr lang="ar-SA" sz="2000" dirty="0"/>
                    </a:p>
                  </a:txBody>
                  <a:tcPr/>
                </a:tc>
              </a:tr>
              <a:tr h="461632">
                <a:tc>
                  <a:txBody>
                    <a:bodyPr/>
                    <a:lstStyle/>
                    <a:p>
                      <a:pPr algn="r" rtl="1"/>
                      <a:r>
                        <a:rPr lang="ar-SA" sz="2000" dirty="0" smtClean="0"/>
                        <a:t>15</a:t>
                      </a:r>
                      <a:endParaRPr lang="ar-SA" sz="2000" dirty="0"/>
                    </a:p>
                  </a:txBody>
                  <a:tcPr/>
                </a:tc>
                <a:tc>
                  <a:txBody>
                    <a:bodyPr/>
                    <a:lstStyle/>
                    <a:p>
                      <a:pPr algn="r" rtl="1"/>
                      <a:r>
                        <a:rPr lang="ar-SA" sz="2000" b="1" dirty="0" smtClean="0"/>
                        <a:t>لا يؤثر في إلا من تتفق أفكاره مع أفكاري</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16</a:t>
                      </a:r>
                      <a:endParaRPr lang="ar-SA" sz="2000" dirty="0"/>
                    </a:p>
                  </a:txBody>
                  <a:tcPr/>
                </a:tc>
                <a:tc>
                  <a:txBody>
                    <a:bodyPr/>
                    <a:lstStyle/>
                    <a:p>
                      <a:pPr algn="r" rtl="1"/>
                      <a:r>
                        <a:rPr lang="ar-SA" sz="2000" b="1" dirty="0" smtClean="0"/>
                        <a:t>أنا مظلوم في هذه الدنيا</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17</a:t>
                      </a:r>
                      <a:endParaRPr lang="ar-SA" sz="2000" dirty="0"/>
                    </a:p>
                  </a:txBody>
                  <a:tcPr/>
                </a:tc>
                <a:tc>
                  <a:txBody>
                    <a:bodyPr/>
                    <a:lstStyle/>
                    <a:p>
                      <a:pPr algn="r" rtl="1"/>
                      <a:r>
                        <a:rPr lang="ar-SA" sz="2000" b="1" dirty="0" smtClean="0"/>
                        <a:t>أنا مسئول عن تغير مجتمعي مسئولية كاملة</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18</a:t>
                      </a:r>
                      <a:endParaRPr lang="ar-SA" sz="2000" dirty="0"/>
                    </a:p>
                  </a:txBody>
                  <a:tcPr/>
                </a:tc>
                <a:tc>
                  <a:txBody>
                    <a:bodyPr/>
                    <a:lstStyle/>
                    <a:p>
                      <a:pPr algn="r" rtl="1"/>
                      <a:r>
                        <a:rPr lang="ar-SA" sz="2000" b="1" dirty="0" smtClean="0"/>
                        <a:t>الفساد لا يمكن تغييره إلا بالقوة </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19</a:t>
                      </a:r>
                      <a:endParaRPr lang="ar-SA" sz="2000" dirty="0"/>
                    </a:p>
                  </a:txBody>
                  <a:tcPr/>
                </a:tc>
                <a:tc>
                  <a:txBody>
                    <a:bodyPr/>
                    <a:lstStyle/>
                    <a:p>
                      <a:pPr algn="r" rtl="1"/>
                      <a:r>
                        <a:rPr lang="ar-SA" sz="2000" b="1" dirty="0" smtClean="0"/>
                        <a:t>أنا شخص قلق وغير مستقر </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20</a:t>
                      </a:r>
                      <a:endParaRPr lang="ar-SA" sz="2000" dirty="0"/>
                    </a:p>
                  </a:txBody>
                  <a:tcPr/>
                </a:tc>
                <a:tc>
                  <a:txBody>
                    <a:bodyPr/>
                    <a:lstStyle/>
                    <a:p>
                      <a:pPr algn="r" rtl="1"/>
                      <a:r>
                        <a:rPr lang="ar-SA" sz="2000" b="1" dirty="0" smtClean="0"/>
                        <a:t>أفضل وسيلة للتعامل مع من نكره هي الابتعاد عنهم </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21</a:t>
                      </a:r>
                      <a:endParaRPr lang="ar-SA" sz="2000" dirty="0"/>
                    </a:p>
                  </a:txBody>
                  <a:tcPr/>
                </a:tc>
                <a:tc>
                  <a:txBody>
                    <a:bodyPr/>
                    <a:lstStyle/>
                    <a:p>
                      <a:pPr algn="r" rtl="1"/>
                      <a:r>
                        <a:rPr lang="ar-SA" sz="2000" b="1" dirty="0" smtClean="0"/>
                        <a:t>لا أفضل الحوار مع من يختلف معي </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22</a:t>
                      </a:r>
                      <a:endParaRPr lang="ar-SA" sz="2000" dirty="0"/>
                    </a:p>
                  </a:txBody>
                  <a:tcPr/>
                </a:tc>
                <a:tc>
                  <a:txBody>
                    <a:bodyPr/>
                    <a:lstStyle/>
                    <a:p>
                      <a:pPr algn="r" rtl="1"/>
                      <a:r>
                        <a:rPr lang="ar-SA" sz="2000" b="1" dirty="0" smtClean="0"/>
                        <a:t>يصعب على التحكم في انفعالي </a:t>
                      </a:r>
                      <a:endParaRPr lang="ar-SA" sz="2000" b="1" dirty="0"/>
                    </a:p>
                  </a:txBody>
                  <a:tcPr/>
                </a:tc>
                <a:tc>
                  <a:txBody>
                    <a:bodyPr/>
                    <a:lstStyle/>
                    <a:p>
                      <a:pPr algn="r" rtl="1"/>
                      <a:endParaRPr lang="ar-SA" sz="2000"/>
                    </a:p>
                  </a:txBody>
                  <a:tcPr/>
                </a:tc>
                <a:tc>
                  <a:txBody>
                    <a:bodyPr/>
                    <a:lstStyle/>
                    <a:p>
                      <a:pPr algn="r" rtl="1"/>
                      <a:endParaRPr lang="ar-SA" sz="2000" dirty="0"/>
                    </a:p>
                  </a:txBody>
                  <a:tcPr/>
                </a:tc>
              </a:tr>
              <a:tr h="461632">
                <a:tc>
                  <a:txBody>
                    <a:bodyPr/>
                    <a:lstStyle/>
                    <a:p>
                      <a:pPr algn="r" rtl="1"/>
                      <a:r>
                        <a:rPr lang="ar-SA" sz="2000" dirty="0" smtClean="0"/>
                        <a:t>23</a:t>
                      </a:r>
                      <a:endParaRPr lang="ar-SA" sz="2000" dirty="0"/>
                    </a:p>
                  </a:txBody>
                  <a:tcPr/>
                </a:tc>
                <a:tc>
                  <a:txBody>
                    <a:bodyPr/>
                    <a:lstStyle/>
                    <a:p>
                      <a:pPr algn="r" rtl="1"/>
                      <a:r>
                        <a:rPr lang="ar-SA" sz="2000" b="1" dirty="0" smtClean="0"/>
                        <a:t>القضايا السياسية تثير انفعالي </a:t>
                      </a:r>
                      <a:endParaRPr lang="ar-SA" sz="2000" b="1" dirty="0"/>
                    </a:p>
                  </a:txBody>
                  <a:tcPr/>
                </a:tc>
                <a:tc>
                  <a:txBody>
                    <a:bodyPr/>
                    <a:lstStyle/>
                    <a:p>
                      <a:pPr algn="r" rtl="1"/>
                      <a:endParaRPr lang="ar-SA" sz="2000" dirty="0"/>
                    </a:p>
                  </a:txBody>
                  <a:tcPr/>
                </a:tc>
                <a:tc>
                  <a:txBody>
                    <a:bodyPr/>
                    <a:lstStyle/>
                    <a:p>
                      <a:pPr algn="r" rtl="1"/>
                      <a:endParaRPr lang="ar-SA" sz="2000" dirty="0"/>
                    </a:p>
                  </a:txBody>
                  <a:tcPr/>
                </a:tc>
              </a:tr>
              <a:tr h="461632">
                <a:tc>
                  <a:txBody>
                    <a:bodyPr/>
                    <a:lstStyle/>
                    <a:p>
                      <a:pPr algn="r" rtl="1"/>
                      <a:r>
                        <a:rPr lang="ar-SA" sz="2000" dirty="0" smtClean="0"/>
                        <a:t>24</a:t>
                      </a:r>
                      <a:endParaRPr lang="ar-SA" sz="2000" dirty="0"/>
                    </a:p>
                  </a:txBody>
                  <a:tcPr/>
                </a:tc>
                <a:tc>
                  <a:txBody>
                    <a:bodyPr/>
                    <a:lstStyle/>
                    <a:p>
                      <a:pPr algn="r" rtl="1"/>
                      <a:r>
                        <a:rPr lang="ar-SA" sz="2000" b="1" dirty="0" smtClean="0"/>
                        <a:t>لا أطيق التعامل مع من هم أعلى منى </a:t>
                      </a:r>
                      <a:endParaRPr lang="ar-SA" sz="2000" b="1" dirty="0"/>
                    </a:p>
                  </a:txBody>
                  <a:tcPr/>
                </a:tc>
                <a:tc>
                  <a:txBody>
                    <a:bodyPr/>
                    <a:lstStyle/>
                    <a:p>
                      <a:pPr algn="r" rtl="1"/>
                      <a:endParaRPr lang="ar-SA" sz="2000" dirty="0"/>
                    </a:p>
                  </a:txBody>
                  <a:tcPr/>
                </a:tc>
                <a:tc>
                  <a:txBody>
                    <a:bodyPr/>
                    <a:lstStyle/>
                    <a:p>
                      <a:pPr algn="r" rtl="1"/>
                      <a:endParaRPr lang="ar-SA" sz="2000" dirty="0"/>
                    </a:p>
                  </a:txBody>
                  <a:tcPr/>
                </a:tc>
              </a:tr>
              <a:tr h="461632">
                <a:tc>
                  <a:txBody>
                    <a:bodyPr/>
                    <a:lstStyle/>
                    <a:p>
                      <a:pPr algn="r" rtl="1"/>
                      <a:r>
                        <a:rPr lang="ar-SA" sz="2000" dirty="0" smtClean="0"/>
                        <a:t>25</a:t>
                      </a:r>
                      <a:endParaRPr lang="ar-SA" sz="2000" dirty="0"/>
                    </a:p>
                  </a:txBody>
                  <a:tcPr/>
                </a:tc>
                <a:tc>
                  <a:txBody>
                    <a:bodyPr/>
                    <a:lstStyle/>
                    <a:p>
                      <a:pPr algn="r" rtl="1"/>
                      <a:r>
                        <a:rPr lang="ar-SA" sz="2000" b="1" dirty="0" smtClean="0"/>
                        <a:t>أنا غير محظوظ في هذه الدنيا</a:t>
                      </a:r>
                      <a:endParaRPr lang="ar-SA" sz="2000" b="1" dirty="0"/>
                    </a:p>
                  </a:txBody>
                  <a:tcPr/>
                </a:tc>
                <a:tc>
                  <a:txBody>
                    <a:bodyPr/>
                    <a:lstStyle/>
                    <a:p>
                      <a:pPr algn="r" rtl="1"/>
                      <a:endParaRPr lang="ar-SA" sz="2000" dirty="0"/>
                    </a:p>
                  </a:txBody>
                  <a:tcPr/>
                </a:tc>
                <a:tc>
                  <a:txBody>
                    <a:bodyPr/>
                    <a:lstStyle/>
                    <a:p>
                      <a:pPr algn="r" rtl="1"/>
                      <a:endParaRPr lang="ar-SA" sz="2000" dirty="0"/>
                    </a:p>
                  </a:txBody>
                  <a:tcPr/>
                </a:tc>
              </a:tr>
              <a:tr h="461632">
                <a:tc>
                  <a:txBody>
                    <a:bodyPr/>
                    <a:lstStyle/>
                    <a:p>
                      <a:pPr algn="r" rtl="1"/>
                      <a:r>
                        <a:rPr lang="ar-SA" sz="2000" dirty="0" smtClean="0"/>
                        <a:t>26</a:t>
                      </a:r>
                      <a:endParaRPr lang="ar-SA" sz="2000" dirty="0"/>
                    </a:p>
                  </a:txBody>
                  <a:tcPr/>
                </a:tc>
                <a:tc>
                  <a:txBody>
                    <a:bodyPr/>
                    <a:lstStyle/>
                    <a:p>
                      <a:pPr algn="r" rtl="1"/>
                      <a:r>
                        <a:rPr lang="ar-SA" sz="2000" b="1" dirty="0" smtClean="0"/>
                        <a:t>الضرب والإيذاء يمكن أن يكون حل لكثير من المشكلات التي تقابلني </a:t>
                      </a:r>
                      <a:endParaRPr lang="ar-SA" sz="2000" b="1" dirty="0"/>
                    </a:p>
                  </a:txBody>
                  <a:tcPr/>
                </a:tc>
                <a:tc>
                  <a:txBody>
                    <a:bodyPr/>
                    <a:lstStyle/>
                    <a:p>
                      <a:pPr algn="r" rtl="1"/>
                      <a:endParaRPr lang="ar-SA" sz="2000" dirty="0"/>
                    </a:p>
                  </a:txBody>
                  <a:tcPr/>
                </a:tc>
                <a:tc>
                  <a:txBody>
                    <a:bodyPr/>
                    <a:lstStyle/>
                    <a:p>
                      <a:pPr algn="r" rtl="1"/>
                      <a:endParaRPr lang="ar-SA" sz="2000" dirty="0"/>
                    </a:p>
                  </a:txBody>
                  <a:tcPr/>
                </a:tc>
              </a:tr>
              <a:tr h="461632">
                <a:tc>
                  <a:txBody>
                    <a:bodyPr/>
                    <a:lstStyle/>
                    <a:p>
                      <a:pPr algn="r" rtl="1"/>
                      <a:r>
                        <a:rPr lang="ar-SA" sz="2000" dirty="0" smtClean="0"/>
                        <a:t>27</a:t>
                      </a:r>
                      <a:endParaRPr lang="ar-SA" sz="2000" dirty="0"/>
                    </a:p>
                  </a:txBody>
                  <a:tcPr/>
                </a:tc>
                <a:tc>
                  <a:txBody>
                    <a:bodyPr/>
                    <a:lstStyle/>
                    <a:p>
                      <a:pPr algn="r" rtl="1"/>
                      <a:r>
                        <a:rPr lang="ar-SA" sz="2000" b="1" dirty="0" smtClean="0"/>
                        <a:t>أتبنى دائما الدفاع عن الجماعة التي أنتمى إليها </a:t>
                      </a:r>
                      <a:endParaRPr lang="ar-SA" sz="2000" b="1" dirty="0"/>
                    </a:p>
                  </a:txBody>
                  <a:tcPr/>
                </a:tc>
                <a:tc>
                  <a:txBody>
                    <a:bodyPr/>
                    <a:lstStyle/>
                    <a:p>
                      <a:pPr algn="r" rtl="1"/>
                      <a:endParaRPr lang="ar-SA" sz="2000" dirty="0"/>
                    </a:p>
                  </a:txBody>
                  <a:tcPr/>
                </a:tc>
                <a:tc>
                  <a:txBody>
                    <a:bodyPr/>
                    <a:lstStyle/>
                    <a:p>
                      <a:pPr algn="r" rtl="1"/>
                      <a:endParaRPr lang="ar-SA" sz="2000" dirty="0"/>
                    </a:p>
                  </a:txBody>
                  <a:tcPr/>
                </a:tc>
              </a:tr>
            </a:tbl>
          </a:graphicData>
        </a:graphic>
      </p:graphicFrame>
    </p:spTree>
    <p:extLst>
      <p:ext uri="{BB962C8B-B14F-4D97-AF65-F5344CB8AC3E}">
        <p14:creationId xmlns="" xmlns:p14="http://schemas.microsoft.com/office/powerpoint/2010/main" val="73156901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1637548408"/>
              </p:ext>
            </p:extLst>
          </p:nvPr>
        </p:nvGraphicFramePr>
        <p:xfrm>
          <a:off x="0" y="-1"/>
          <a:ext cx="11910060" cy="6858001"/>
        </p:xfrm>
        <a:graphic>
          <a:graphicData uri="http://schemas.openxmlformats.org/drawingml/2006/table">
            <a:tbl>
              <a:tblPr rtl="1" firstRow="1" bandRow="1">
                <a:tableStyleId>{5C22544A-7EE6-4342-B048-85BDC9FD1C3A}</a:tableStyleId>
              </a:tblPr>
              <a:tblGrid>
                <a:gridCol w="1525528"/>
                <a:gridCol w="1064831"/>
                <a:gridCol w="933551"/>
                <a:gridCol w="8386150"/>
              </a:tblGrid>
              <a:tr h="1738313">
                <a:tc>
                  <a:txBody>
                    <a:bodyPr/>
                    <a:lstStyle/>
                    <a:p>
                      <a:pPr rtl="1"/>
                      <a:r>
                        <a:rPr lang="ar-SA" sz="2800" b="1" dirty="0" smtClean="0"/>
                        <a:t>التصحيح</a:t>
                      </a:r>
                      <a:endParaRPr lang="ar-SA" sz="2800" b="1" dirty="0"/>
                    </a:p>
                  </a:txBody>
                  <a:tcPr/>
                </a:tc>
                <a:tc>
                  <a:txBody>
                    <a:bodyPr/>
                    <a:lstStyle/>
                    <a:p>
                      <a:pPr rtl="1"/>
                      <a:r>
                        <a:rPr lang="ar-SA" sz="2800" b="1" dirty="0" smtClean="0"/>
                        <a:t>نعم</a:t>
                      </a:r>
                      <a:endParaRPr lang="ar-SA" sz="2800" b="1" dirty="0"/>
                    </a:p>
                  </a:txBody>
                  <a:tcPr/>
                </a:tc>
                <a:tc>
                  <a:txBody>
                    <a:bodyPr/>
                    <a:lstStyle/>
                    <a:p>
                      <a:pPr rtl="1"/>
                      <a:r>
                        <a:rPr lang="ar-SA" sz="2800" b="1" dirty="0" smtClean="0"/>
                        <a:t>لا</a:t>
                      </a:r>
                      <a:endParaRPr lang="ar-SA" sz="2800" b="1" dirty="0"/>
                    </a:p>
                  </a:txBody>
                  <a:tcPr/>
                </a:tc>
                <a:tc rowSpan="2">
                  <a:txBody>
                    <a:bodyPr/>
                    <a:lstStyle/>
                    <a:p>
                      <a:pPr algn="r" rtl="0"/>
                      <a:r>
                        <a:rPr lang="ar-SA" sz="4000" b="1" dirty="0" smtClean="0"/>
                        <a:t>إذا كان مجموع الدرجات الحاصل عليها  اقل من 15 يمتلك مهارات شخصية واجتماعية جيدة.</a:t>
                      </a:r>
                    </a:p>
                    <a:p>
                      <a:pPr algn="r" rtl="0"/>
                      <a:r>
                        <a:rPr lang="ar-SA" sz="4000" b="1" dirty="0" smtClean="0"/>
                        <a:t>اذا كان مجموع الدرجات  الحاصل عليها  من   15 إلى 20 يحتاج الى تنمية مهاراته الشخصية والاجتماعية. </a:t>
                      </a:r>
                    </a:p>
                    <a:p>
                      <a:pPr marL="0" marR="0" indent="0" algn="r" defTabSz="914400" rtl="0" eaLnBrk="1" fontAlgn="auto" latinLnBrk="0" hangingPunct="1">
                        <a:lnSpc>
                          <a:spcPct val="100000"/>
                        </a:lnSpc>
                        <a:spcBef>
                          <a:spcPts val="0"/>
                        </a:spcBef>
                        <a:spcAft>
                          <a:spcPts val="0"/>
                        </a:spcAft>
                        <a:buClrTx/>
                        <a:buSzTx/>
                        <a:buFontTx/>
                        <a:buNone/>
                        <a:tabLst/>
                        <a:defRPr/>
                      </a:pPr>
                      <a:r>
                        <a:rPr lang="ar-SA" sz="4000" b="1" dirty="0" smtClean="0"/>
                        <a:t>إذا كان مجموع الدرجات  الحاصلين عليها من  20  إلى </a:t>
                      </a:r>
                      <a:r>
                        <a:rPr lang="ar-SA" sz="4000" b="1" baseline="0" dirty="0" smtClean="0"/>
                        <a:t> 27</a:t>
                      </a:r>
                      <a:r>
                        <a:rPr lang="ar-SA" sz="4000" b="1" dirty="0" smtClean="0"/>
                        <a:t>يحتاج الى برامج إنمائية ووقائية في</a:t>
                      </a:r>
                    </a:p>
                    <a:p>
                      <a:pPr marL="0" marR="0" indent="0" algn="r" defTabSz="914400" rtl="0" eaLnBrk="1" fontAlgn="auto" latinLnBrk="0" hangingPunct="1">
                        <a:lnSpc>
                          <a:spcPct val="100000"/>
                        </a:lnSpc>
                        <a:spcBef>
                          <a:spcPts val="0"/>
                        </a:spcBef>
                        <a:spcAft>
                          <a:spcPts val="0"/>
                        </a:spcAft>
                        <a:buClrTx/>
                        <a:buSzTx/>
                        <a:buFontTx/>
                        <a:buNone/>
                        <a:tabLst/>
                        <a:defRPr/>
                      </a:pPr>
                      <a:r>
                        <a:rPr lang="en-US" sz="4000" b="1" dirty="0" smtClean="0"/>
                        <a:t> </a:t>
                      </a:r>
                      <a:r>
                        <a:rPr lang="ar-SA" sz="4000" b="1" dirty="0" smtClean="0"/>
                        <a:t> المهارات الشخصية والاجتماعية ومهارات التفكير</a:t>
                      </a:r>
                    </a:p>
                  </a:txBody>
                  <a:tcPr/>
                </a:tc>
              </a:tr>
              <a:tr h="5119688">
                <a:tc>
                  <a:txBody>
                    <a:bodyPr/>
                    <a:lstStyle/>
                    <a:p>
                      <a:pPr rtl="1"/>
                      <a:r>
                        <a:rPr lang="ar-SA" sz="2800" b="1" dirty="0" smtClean="0"/>
                        <a:t>مجموع</a:t>
                      </a:r>
                      <a:r>
                        <a:rPr lang="ar-SA" sz="2800" b="1" baseline="0" dirty="0" smtClean="0"/>
                        <a:t> فقرات القياس 27</a:t>
                      </a:r>
                      <a:endParaRPr lang="ar-SA" sz="2800" b="1" dirty="0"/>
                    </a:p>
                  </a:txBody>
                  <a:tcPr/>
                </a:tc>
                <a:tc>
                  <a:txBody>
                    <a:bodyPr/>
                    <a:lstStyle/>
                    <a:p>
                      <a:pPr rtl="1"/>
                      <a:r>
                        <a:rPr lang="ar-SA" sz="2800" b="1" dirty="0" smtClean="0"/>
                        <a:t>درجة</a:t>
                      </a:r>
                      <a:r>
                        <a:rPr lang="ar-SA" sz="2800" b="1" baseline="0" dirty="0" smtClean="0"/>
                        <a:t> واحدة</a:t>
                      </a:r>
                    </a:p>
                    <a:p>
                      <a:pPr rtl="1"/>
                      <a:endParaRPr lang="ar-SA" sz="2800" b="1" dirty="0"/>
                    </a:p>
                  </a:txBody>
                  <a:tcPr/>
                </a:tc>
                <a:tc>
                  <a:txBody>
                    <a:bodyPr/>
                    <a:lstStyle/>
                    <a:p>
                      <a:pPr rtl="1"/>
                      <a:r>
                        <a:rPr lang="ar-SA" sz="2800" b="1" dirty="0" smtClean="0"/>
                        <a:t>صفر</a:t>
                      </a:r>
                      <a:endParaRPr lang="ar-SA" sz="2800" b="1" dirty="0"/>
                    </a:p>
                  </a:txBody>
                  <a:tcPr/>
                </a:tc>
                <a:tc vMerge="1">
                  <a:txBody>
                    <a:bodyPr/>
                    <a:lstStyle/>
                    <a:p>
                      <a:pPr algn="r" rtl="0"/>
                      <a:endParaRPr lang="ar-SA" dirty="0" smtClean="0"/>
                    </a:p>
                  </a:txBody>
                  <a:tcPr/>
                </a:tc>
              </a:tr>
            </a:tbl>
          </a:graphicData>
        </a:graphic>
      </p:graphicFrame>
    </p:spTree>
    <p:extLst>
      <p:ext uri="{BB962C8B-B14F-4D97-AF65-F5344CB8AC3E}">
        <p14:creationId xmlns="" xmlns:p14="http://schemas.microsoft.com/office/powerpoint/2010/main" val="79895480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58800" y="1690688"/>
            <a:ext cx="10515600" cy="4351338"/>
          </a:xfrm>
        </p:spPr>
        <p:txBody>
          <a:bodyPr/>
          <a:lstStyle/>
          <a:p>
            <a:pPr algn="ctr"/>
            <a:endParaRPr lang="ar-SA" dirty="0" smtClean="0">
              <a:solidFill>
                <a:srgbClr val="006600"/>
              </a:solidFill>
              <a:cs typeface="AdvertisingExtraBold" pitchFamily="2" charset="-78"/>
            </a:endParaRPr>
          </a:p>
          <a:p>
            <a:pPr algn="ctr"/>
            <a:endParaRPr lang="ar-SA" dirty="0">
              <a:solidFill>
                <a:srgbClr val="006600"/>
              </a:solidFill>
              <a:cs typeface="AdvertisingExtraBold" pitchFamily="2" charset="-78"/>
            </a:endParaRPr>
          </a:p>
          <a:p>
            <a:pPr algn="ctr"/>
            <a:endParaRPr lang="ar-SA" dirty="0" smtClean="0">
              <a:solidFill>
                <a:srgbClr val="006600"/>
              </a:solidFill>
              <a:cs typeface="AdvertisingExtraBold" pitchFamily="2" charset="-78"/>
            </a:endParaRPr>
          </a:p>
          <a:p>
            <a:pPr algn="ctr"/>
            <a:r>
              <a:rPr lang="ar-SA" sz="5400" b="1" dirty="0" smtClean="0">
                <a:solidFill>
                  <a:srgbClr val="006600"/>
                </a:solidFill>
                <a:cs typeface="AdvertisingExtraBold" pitchFamily="2" charset="-78"/>
              </a:rPr>
              <a:t>تكوين </a:t>
            </a:r>
            <a:r>
              <a:rPr lang="ar-SA" sz="5400" b="1" dirty="0">
                <a:solidFill>
                  <a:srgbClr val="006600"/>
                </a:solidFill>
                <a:cs typeface="AdvertisingExtraBold" pitchFamily="2" charset="-78"/>
              </a:rPr>
              <a:t>الذات و الوقاية من الفكر الضال</a:t>
            </a:r>
            <a:endParaRPr lang="ar-SA" sz="5400" b="1" dirty="0"/>
          </a:p>
        </p:txBody>
      </p:sp>
    </p:spTree>
    <p:extLst>
      <p:ext uri="{BB962C8B-B14F-4D97-AF65-F5344CB8AC3E}">
        <p14:creationId xmlns="" xmlns:p14="http://schemas.microsoft.com/office/powerpoint/2010/main" val="379301565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2092" y="387562"/>
            <a:ext cx="10515600" cy="1325563"/>
          </a:xfrm>
        </p:spPr>
        <p:txBody>
          <a:bodyPr>
            <a:normAutofit/>
          </a:bodyPr>
          <a:lstStyle/>
          <a:p>
            <a:r>
              <a:rPr lang="ar-SA" sz="4000" dirty="0">
                <a:solidFill>
                  <a:srgbClr val="00B050"/>
                </a:solidFill>
                <a:cs typeface="AdvertisingExtraBold" pitchFamily="2" charset="-78"/>
              </a:rPr>
              <a:t>تكوين الذات عند أصحاب الفكر الضال:</a:t>
            </a:r>
            <a:br>
              <a:rPr lang="ar-SA" sz="4000" dirty="0">
                <a:solidFill>
                  <a:srgbClr val="00B050"/>
                </a:solidFill>
                <a:cs typeface="AdvertisingExtraBold" pitchFamily="2" charset="-78"/>
              </a:rPr>
            </a:br>
            <a:endParaRPr lang="ar-SA" sz="4000" dirty="0">
              <a:solidFill>
                <a:srgbClr val="00B050"/>
              </a:solidFill>
              <a:cs typeface="AdvertisingExtraBold" pitchFamily="2" charset="-78"/>
            </a:endParaRPr>
          </a:p>
        </p:txBody>
      </p:sp>
      <p:sp>
        <p:nvSpPr>
          <p:cNvPr id="4" name="مستطيل مستدير الزوايا 3"/>
          <p:cNvSpPr/>
          <p:nvPr/>
        </p:nvSpPr>
        <p:spPr>
          <a:xfrm>
            <a:off x="306675" y="1342244"/>
            <a:ext cx="11272234" cy="174386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a:solidFill>
                  <a:srgbClr val="A50021"/>
                </a:solidFill>
                <a:effectLst>
                  <a:glow rad="101600">
                    <a:schemeClr val="accent2">
                      <a:satMod val="175000"/>
                      <a:alpha val="40000"/>
                    </a:schemeClr>
                  </a:glow>
                </a:effectLst>
                <a:cs typeface="AdvertisingBold" pitchFamily="2" charset="-78"/>
              </a:rPr>
              <a:t>تعريف الذات</a:t>
            </a:r>
            <a:r>
              <a:rPr lang="ar-SA" sz="3200" b="1" dirty="0">
                <a:effectLst>
                  <a:glow rad="101600">
                    <a:schemeClr val="accent2">
                      <a:satMod val="175000"/>
                      <a:alpha val="40000"/>
                    </a:schemeClr>
                  </a:glow>
                </a:effectLst>
              </a:rPr>
              <a:t>: </a:t>
            </a:r>
            <a:r>
              <a:rPr lang="ar-SA" sz="2800" b="1" dirty="0">
                <a:effectLst>
                  <a:glow rad="101600">
                    <a:schemeClr val="accent2">
                      <a:satMod val="175000"/>
                      <a:alpha val="40000"/>
                    </a:schemeClr>
                  </a:glow>
                </a:effectLst>
              </a:rPr>
              <a:t>تكوين معرفي منظم ومتعلم للمدركات الشعورية والتصورات والتقييمات الخاصة بالذات. يبلوره الفرد. ويعتبره تعريفا نفسياً لذاته ، ويتكون مفهوم الذات من أفكار الفرد الذاتية المنسقة المحددة الأبعاد عن العناصر المختلفة لكينونته الداخلية أو الخارجــية. </a:t>
            </a:r>
            <a:endParaRPr lang="ar-SA" sz="2400" b="1" dirty="0">
              <a:effectLst>
                <a:glow rad="101600">
                  <a:schemeClr val="accent2">
                    <a:satMod val="175000"/>
                    <a:alpha val="40000"/>
                  </a:schemeClr>
                </a:glow>
              </a:effectLst>
            </a:endParaRPr>
          </a:p>
        </p:txBody>
      </p:sp>
      <p:sp>
        <p:nvSpPr>
          <p:cNvPr id="5" name="مستطيل مستدير الزوايا 4"/>
          <p:cNvSpPr/>
          <p:nvPr/>
        </p:nvSpPr>
        <p:spPr>
          <a:xfrm>
            <a:off x="280113" y="4849920"/>
            <a:ext cx="11325358" cy="158746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a:solidFill>
                  <a:srgbClr val="A50021"/>
                </a:solidFill>
                <a:effectLst>
                  <a:glow rad="139700">
                    <a:schemeClr val="accent5">
                      <a:satMod val="175000"/>
                      <a:alpha val="40000"/>
                    </a:schemeClr>
                  </a:glow>
                </a:effectLst>
                <a:cs typeface="AdvertisingBold" pitchFamily="2" charset="-78"/>
              </a:rPr>
              <a:t>مفهوم الذات المثالي: </a:t>
            </a:r>
            <a:r>
              <a:rPr lang="ar-SA" sz="2800" b="1" dirty="0">
                <a:effectLst>
                  <a:glow rad="139700">
                    <a:schemeClr val="accent5">
                      <a:satMod val="175000"/>
                      <a:alpha val="40000"/>
                    </a:schemeClr>
                  </a:glow>
                </a:effectLst>
                <a:cs typeface="AdvertisingBold" pitchFamily="2" charset="-78"/>
              </a:rPr>
              <a:t>المدركات والتصورات التي تحدد الصورة المثالية للشخص الذي يود أن يكون عليها.</a:t>
            </a:r>
          </a:p>
        </p:txBody>
      </p:sp>
      <p:sp>
        <p:nvSpPr>
          <p:cNvPr id="6" name="مستطيل مستدير الزوايا 5"/>
          <p:cNvSpPr/>
          <p:nvPr/>
        </p:nvSpPr>
        <p:spPr>
          <a:xfrm>
            <a:off x="280113" y="3224566"/>
            <a:ext cx="11325358" cy="152523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1" anchor="ctr"/>
          <a:lstStyle/>
          <a:p>
            <a:r>
              <a:rPr lang="ar-SA" sz="2400" b="1" dirty="0">
                <a:solidFill>
                  <a:srgbClr val="A50021"/>
                </a:solidFill>
                <a:effectLst>
                  <a:glow rad="139700">
                    <a:schemeClr val="accent4">
                      <a:satMod val="175000"/>
                      <a:alpha val="40000"/>
                    </a:schemeClr>
                  </a:glow>
                </a:effectLst>
                <a:cs typeface="AdvertisingBold" pitchFamily="2" charset="-78"/>
              </a:rPr>
              <a:t>مفهوم الذات الاجتماعي: </a:t>
            </a:r>
            <a:r>
              <a:rPr lang="ar-SA" sz="2800" b="1" dirty="0">
                <a:solidFill>
                  <a:schemeClr val="bg1"/>
                </a:solidFill>
                <a:effectLst>
                  <a:glow rad="139700">
                    <a:schemeClr val="accent4">
                      <a:satMod val="175000"/>
                      <a:alpha val="40000"/>
                    </a:schemeClr>
                  </a:glow>
                </a:effectLst>
              </a:rPr>
              <a:t>المدركات والتصورات التي تحدد الصورة التي يعتقد إن الآخرين في المجتمع يتصورنها والتي  </a:t>
            </a:r>
            <a:r>
              <a:rPr lang="ar-SA" sz="2800" b="1" dirty="0" err="1">
                <a:solidFill>
                  <a:schemeClr val="bg1"/>
                </a:solidFill>
                <a:effectLst>
                  <a:glow rad="139700">
                    <a:schemeClr val="accent4">
                      <a:satMod val="175000"/>
                      <a:alpha val="40000"/>
                    </a:schemeClr>
                  </a:glow>
                </a:effectLst>
              </a:rPr>
              <a:t>يتمثلها</a:t>
            </a:r>
            <a:r>
              <a:rPr lang="ar-SA" sz="2800" b="1" dirty="0">
                <a:solidFill>
                  <a:schemeClr val="bg1"/>
                </a:solidFill>
                <a:effectLst>
                  <a:glow rad="139700">
                    <a:schemeClr val="accent4">
                      <a:satMod val="175000"/>
                      <a:alpha val="40000"/>
                    </a:schemeClr>
                  </a:glow>
                </a:effectLst>
              </a:rPr>
              <a:t> الفرد من خلال التفاعل الاجتماعي مع الآخرين.</a:t>
            </a:r>
          </a:p>
        </p:txBody>
      </p:sp>
    </p:spTree>
    <p:extLst>
      <p:ext uri="{BB962C8B-B14F-4D97-AF65-F5344CB8AC3E}">
        <p14:creationId xmlns="" xmlns:p14="http://schemas.microsoft.com/office/powerpoint/2010/main" val="133659809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dirty="0">
                <a:solidFill>
                  <a:srgbClr val="006600"/>
                </a:solidFill>
                <a:cs typeface="AdvertisingExtraBold" pitchFamily="2" charset="-78"/>
              </a:rPr>
              <a:t>بعض ملامح مفهوم الذات و كيف تتشكل عند أصحاب الفكر الضال</a:t>
            </a:r>
          </a:p>
        </p:txBody>
      </p:sp>
      <p:graphicFrame>
        <p:nvGraphicFramePr>
          <p:cNvPr id="5" name="عنصر نائب للمحتوى 4"/>
          <p:cNvGraphicFramePr>
            <a:graphicFrameLocks noGrp="1"/>
          </p:cNvGraphicFramePr>
          <p:nvPr>
            <p:ph idx="1"/>
            <p:extLst>
              <p:ext uri="{D42A27DB-BD31-4B8C-83A1-F6EECF244321}">
                <p14:modId xmlns="" xmlns:p14="http://schemas.microsoft.com/office/powerpoint/2010/main" val="4162854442"/>
              </p:ext>
            </p:extLst>
          </p:nvPr>
        </p:nvGraphicFramePr>
        <p:xfrm>
          <a:off x="0" y="1577341"/>
          <a:ext cx="12192000" cy="5006340"/>
        </p:xfrm>
        <a:graphic>
          <a:graphicData uri="http://schemas.openxmlformats.org/drawingml/2006/table">
            <a:tbl>
              <a:tblPr rtl="1" firstRow="1" bandRow="1">
                <a:tableStyleId>{93296810-A885-4BE3-A3E7-6D5BEEA58F35}</a:tableStyleId>
              </a:tblPr>
              <a:tblGrid>
                <a:gridCol w="4064000"/>
                <a:gridCol w="4064000"/>
                <a:gridCol w="4064000"/>
              </a:tblGrid>
              <a:tr h="775930">
                <a:tc>
                  <a:txBody>
                    <a:bodyPr/>
                    <a:lstStyle/>
                    <a:p>
                      <a:pPr algn="ctr" rtl="1"/>
                      <a:r>
                        <a:rPr lang="ar-SA" b="1" dirty="0" smtClean="0"/>
                        <a:t>الذات المدركة</a:t>
                      </a:r>
                      <a:endParaRPr lang="ar-SA" b="1" dirty="0"/>
                    </a:p>
                  </a:txBody>
                  <a:tcPr/>
                </a:tc>
                <a:tc>
                  <a:txBody>
                    <a:bodyPr/>
                    <a:lstStyle/>
                    <a:p>
                      <a:pPr algn="ctr" rtl="1"/>
                      <a:r>
                        <a:rPr lang="ar-SA" b="1" dirty="0" smtClean="0"/>
                        <a:t>الذات الاجتماعية</a:t>
                      </a:r>
                      <a:endParaRPr lang="ar-SA" b="1" dirty="0"/>
                    </a:p>
                  </a:txBody>
                  <a:tcPr/>
                </a:tc>
                <a:tc>
                  <a:txBody>
                    <a:bodyPr/>
                    <a:lstStyle/>
                    <a:p>
                      <a:pPr algn="ctr" rtl="1"/>
                      <a:r>
                        <a:rPr lang="ar-SA" b="1" dirty="0" smtClean="0"/>
                        <a:t>الذات المثالية</a:t>
                      </a:r>
                      <a:endParaRPr lang="ar-SA" b="1" dirty="0"/>
                    </a:p>
                  </a:txBody>
                  <a:tcPr/>
                </a:tc>
              </a:tr>
              <a:tr h="775930">
                <a:tc>
                  <a:txBody>
                    <a:bodyPr/>
                    <a:lstStyle/>
                    <a:p>
                      <a:pPr algn="ctr" rtl="1"/>
                      <a:r>
                        <a:rPr lang="ar-SA" b="1" dirty="0" smtClean="0"/>
                        <a:t>يعطي لقدراته حجم أكبر من الواقع</a:t>
                      </a:r>
                      <a:endParaRPr lang="ar-SA" b="1" dirty="0"/>
                    </a:p>
                  </a:txBody>
                  <a:tcPr/>
                </a:tc>
                <a:tc>
                  <a:txBody>
                    <a:bodyPr/>
                    <a:lstStyle/>
                    <a:p>
                      <a:pPr algn="ctr" rtl="1"/>
                      <a:r>
                        <a:rPr lang="ar-SA" b="1" dirty="0" smtClean="0"/>
                        <a:t>يرى أن الآخرين</a:t>
                      </a:r>
                      <a:r>
                        <a:rPr lang="ar-SA" b="1" baseline="0" dirty="0" smtClean="0"/>
                        <a:t> لا يعطونه حقه و لا يقدرونه</a:t>
                      </a:r>
                      <a:endParaRPr lang="ar-SA" b="1" dirty="0"/>
                    </a:p>
                  </a:txBody>
                  <a:tcPr/>
                </a:tc>
                <a:tc>
                  <a:txBody>
                    <a:bodyPr/>
                    <a:lstStyle/>
                    <a:p>
                      <a:pPr algn="ctr" rtl="1"/>
                      <a:r>
                        <a:rPr lang="ar-SA" b="1" dirty="0" smtClean="0"/>
                        <a:t>يرى نفسه في الزعامة و القيادة</a:t>
                      </a:r>
                      <a:endParaRPr lang="ar-SA" b="1" dirty="0"/>
                    </a:p>
                  </a:txBody>
                  <a:tcPr/>
                </a:tc>
              </a:tr>
              <a:tr h="1339275">
                <a:tc>
                  <a:txBody>
                    <a:bodyPr/>
                    <a:lstStyle/>
                    <a:p>
                      <a:pPr algn="ctr" rtl="1"/>
                      <a:r>
                        <a:rPr lang="ar-SA" b="1" dirty="0" smtClean="0"/>
                        <a:t>يرى نفسه مظلوم و مضطهد من جماعة</a:t>
                      </a:r>
                      <a:r>
                        <a:rPr lang="ar-SA" b="1" baseline="0" dirty="0" smtClean="0"/>
                        <a:t> الغالبية</a:t>
                      </a:r>
                      <a:endParaRPr lang="ar-SA" b="1" dirty="0"/>
                    </a:p>
                  </a:txBody>
                  <a:tcPr/>
                </a:tc>
                <a:tc>
                  <a:txBody>
                    <a:bodyPr/>
                    <a:lstStyle/>
                    <a:p>
                      <a:pPr algn="ctr" rtl="1"/>
                      <a:r>
                        <a:rPr lang="ar-SA" b="1" dirty="0" smtClean="0"/>
                        <a:t>يرى أن الآخرين يرونه ظالم و يستحق</a:t>
                      </a:r>
                      <a:r>
                        <a:rPr lang="ar-SA" b="1" baseline="0" dirty="0" smtClean="0"/>
                        <a:t> العقاب</a:t>
                      </a:r>
                      <a:endParaRPr lang="ar-SA" b="1" dirty="0"/>
                    </a:p>
                  </a:txBody>
                  <a:tcPr/>
                </a:tc>
                <a:tc>
                  <a:txBody>
                    <a:bodyPr/>
                    <a:lstStyle/>
                    <a:p>
                      <a:pPr algn="ctr" rtl="1"/>
                      <a:r>
                        <a:rPr lang="ar-SA" b="1" dirty="0" smtClean="0"/>
                        <a:t>يرى نفسه مخلص العالم من الظلم</a:t>
                      </a:r>
                      <a:endParaRPr lang="ar-SA" b="1" dirty="0"/>
                    </a:p>
                  </a:txBody>
                  <a:tcPr/>
                </a:tc>
              </a:tr>
              <a:tr h="1339275">
                <a:tc>
                  <a:txBody>
                    <a:bodyPr/>
                    <a:lstStyle/>
                    <a:p>
                      <a:pPr algn="ctr" rtl="1"/>
                      <a:r>
                        <a:rPr lang="ar-SA" b="1" dirty="0" smtClean="0"/>
                        <a:t>يرى في نفسه أن لديه قدرات عالية على الانتقام</a:t>
                      </a:r>
                      <a:endParaRPr lang="ar-SA" b="1" dirty="0"/>
                    </a:p>
                  </a:txBody>
                  <a:tcPr/>
                </a:tc>
                <a:tc>
                  <a:txBody>
                    <a:bodyPr/>
                    <a:lstStyle/>
                    <a:p>
                      <a:pPr algn="ctr" rtl="1"/>
                      <a:r>
                        <a:rPr lang="ar-SA" b="1" dirty="0" smtClean="0"/>
                        <a:t>يرى أن الآخرين لا يقدرون هذه القدرات و لا يعرفونها</a:t>
                      </a:r>
                      <a:endParaRPr lang="ar-SA" b="1" dirty="0"/>
                    </a:p>
                  </a:txBody>
                  <a:tcPr/>
                </a:tc>
                <a:tc>
                  <a:txBody>
                    <a:bodyPr/>
                    <a:lstStyle/>
                    <a:p>
                      <a:pPr algn="ctr" rtl="1"/>
                      <a:r>
                        <a:rPr lang="ar-SA" b="1" dirty="0" smtClean="0"/>
                        <a:t>يرى أنه سيقدم لهم أعظم النماذج</a:t>
                      </a:r>
                      <a:r>
                        <a:rPr lang="ar-SA" b="1" baseline="0" dirty="0" smtClean="0"/>
                        <a:t> في الانتقام مثل اعظم الأقوياء</a:t>
                      </a:r>
                      <a:endParaRPr lang="ar-SA" b="1" dirty="0"/>
                    </a:p>
                  </a:txBody>
                  <a:tcPr/>
                </a:tc>
              </a:tr>
              <a:tr h="775930">
                <a:tc>
                  <a:txBody>
                    <a:bodyPr/>
                    <a:lstStyle/>
                    <a:p>
                      <a:pPr algn="ctr" rtl="1"/>
                      <a:r>
                        <a:rPr lang="ar-SA" b="1" dirty="0" smtClean="0"/>
                        <a:t>يرى في نفسه قدرة عالية على</a:t>
                      </a:r>
                      <a:r>
                        <a:rPr lang="ar-SA" b="1" baseline="0" dirty="0" smtClean="0"/>
                        <a:t> الخداع</a:t>
                      </a:r>
                      <a:endParaRPr lang="ar-SA" b="1" dirty="0"/>
                    </a:p>
                  </a:txBody>
                  <a:tcPr/>
                </a:tc>
                <a:tc>
                  <a:txBody>
                    <a:bodyPr/>
                    <a:lstStyle/>
                    <a:p>
                      <a:pPr algn="ctr" rtl="1"/>
                      <a:r>
                        <a:rPr lang="ar-SA" b="1" dirty="0" smtClean="0"/>
                        <a:t>الآخرين يرنه مفكر غير جيد</a:t>
                      </a:r>
                      <a:endParaRPr lang="ar-SA" b="1" dirty="0"/>
                    </a:p>
                  </a:txBody>
                  <a:tcPr/>
                </a:tc>
                <a:tc>
                  <a:txBody>
                    <a:bodyPr/>
                    <a:lstStyle/>
                    <a:p>
                      <a:pPr algn="ctr" rtl="1"/>
                      <a:r>
                        <a:rPr lang="ar-SA" b="1" dirty="0" smtClean="0"/>
                        <a:t>أنا مثل العباقرة و المبدعين</a:t>
                      </a:r>
                      <a:endParaRPr lang="ar-SA" b="1" dirty="0"/>
                    </a:p>
                  </a:txBody>
                  <a:tcPr/>
                </a:tc>
              </a:tr>
            </a:tbl>
          </a:graphicData>
        </a:graphic>
      </p:graphicFrame>
    </p:spTree>
    <p:extLst>
      <p:ext uri="{BB962C8B-B14F-4D97-AF65-F5344CB8AC3E}">
        <p14:creationId xmlns="" xmlns:p14="http://schemas.microsoft.com/office/powerpoint/2010/main" val="171128964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838200" y="1547078"/>
            <a:ext cx="10515600" cy="837126"/>
          </a:xfrm>
          <a:prstGeom prst="roundRect">
            <a:avLst/>
          </a:prstGeom>
          <a:solidFill>
            <a:schemeClr val="accent1">
              <a:lumMod val="50000"/>
            </a:schemeClr>
          </a:solidFill>
          <a:ln>
            <a:solidFill>
              <a:srgbClr val="006666"/>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1"/>
                </a:solidFill>
              </a:rPr>
              <a:t>1. الدفاع عن الذات وتضخيمها وفيها يحدث تشوه في إدراك الواقع و أحكام مسبقة عن الواقع والآخرين .</a:t>
            </a:r>
          </a:p>
          <a:p>
            <a:endParaRPr lang="ar-SA" b="1" dirty="0">
              <a:solidFill>
                <a:schemeClr val="bg1"/>
              </a:solidFill>
            </a:endParaRPr>
          </a:p>
        </p:txBody>
      </p:sp>
      <p:sp>
        <p:nvSpPr>
          <p:cNvPr id="4" name="مستطيل مستدير الزوايا 3"/>
          <p:cNvSpPr/>
          <p:nvPr/>
        </p:nvSpPr>
        <p:spPr>
          <a:xfrm>
            <a:off x="838200" y="2432695"/>
            <a:ext cx="10515600" cy="837126"/>
          </a:xfrm>
          <a:prstGeom prst="roundRect">
            <a:avLst/>
          </a:prstGeom>
          <a:solidFill>
            <a:schemeClr val="accent1"/>
          </a:solidFill>
          <a:ln>
            <a:solidFill>
              <a:srgbClr val="000066"/>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2. </a:t>
            </a:r>
            <a:r>
              <a:rPr lang="ar-SA" b="1" dirty="0">
                <a:solidFill>
                  <a:schemeClr val="bg1"/>
                </a:solidFill>
              </a:rPr>
              <a:t>لــوم الــذات وتوبيخهــا وفيهــا يحــدث هجــوم علــى الــذات مــن الداخــل ، وهــذه الطريقــة تــودي إلــى المشــكلات النفســية للفــرد وأهمهــا مشــكلة اضطــراب الاكتئــاب.</a:t>
            </a:r>
          </a:p>
        </p:txBody>
      </p:sp>
      <p:sp>
        <p:nvSpPr>
          <p:cNvPr id="5" name="مستطيل مستدير الزوايا 4"/>
          <p:cNvSpPr/>
          <p:nvPr/>
        </p:nvSpPr>
        <p:spPr>
          <a:xfrm>
            <a:off x="838200" y="3294066"/>
            <a:ext cx="10515600" cy="837126"/>
          </a:xfrm>
          <a:prstGeom prst="roundRect">
            <a:avLst/>
          </a:prstGeom>
          <a:solidFill>
            <a:schemeClr val="accent5">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bg1"/>
                </a:solidFill>
              </a:rPr>
              <a:t>3 .</a:t>
            </a:r>
            <a:r>
              <a:rPr lang="ar-SA" b="1" dirty="0" smtClean="0">
                <a:solidFill>
                  <a:schemeClr val="bg1"/>
                </a:solidFill>
              </a:rPr>
              <a:t>التحقيــق </a:t>
            </a:r>
            <a:r>
              <a:rPr lang="ar-SA" b="1" dirty="0">
                <a:solidFill>
                  <a:schemeClr val="bg1"/>
                </a:solidFill>
              </a:rPr>
              <a:t>مــع الــذات وهــذه الطريقــة يمارســها الجميــع وهــى يمكــن أن تــؤدي إلــى تضخيــم الــذات  أو إلــى تحقيــر الــذات أو محاســبة الــذات. </a:t>
            </a:r>
          </a:p>
        </p:txBody>
      </p:sp>
      <p:sp>
        <p:nvSpPr>
          <p:cNvPr id="8" name="مستطيل مستدير الزوايا 7"/>
          <p:cNvSpPr/>
          <p:nvPr/>
        </p:nvSpPr>
        <p:spPr>
          <a:xfrm>
            <a:off x="838200" y="4131192"/>
            <a:ext cx="10515600" cy="837126"/>
          </a:xfrm>
          <a:prstGeom prst="roundRect">
            <a:avLst/>
          </a:prstGeom>
          <a:solidFill>
            <a:schemeClr val="accent1"/>
          </a:solidFill>
          <a:ln>
            <a:solidFill>
              <a:srgbClr val="003366"/>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1"/>
                </a:solidFill>
              </a:rPr>
              <a:t>4 .محاســبة الــذات وهــى الطريقــة الأكثــر اعتــدالا لأنهــا تعتمــد علــى اســتخراج نقــاط القــوة في الــذات ونقــاط الضعــف والتعامــل معهــا (حاســبو أنفســكم قبــل أن تحاســبوا).</a:t>
            </a:r>
          </a:p>
        </p:txBody>
      </p:sp>
      <p:sp>
        <p:nvSpPr>
          <p:cNvPr id="7" name="مستطيل مستدير الزوايا 6"/>
          <p:cNvSpPr/>
          <p:nvPr/>
        </p:nvSpPr>
        <p:spPr>
          <a:xfrm>
            <a:off x="838200" y="4992563"/>
            <a:ext cx="10515600" cy="837126"/>
          </a:xfrm>
          <a:prstGeom prst="roundRect">
            <a:avLst/>
          </a:prstGeom>
          <a:solidFill>
            <a:schemeClr val="accent1">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a:solidFill>
                  <a:schemeClr val="bg1"/>
                </a:solidFill>
              </a:rPr>
              <a:t>5 .الإدراك المشــوه والإحــكام المســبقة عــن الآخريــن التــي ليــس لهــا دليــل أو ســند منطقــي والشــحنة الانفعاليــة العاليــة المصاحبــة بالكراهيــة للأخــر وســلوك الإيــذاء.</a:t>
            </a:r>
            <a:endParaRPr lang="ar-SA" b="1" dirty="0">
              <a:solidFill>
                <a:schemeClr val="bg1"/>
              </a:solidFill>
            </a:endParaRPr>
          </a:p>
        </p:txBody>
      </p:sp>
      <p:sp>
        <p:nvSpPr>
          <p:cNvPr id="9" name="مستطيل مستدير الزوايا 8"/>
          <p:cNvSpPr/>
          <p:nvPr/>
        </p:nvSpPr>
        <p:spPr>
          <a:xfrm>
            <a:off x="838200" y="5878180"/>
            <a:ext cx="10515600" cy="837126"/>
          </a:xfrm>
          <a:prstGeom prst="roundRect">
            <a:avLst/>
          </a:prstGeom>
          <a:solidFill>
            <a:schemeClr val="accent1"/>
          </a:solidFill>
          <a:ln>
            <a:solidFill>
              <a:srgbClr val="003366"/>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1"/>
                </a:solidFill>
              </a:rPr>
              <a:t> </a:t>
            </a:r>
            <a:r>
              <a:rPr lang="ar-SA" b="1" dirty="0" smtClean="0">
                <a:solidFill>
                  <a:schemeClr val="bg1"/>
                </a:solidFill>
              </a:rPr>
              <a:t>6.الضــال </a:t>
            </a:r>
            <a:r>
              <a:rPr lang="ar-SA" b="1" dirty="0">
                <a:solidFill>
                  <a:schemeClr val="bg1"/>
                </a:solidFill>
              </a:rPr>
              <a:t>فكريــا يمــارس الدفــاع عــن الــذات وتضخيمهــا أكثــر مــن الممارســات الأخــرى مــع الــذات. </a:t>
            </a:r>
            <a:endParaRPr lang="ar-SA" dirty="0"/>
          </a:p>
        </p:txBody>
      </p:sp>
      <p:sp>
        <p:nvSpPr>
          <p:cNvPr id="2" name="عنوان 1"/>
          <p:cNvSpPr>
            <a:spLocks noGrp="1"/>
          </p:cNvSpPr>
          <p:nvPr>
            <p:ph type="title"/>
          </p:nvPr>
        </p:nvSpPr>
        <p:spPr>
          <a:xfrm>
            <a:off x="838200" y="74434"/>
            <a:ext cx="10515600" cy="1325563"/>
          </a:xfrm>
        </p:spPr>
        <p:txBody>
          <a:bodyPr>
            <a:normAutofit/>
          </a:bodyPr>
          <a:lstStyle/>
          <a:p>
            <a:r>
              <a:rPr lang="ar-SA" sz="3600" dirty="0">
                <a:solidFill>
                  <a:srgbClr val="006600"/>
                </a:solidFill>
                <a:cs typeface="AdvertisingExtraBold" pitchFamily="2" charset="-78"/>
              </a:rPr>
              <a:t>تأثير الفكر  الضال على الذات</a:t>
            </a:r>
          </a:p>
        </p:txBody>
      </p:sp>
      <p:sp>
        <p:nvSpPr>
          <p:cNvPr id="3" name="عنصر نائب للمحتوى 2"/>
          <p:cNvSpPr>
            <a:spLocks noGrp="1"/>
          </p:cNvSpPr>
          <p:nvPr>
            <p:ph idx="1"/>
          </p:nvPr>
        </p:nvSpPr>
        <p:spPr>
          <a:xfrm>
            <a:off x="683653" y="1042048"/>
            <a:ext cx="10508088" cy="812880"/>
          </a:xfrm>
        </p:spPr>
        <p:txBody>
          <a:bodyPr>
            <a:noAutofit/>
          </a:bodyPr>
          <a:lstStyle/>
          <a:p>
            <a:pPr marL="0" indent="0">
              <a:buNone/>
            </a:pPr>
            <a:r>
              <a:rPr lang="ar-SA" sz="2400" b="1" dirty="0">
                <a:solidFill>
                  <a:srgbClr val="7030A0"/>
                </a:solidFill>
                <a:cs typeface="AdvertisingBold" pitchFamily="2" charset="-78"/>
              </a:rPr>
              <a:t>يمكــن للطالــب أن يتعامــل مــع ذاتــه بعــدة طرق </a:t>
            </a:r>
            <a:r>
              <a:rPr lang="ar-SA" sz="2400" b="1" dirty="0" smtClean="0">
                <a:solidFill>
                  <a:srgbClr val="7030A0"/>
                </a:solidFill>
                <a:cs typeface="AdvertisingBold" pitchFamily="2" charset="-78"/>
              </a:rPr>
              <a:t>منها</a:t>
            </a:r>
          </a:p>
          <a:p>
            <a:pPr marL="0" indent="0" algn="ctr">
              <a:lnSpc>
                <a:spcPct val="100000"/>
              </a:lnSpc>
              <a:buNone/>
            </a:pPr>
            <a:endParaRPr lang="ar-SA" sz="2400" b="1" dirty="0">
              <a:solidFill>
                <a:schemeClr val="bg1"/>
              </a:solidFill>
            </a:endParaRPr>
          </a:p>
        </p:txBody>
      </p:sp>
    </p:spTree>
    <p:extLst>
      <p:ext uri="{BB962C8B-B14F-4D97-AF65-F5344CB8AC3E}">
        <p14:creationId xmlns="" xmlns:p14="http://schemas.microsoft.com/office/powerpoint/2010/main" val="305653584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a:solidFill>
                  <a:srgbClr val="006600"/>
                </a:solidFill>
                <a:cs typeface="AdvertisingExtraBold" pitchFamily="2" charset="-78"/>
              </a:rPr>
              <a:t>الوقاية من الفكر الضال وتحقيق الأمن الفكري:</a:t>
            </a:r>
          </a:p>
        </p:txBody>
      </p:sp>
      <p:sp>
        <p:nvSpPr>
          <p:cNvPr id="5" name="مجسم مشطوف الحواف 4"/>
          <p:cNvSpPr/>
          <p:nvPr/>
        </p:nvSpPr>
        <p:spPr>
          <a:xfrm>
            <a:off x="554148" y="2926655"/>
            <a:ext cx="10994801" cy="617368"/>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a:t>توجيــه هــذه الانفعــالات بعيــد عــن ســلوك أصحــاب الفكــر الضــال مــن خــلال التدريــب علــى مهــارات فطــن الشــخصية والاجتماعيــة.</a:t>
            </a:r>
            <a:endParaRPr lang="ar-SA" b="1" dirty="0"/>
          </a:p>
        </p:txBody>
      </p:sp>
      <p:sp>
        <p:nvSpPr>
          <p:cNvPr id="6" name="مجسم مشطوف الحواف 5"/>
          <p:cNvSpPr/>
          <p:nvPr/>
        </p:nvSpPr>
        <p:spPr>
          <a:xfrm>
            <a:off x="823170" y="3603985"/>
            <a:ext cx="10515601" cy="564912"/>
          </a:xfrm>
          <a:prstGeom prst="bevel">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تقــوم الإجــراءات علــى تعديــل طريقــة التفكيــر عند الطلاب الذين لديهم الاســتعداد لتبنــى الفكــر الضــال.</a:t>
            </a:r>
            <a:endParaRPr lang="ar-SA" dirty="0"/>
          </a:p>
        </p:txBody>
      </p:sp>
      <p:sp>
        <p:nvSpPr>
          <p:cNvPr id="7" name="مجسم مشطوف الحواف 6"/>
          <p:cNvSpPr/>
          <p:nvPr/>
        </p:nvSpPr>
        <p:spPr>
          <a:xfrm>
            <a:off x="1464518" y="4883690"/>
            <a:ext cx="9232900" cy="602117"/>
          </a:xfrm>
          <a:prstGeom prst="beve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a:t>يظهــر الحكــم المســبق هــذا نتيجــة وجــود الأخطــاء المعرفيــة.</a:t>
            </a:r>
            <a:endParaRPr lang="ar-SA" dirty="0"/>
          </a:p>
        </p:txBody>
      </p:sp>
      <p:sp>
        <p:nvSpPr>
          <p:cNvPr id="8" name="مجسم مشطوف الحواف 7"/>
          <p:cNvSpPr/>
          <p:nvPr/>
        </p:nvSpPr>
        <p:spPr>
          <a:xfrm>
            <a:off x="1777999" y="5565747"/>
            <a:ext cx="8547100" cy="669953"/>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a:t>وســنحاول بالأنشــطة التاليــة تدريــب الطــلاب علــى مهــارات الأمــن الفكــري .</a:t>
            </a:r>
            <a:endParaRPr lang="ar-SA" dirty="0"/>
          </a:p>
        </p:txBody>
      </p:sp>
      <p:sp>
        <p:nvSpPr>
          <p:cNvPr id="10" name="مجسم مشطوف الحواف 9"/>
          <p:cNvSpPr/>
          <p:nvPr/>
        </p:nvSpPr>
        <p:spPr>
          <a:xfrm>
            <a:off x="1174118" y="4237756"/>
            <a:ext cx="9813701" cy="577075"/>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أهــم </a:t>
            </a:r>
            <a:r>
              <a:rPr lang="ar-SA" b="1" dirty="0"/>
              <a:t>عمليــة لهــا الأولويــة هــي تغييــر الحكــم المســبق .</a:t>
            </a:r>
            <a:endParaRPr lang="ar-SA" dirty="0"/>
          </a:p>
        </p:txBody>
      </p:sp>
      <p:sp>
        <p:nvSpPr>
          <p:cNvPr id="4" name="مجسم مشطوف الحواف 3"/>
          <p:cNvSpPr/>
          <p:nvPr/>
        </p:nvSpPr>
        <p:spPr>
          <a:xfrm>
            <a:off x="369189" y="2003809"/>
            <a:ext cx="11423561" cy="862884"/>
          </a:xfrm>
          <a:prstGeom prst="bevel">
            <a:avLst/>
          </a:prstGeom>
          <a:solidFill>
            <a:schemeClr val="accent1">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ويقصــد بامتــلاك المشــاعر أن يكــون الفــرد واعــي بمشــاعره </a:t>
            </a:r>
            <a:r>
              <a:rPr lang="ar-SA" sz="2000" b="1" dirty="0" smtClean="0"/>
              <a:t>تمامــاً </a:t>
            </a:r>
            <a:r>
              <a:rPr lang="ar-SA" sz="2000" b="1" dirty="0"/>
              <a:t>ويعــرف أن مــن حقــه التعبيــر عــن هــذه المشــاعر دون ذنــب أو الــم. و التعامــل مــع الشــحنة الانفعاليــة الموجهــة للآخــر بالكراهيــة بوعــي منــه</a:t>
            </a:r>
          </a:p>
        </p:txBody>
      </p:sp>
      <p:sp>
        <p:nvSpPr>
          <p:cNvPr id="3" name="عنصر نائب للمحتوى 2"/>
          <p:cNvSpPr>
            <a:spLocks noGrp="1"/>
          </p:cNvSpPr>
          <p:nvPr>
            <p:ph idx="1"/>
          </p:nvPr>
        </p:nvSpPr>
        <p:spPr>
          <a:xfrm>
            <a:off x="1033349" y="1307856"/>
            <a:ext cx="10515600" cy="502757"/>
          </a:xfrm>
          <a:effectLst>
            <a:glow rad="228600">
              <a:schemeClr val="accent2">
                <a:satMod val="175000"/>
                <a:alpha val="40000"/>
              </a:schemeClr>
            </a:glow>
          </a:effectLst>
        </p:spPr>
        <p:txBody>
          <a:bodyPr>
            <a:normAutofit/>
          </a:bodyPr>
          <a:lstStyle/>
          <a:p>
            <a:r>
              <a:rPr lang="ar-SA" b="1" dirty="0">
                <a:solidFill>
                  <a:srgbClr val="7030A0"/>
                </a:solidFill>
                <a:cs typeface="AdvertisingBold" pitchFamily="2" charset="-78"/>
              </a:rPr>
              <a:t>تدريب الطالب على امتلاك المشاعر : </a:t>
            </a:r>
            <a:endParaRPr lang="ar-SA" b="1" dirty="0" smtClean="0">
              <a:solidFill>
                <a:srgbClr val="7030A0"/>
              </a:solidFill>
              <a:cs typeface="AdvertisingBold" pitchFamily="2" charset="-78"/>
            </a:endParaRPr>
          </a:p>
          <a:p>
            <a:pPr marL="0" indent="0">
              <a:buNone/>
            </a:pPr>
            <a:endParaRPr lang="ar-SA" b="1" dirty="0" smtClean="0">
              <a:solidFill>
                <a:srgbClr val="7030A0"/>
              </a:solidFill>
            </a:endParaRPr>
          </a:p>
          <a:p>
            <a:pPr marL="0" indent="0">
              <a:buNone/>
            </a:pPr>
            <a:endParaRPr lang="ar-SA" b="1" dirty="0" smtClean="0"/>
          </a:p>
          <a:p>
            <a:pPr marL="0" indent="0">
              <a:buNone/>
            </a:pPr>
            <a:endParaRPr lang="ar-SA" b="1" dirty="0"/>
          </a:p>
        </p:txBody>
      </p:sp>
    </p:spTree>
    <p:extLst>
      <p:ext uri="{BB962C8B-B14F-4D97-AF65-F5344CB8AC3E}">
        <p14:creationId xmlns="" xmlns:p14="http://schemas.microsoft.com/office/powerpoint/2010/main" val="74269528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C00000"/>
                </a:solidFill>
                <a:cs typeface="AdvertisingBold" pitchFamily="2" charset="-78"/>
              </a:rPr>
              <a:t>نشاط 3</a:t>
            </a:r>
            <a:endParaRPr lang="ar-SA" sz="4000" dirty="0">
              <a:solidFill>
                <a:srgbClr val="C00000"/>
              </a:solidFill>
              <a:cs typeface="AdvertisingBold" pitchFamily="2" charset="-78"/>
            </a:endParaRPr>
          </a:p>
        </p:txBody>
      </p:sp>
      <p:sp>
        <p:nvSpPr>
          <p:cNvPr id="3" name="عنصر نائب للمحتوى 2"/>
          <p:cNvSpPr>
            <a:spLocks noGrp="1"/>
          </p:cNvSpPr>
          <p:nvPr>
            <p:ph idx="1"/>
          </p:nvPr>
        </p:nvSpPr>
        <p:spPr>
          <a:xfrm>
            <a:off x="838200" y="1358140"/>
            <a:ext cx="10515600" cy="4818823"/>
          </a:xfrm>
        </p:spPr>
        <p:txBody>
          <a:bodyPr>
            <a:normAutofit/>
          </a:bodyPr>
          <a:lstStyle/>
          <a:p>
            <a:endParaRPr lang="ar-SA" b="1" dirty="0">
              <a:cs typeface="AdvertisingMedium" pitchFamily="2" charset="-78"/>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b="1" dirty="0" smtClean="0"/>
              <a:t>5 دقائق</a:t>
            </a:r>
            <a:endParaRPr lang="ar-SA" b="1" dirty="0"/>
          </a:p>
        </p:txBody>
      </p:sp>
      <p:pic>
        <p:nvPicPr>
          <p:cNvPr id="6" name="صورة 5"/>
          <p:cNvPicPr>
            <a:picLocks noChangeAspect="1"/>
          </p:cNvPicPr>
          <p:nvPr/>
        </p:nvPicPr>
        <p:blipFill rotWithShape="1">
          <a:blip r:embed="rId3" cstate="print">
            <a:clrChange>
              <a:clrFrom>
                <a:srgbClr val="FFFFFF"/>
              </a:clrFrom>
              <a:clrTo>
                <a:srgbClr val="FFFFFF">
                  <a:alpha val="0"/>
                </a:srgbClr>
              </a:clrTo>
            </a:clrChange>
            <a:duotone>
              <a:prstClr val="black"/>
              <a:schemeClr val="accent5">
                <a:tint val="45000"/>
                <a:satMod val="400000"/>
              </a:schemeClr>
            </a:duotone>
          </a:blip>
          <a:srcRect l="24775" t="15140" r="19809" b="15485"/>
          <a:stretch/>
        </p:blipFill>
        <p:spPr>
          <a:xfrm>
            <a:off x="838200" y="1212572"/>
            <a:ext cx="10515600" cy="5431875"/>
          </a:xfrm>
          <a:prstGeom prst="rect">
            <a:avLst/>
          </a:prstGeom>
        </p:spPr>
      </p:pic>
    </p:spTree>
    <p:extLst>
      <p:ext uri="{BB962C8B-B14F-4D97-AF65-F5344CB8AC3E}">
        <p14:creationId xmlns="" xmlns:p14="http://schemas.microsoft.com/office/powerpoint/2010/main" val="291323102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C00000"/>
                </a:solidFill>
                <a:cs typeface="AdvertisingBold" pitchFamily="2" charset="-78"/>
              </a:rPr>
              <a:t>نشاط 3</a:t>
            </a:r>
            <a:endParaRPr lang="ar-SA" sz="4000" dirty="0">
              <a:solidFill>
                <a:srgbClr val="C00000"/>
              </a:solidFill>
              <a:cs typeface="AdvertisingBold" pitchFamily="2" charset="-78"/>
            </a:endParaRPr>
          </a:p>
        </p:txBody>
      </p:sp>
      <p:sp>
        <p:nvSpPr>
          <p:cNvPr id="3" name="عنصر نائب للمحتوى 2"/>
          <p:cNvSpPr>
            <a:spLocks noGrp="1"/>
          </p:cNvSpPr>
          <p:nvPr>
            <p:ph idx="1"/>
          </p:nvPr>
        </p:nvSpPr>
        <p:spPr>
          <a:xfrm>
            <a:off x="0" y="1464006"/>
            <a:ext cx="12192000" cy="5220129"/>
          </a:xfrm>
        </p:spPr>
        <p:txBody>
          <a:bodyPr>
            <a:normAutofit fontScale="70000" lnSpcReduction="20000"/>
          </a:bodyPr>
          <a:lstStyle/>
          <a:p>
            <a:pPr>
              <a:lnSpc>
                <a:spcPct val="170000"/>
              </a:lnSpc>
            </a:pPr>
            <a:r>
              <a:rPr lang="ar-SA" sz="2600" b="1" dirty="0" smtClean="0"/>
              <a:t>1</a:t>
            </a:r>
            <a:r>
              <a:rPr lang="ar-SA" sz="2600" b="1" dirty="0"/>
              <a:t>.اطلــب مــن الطالــب أن يســتحضر مشــاعر الكراهيــة بداخلــه ، تجــاه شــخص معــين أو فئــة معينــة أو موقــف معــين حســب اختيــار كل طالــب  ، اطلــب مــن الطالــب تضخيــم هــذه المشــاعر  بداخلــه بدرجــة كبيــرة (اجعــل الطالــب يســتمر لمــدة خمــس دقائــق )</a:t>
            </a:r>
          </a:p>
          <a:p>
            <a:pPr>
              <a:lnSpc>
                <a:spcPct val="170000"/>
              </a:lnSpc>
            </a:pPr>
            <a:r>
              <a:rPr lang="ar-SA" sz="2600" b="1" dirty="0"/>
              <a:t> 2 .اطلــب مــن الطالــب التعبيــر عــن هــذه المشــاعر ووصفهــا ، أمــام الجميــع ، عــزز هــذا الســلوك  بأحــد طــرق التعزيــز المناســبة، ممكــن التعبيــر عــن المشــاعر برســم أو كتابــة او تمثيــل مشــهد ...الــخ</a:t>
            </a:r>
          </a:p>
          <a:p>
            <a:pPr>
              <a:lnSpc>
                <a:spcPct val="170000"/>
              </a:lnSpc>
            </a:pPr>
            <a:r>
              <a:rPr lang="ar-SA" sz="2600" b="1" dirty="0"/>
              <a:t> 3 .قسم الطلاب إلي مجموعات</a:t>
            </a:r>
          </a:p>
          <a:p>
            <a:pPr>
              <a:lnSpc>
                <a:spcPct val="170000"/>
              </a:lnSpc>
            </a:pPr>
            <a:r>
              <a:rPr lang="ar-SA" sz="2600" b="1" dirty="0"/>
              <a:t> 4 .أطلب من الطلاب وصــف الخســائر التــي يمكــن أن تلحــق بهــم عنــد اســتمرار مشــاعر الكراهيــة. وتســجيل الاجابــات  في ورق العمــل ، دع كل مجموعــة تقــدم إنتاجهــا ، عــزز الاجابــات ، وقــدم ملخــص لهــا.</a:t>
            </a:r>
          </a:p>
          <a:p>
            <a:pPr>
              <a:lnSpc>
                <a:spcPct val="170000"/>
              </a:lnSpc>
            </a:pPr>
            <a:r>
              <a:rPr lang="ar-SA" sz="2600" b="1" dirty="0"/>
              <a:t> 5 .</a:t>
            </a:r>
            <a:r>
              <a:rPr lang="ar-SA" sz="2600" b="1" dirty="0" err="1"/>
              <a:t>إجمع</a:t>
            </a:r>
            <a:r>
              <a:rPr lang="ar-SA" sz="2600" b="1" dirty="0"/>
              <a:t> اجابات الطلاب ثم قدم هذا السؤال ما هو القرار في هذه الحالة. </a:t>
            </a:r>
          </a:p>
          <a:p>
            <a:pPr>
              <a:lnSpc>
                <a:spcPct val="170000"/>
              </a:lnSpc>
            </a:pPr>
            <a:r>
              <a:rPr lang="ar-SA" sz="2600" b="1" dirty="0"/>
              <a:t>6. اجمع الإجابات و </a:t>
            </a:r>
            <a:r>
              <a:rPr lang="ar-SA" sz="2600" b="1" dirty="0" err="1"/>
              <a:t>قرارت</a:t>
            </a:r>
            <a:r>
              <a:rPr lang="ar-SA" sz="2600" b="1" dirty="0"/>
              <a:t> الطلاب.</a:t>
            </a:r>
          </a:p>
          <a:p>
            <a:pPr>
              <a:lnSpc>
                <a:spcPct val="170000"/>
              </a:lnSpc>
            </a:pPr>
            <a:r>
              <a:rPr lang="ar-SA" sz="2600" b="1" dirty="0"/>
              <a:t>ملاحظة : يطبق المعلمين هذا النشاط على الطلاب.</a:t>
            </a:r>
          </a:p>
          <a:p>
            <a:pPr>
              <a:lnSpc>
                <a:spcPct val="170000"/>
              </a:lnSpc>
            </a:pPr>
            <a:endParaRPr lang="ar-SA" sz="2300" b="1" dirty="0">
              <a:cs typeface="AdvertisingMedium" pitchFamily="2" charset="-78"/>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678849" y="867992"/>
            <a:ext cx="1815921" cy="369332"/>
          </a:xfrm>
          <a:prstGeom prst="rect">
            <a:avLst/>
          </a:prstGeom>
          <a:noFill/>
        </p:spPr>
        <p:txBody>
          <a:bodyPr wrap="square" rtlCol="1">
            <a:spAutoFit/>
          </a:bodyPr>
          <a:lstStyle/>
          <a:p>
            <a:r>
              <a:rPr lang="ar-SA" dirty="0" smtClean="0"/>
              <a:t>5</a:t>
            </a:r>
            <a:r>
              <a:rPr lang="ar-SA" b="1" dirty="0" smtClean="0"/>
              <a:t> دقائق</a:t>
            </a:r>
            <a:endParaRPr lang="ar-SA" b="1" dirty="0"/>
          </a:p>
        </p:txBody>
      </p:sp>
    </p:spTree>
    <p:extLst>
      <p:ext uri="{BB962C8B-B14F-4D97-AF65-F5344CB8AC3E}">
        <p14:creationId xmlns="" xmlns:p14="http://schemas.microsoft.com/office/powerpoint/2010/main" val="361481490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نشاط 4</a:t>
            </a:r>
            <a:endParaRPr lang="ar-SA" dirty="0"/>
          </a:p>
        </p:txBody>
      </p:sp>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duotone>
              <a:prstClr val="black"/>
              <a:schemeClr val="accent5">
                <a:tint val="45000"/>
                <a:satMod val="400000"/>
              </a:schemeClr>
            </a:duotone>
          </a:blip>
          <a:srcRect l="20896" t="10433" r="21759" b="10542"/>
          <a:stretch/>
        </p:blipFill>
        <p:spPr>
          <a:xfrm>
            <a:off x="838200" y="927279"/>
            <a:ext cx="10817180" cy="5434884"/>
          </a:xfrm>
          <a:prstGeom prst="rect">
            <a:avLst/>
          </a:prstGeom>
        </p:spPr>
      </p:pic>
    </p:spTree>
    <p:extLst>
      <p:ext uri="{BB962C8B-B14F-4D97-AF65-F5344CB8AC3E}">
        <p14:creationId xmlns="" xmlns:p14="http://schemas.microsoft.com/office/powerpoint/2010/main" val="206609052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40841" y="349624"/>
            <a:ext cx="7353300" cy="2043953"/>
          </a:xfrm>
        </p:spPr>
        <p:txBody>
          <a:bodyPr>
            <a:normAutofit fontScale="90000"/>
          </a:bodyPr>
          <a:lstStyle/>
          <a:p>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1- </a:t>
            </a:r>
            <a:r>
              <a:rPr lang="ar-SA" b="1" dirty="0" smtClean="0"/>
              <a:t>أن الاختلاف في الرأي لا يلغي ثوابت الحقائق ولا يفسد للود قضية.               (قال الإمام الشافعي):</a:t>
            </a:r>
            <a:r>
              <a:rPr lang="ar-SA" dirty="0" smtClean="0"/>
              <a:t/>
            </a:r>
            <a:br>
              <a:rPr lang="ar-SA" dirty="0" smtClean="0"/>
            </a:br>
            <a:r>
              <a:rPr lang="ar-SA" sz="4900" dirty="0" smtClean="0">
                <a:solidFill>
                  <a:srgbClr val="003399"/>
                </a:solidFill>
              </a:rPr>
              <a:t/>
            </a:r>
            <a:br>
              <a:rPr lang="ar-SA" sz="4900" dirty="0" smtClean="0">
                <a:solidFill>
                  <a:srgbClr val="003399"/>
                </a:solidFill>
              </a:rPr>
            </a:br>
            <a:r>
              <a:rPr lang="ar-SA" sz="4900" b="1" dirty="0" smtClean="0">
                <a:solidFill>
                  <a:srgbClr val="003399"/>
                </a:solidFill>
              </a:rPr>
              <a:t>"</a:t>
            </a:r>
            <a:r>
              <a:rPr lang="ar-SA" sz="4900" b="1" dirty="0" smtClean="0">
                <a:solidFill>
                  <a:srgbClr val="C00000"/>
                </a:solidFill>
              </a:rPr>
              <a:t>رأيي صواب يحتمل الخطأ ورأي غيري خطأ يحتمل الصواب</a:t>
            </a:r>
            <a:r>
              <a:rPr lang="ar-SA" sz="4900" b="1" dirty="0" smtClean="0">
                <a:solidFill>
                  <a:srgbClr val="003399"/>
                </a:solidFill>
              </a:rPr>
              <a:t>" </a:t>
            </a:r>
            <a:br>
              <a:rPr lang="ar-SA" sz="4900" b="1" dirty="0" smtClean="0">
                <a:solidFill>
                  <a:srgbClr val="003399"/>
                </a:solidFill>
              </a:rPr>
            </a:br>
            <a:r>
              <a:rPr lang="ar-SA" sz="4900" b="1" dirty="0" smtClean="0">
                <a:solidFill>
                  <a:srgbClr val="003399"/>
                </a:solidFill>
              </a:rPr>
              <a:t>وأيضًا قال: "</a:t>
            </a:r>
            <a:r>
              <a:rPr lang="ar-SA" sz="4900" b="1" dirty="0" smtClean="0">
                <a:solidFill>
                  <a:srgbClr val="C00000"/>
                </a:solidFill>
              </a:rPr>
              <a:t>ما ناظرت أحدًا </a:t>
            </a:r>
            <a:r>
              <a:rPr lang="ar-SA" sz="4900" b="1" dirty="0" smtClean="0">
                <a:solidFill>
                  <a:srgbClr val="003399"/>
                </a:solidFill>
              </a:rPr>
              <a:t/>
            </a:r>
            <a:br>
              <a:rPr lang="ar-SA" sz="4900" b="1" dirty="0" smtClean="0">
                <a:solidFill>
                  <a:srgbClr val="003399"/>
                </a:solidFill>
              </a:rPr>
            </a:br>
            <a:r>
              <a:rPr lang="ar-SA" sz="4900" b="1" dirty="0" smtClean="0">
                <a:solidFill>
                  <a:schemeClr val="accent1">
                    <a:lumMod val="50000"/>
                  </a:schemeClr>
                </a:solidFill>
              </a:rPr>
              <a:t>(من المناظرة)</a:t>
            </a:r>
            <a:r>
              <a:rPr lang="ar-SA" sz="4900" b="1" dirty="0" smtClean="0">
                <a:solidFill>
                  <a:srgbClr val="C00000"/>
                </a:solidFill>
              </a:rPr>
              <a:t>إلا</a:t>
            </a:r>
            <a:r>
              <a:rPr lang="ar-SA" sz="4900" b="1" dirty="0" smtClean="0">
                <a:solidFill>
                  <a:schemeClr val="accent1">
                    <a:lumMod val="50000"/>
                  </a:schemeClr>
                </a:solidFill>
              </a:rPr>
              <a:t> </a:t>
            </a:r>
            <a:r>
              <a:rPr lang="ar-SA" sz="4900" b="1" dirty="0" smtClean="0">
                <a:solidFill>
                  <a:srgbClr val="C00000"/>
                </a:solidFill>
              </a:rPr>
              <a:t>وودت                     </a:t>
            </a:r>
            <a:br>
              <a:rPr lang="ar-SA" sz="4900" b="1" dirty="0" smtClean="0">
                <a:solidFill>
                  <a:srgbClr val="C00000"/>
                </a:solidFill>
              </a:rPr>
            </a:br>
            <a:r>
              <a:rPr lang="ar-SA" sz="4900" b="1" dirty="0" smtClean="0">
                <a:solidFill>
                  <a:srgbClr val="C00000"/>
                </a:solidFill>
              </a:rPr>
              <a:t>أن يُظهر الله الحق على لسانه</a:t>
            </a:r>
            <a:r>
              <a:rPr lang="ar-SA" sz="4900" b="1" dirty="0" smtClean="0">
                <a:solidFill>
                  <a:srgbClr val="003399"/>
                </a:solidFill>
              </a:rPr>
              <a:t>"</a:t>
            </a:r>
            <a:r>
              <a:rPr lang="ar-SA" dirty="0" smtClean="0"/>
              <a:t/>
            </a:r>
            <a:br>
              <a:rPr lang="ar-SA" dirty="0" smtClean="0"/>
            </a:br>
            <a:endParaRPr lang="ar-SA" dirty="0"/>
          </a:p>
        </p:txBody>
      </p:sp>
      <p:pic>
        <p:nvPicPr>
          <p:cNvPr id="7" name="صورة 6" descr="صورة1.png"/>
          <p:cNvPicPr>
            <a:picLocks noChangeAspect="1"/>
          </p:cNvPicPr>
          <p:nvPr/>
        </p:nvPicPr>
        <p:blipFill>
          <a:blip r:embed="rId2" cstate="print"/>
          <a:stretch>
            <a:fillRect/>
          </a:stretch>
        </p:blipFill>
        <p:spPr>
          <a:xfrm>
            <a:off x="0" y="0"/>
            <a:ext cx="3840480" cy="685800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C00000"/>
                </a:solidFill>
                <a:cs typeface="AdvertisingExtraBold" pitchFamily="2" charset="-78"/>
              </a:rPr>
              <a:t>نشاط 4</a:t>
            </a:r>
            <a:endParaRPr lang="ar-SA" sz="3200" dirty="0">
              <a:solidFill>
                <a:srgbClr val="C00000"/>
              </a:solidFill>
              <a:cs typeface="AdvertisingExtraBold" pitchFamily="2" charset="-78"/>
            </a:endParaRPr>
          </a:p>
        </p:txBody>
      </p:sp>
      <p:sp>
        <p:nvSpPr>
          <p:cNvPr id="3" name="عنصر نائب للمحتوى 2"/>
          <p:cNvSpPr>
            <a:spLocks noGrp="1"/>
          </p:cNvSpPr>
          <p:nvPr>
            <p:ph idx="1"/>
          </p:nvPr>
        </p:nvSpPr>
        <p:spPr/>
        <p:txBody>
          <a:bodyPr>
            <a:normAutofit/>
          </a:bodyPr>
          <a:lstStyle/>
          <a:p>
            <a:pPr>
              <a:lnSpc>
                <a:spcPct val="150000"/>
              </a:lnSpc>
            </a:pPr>
            <a:r>
              <a:rPr lang="ar-SA" sz="2000" b="1" dirty="0" smtClean="0">
                <a:cs typeface="AdvertisingMedium" pitchFamily="2" charset="-78"/>
              </a:rPr>
              <a:t>الهدف</a:t>
            </a:r>
            <a:r>
              <a:rPr lang="ar-SA" sz="2000" b="1" dirty="0">
                <a:cs typeface="AdvertisingMedium" pitchFamily="2" charset="-78"/>
              </a:rPr>
              <a:t>: اكتساب الطالب </a:t>
            </a:r>
            <a:r>
              <a:rPr lang="ar-SA" sz="2000" b="1" dirty="0" smtClean="0">
                <a:cs typeface="AdvertisingMedium" pitchFamily="2" charset="-78"/>
              </a:rPr>
              <a:t>مهارات تحمل </a:t>
            </a:r>
            <a:r>
              <a:rPr lang="ar-SA" sz="2000" b="1" dirty="0">
                <a:cs typeface="AdvertisingMedium" pitchFamily="2" charset="-78"/>
              </a:rPr>
              <a:t>المسئولية تجاه مشاعره السلبية وكيفية التعامل معها. ارشادات المدرب:  أطلب من كل طالب أن يتحدث بهذه الكلمات ثم </a:t>
            </a:r>
            <a:r>
              <a:rPr lang="ar-SA" sz="2000" b="1" dirty="0" smtClean="0">
                <a:cs typeface="AdvertisingMedium" pitchFamily="2" charset="-78"/>
              </a:rPr>
              <a:t>يكمل</a:t>
            </a:r>
          </a:p>
          <a:p>
            <a:pPr>
              <a:lnSpc>
                <a:spcPct val="150000"/>
              </a:lnSpc>
            </a:pPr>
            <a:r>
              <a:rPr lang="ar-SA" sz="2000" b="1" dirty="0" smtClean="0">
                <a:cs typeface="AdvertisingMedium" pitchFamily="2" charset="-78"/>
              </a:rPr>
              <a:t>1 - أنا </a:t>
            </a:r>
            <a:r>
              <a:rPr lang="ar-SA" sz="2000" b="1" dirty="0">
                <a:cs typeface="AdvertisingMedium" pitchFamily="2" charset="-78"/>
              </a:rPr>
              <a:t>شعرت ب......................... وقراري ................... ومســئوليتي ......................................................................... ............... </a:t>
            </a:r>
            <a:endParaRPr lang="ar-SA" sz="2000" b="1" dirty="0" smtClean="0">
              <a:cs typeface="AdvertisingMedium" pitchFamily="2" charset="-78"/>
            </a:endParaRPr>
          </a:p>
          <a:p>
            <a:pPr>
              <a:lnSpc>
                <a:spcPct val="150000"/>
              </a:lnSpc>
            </a:pPr>
            <a:r>
              <a:rPr lang="ar-SA" sz="2000" b="1" dirty="0" smtClean="0">
                <a:cs typeface="AdvertisingMedium" pitchFamily="2" charset="-78"/>
              </a:rPr>
              <a:t>2- عزز </a:t>
            </a:r>
            <a:r>
              <a:rPr lang="ar-SA" sz="2000" b="1" dirty="0">
                <a:cs typeface="AdvertisingMedium" pitchFamily="2" charset="-78"/>
              </a:rPr>
              <a:t>كل الإجابات في نهاية النشاط. </a:t>
            </a:r>
            <a:endParaRPr lang="ar-SA" sz="2000" b="1" dirty="0" smtClean="0">
              <a:cs typeface="AdvertisingMedium" pitchFamily="2" charset="-78"/>
            </a:endParaRPr>
          </a:p>
          <a:p>
            <a:pPr>
              <a:lnSpc>
                <a:spcPct val="150000"/>
              </a:lnSpc>
            </a:pPr>
            <a:r>
              <a:rPr lang="ar-SA" sz="2000" b="1" dirty="0" smtClean="0">
                <a:cs typeface="AdvertisingMedium" pitchFamily="2" charset="-78"/>
              </a:rPr>
              <a:t>ملاحظة </a:t>
            </a:r>
            <a:r>
              <a:rPr lang="ar-SA" sz="2000" b="1" dirty="0">
                <a:cs typeface="AdvertisingMedium" pitchFamily="2" charset="-78"/>
              </a:rPr>
              <a:t>:  يطبق المعلمين هذا النشاط على الطلاب</a:t>
            </a:r>
            <a:r>
              <a:rPr lang="ar-SA" sz="2000" b="1" dirty="0" smtClean="0">
                <a:cs typeface="AdvertisingMedium" pitchFamily="2" charset="-78"/>
              </a:rPr>
              <a:t>.</a:t>
            </a:r>
          </a:p>
          <a:p>
            <a:pPr>
              <a:lnSpc>
                <a:spcPct val="150000"/>
              </a:lnSpc>
            </a:pPr>
            <a:r>
              <a:rPr lang="ar-SA" sz="2000" b="1" dirty="0" smtClean="0">
                <a:cs typeface="AdvertisingMedium" pitchFamily="2" charset="-78"/>
              </a:rPr>
              <a:t>تأكــد </a:t>
            </a:r>
            <a:r>
              <a:rPr lang="ar-SA" sz="2000" b="1" dirty="0">
                <a:cs typeface="AdvertisingMedium" pitchFamily="2" charset="-78"/>
              </a:rPr>
              <a:t>أن التمريــن أعطــى الطالــب مهــارات الوعــي بالمشــاعر ؛ ليتمكــن الطالب </a:t>
            </a:r>
            <a:r>
              <a:rPr lang="ar-SA" sz="2000" b="1" dirty="0" smtClean="0">
                <a:cs typeface="AdvertisingMedium" pitchFamily="2" charset="-78"/>
              </a:rPr>
              <a:t>مــن </a:t>
            </a:r>
            <a:r>
              <a:rPr lang="ar-SA" sz="2000" b="1" dirty="0">
                <a:cs typeface="AdvertisingMedium" pitchFamily="2" charset="-78"/>
              </a:rPr>
              <a:t>تطــور محاســبته للــذات مقارنــة بتضخيــم الــذات.</a:t>
            </a: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35904"/>
            <a:ext cx="987077" cy="840981"/>
          </a:xfrm>
          <a:prstGeom prst="rect">
            <a:avLst/>
          </a:prstGeom>
        </p:spPr>
      </p:pic>
      <p:sp>
        <p:nvSpPr>
          <p:cNvPr id="5" name="مربع نص 4"/>
          <p:cNvSpPr txBox="1"/>
          <p:nvPr/>
        </p:nvSpPr>
        <p:spPr>
          <a:xfrm>
            <a:off x="1880316" y="856119"/>
            <a:ext cx="1815921" cy="369332"/>
          </a:xfrm>
          <a:prstGeom prst="rect">
            <a:avLst/>
          </a:prstGeom>
          <a:noFill/>
        </p:spPr>
        <p:txBody>
          <a:bodyPr wrap="square" rtlCol="1">
            <a:spAutoFit/>
          </a:bodyPr>
          <a:lstStyle/>
          <a:p>
            <a:r>
              <a:rPr lang="ar-SA" b="1" dirty="0" smtClean="0"/>
              <a:t>5 دقائق</a:t>
            </a:r>
            <a:endParaRPr lang="ar-SA" b="1" dirty="0"/>
          </a:p>
        </p:txBody>
      </p:sp>
    </p:spTree>
    <p:extLst>
      <p:ext uri="{BB962C8B-B14F-4D97-AF65-F5344CB8AC3E}">
        <p14:creationId xmlns="" xmlns:p14="http://schemas.microsoft.com/office/powerpoint/2010/main" val="174996103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400" b="1" dirty="0">
                <a:solidFill>
                  <a:srgbClr val="378303"/>
                </a:solidFill>
                <a:cs typeface="AdvertisingExtraBold" pitchFamily="2" charset="-78"/>
              </a:rPr>
              <a:t>تحقيــق الاتســاق بيــن الخبــرات الذاتيــة للطالــب والنقــد مــن الآخريــن</a:t>
            </a:r>
          </a:p>
        </p:txBody>
      </p:sp>
      <p:sp>
        <p:nvSpPr>
          <p:cNvPr id="3" name="عنصر نائب للمحتوى 2"/>
          <p:cNvSpPr>
            <a:spLocks noGrp="1"/>
          </p:cNvSpPr>
          <p:nvPr>
            <p:ph idx="1"/>
          </p:nvPr>
        </p:nvSpPr>
        <p:spPr>
          <a:xfrm>
            <a:off x="838200" y="1543004"/>
            <a:ext cx="10515600" cy="4351338"/>
          </a:xfrm>
        </p:spPr>
        <p:txBody>
          <a:bodyPr>
            <a:normAutofit lnSpcReduction="10000"/>
          </a:bodyPr>
          <a:lstStyle/>
          <a:p>
            <a:pPr>
              <a:lnSpc>
                <a:spcPct val="200000"/>
              </a:lnSpc>
            </a:pPr>
            <a:r>
              <a:rPr lang="ar-SA" sz="2000" b="1" dirty="0" smtClean="0"/>
              <a:t>يظهــر </a:t>
            </a:r>
            <a:r>
              <a:rPr lang="ar-SA" sz="2000" b="1" dirty="0"/>
              <a:t>لــدى الطالــب  تشــوه في إدراك الــذات عندمــا يــرى خبراتــه الذاتيــة بصــورة مــا والآخريــن يقدمــون لــه </a:t>
            </a:r>
            <a:r>
              <a:rPr lang="ar-SA" sz="2000" b="1" dirty="0" smtClean="0"/>
              <a:t>نقــداً </a:t>
            </a:r>
            <a:r>
              <a:rPr lang="ar-SA" sz="2000" b="1" dirty="0"/>
              <a:t>عكــس مــا يــراه الطالــب في نفســه في إطــار </a:t>
            </a:r>
            <a:r>
              <a:rPr lang="ar-SA" sz="2000" b="1" dirty="0" smtClean="0"/>
              <a:t>خبراتــه؛ </a:t>
            </a:r>
            <a:r>
              <a:rPr lang="ar-SA" sz="2000" b="1" dirty="0"/>
              <a:t>مثــل طالــب ينجــز في أعمــال كثيــرة في حياتــه ويصطــاد لــه الأب أي </a:t>
            </a:r>
            <a:r>
              <a:rPr lang="ar-SA" sz="2000" b="1" dirty="0" smtClean="0"/>
              <a:t>خطــأ </a:t>
            </a:r>
            <a:r>
              <a:rPr lang="ar-SA" sz="2000" b="1" dirty="0"/>
              <a:t>ويقــول لــه أنــت فاشــل أنــت لا تصلــح لأي </a:t>
            </a:r>
            <a:r>
              <a:rPr lang="ar-SA" sz="2000" b="1" dirty="0" smtClean="0"/>
              <a:t>شــيء </a:t>
            </a:r>
            <a:r>
              <a:rPr lang="ar-SA" sz="2000" b="1" dirty="0"/>
              <a:t>، هــذا الأب </a:t>
            </a:r>
            <a:r>
              <a:rPr lang="ar-SA" sz="2000" b="1" dirty="0" smtClean="0"/>
              <a:t>الانتقــادي  </a:t>
            </a:r>
            <a:r>
              <a:rPr lang="ar-SA" sz="2000" b="1" dirty="0"/>
              <a:t>يقــول لابنــه لا تنظــر إلــى نفســك وخبراتــك بــل أنظــر إلــى رغباتــي أو شــروطي (شــروط القيمــة ) فيتخلــى الطالــب عــن تقييمــه لذاتــه (التقييــم العضــوي ) ويتبــع شــروط الآخريــن ويصبــح لعبــة في يــد رغبــات الآخريــن  </a:t>
            </a:r>
            <a:r>
              <a:rPr lang="ar-SA" sz="2000" b="1" dirty="0" smtClean="0"/>
              <a:t>بعيــداً </a:t>
            </a:r>
            <a:r>
              <a:rPr lang="ar-SA" sz="2000" b="1" dirty="0"/>
              <a:t>عــن اســتبصاره الداخلــي وبهــذه الحالــة يمكــن </a:t>
            </a:r>
            <a:r>
              <a:rPr lang="ar-SA" sz="2000" b="1" dirty="0" smtClean="0"/>
              <a:t>أن </a:t>
            </a:r>
            <a:r>
              <a:rPr lang="ar-SA" sz="2000" b="1" dirty="0"/>
              <a:t>يتبــع الفكــر الضــال بســبب عــدم الاتســاق هــذا، ويصبــح الحــل أن يكــون الطالــب واعــي بشــروط القيمــة وتقييمــه لذاتــه ولا يخضــع لهــذه الشــروط.</a:t>
            </a:r>
          </a:p>
        </p:txBody>
      </p:sp>
      <p:pic>
        <p:nvPicPr>
          <p:cNvPr id="4" name="صورة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05310" y="5020731"/>
            <a:ext cx="3103806" cy="1747222"/>
          </a:xfrm>
          <a:prstGeom prst="rect">
            <a:avLst/>
          </a:prstGeom>
        </p:spPr>
      </p:pic>
    </p:spTree>
    <p:extLst>
      <p:ext uri="{BB962C8B-B14F-4D97-AF65-F5344CB8AC3E}">
        <p14:creationId xmlns="" xmlns:p14="http://schemas.microsoft.com/office/powerpoint/2010/main" val="216795296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duotone>
              <a:prstClr val="black"/>
              <a:schemeClr val="accent5">
                <a:tint val="45000"/>
                <a:satMod val="400000"/>
              </a:schemeClr>
            </a:duotone>
          </a:blip>
          <a:srcRect l="21820" t="17239" r="20464" b="10543"/>
          <a:stretch/>
        </p:blipFill>
        <p:spPr>
          <a:xfrm>
            <a:off x="838200" y="540913"/>
            <a:ext cx="10623997" cy="5911402"/>
          </a:xfrm>
          <a:prstGeom prst="rect">
            <a:avLst/>
          </a:prstGeom>
        </p:spPr>
      </p:pic>
    </p:spTree>
    <p:extLst>
      <p:ext uri="{BB962C8B-B14F-4D97-AF65-F5344CB8AC3E}">
        <p14:creationId xmlns="" xmlns:p14="http://schemas.microsoft.com/office/powerpoint/2010/main" val="244411742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6719"/>
            <a:ext cx="10515600" cy="1325563"/>
          </a:xfrm>
        </p:spPr>
        <p:txBody>
          <a:bodyPr>
            <a:normAutofit/>
          </a:bodyPr>
          <a:lstStyle/>
          <a:p>
            <a:r>
              <a:rPr lang="ar-SA" sz="3200" dirty="0" smtClean="0">
                <a:solidFill>
                  <a:srgbClr val="C00000"/>
                </a:solidFill>
                <a:cs typeface="AdvertisingExtraBold" pitchFamily="2" charset="-78"/>
              </a:rPr>
              <a:t>نشاط 5</a:t>
            </a:r>
            <a:endParaRPr lang="ar-SA" sz="3200" dirty="0">
              <a:solidFill>
                <a:srgbClr val="C00000"/>
              </a:solidFill>
              <a:cs typeface="AdvertisingExtraBold" pitchFamily="2" charset="-78"/>
            </a:endParaRPr>
          </a:p>
        </p:txBody>
      </p:sp>
      <p:sp>
        <p:nvSpPr>
          <p:cNvPr id="3" name="عنصر نائب للمحتوى 2"/>
          <p:cNvSpPr>
            <a:spLocks noGrp="1"/>
          </p:cNvSpPr>
          <p:nvPr>
            <p:ph idx="1"/>
          </p:nvPr>
        </p:nvSpPr>
        <p:spPr>
          <a:xfrm>
            <a:off x="592427" y="1352282"/>
            <a:ext cx="10985679" cy="5151549"/>
          </a:xfrm>
        </p:spPr>
        <p:txBody>
          <a:bodyPr>
            <a:normAutofit/>
          </a:bodyPr>
          <a:lstStyle/>
          <a:p>
            <a:pPr>
              <a:lnSpc>
                <a:spcPct val="150000"/>
              </a:lnSpc>
            </a:pPr>
            <a:r>
              <a:rPr lang="ar-SA" sz="2000" b="1" dirty="0" smtClean="0"/>
              <a:t>الهدف</a:t>
            </a:r>
            <a:r>
              <a:rPr lang="ar-SA" sz="2000" b="1" dirty="0"/>
              <a:t>: مســاعدة الطالــب علــى الوعــي بالــذات وتجنــب الخضــوع لشــروط القيمــة والانقيــاد وراء الآخريــن </a:t>
            </a:r>
            <a:r>
              <a:rPr lang="ar-SA" sz="2000" b="1" dirty="0" smtClean="0"/>
              <a:t>.</a:t>
            </a:r>
          </a:p>
          <a:p>
            <a:pPr>
              <a:lnSpc>
                <a:spcPct val="150000"/>
              </a:lnSpc>
            </a:pPr>
            <a:r>
              <a:rPr lang="ar-SA" sz="2000" b="1" dirty="0" smtClean="0"/>
              <a:t> </a:t>
            </a:r>
            <a:r>
              <a:rPr lang="ar-SA" sz="2000" b="1" dirty="0"/>
              <a:t>ارشادات المدرب: </a:t>
            </a:r>
            <a:endParaRPr lang="ar-SA" sz="2000" b="1" dirty="0" smtClean="0"/>
          </a:p>
          <a:p>
            <a:pPr>
              <a:lnSpc>
                <a:spcPct val="150000"/>
              </a:lnSpc>
            </a:pPr>
            <a:r>
              <a:rPr lang="ar-SA" sz="2000" b="1" dirty="0" smtClean="0"/>
              <a:t> </a:t>
            </a:r>
            <a:r>
              <a:rPr lang="ar-SA" sz="2000" b="1" dirty="0"/>
              <a:t>اطلــب مــن الطالــب أن يســجل الخبــرات التــي  يمــر بهــا في حياتــه </a:t>
            </a:r>
            <a:r>
              <a:rPr lang="ar-SA" sz="2000" b="1" dirty="0" smtClean="0"/>
              <a:t>ويراهــا </a:t>
            </a:r>
            <a:r>
              <a:rPr lang="ar-SA" sz="2000" b="1" dirty="0"/>
              <a:t>بصــورة والآخريــن  يرونهــا بصــورة مغايــرة. مثــال: أنــا اذهــب إلــى النــادي لأمــارس الرياضــة لتقويــة جســمي وعقلــي ،  ووالــدي يــرى أن الرياضــة ســتضيع وقتــي وســتؤثر ســلبا علــى مســتقبلي فيمنعنــي.              </a:t>
            </a:r>
            <a:endParaRPr lang="ar-SA" sz="2000" b="1" dirty="0" smtClean="0"/>
          </a:p>
          <a:p>
            <a:pPr>
              <a:lnSpc>
                <a:spcPct val="150000"/>
              </a:lnSpc>
            </a:pPr>
            <a:r>
              <a:rPr lang="ar-SA" sz="2000" b="1" dirty="0" smtClean="0"/>
              <a:t>2-  </a:t>
            </a:r>
            <a:r>
              <a:rPr lang="ar-SA" sz="2000" b="1" dirty="0"/>
              <a:t>أجمع الإجابات من الطلاب</a:t>
            </a:r>
            <a:r>
              <a:rPr lang="ar-SA" sz="2000" b="1" dirty="0" smtClean="0"/>
              <a:t>.</a:t>
            </a:r>
          </a:p>
          <a:p>
            <a:pPr>
              <a:lnSpc>
                <a:spcPct val="150000"/>
              </a:lnSpc>
            </a:pPr>
            <a:r>
              <a:rPr lang="ar-SA" sz="2000" b="1" dirty="0" smtClean="0"/>
              <a:t> 3- </a:t>
            </a:r>
            <a:r>
              <a:rPr lang="ar-SA" sz="2000" b="1" dirty="0"/>
              <a:t>قســم الطــلاب إلــى مجموعــات وأطلــب منهــم التصــرف الســليم في هــذا </a:t>
            </a:r>
            <a:r>
              <a:rPr lang="ar-SA" sz="2000" b="1" dirty="0" smtClean="0"/>
              <a:t>الموقــف</a:t>
            </a:r>
          </a:p>
          <a:p>
            <a:pPr>
              <a:lnSpc>
                <a:spcPct val="150000"/>
              </a:lnSpc>
            </a:pPr>
            <a:r>
              <a:rPr lang="ar-SA" sz="2000" b="1" dirty="0" smtClean="0"/>
              <a:t>4-أعرض </a:t>
            </a:r>
            <a:r>
              <a:rPr lang="ar-SA" sz="2000" b="1" dirty="0"/>
              <a:t>جميع الإجابات وعززها. </a:t>
            </a:r>
            <a:endParaRPr lang="ar-SA" sz="2000" b="1" dirty="0" smtClean="0"/>
          </a:p>
          <a:p>
            <a:pPr>
              <a:lnSpc>
                <a:spcPct val="150000"/>
              </a:lnSpc>
            </a:pPr>
            <a:r>
              <a:rPr lang="ar-SA" sz="2000" b="1" dirty="0" smtClean="0"/>
              <a:t>ملاحظة </a:t>
            </a:r>
            <a:r>
              <a:rPr lang="ar-SA" sz="2000" b="1" dirty="0"/>
              <a:t>:  يطبق المعلمين هذا النشاط على الطلاب.</a:t>
            </a: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b="1" dirty="0" smtClean="0"/>
              <a:t>5 دقائق</a:t>
            </a:r>
            <a:endParaRPr lang="ar-SA" b="1" dirty="0"/>
          </a:p>
        </p:txBody>
      </p:sp>
    </p:spTree>
    <p:extLst>
      <p:ext uri="{BB962C8B-B14F-4D97-AF65-F5344CB8AC3E}">
        <p14:creationId xmlns="" xmlns:p14="http://schemas.microsoft.com/office/powerpoint/2010/main" val="271034873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cstate="print"/>
          <a:srcRect l="26260" t="14872" r="26939" b="4623"/>
          <a:stretch/>
        </p:blipFill>
        <p:spPr>
          <a:xfrm>
            <a:off x="0" y="0"/>
            <a:ext cx="12192000" cy="6858000"/>
          </a:xfrm>
          <a:prstGeom prst="rect">
            <a:avLst/>
          </a:prstGeom>
        </p:spPr>
      </p:pic>
    </p:spTree>
    <p:extLst>
      <p:ext uri="{BB962C8B-B14F-4D97-AF65-F5344CB8AC3E}">
        <p14:creationId xmlns="" xmlns:p14="http://schemas.microsoft.com/office/powerpoint/2010/main" val="146862113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b="1" dirty="0" smtClean="0">
                <a:solidFill>
                  <a:srgbClr val="378303"/>
                </a:solidFill>
                <a:cs typeface="AdvertisingExtraBold" pitchFamily="2" charset="-78"/>
              </a:rPr>
              <a:t>الأفكار الأوتوماتيكية أو الآلية..</a:t>
            </a:r>
            <a:endParaRPr lang="ar-SA" sz="4000" b="1" dirty="0">
              <a:solidFill>
                <a:srgbClr val="378303"/>
              </a:solidFill>
              <a:cs typeface="AdvertisingExtraBold" pitchFamily="2" charset="-78"/>
            </a:endParaRPr>
          </a:p>
        </p:txBody>
      </p:sp>
      <p:sp>
        <p:nvSpPr>
          <p:cNvPr id="5" name="عنصر نائب للمحتوى 4"/>
          <p:cNvSpPr>
            <a:spLocks noGrp="1"/>
          </p:cNvSpPr>
          <p:nvPr>
            <p:ph idx="1"/>
          </p:nvPr>
        </p:nvSpPr>
        <p:spPr/>
        <p:txBody>
          <a:bodyPr>
            <a:normAutofit fontScale="92500" lnSpcReduction="10000"/>
          </a:bodyPr>
          <a:lstStyle/>
          <a:p>
            <a:pPr>
              <a:lnSpc>
                <a:spcPct val="150000"/>
              </a:lnSpc>
            </a:pPr>
            <a:r>
              <a:rPr lang="ar-SA" sz="2400" b="1" dirty="0"/>
              <a:t>صاحــب الفكــر الضــال يظهــر لديــه  أفــكار  خاطئــة تعــرف بالأفــكار الأوتوماتيكيــة أو الآليــة  وتعــرف بأنهــا تيــار مــن الأفــكار والمعتقــدات التــي توجــد لــدى الطالــب ، اكتســبها مــن الحيــاة أثنــاء التنشــئة، أو مــن البيئــة ، وتتميــز هــذه الأفــكار ببعــض الخصائــص منهــا : أنهــا  ســريعة وتصاحــب بمشــاعر  قويــة مثــل الغضــب أو الحــزن أو القلــق، ويتســق مضمونهــا مــع هــذا الوجــدان. وهــي أفــكار معقولــة تمامــاً بالنســبة لصاحــب الفكــر الضــال  ويســلم بأنهــا دقيقــة ولهــا صفــة الحتميــة، وقــد يحــاول الشــخص حبســها ولكــن تلــح في الظهــور.  وهــذه الأفــكار تجعــل الطالــب يفكــر بطــرق غيــر ســوية  مثــل :اســتنباط نتيجــة مــن حــدث مــا في ظــل غيــاب دليــل لذلــك. فعلــى ســبيل المثــال قــد يقــول هــذه الجماعــة أو الفئــة هــي الســبب في كل الكــوارث وعندمــا يطلــق هــذا الحكــم يطلقــه دون دليــل وهــذه أهــم خاصيــة تميــز هــذا الفكــر الحكــم المســبق دون دليــل.</a:t>
            </a:r>
          </a:p>
        </p:txBody>
      </p:sp>
    </p:spTree>
    <p:extLst>
      <p:ext uri="{BB962C8B-B14F-4D97-AF65-F5344CB8AC3E}">
        <p14:creationId xmlns="" xmlns:p14="http://schemas.microsoft.com/office/powerpoint/2010/main" val="405908835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9715" y="231839"/>
            <a:ext cx="10752785" cy="1325563"/>
          </a:xfrm>
        </p:spPr>
        <p:txBody>
          <a:bodyPr>
            <a:normAutofit/>
          </a:bodyPr>
          <a:lstStyle/>
          <a:p>
            <a:r>
              <a:rPr lang="ar-SA" sz="4000" b="1" dirty="0" smtClean="0">
                <a:solidFill>
                  <a:schemeClr val="accent6">
                    <a:lumMod val="50000"/>
                  </a:schemeClr>
                </a:solidFill>
                <a:cs typeface="AdvertisingExtraBold" pitchFamily="2" charset="-78"/>
              </a:rPr>
              <a:t>خصائص تفكير أصحاب الفكر الضال:</a:t>
            </a:r>
            <a:endParaRPr lang="ar-SA" sz="4000" b="1" dirty="0">
              <a:solidFill>
                <a:schemeClr val="accent6">
                  <a:lumMod val="50000"/>
                </a:schemeClr>
              </a:solidFill>
              <a:cs typeface="AdvertisingExtraBold" pitchFamily="2" charset="-78"/>
            </a:endParaRPr>
          </a:p>
        </p:txBody>
      </p:sp>
      <p:sp>
        <p:nvSpPr>
          <p:cNvPr id="6" name="نجمة مكونة من 7 نقاط 5"/>
          <p:cNvSpPr/>
          <p:nvPr/>
        </p:nvSpPr>
        <p:spPr>
          <a:xfrm>
            <a:off x="5538082" y="1334738"/>
            <a:ext cx="1674087" cy="1401965"/>
          </a:xfrm>
          <a:prstGeom prst="star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التصغير</a:t>
            </a:r>
            <a:endParaRPr lang="ar-SA" sz="2000" b="1" dirty="0"/>
          </a:p>
        </p:txBody>
      </p:sp>
      <p:sp>
        <p:nvSpPr>
          <p:cNvPr id="7" name="نجمة مكونة من 7 نقاط 6"/>
          <p:cNvSpPr/>
          <p:nvPr/>
        </p:nvSpPr>
        <p:spPr>
          <a:xfrm>
            <a:off x="3465385" y="1481070"/>
            <a:ext cx="1623012" cy="1363003"/>
          </a:xfrm>
          <a:prstGeom prst="star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التصنيف</a:t>
            </a:r>
            <a:endParaRPr lang="ar-SA" sz="2000" b="1" dirty="0"/>
          </a:p>
        </p:txBody>
      </p:sp>
      <p:sp>
        <p:nvSpPr>
          <p:cNvPr id="8" name="نجمة مكونة من 7 نقاط 7"/>
          <p:cNvSpPr/>
          <p:nvPr/>
        </p:nvSpPr>
        <p:spPr>
          <a:xfrm>
            <a:off x="1648497" y="1832500"/>
            <a:ext cx="1510552" cy="1341632"/>
          </a:xfrm>
          <a:prstGeom prst="star7">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t>الاستنتاج التعسفي</a:t>
            </a:r>
            <a:endParaRPr lang="ar-SA" sz="1600" b="1" dirty="0"/>
          </a:p>
        </p:txBody>
      </p:sp>
      <p:sp>
        <p:nvSpPr>
          <p:cNvPr id="12" name="نجمة مكونة من 7 نقاط 11"/>
          <p:cNvSpPr/>
          <p:nvPr/>
        </p:nvSpPr>
        <p:spPr>
          <a:xfrm>
            <a:off x="7772738" y="1317345"/>
            <a:ext cx="1643063" cy="1219935"/>
          </a:xfrm>
          <a:prstGeom prst="star7">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التهويل</a:t>
            </a:r>
            <a:endParaRPr lang="ar-SA" sz="2400" b="1" dirty="0"/>
          </a:p>
        </p:txBody>
      </p:sp>
      <p:sp>
        <p:nvSpPr>
          <p:cNvPr id="13" name="نجمة مكونة من 7 نقاط 12"/>
          <p:cNvSpPr/>
          <p:nvPr/>
        </p:nvSpPr>
        <p:spPr>
          <a:xfrm>
            <a:off x="9978579" y="1143217"/>
            <a:ext cx="1543151" cy="1204437"/>
          </a:xfrm>
          <a:prstGeom prst="star7">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التعميم</a:t>
            </a:r>
            <a:endParaRPr lang="ar-SA" sz="2400" b="1" dirty="0"/>
          </a:p>
        </p:txBody>
      </p:sp>
      <p:sp>
        <p:nvSpPr>
          <p:cNvPr id="14" name="تمرير عمودي 13"/>
          <p:cNvSpPr/>
          <p:nvPr/>
        </p:nvSpPr>
        <p:spPr>
          <a:xfrm>
            <a:off x="9672244" y="2347655"/>
            <a:ext cx="1849487" cy="4029604"/>
          </a:xfrm>
          <a:prstGeom prst="verticalScroll">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وهــو تعميــم الأفــكار علــى فئــة مــن النــاس مثــل: النــاس في هــذه الطائفــة لديهــم كفــر بــين . </a:t>
            </a:r>
          </a:p>
        </p:txBody>
      </p:sp>
      <p:sp>
        <p:nvSpPr>
          <p:cNvPr id="15" name="تمرير عمودي 14"/>
          <p:cNvSpPr/>
          <p:nvPr/>
        </p:nvSpPr>
        <p:spPr>
          <a:xfrm>
            <a:off x="7503459" y="2537280"/>
            <a:ext cx="2057400" cy="3839248"/>
          </a:xfrm>
          <a:prstGeom prst="verticalScroll">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وهــو إعطــاء الموضوعــات حجــم أكثــر مــن الــلازم مثل قرارات هذه الجهــة ســتدمر البلــد .</a:t>
            </a:r>
          </a:p>
        </p:txBody>
      </p:sp>
      <p:sp>
        <p:nvSpPr>
          <p:cNvPr id="16" name="تمرير عمودي 15"/>
          <p:cNvSpPr/>
          <p:nvPr/>
        </p:nvSpPr>
        <p:spPr>
          <a:xfrm>
            <a:off x="5398899" y="2736703"/>
            <a:ext cx="1960637" cy="3639825"/>
          </a:xfrm>
          <a:prstGeom prst="verticalScroll">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التقليــل مــن قيمــة الأشــياء الضخمــة : الأفعــال التــي أفعلهــا ليســت تخريــب ، أنــه إصــلاح</a:t>
            </a:r>
            <a:r>
              <a:rPr lang="ar-SA" sz="2800" b="1" dirty="0"/>
              <a:t>.</a:t>
            </a:r>
          </a:p>
        </p:txBody>
      </p:sp>
      <p:sp>
        <p:nvSpPr>
          <p:cNvPr id="17" name="تمرير عمودي 16"/>
          <p:cNvSpPr/>
          <p:nvPr/>
        </p:nvSpPr>
        <p:spPr>
          <a:xfrm>
            <a:off x="3300717" y="2890999"/>
            <a:ext cx="1947190" cy="3469823"/>
          </a:xfrm>
          <a:prstGeom prst="verticalScroll">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تصنيف الناس  إلى فئات مثل : </a:t>
            </a:r>
            <a:endParaRPr lang="ar-SA" sz="2000" b="1" dirty="0" smtClean="0"/>
          </a:p>
          <a:p>
            <a:pPr algn="ctr"/>
            <a:r>
              <a:rPr lang="ar-SA" sz="2000" b="1" dirty="0" smtClean="0"/>
              <a:t>هذا </a:t>
            </a:r>
            <a:r>
              <a:rPr lang="ar-SA" sz="2000" b="1" dirty="0"/>
              <a:t>الشخص  من فئة الفاسقين</a:t>
            </a:r>
            <a:r>
              <a:rPr lang="ar-SA" sz="2000" dirty="0"/>
              <a:t>. </a:t>
            </a:r>
          </a:p>
        </p:txBody>
      </p:sp>
      <p:sp>
        <p:nvSpPr>
          <p:cNvPr id="18" name="تمرير عمودي 17"/>
          <p:cNvSpPr/>
          <p:nvPr/>
        </p:nvSpPr>
        <p:spPr>
          <a:xfrm>
            <a:off x="1339402" y="3174132"/>
            <a:ext cx="1887892" cy="3202396"/>
          </a:xfrm>
          <a:prstGeom prst="verticalScroll">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استنتاجات غير موضوعية للإحداث ، دون دليل.</a:t>
            </a:r>
          </a:p>
        </p:txBody>
      </p:sp>
    </p:spTree>
    <p:extLst>
      <p:ext uri="{BB962C8B-B14F-4D97-AF65-F5344CB8AC3E}">
        <p14:creationId xmlns="" xmlns:p14="http://schemas.microsoft.com/office/powerpoint/2010/main" val="365501709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a:solidFill>
                  <a:srgbClr val="006600"/>
                </a:solidFill>
                <a:cs typeface="AdvertisingExtraBold" pitchFamily="2" charset="-78"/>
              </a:rPr>
              <a:t>بعض الأفكار التي يتبناها أصحاب الفكر الضال:</a:t>
            </a:r>
          </a:p>
        </p:txBody>
      </p:sp>
      <p:pic>
        <p:nvPicPr>
          <p:cNvPr id="9" name="عنصر نائب للمحتوى 8"/>
          <p:cNvPicPr>
            <a:picLocks noGrp="1" noChangeAspect="1"/>
          </p:cNvPicPr>
          <p:nvPr>
            <p:ph idx="1"/>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 xmlns:a14="http://schemas.microsoft.com/office/drawing/2010/main" val="0"/>
              </a:ext>
            </a:extLst>
          </a:blip>
          <a:stretch>
            <a:fillRect/>
          </a:stretch>
        </p:blipFill>
        <p:spPr>
          <a:xfrm>
            <a:off x="4667250" y="4273457"/>
            <a:ext cx="2857500" cy="2143125"/>
          </a:xfrm>
        </p:spPr>
      </p:pic>
      <p:sp>
        <p:nvSpPr>
          <p:cNvPr id="4" name="معين 3"/>
          <p:cNvSpPr/>
          <p:nvPr/>
        </p:nvSpPr>
        <p:spPr>
          <a:xfrm>
            <a:off x="5081585" y="1170461"/>
            <a:ext cx="2273955" cy="2193829"/>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الشخص الذي ماضيه أسود لا أمل في إصلاحه</a:t>
            </a:r>
          </a:p>
        </p:txBody>
      </p:sp>
      <p:sp>
        <p:nvSpPr>
          <p:cNvPr id="5" name="معين 4"/>
          <p:cNvSpPr/>
          <p:nvPr/>
        </p:nvSpPr>
        <p:spPr>
          <a:xfrm>
            <a:off x="1492624" y="3709228"/>
            <a:ext cx="2681537" cy="2343955"/>
          </a:xfrm>
          <a:prstGeom prst="diamon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الآخرين هم السبب في كل الكوارث التي تحدث</a:t>
            </a:r>
          </a:p>
        </p:txBody>
      </p:sp>
      <p:sp>
        <p:nvSpPr>
          <p:cNvPr id="6" name="معين 5"/>
          <p:cNvSpPr/>
          <p:nvPr/>
        </p:nvSpPr>
        <p:spPr>
          <a:xfrm>
            <a:off x="8191715" y="3873934"/>
            <a:ext cx="2646615" cy="2125461"/>
          </a:xfrm>
          <a:prstGeom prst="diamon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الناس أشرار  ويجب معاقبتهم </a:t>
            </a:r>
          </a:p>
        </p:txBody>
      </p:sp>
      <p:sp>
        <p:nvSpPr>
          <p:cNvPr id="7" name="معين 6"/>
          <p:cNvSpPr/>
          <p:nvPr/>
        </p:nvSpPr>
        <p:spPr>
          <a:xfrm>
            <a:off x="6741321" y="2437629"/>
            <a:ext cx="2644725" cy="2171633"/>
          </a:xfrm>
          <a:prstGeom prst="diamond">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هناك كارثة ستحدث إذا لم  تأت الأمور كما أتمنى</a:t>
            </a:r>
          </a:p>
        </p:txBody>
      </p:sp>
      <p:sp>
        <p:nvSpPr>
          <p:cNvPr id="8" name="معين 7"/>
          <p:cNvSpPr/>
          <p:nvPr/>
        </p:nvSpPr>
        <p:spPr>
          <a:xfrm>
            <a:off x="2998694" y="2281290"/>
            <a:ext cx="2656057" cy="2343955"/>
          </a:xfrm>
          <a:prstGeom prst="diamond">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لابد أن استعين بشخص أقوي منى لمواجهة مشاكلي</a:t>
            </a:r>
          </a:p>
        </p:txBody>
      </p:sp>
    </p:spTree>
    <p:extLst>
      <p:ext uri="{BB962C8B-B14F-4D97-AF65-F5344CB8AC3E}">
        <p14:creationId xmlns="" xmlns:p14="http://schemas.microsoft.com/office/powerpoint/2010/main" val="395413872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rotWithShape="1">
          <a:blip r:embed="rId2" cstate="print">
            <a:clrChange>
              <a:clrFrom>
                <a:srgbClr val="FFFFFF"/>
              </a:clrFrom>
              <a:clrTo>
                <a:srgbClr val="FFFFFF">
                  <a:alpha val="0"/>
                </a:srgbClr>
              </a:clrTo>
            </a:clrChange>
            <a:duotone>
              <a:prstClr val="black"/>
              <a:schemeClr val="accent5">
                <a:tint val="45000"/>
                <a:satMod val="400000"/>
              </a:schemeClr>
            </a:duotone>
          </a:blip>
          <a:srcRect l="28850" t="25230" r="28973" b="13798"/>
          <a:stretch/>
        </p:blipFill>
        <p:spPr>
          <a:xfrm>
            <a:off x="500130" y="596944"/>
            <a:ext cx="11191740" cy="6035675"/>
          </a:xfrm>
          <a:prstGeom prst="rect">
            <a:avLst/>
          </a:prstGeom>
        </p:spPr>
      </p:pic>
    </p:spTree>
    <p:extLst>
      <p:ext uri="{BB962C8B-B14F-4D97-AF65-F5344CB8AC3E}">
        <p14:creationId xmlns="" xmlns:p14="http://schemas.microsoft.com/office/powerpoint/2010/main" val="421011859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duotone>
              <a:prstClr val="black"/>
              <a:schemeClr val="accent5">
                <a:tint val="45000"/>
                <a:satMod val="400000"/>
              </a:schemeClr>
            </a:duotone>
          </a:blip>
          <a:srcRect l="27370" t="18423" r="29158" b="13798"/>
          <a:stretch/>
        </p:blipFill>
        <p:spPr>
          <a:xfrm>
            <a:off x="625699" y="592429"/>
            <a:ext cx="10913771" cy="5872766"/>
          </a:xfrm>
          <a:prstGeom prst="rect">
            <a:avLst/>
          </a:prstGeom>
        </p:spPr>
      </p:pic>
    </p:spTree>
    <p:extLst>
      <p:ext uri="{BB962C8B-B14F-4D97-AF65-F5344CB8AC3E}">
        <p14:creationId xmlns="" xmlns:p14="http://schemas.microsoft.com/office/powerpoint/2010/main" val="41177157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63440" y="365125"/>
            <a:ext cx="7178040" cy="5989955"/>
          </a:xfrm>
        </p:spPr>
        <p:txBody>
          <a:bodyPr>
            <a:normAutofit/>
          </a:bodyPr>
          <a:lstStyle/>
          <a:p>
            <a:r>
              <a:rPr lang="ar-SA" sz="4800" b="1" dirty="0" smtClean="0"/>
              <a:t>2- ضرورة الإنصات واحترام الرأي الآخر والابتعاد عن إحراجه لمحاولة إثبات رأي خاص أو شخصي وعند ضرورة المداخلة يفضل إضافة </a:t>
            </a:r>
            <a:br>
              <a:rPr lang="ar-SA" sz="4800" b="1" dirty="0" smtClean="0"/>
            </a:br>
            <a:r>
              <a:rPr lang="ar-SA" sz="4800" b="1" dirty="0" smtClean="0"/>
              <a:t>(في رأيي –في اعتقادي-أتوقع –</a:t>
            </a:r>
            <a:r>
              <a:rPr lang="ar-SA" sz="4800" b="1" dirty="0" err="1" smtClean="0"/>
              <a:t>ألخ</a:t>
            </a:r>
            <a:r>
              <a:rPr lang="ar-SA" sz="4800" b="1" dirty="0" smtClean="0"/>
              <a:t>....).</a:t>
            </a:r>
          </a:p>
        </p:txBody>
      </p:sp>
      <p:graphicFrame>
        <p:nvGraphicFramePr>
          <p:cNvPr id="22530" name="Object 12"/>
          <p:cNvGraphicFramePr>
            <a:graphicFrameLocks noChangeAspect="1"/>
          </p:cNvGraphicFramePr>
          <p:nvPr/>
        </p:nvGraphicFramePr>
        <p:xfrm>
          <a:off x="464820" y="365760"/>
          <a:ext cx="3992880" cy="6032818"/>
        </p:xfrm>
        <a:graphic>
          <a:graphicData uri="http://schemas.openxmlformats.org/presentationml/2006/ole">
            <p:oleObj spid="_x0000_s21506" name="Image" r:id="rId3" imgW="13536508" imgH="14120635" progId="">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800" dirty="0" smtClean="0">
                <a:solidFill>
                  <a:srgbClr val="C00000"/>
                </a:solidFill>
                <a:cs typeface="AdvertisingExtraBold" pitchFamily="2" charset="-78"/>
              </a:rPr>
              <a:t>نشاط 7</a:t>
            </a:r>
            <a:endParaRPr lang="ar-SA" sz="2800" dirty="0">
              <a:solidFill>
                <a:srgbClr val="C00000"/>
              </a:solidFill>
              <a:cs typeface="AdvertisingExtraBold" pitchFamily="2" charset="-78"/>
            </a:endParaRPr>
          </a:p>
        </p:txBody>
      </p:sp>
      <p:sp>
        <p:nvSpPr>
          <p:cNvPr id="3" name="عنصر نائب للمحتوى 2"/>
          <p:cNvSpPr>
            <a:spLocks noGrp="1"/>
          </p:cNvSpPr>
          <p:nvPr>
            <p:ph idx="1"/>
          </p:nvPr>
        </p:nvSpPr>
        <p:spPr/>
        <p:txBody>
          <a:bodyPr>
            <a:normAutofit/>
          </a:bodyPr>
          <a:lstStyle/>
          <a:p>
            <a:pPr>
              <a:lnSpc>
                <a:spcPct val="150000"/>
              </a:lnSpc>
            </a:pPr>
            <a:r>
              <a:rPr lang="ar-SA" sz="2000" b="1" dirty="0" smtClean="0">
                <a:cs typeface="AdvertisingMedium" pitchFamily="2" charset="-78"/>
              </a:rPr>
              <a:t>الهدف</a:t>
            </a:r>
            <a:r>
              <a:rPr lang="ar-SA" sz="2000" b="1" dirty="0">
                <a:cs typeface="AdvertisingMedium" pitchFamily="2" charset="-78"/>
              </a:rPr>
              <a:t>: تدريب الطلاب على تأجيل الحكم للاستكشاف (التغلب على الحكم المسبق ). ارشادات المدرب</a:t>
            </a:r>
            <a:r>
              <a:rPr lang="ar-SA" sz="2000" b="1" dirty="0" smtClean="0">
                <a:cs typeface="AdvertisingMedium" pitchFamily="2" charset="-78"/>
              </a:rPr>
              <a:t>:</a:t>
            </a:r>
          </a:p>
          <a:p>
            <a:pPr>
              <a:lnSpc>
                <a:spcPct val="150000"/>
              </a:lnSpc>
            </a:pPr>
            <a:r>
              <a:rPr lang="ar-SA" sz="2000" b="1" dirty="0" smtClean="0">
                <a:cs typeface="AdvertisingMedium" pitchFamily="2" charset="-78"/>
              </a:rPr>
              <a:t> أطلب من الطلاب </a:t>
            </a:r>
            <a:r>
              <a:rPr lang="ar-SA" sz="2000" b="1" dirty="0">
                <a:cs typeface="AdvertisingMedium" pitchFamily="2" charset="-78"/>
              </a:rPr>
              <a:t>النظــر إلــى  الصــورة التاليــة لمعــرف عــدد الوجــوه في الصــورة  </a:t>
            </a:r>
            <a:r>
              <a:rPr lang="ar-SA" sz="2000" b="1" dirty="0" smtClean="0">
                <a:cs typeface="AdvertisingMedium" pitchFamily="2" charset="-78"/>
              </a:rPr>
              <a:t>5 ثواني ثم غير الصورة</a:t>
            </a:r>
          </a:p>
          <a:p>
            <a:pPr>
              <a:lnSpc>
                <a:spcPct val="150000"/>
              </a:lnSpc>
            </a:pPr>
            <a:r>
              <a:rPr lang="ar-SA" sz="2000" b="1" dirty="0" smtClean="0">
                <a:cs typeface="AdvertisingMedium" pitchFamily="2" charset="-78"/>
              </a:rPr>
              <a:t>اطلــب مــنهم ثانية النظر الى الصورة و معرفة عدد الوجوه 10 ثواني ثم غير الصورة.</a:t>
            </a:r>
          </a:p>
          <a:p>
            <a:pPr>
              <a:lnSpc>
                <a:spcPct val="150000"/>
              </a:lnSpc>
            </a:pPr>
            <a:r>
              <a:rPr lang="ar-SA" sz="2000" b="1" dirty="0" smtClean="0">
                <a:cs typeface="AdvertisingMedium" pitchFamily="2" charset="-78"/>
              </a:rPr>
              <a:t>أطلب منهم ثالثة النظر الى الصورة و معرفة عدد الوجوه مع ثبات الصورة أمامهم .</a:t>
            </a:r>
          </a:p>
          <a:p>
            <a:pPr>
              <a:lnSpc>
                <a:spcPct val="150000"/>
              </a:lnSpc>
            </a:pPr>
            <a:r>
              <a:rPr lang="ar-SA" sz="2000" b="1" dirty="0" smtClean="0">
                <a:cs typeface="AdvertisingMedium" pitchFamily="2" charset="-78"/>
              </a:rPr>
              <a:t>أطلب من </a:t>
            </a:r>
            <a:r>
              <a:rPr lang="ar-SA" sz="2000" b="1" dirty="0">
                <a:cs typeface="AdvertisingMedium" pitchFamily="2" charset="-78"/>
              </a:rPr>
              <a:t>الطالب الذي ذكر أكبر عدد من الوجوه أن يوضح هذه </a:t>
            </a:r>
            <a:r>
              <a:rPr lang="ar-SA" sz="2000" b="1" dirty="0" smtClean="0">
                <a:cs typeface="AdvertisingMedium" pitchFamily="2" charset="-78"/>
              </a:rPr>
              <a:t>الوجوه.</a:t>
            </a:r>
          </a:p>
          <a:p>
            <a:pPr marL="0" indent="0" rtl="0">
              <a:lnSpc>
                <a:spcPct val="150000"/>
              </a:lnSpc>
              <a:buNone/>
            </a:pPr>
            <a:r>
              <a:rPr lang="ar-SA" sz="2000" b="1" dirty="0" smtClean="0">
                <a:cs typeface="AdvertisingMedium" pitchFamily="2" charset="-78"/>
              </a:rPr>
              <a:t> </a:t>
            </a:r>
            <a:r>
              <a:rPr lang="ar-SA" sz="2000" b="1" dirty="0">
                <a:cs typeface="AdvertisingMedium" pitchFamily="2" charset="-78"/>
              </a:rPr>
              <a:t>5 .علــق علــى أن تأجيــل الحكــم  مــع الزمــن يجعلــك تســتطيع أن تــرى الأمــور علــى حقيقتهــا</a:t>
            </a: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151083379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duotone>
              <a:prstClr val="black"/>
              <a:schemeClr val="accent5">
                <a:tint val="45000"/>
                <a:satMod val="400000"/>
              </a:schemeClr>
            </a:duotone>
          </a:blip>
          <a:srcRect l="30145" t="15463" r="31378" b="18534"/>
          <a:stretch/>
        </p:blipFill>
        <p:spPr>
          <a:xfrm>
            <a:off x="1687132" y="592429"/>
            <a:ext cx="8770513" cy="6143222"/>
          </a:xfrm>
          <a:prstGeom prst="rect">
            <a:avLst/>
          </a:prstGeom>
        </p:spPr>
      </p:pic>
    </p:spTree>
    <p:extLst>
      <p:ext uri="{BB962C8B-B14F-4D97-AF65-F5344CB8AC3E}">
        <p14:creationId xmlns="" xmlns:p14="http://schemas.microsoft.com/office/powerpoint/2010/main" val="115682297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800" dirty="0" smtClean="0">
                <a:solidFill>
                  <a:srgbClr val="C00000"/>
                </a:solidFill>
                <a:cs typeface="AdvertisingExtraBold" pitchFamily="2" charset="-78"/>
              </a:rPr>
              <a:t>نشاط 8</a:t>
            </a:r>
            <a:endParaRPr lang="ar-SA" sz="2800" dirty="0">
              <a:solidFill>
                <a:srgbClr val="C00000"/>
              </a:solidFill>
              <a:cs typeface="AdvertisingExtraBold" pitchFamily="2" charset="-78"/>
            </a:endParaRPr>
          </a:p>
        </p:txBody>
      </p:sp>
      <p:sp>
        <p:nvSpPr>
          <p:cNvPr id="3" name="عنصر نائب للمحتوى 2"/>
          <p:cNvSpPr>
            <a:spLocks noGrp="1"/>
          </p:cNvSpPr>
          <p:nvPr>
            <p:ph idx="1"/>
          </p:nvPr>
        </p:nvSpPr>
        <p:spPr>
          <a:xfrm>
            <a:off x="838200" y="1600200"/>
            <a:ext cx="10515600" cy="4869180"/>
          </a:xfrm>
        </p:spPr>
        <p:txBody>
          <a:bodyPr>
            <a:noAutofit/>
          </a:bodyPr>
          <a:lstStyle/>
          <a:p>
            <a:pPr>
              <a:lnSpc>
                <a:spcPct val="150000"/>
              </a:lnSpc>
            </a:pPr>
            <a:r>
              <a:rPr lang="ar-SA" sz="2400" b="1" dirty="0"/>
              <a:t>الهدف: تدريب الطلاب على الاستبصار بالنتائج السلبية للحكم المسبق </a:t>
            </a:r>
            <a:r>
              <a:rPr lang="ar-SA" sz="2400" b="1" dirty="0" smtClean="0"/>
              <a:t>.</a:t>
            </a:r>
          </a:p>
          <a:p>
            <a:pPr>
              <a:lnSpc>
                <a:spcPct val="150000"/>
              </a:lnSpc>
            </a:pPr>
            <a:r>
              <a:rPr lang="ar-SA" sz="2400" b="1" dirty="0" smtClean="0"/>
              <a:t>ارشادات </a:t>
            </a:r>
            <a:r>
              <a:rPr lang="ar-SA" sz="2400" b="1" dirty="0"/>
              <a:t>المدرب: </a:t>
            </a:r>
            <a:endParaRPr lang="ar-SA" sz="2400" b="1" dirty="0" smtClean="0"/>
          </a:p>
          <a:p>
            <a:pPr>
              <a:lnSpc>
                <a:spcPct val="150000"/>
              </a:lnSpc>
            </a:pPr>
            <a:r>
              <a:rPr lang="ar-SA" sz="2400" b="1" dirty="0" smtClean="0"/>
              <a:t>1 </a:t>
            </a:r>
            <a:r>
              <a:rPr lang="ar-SA" sz="2400" b="1" dirty="0"/>
              <a:t>.قدم للطلاب القصة التالية ، تقابــل شــخصان يقــود  كل منهمــا ســيارة ويســير بســرعة شــديدة ونظــر أحدهمــا مــن الشــباك وقــال في عجالــة (كلــب) ، تضايــق الرجــل الــذي ســمع هــذه الكلمــة وظــن أنهــا إهانــة وفكــر في متابعــة الرجــل للانتقــام منــه ،  وفجــأة وجــد كلبــا ميــت أمامــه في الطريــق</a:t>
            </a:r>
            <a:r>
              <a:rPr lang="ar-SA" sz="2400" b="1" dirty="0" smtClean="0"/>
              <a:t>.</a:t>
            </a:r>
          </a:p>
          <a:p>
            <a:pPr>
              <a:lnSpc>
                <a:spcPct val="150000"/>
              </a:lnSpc>
            </a:pPr>
            <a:r>
              <a:rPr lang="ar-SA" sz="2400" b="1" dirty="0" smtClean="0"/>
              <a:t> </a:t>
            </a:r>
            <a:r>
              <a:rPr lang="ar-SA" sz="2400" b="1" dirty="0"/>
              <a:t>2 .اطلب من الطلاب ذكر الرسائل التي وصلت لهم من هذه القصة 3 .اجمع الإجابات وعزز سلوك الطلاب.</a:t>
            </a: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b="1" dirty="0" smtClean="0"/>
              <a:t>5 دقائق</a:t>
            </a:r>
            <a:endParaRPr lang="ar-SA" b="1" dirty="0"/>
          </a:p>
        </p:txBody>
      </p:sp>
    </p:spTree>
    <p:extLst>
      <p:ext uri="{BB962C8B-B14F-4D97-AF65-F5344CB8AC3E}">
        <p14:creationId xmlns="" xmlns:p14="http://schemas.microsoft.com/office/powerpoint/2010/main" val="51167076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cstate="print">
            <a:clrChange>
              <a:clrFrom>
                <a:srgbClr val="FFFFFF"/>
              </a:clrFrom>
              <a:clrTo>
                <a:srgbClr val="FFFFFF">
                  <a:alpha val="0"/>
                </a:srgbClr>
              </a:clrTo>
            </a:clrChange>
            <a:duotone>
              <a:prstClr val="black"/>
              <a:schemeClr val="accent5">
                <a:tint val="45000"/>
                <a:satMod val="400000"/>
              </a:schemeClr>
            </a:duotone>
          </a:blip>
          <a:srcRect l="28665" t="18719" r="27679" b="6103"/>
          <a:stretch/>
        </p:blipFill>
        <p:spPr>
          <a:xfrm>
            <a:off x="838200" y="579549"/>
            <a:ext cx="10933090" cy="5950040"/>
          </a:xfrm>
          <a:prstGeom prst="rect">
            <a:avLst/>
          </a:prstGeom>
        </p:spPr>
      </p:pic>
    </p:spTree>
    <p:extLst>
      <p:ext uri="{BB962C8B-B14F-4D97-AF65-F5344CB8AC3E}">
        <p14:creationId xmlns="" xmlns:p14="http://schemas.microsoft.com/office/powerpoint/2010/main" val="241661666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C00000"/>
                </a:solidFill>
                <a:cs typeface="AdvertisingExtraBold" pitchFamily="2" charset="-78"/>
              </a:rPr>
              <a:t>نشاط 9</a:t>
            </a:r>
            <a:endParaRPr lang="ar-SA" sz="3200" dirty="0">
              <a:solidFill>
                <a:srgbClr val="C00000"/>
              </a:solidFill>
              <a:cs typeface="AdvertisingExtraBold" pitchFamily="2" charset="-78"/>
            </a:endParaRPr>
          </a:p>
        </p:txBody>
      </p:sp>
      <p:sp>
        <p:nvSpPr>
          <p:cNvPr id="6" name="مستطيل 5"/>
          <p:cNvSpPr/>
          <p:nvPr/>
        </p:nvSpPr>
        <p:spPr>
          <a:xfrm>
            <a:off x="859665" y="1387041"/>
            <a:ext cx="10701270" cy="3277820"/>
          </a:xfrm>
          <a:prstGeom prst="rect">
            <a:avLst/>
          </a:prstGeom>
        </p:spPr>
        <p:txBody>
          <a:bodyPr wrap="square">
            <a:spAutoFit/>
          </a:bodyPr>
          <a:lstStyle/>
          <a:p>
            <a:pPr>
              <a:lnSpc>
                <a:spcPct val="150000"/>
              </a:lnSpc>
            </a:pPr>
            <a:r>
              <a:rPr lang="ar-SA" sz="2000" b="1" dirty="0" smtClean="0"/>
              <a:t>الهدف</a:t>
            </a:r>
            <a:r>
              <a:rPr lang="ar-SA" sz="2000" b="1" dirty="0"/>
              <a:t>: اســتخراج الإحــكام المســبقة المرتبطــة ببعــض المواقــف الحياتيــة للطــلاب ومــا يصاحبهــا مــن مشــاعر ونتائــج علــى الســلوك وجعــل الطالــب يســتبصر بنتائــج هــذه الإحــكام ليتــدرب علــى الوعــي بهــا والتحكــم فيهــا وتغييرهــا</a:t>
            </a:r>
            <a:r>
              <a:rPr lang="ar-SA" sz="2000" b="1" dirty="0" smtClean="0"/>
              <a:t>.</a:t>
            </a:r>
          </a:p>
          <a:p>
            <a:pPr>
              <a:lnSpc>
                <a:spcPct val="150000"/>
              </a:lnSpc>
            </a:pPr>
            <a:r>
              <a:rPr lang="ar-SA" sz="2000" b="1" dirty="0" smtClean="0"/>
              <a:t> </a:t>
            </a:r>
            <a:r>
              <a:rPr lang="ar-SA" sz="2000" b="1" dirty="0"/>
              <a:t>ارشادات المدرب: </a:t>
            </a:r>
            <a:endParaRPr lang="ar-SA" sz="2000" b="1" dirty="0" smtClean="0"/>
          </a:p>
          <a:p>
            <a:pPr>
              <a:lnSpc>
                <a:spcPct val="150000"/>
              </a:lnSpc>
            </a:pPr>
            <a:r>
              <a:rPr lang="ar-SA" sz="2000" b="1" dirty="0" smtClean="0"/>
              <a:t>1 </a:t>
            </a:r>
            <a:r>
              <a:rPr lang="ar-SA" sz="2000" b="1" dirty="0"/>
              <a:t>.اطلــب مــن الطالــب أن يحــدد  مواقــف صــدرت منــه أفــكار عــن الآخريــن وكان نتيجتهــا أحــكام مســبقة ليــس عليهــا دليــل. </a:t>
            </a:r>
            <a:endParaRPr lang="ar-SA" sz="2000" b="1" dirty="0" smtClean="0"/>
          </a:p>
          <a:p>
            <a:pPr>
              <a:lnSpc>
                <a:spcPct val="150000"/>
              </a:lnSpc>
            </a:pPr>
            <a:r>
              <a:rPr lang="ar-SA" sz="2000" b="1" dirty="0" smtClean="0"/>
              <a:t>2 </a:t>
            </a:r>
            <a:r>
              <a:rPr lang="ar-SA" sz="2000" b="1" dirty="0"/>
              <a:t>.اطلــب مــن الطالــب تســجيل المواقــف والأفــكار المصاحبــة والشــعور ونتيجــة هــذا الموقــف كمــا بالجــدول التالــي </a:t>
            </a:r>
            <a:r>
              <a:rPr lang="ar-SA" sz="2000" b="1" dirty="0" smtClean="0"/>
              <a:t>:</a:t>
            </a:r>
          </a:p>
          <a:p>
            <a:pPr>
              <a:lnSpc>
                <a:spcPct val="150000"/>
              </a:lnSpc>
            </a:pPr>
            <a:endParaRPr lang="ar-SA" b="1" dirty="0">
              <a:cs typeface="AdvertisingMedium" pitchFamily="2" charset="-78"/>
            </a:endParaRPr>
          </a:p>
        </p:txBody>
      </p:sp>
      <p:graphicFrame>
        <p:nvGraphicFramePr>
          <p:cNvPr id="8" name="عنصر نائب للمحتوى 7"/>
          <p:cNvGraphicFramePr>
            <a:graphicFrameLocks noGrp="1"/>
          </p:cNvGraphicFramePr>
          <p:nvPr>
            <p:ph idx="1"/>
            <p:extLst>
              <p:ext uri="{D42A27DB-BD31-4B8C-83A1-F6EECF244321}">
                <p14:modId xmlns="" xmlns:p14="http://schemas.microsoft.com/office/powerpoint/2010/main" val="1168360120"/>
              </p:ext>
            </p:extLst>
          </p:nvPr>
        </p:nvGraphicFramePr>
        <p:xfrm>
          <a:off x="460955" y="4709159"/>
          <a:ext cx="10985680" cy="1280160"/>
        </p:xfrm>
        <a:graphic>
          <a:graphicData uri="http://schemas.openxmlformats.org/drawingml/2006/table">
            <a:tbl>
              <a:tblPr rtl="1" firstRow="1" bandRow="1">
                <a:tableStyleId>{5C22544A-7EE6-4342-B048-85BDC9FD1C3A}</a:tableStyleId>
              </a:tblPr>
              <a:tblGrid>
                <a:gridCol w="2746420"/>
                <a:gridCol w="2665175"/>
                <a:gridCol w="2827665"/>
                <a:gridCol w="2746420"/>
              </a:tblGrid>
              <a:tr h="86541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t>مواقف أصدرت فيها أحكام متعجلة دون دليل</a:t>
                      </a:r>
                    </a:p>
                    <a:p>
                      <a:pPr algn="ctr" rtl="1"/>
                      <a:endParaRPr lang="ar-SA" dirty="0" smtClean="0"/>
                    </a:p>
                  </a:txBody>
                  <a:tcPr/>
                </a:tc>
                <a:tc>
                  <a:txBody>
                    <a:bodyPr/>
                    <a:lstStyle/>
                    <a:p>
                      <a:pPr algn="ctr" rtl="1"/>
                      <a:r>
                        <a:rPr lang="ar-SA" dirty="0" smtClean="0"/>
                        <a:t>الحكم أو الفكرة </a:t>
                      </a:r>
                      <a:endParaRPr lang="ar-SA" dirty="0"/>
                    </a:p>
                  </a:txBody>
                  <a:tcPr/>
                </a:tc>
                <a:tc>
                  <a:txBody>
                    <a:bodyPr/>
                    <a:lstStyle/>
                    <a:p>
                      <a:pPr algn="ctr" rtl="1"/>
                      <a:r>
                        <a:rPr lang="ar-SA" dirty="0" smtClean="0"/>
                        <a:t>المشاعر عن الفكرة </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t>نتيجة الحكم</a:t>
                      </a:r>
                      <a:endParaRPr lang="ar-SA" dirty="0"/>
                    </a:p>
                  </a:txBody>
                  <a:tcPr/>
                </a:tc>
              </a:tr>
              <a:tr h="346166">
                <a:tc>
                  <a:txBody>
                    <a:bodyPr/>
                    <a:lstStyle/>
                    <a:p>
                      <a:pPr rtl="1"/>
                      <a:endParaRPr lang="ar-SA" dirty="0"/>
                    </a:p>
                  </a:txBody>
                  <a:tcPr/>
                </a:tc>
                <a:tc>
                  <a:txBody>
                    <a:bodyPr/>
                    <a:lstStyle/>
                    <a:p>
                      <a:pPr rtl="1"/>
                      <a:endParaRPr lang="ar-SA"/>
                    </a:p>
                  </a:txBody>
                  <a:tcPr/>
                </a:tc>
                <a:tc>
                  <a:txBody>
                    <a:bodyPr/>
                    <a:lstStyle/>
                    <a:p>
                      <a:pPr rtl="1"/>
                      <a:endParaRPr lang="ar-SA" dirty="0"/>
                    </a:p>
                  </a:txBody>
                  <a:tcPr/>
                </a:tc>
                <a:tc>
                  <a:txBody>
                    <a:bodyPr/>
                    <a:lstStyle/>
                    <a:p>
                      <a:pPr rtl="1"/>
                      <a:endParaRPr lang="ar-SA" dirty="0"/>
                    </a:p>
                  </a:txBody>
                  <a:tcPr/>
                </a:tc>
              </a:tr>
            </a:tbl>
          </a:graphicData>
        </a:graphic>
      </p:graphicFrame>
      <p:sp>
        <p:nvSpPr>
          <p:cNvPr id="9" name="مستطيل 8"/>
          <p:cNvSpPr/>
          <p:nvPr/>
        </p:nvSpPr>
        <p:spPr>
          <a:xfrm>
            <a:off x="5683447" y="5985966"/>
            <a:ext cx="5944673" cy="872034"/>
          </a:xfrm>
          <a:prstGeom prst="rect">
            <a:avLst/>
          </a:prstGeom>
        </p:spPr>
        <p:txBody>
          <a:bodyPr wrap="square">
            <a:spAutoFit/>
          </a:bodyPr>
          <a:lstStyle/>
          <a:p>
            <a:pPr>
              <a:lnSpc>
                <a:spcPct val="150000"/>
              </a:lnSpc>
            </a:pPr>
            <a:r>
              <a:rPr lang="ar-SA" b="1" dirty="0"/>
              <a:t>3 .قم بجمع الإجابات ومناقشتها مع الطلاب. </a:t>
            </a:r>
            <a:endParaRPr lang="ar-SA" b="1" dirty="0" smtClean="0"/>
          </a:p>
          <a:p>
            <a:pPr>
              <a:lnSpc>
                <a:spcPct val="150000"/>
              </a:lnSpc>
            </a:pPr>
            <a:r>
              <a:rPr lang="ar-SA" b="1" dirty="0" smtClean="0"/>
              <a:t>4 </a:t>
            </a:r>
            <a:r>
              <a:rPr lang="ar-SA" b="1" dirty="0"/>
              <a:t>.عزز الإجابات أمام الآخرين.</a:t>
            </a:r>
          </a:p>
        </p:txBody>
      </p:sp>
      <p:pic>
        <p:nvPicPr>
          <p:cNvPr id="7" name="صورة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10" name="مربع نص 9"/>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384537753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C00000"/>
                </a:solidFill>
                <a:cs typeface="AdvertisingExtraBold" pitchFamily="2" charset="-78"/>
              </a:rPr>
              <a:t>حلقات نقاش</a:t>
            </a:r>
            <a:br>
              <a:rPr lang="ar-SA" sz="3200" dirty="0" smtClean="0">
                <a:solidFill>
                  <a:srgbClr val="C00000"/>
                </a:solidFill>
                <a:cs typeface="AdvertisingExtraBold" pitchFamily="2" charset="-78"/>
              </a:rPr>
            </a:br>
            <a:r>
              <a:rPr lang="ar-SA" sz="3200" dirty="0" smtClean="0">
                <a:solidFill>
                  <a:srgbClr val="C00000"/>
                </a:solidFill>
                <a:cs typeface="AdvertisingExtraBold" pitchFamily="2" charset="-78"/>
              </a:rPr>
              <a:t>نشاط 11</a:t>
            </a:r>
            <a:endParaRPr lang="ar-SA" sz="3200" dirty="0">
              <a:solidFill>
                <a:srgbClr val="C00000"/>
              </a:solidFill>
              <a:cs typeface="AdvertisingExtraBold" pitchFamily="2" charset="-78"/>
            </a:endParaRPr>
          </a:p>
        </p:txBody>
      </p:sp>
      <p:sp>
        <p:nvSpPr>
          <p:cNvPr id="3" name="عنصر نائب للمحتوى 2"/>
          <p:cNvSpPr>
            <a:spLocks noGrp="1"/>
          </p:cNvSpPr>
          <p:nvPr>
            <p:ph idx="1"/>
          </p:nvPr>
        </p:nvSpPr>
        <p:spPr>
          <a:xfrm>
            <a:off x="430306" y="1825624"/>
            <a:ext cx="11443447" cy="4666615"/>
          </a:xfrm>
        </p:spPr>
        <p:txBody>
          <a:bodyPr>
            <a:normAutofit/>
          </a:bodyPr>
          <a:lstStyle/>
          <a:p>
            <a:pPr>
              <a:lnSpc>
                <a:spcPct val="150000"/>
              </a:lnSpc>
            </a:pPr>
            <a:r>
              <a:rPr lang="ar-SA" sz="3200" b="1" dirty="0"/>
              <a:t>عن على بن أبى طالب رضى الله عنه أن </a:t>
            </a:r>
            <a:r>
              <a:rPr lang="ar-SA" sz="3200" b="1" dirty="0" smtClean="0"/>
              <a:t>رجلا سعى إليه برجل « أي نقل كلاماً عنه</a:t>
            </a:r>
          </a:p>
          <a:p>
            <a:pPr>
              <a:lnSpc>
                <a:spcPct val="150000"/>
              </a:lnSpc>
              <a:buNone/>
            </a:pPr>
            <a:r>
              <a:rPr lang="ar-SA" sz="3200" b="1" dirty="0" smtClean="0"/>
              <a:t> في حق عليّ» فقال </a:t>
            </a:r>
            <a:r>
              <a:rPr lang="ar-SA" sz="3200" b="1" dirty="0"/>
              <a:t>له </a:t>
            </a:r>
            <a:r>
              <a:rPr lang="ar-SA" sz="3200" b="1" dirty="0" smtClean="0"/>
              <a:t>: يا </a:t>
            </a:r>
            <a:r>
              <a:rPr lang="ar-SA" sz="3200" b="1" dirty="0"/>
              <a:t>هذا نحن نسأل عما قلت, فإن كنت </a:t>
            </a:r>
            <a:r>
              <a:rPr lang="ar-SA" sz="3200" b="1" dirty="0" smtClean="0"/>
              <a:t>صادقاً </a:t>
            </a:r>
            <a:r>
              <a:rPr lang="ar-SA" sz="3200" b="1" dirty="0"/>
              <a:t>مقتناك, وإن كنت </a:t>
            </a:r>
            <a:r>
              <a:rPr lang="ar-SA" sz="3200" b="1" dirty="0" smtClean="0"/>
              <a:t>كاذباً </a:t>
            </a:r>
            <a:r>
              <a:rPr lang="ar-SA" sz="3200" b="1" dirty="0"/>
              <a:t>عاقبناك, وإن شئت أن نقيلك أقلناك, فقال :أقلني يا أمير المؤمنين. </a:t>
            </a:r>
            <a:endParaRPr lang="ar-SA" sz="3200" b="1" dirty="0" smtClean="0"/>
          </a:p>
          <a:p>
            <a:pPr marL="0" indent="0">
              <a:lnSpc>
                <a:spcPct val="150000"/>
              </a:lnSpc>
              <a:buNone/>
            </a:pPr>
            <a:r>
              <a:rPr lang="ar-SA" sz="3200" b="1" dirty="0" smtClean="0"/>
              <a:t>   كيف </a:t>
            </a:r>
            <a:r>
              <a:rPr lang="ar-SA" sz="3200" b="1" dirty="0"/>
              <a:t>نربي الجيل على التثبت  ؟ " المنهجية في استقبال الحدث ونقله ونشره " </a:t>
            </a: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b="1" dirty="0" smtClean="0"/>
              <a:t>5 دقائق</a:t>
            </a:r>
            <a:endParaRPr lang="ar-SA" b="1" dirty="0"/>
          </a:p>
        </p:txBody>
      </p:sp>
    </p:spTree>
    <p:extLst>
      <p:ext uri="{BB962C8B-B14F-4D97-AF65-F5344CB8AC3E}">
        <p14:creationId xmlns="" xmlns:p14="http://schemas.microsoft.com/office/powerpoint/2010/main" val="129742706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smtClean="0">
                <a:solidFill>
                  <a:srgbClr val="C00000"/>
                </a:solidFill>
                <a:cs typeface="AdvertisingExtraBold" pitchFamily="2" charset="-78"/>
              </a:rPr>
              <a:t>نشاط 10</a:t>
            </a:r>
            <a:endParaRPr lang="ar-SA" sz="3600" dirty="0">
              <a:solidFill>
                <a:srgbClr val="C00000"/>
              </a:solidFill>
              <a:cs typeface="AdvertisingExtraBold" pitchFamily="2" charset="-78"/>
            </a:endParaRPr>
          </a:p>
        </p:txBody>
      </p:sp>
      <p:graphicFrame>
        <p:nvGraphicFramePr>
          <p:cNvPr id="6" name="عنصر نائب للمحتوى 5"/>
          <p:cNvGraphicFramePr>
            <a:graphicFrameLocks noGrp="1"/>
          </p:cNvGraphicFramePr>
          <p:nvPr>
            <p:ph idx="1"/>
            <p:extLst>
              <p:ext uri="{D42A27DB-BD31-4B8C-83A1-F6EECF244321}">
                <p14:modId xmlns="" xmlns:p14="http://schemas.microsoft.com/office/powerpoint/2010/main" val="3891836861"/>
              </p:ext>
            </p:extLst>
          </p:nvPr>
        </p:nvGraphicFramePr>
        <p:xfrm>
          <a:off x="279400" y="1684220"/>
          <a:ext cx="11684000" cy="4475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b="1" dirty="0" smtClean="0"/>
              <a:t>5 دقائق</a:t>
            </a:r>
            <a:endParaRPr lang="ar-SA" b="1" dirty="0"/>
          </a:p>
        </p:txBody>
      </p:sp>
    </p:spTree>
    <p:extLst>
      <p:ext uri="{BB962C8B-B14F-4D97-AF65-F5344CB8AC3E}">
        <p14:creationId xmlns="" xmlns:p14="http://schemas.microsoft.com/office/powerpoint/2010/main" val="215171156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941294" y="766482"/>
            <a:ext cx="10367682" cy="54460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365418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dirty="0" smtClean="0">
                <a:solidFill>
                  <a:srgbClr val="C00000"/>
                </a:solidFill>
                <a:cs typeface="AdvertisingExtraBold" pitchFamily="2" charset="-78"/>
              </a:rPr>
              <a:t>نشاط 11</a:t>
            </a:r>
            <a:endParaRPr lang="ar-SA" dirty="0">
              <a:solidFill>
                <a:srgbClr val="C00000"/>
              </a:solidFill>
              <a:cs typeface="AdvertisingExtraBold" pitchFamily="2" charset="-78"/>
            </a:endParaRPr>
          </a:p>
        </p:txBody>
      </p:sp>
      <p:graphicFrame>
        <p:nvGraphicFramePr>
          <p:cNvPr id="6" name="عنصر نائب للمحتوى 5"/>
          <p:cNvGraphicFramePr>
            <a:graphicFrameLocks noGrp="1"/>
          </p:cNvGraphicFramePr>
          <p:nvPr>
            <p:ph idx="1"/>
            <p:extLst>
              <p:ext uri="{D42A27DB-BD31-4B8C-83A1-F6EECF244321}">
                <p14:modId xmlns="" xmlns:p14="http://schemas.microsoft.com/office/powerpoint/2010/main" val="4098079784"/>
              </p:ext>
            </p:extLst>
          </p:nvPr>
        </p:nvGraphicFramePr>
        <p:xfrm>
          <a:off x="0" y="1942121"/>
          <a:ext cx="11512445" cy="455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54148386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smtClean="0">
                <a:solidFill>
                  <a:srgbClr val="C00000"/>
                </a:solidFill>
                <a:cs typeface="AdvertisingExtraBold" pitchFamily="2" charset="-78"/>
              </a:rPr>
              <a:t>نشاط 12</a:t>
            </a:r>
            <a:endParaRPr lang="ar-SA" sz="3600" dirty="0">
              <a:solidFill>
                <a:srgbClr val="C00000"/>
              </a:solidFill>
              <a:cs typeface="AdvertisingExtraBold" pitchFamily="2" charset="-78"/>
            </a:endParaRPr>
          </a:p>
        </p:txBody>
      </p:sp>
      <p:sp>
        <p:nvSpPr>
          <p:cNvPr id="3" name="عنصر نائب للمحتوى 2"/>
          <p:cNvSpPr>
            <a:spLocks noGrp="1"/>
          </p:cNvSpPr>
          <p:nvPr>
            <p:ph idx="1"/>
          </p:nvPr>
        </p:nvSpPr>
        <p:spPr/>
        <p:txBody>
          <a:bodyPr/>
          <a:lstStyle/>
          <a:p>
            <a:pPr marL="0" indent="0">
              <a:buNone/>
            </a:pPr>
            <a:r>
              <a:rPr lang="ar-SA" dirty="0" smtClean="0"/>
              <a:t> </a:t>
            </a:r>
            <a:endParaRPr lang="ar-SA" dirty="0"/>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b="1" dirty="0" smtClean="0"/>
              <a:t>5 دقائق</a:t>
            </a:r>
            <a:endParaRPr lang="ar-SA" b="1" dirty="0"/>
          </a:p>
        </p:txBody>
      </p:sp>
      <p:graphicFrame>
        <p:nvGraphicFramePr>
          <p:cNvPr id="6" name="رسم تخطيطي 5"/>
          <p:cNvGraphicFramePr/>
          <p:nvPr>
            <p:extLst>
              <p:ext uri="{D42A27DB-BD31-4B8C-83A1-F6EECF244321}">
                <p14:modId xmlns="" xmlns:p14="http://schemas.microsoft.com/office/powerpoint/2010/main" val="2604208290"/>
              </p:ext>
            </p:extLst>
          </p:nvPr>
        </p:nvGraphicFramePr>
        <p:xfrm>
          <a:off x="546100" y="1464006"/>
          <a:ext cx="11303000" cy="4619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511552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5153" y="228601"/>
            <a:ext cx="11725835" cy="1462088"/>
          </a:xfrm>
        </p:spPr>
        <p:txBody>
          <a:bodyPr>
            <a:normAutofit fontScale="90000"/>
          </a:bodyPr>
          <a:lstStyle/>
          <a:p>
            <a:r>
              <a:rPr lang="ar-SA" b="1" dirty="0" smtClean="0"/>
              <a:t>3- في حالة كثرة أو إطالة المداخلات أو تداول الأحاديث الجانبية يجب تقبل المقاطعة والتوقف فور سماع صوت الجرس الذي تطلقه المدربة.  </a:t>
            </a:r>
          </a:p>
        </p:txBody>
      </p:sp>
      <p:pic>
        <p:nvPicPr>
          <p:cNvPr id="4" name="عنصر نائب للمحتوى 3" descr="تنزيل.jpg"/>
          <p:cNvPicPr>
            <a:picLocks noGrp="1" noChangeAspect="1"/>
          </p:cNvPicPr>
          <p:nvPr>
            <p:ph idx="1"/>
          </p:nvPr>
        </p:nvPicPr>
        <p:blipFill>
          <a:blip r:embed="rId2" cstate="print"/>
          <a:stretch>
            <a:fillRect/>
          </a:stretch>
        </p:blipFill>
        <p:spPr>
          <a:xfrm>
            <a:off x="457201" y="1828800"/>
            <a:ext cx="5737860" cy="4411980"/>
          </a:xfrm>
        </p:spPr>
      </p:pic>
      <p:pic>
        <p:nvPicPr>
          <p:cNvPr id="5" name="صورة 4" descr="images.png"/>
          <p:cNvPicPr>
            <a:picLocks noChangeAspect="1"/>
          </p:cNvPicPr>
          <p:nvPr/>
        </p:nvPicPr>
        <p:blipFill>
          <a:blip r:embed="rId3" cstate="print"/>
          <a:stretch>
            <a:fillRect/>
          </a:stretch>
        </p:blipFill>
        <p:spPr>
          <a:xfrm>
            <a:off x="6560820" y="1851660"/>
            <a:ext cx="5257799" cy="441197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solidFill>
                  <a:srgbClr val="C00000"/>
                </a:solidFill>
                <a:cs typeface="AdvertisingExtraBold" pitchFamily="2" charset="-78"/>
              </a:rPr>
              <a:t>نشاط 13</a:t>
            </a:r>
            <a:endParaRPr lang="ar-SA" sz="3200" dirty="0">
              <a:solidFill>
                <a:srgbClr val="C00000"/>
              </a:solidFill>
              <a:cs typeface="AdvertisingExtraBold" pitchFamily="2" charset="-78"/>
            </a:endParaRPr>
          </a:p>
        </p:txBody>
      </p:sp>
      <p:graphicFrame>
        <p:nvGraphicFramePr>
          <p:cNvPr id="6" name="عنصر نائب للمحتوى 5"/>
          <p:cNvGraphicFramePr>
            <a:graphicFrameLocks noGrp="1"/>
          </p:cNvGraphicFramePr>
          <p:nvPr>
            <p:ph idx="1"/>
            <p:extLst>
              <p:ext uri="{D42A27DB-BD31-4B8C-83A1-F6EECF244321}">
                <p14:modId xmlns="" xmlns:p14="http://schemas.microsoft.com/office/powerpoint/2010/main" val="797626399"/>
              </p:ext>
            </p:extLst>
          </p:nvPr>
        </p:nvGraphicFramePr>
        <p:xfrm>
          <a:off x="964940" y="1464006"/>
          <a:ext cx="10515600" cy="4578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b="1" dirty="0" smtClean="0"/>
              <a:t>5 دقائق</a:t>
            </a:r>
            <a:endParaRPr lang="ar-SA" b="1" dirty="0"/>
          </a:p>
        </p:txBody>
      </p:sp>
    </p:spTree>
    <p:extLst>
      <p:ext uri="{BB962C8B-B14F-4D97-AF65-F5344CB8AC3E}">
        <p14:creationId xmlns="" xmlns:p14="http://schemas.microsoft.com/office/powerpoint/2010/main" val="151880752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smtClean="0">
                <a:solidFill>
                  <a:srgbClr val="C00000"/>
                </a:solidFill>
                <a:cs typeface="AdvertisingExtraBold" pitchFamily="2" charset="-78"/>
              </a:rPr>
              <a:t>نشاط 14</a:t>
            </a:r>
            <a:endParaRPr lang="ar-SA" sz="3600" dirty="0">
              <a:solidFill>
                <a:srgbClr val="C00000"/>
              </a:solidFill>
              <a:cs typeface="AdvertisingExtraBold" pitchFamily="2" charset="-78"/>
            </a:endParaRPr>
          </a:p>
        </p:txBody>
      </p:sp>
      <p:graphicFrame>
        <p:nvGraphicFramePr>
          <p:cNvPr id="6" name="عنصر نائب للمحتوى 5"/>
          <p:cNvGraphicFramePr>
            <a:graphicFrameLocks noGrp="1"/>
          </p:cNvGraphicFramePr>
          <p:nvPr>
            <p:ph idx="1"/>
            <p:extLst>
              <p:ext uri="{D42A27DB-BD31-4B8C-83A1-F6EECF244321}">
                <p14:modId xmlns="" xmlns:p14="http://schemas.microsoft.com/office/powerpoint/2010/main" val="2955843030"/>
              </p:ext>
            </p:extLst>
          </p:nvPr>
        </p:nvGraphicFramePr>
        <p:xfrm>
          <a:off x="0" y="548640"/>
          <a:ext cx="12192000" cy="630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757965" y="674183"/>
            <a:ext cx="1815921" cy="400110"/>
          </a:xfrm>
          <a:prstGeom prst="rect">
            <a:avLst/>
          </a:prstGeom>
          <a:noFill/>
        </p:spPr>
        <p:txBody>
          <a:bodyPr wrap="square" rtlCol="1">
            <a:spAutoFit/>
          </a:bodyPr>
          <a:lstStyle/>
          <a:p>
            <a:r>
              <a:rPr lang="ar-SA" sz="2000" b="1" dirty="0" smtClean="0"/>
              <a:t>5 دقائق</a:t>
            </a:r>
            <a:endParaRPr lang="ar-SA" sz="2000" b="1" dirty="0"/>
          </a:p>
        </p:txBody>
      </p:sp>
    </p:spTree>
    <p:extLst>
      <p:ext uri="{BB962C8B-B14F-4D97-AF65-F5344CB8AC3E}">
        <p14:creationId xmlns="" xmlns:p14="http://schemas.microsoft.com/office/powerpoint/2010/main" val="78644120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 xmlns:p14="http://schemas.microsoft.com/office/powerpoint/2010/main" val="414833309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2783066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99975"/>
            <a:ext cx="10515600" cy="1325563"/>
          </a:xfrm>
        </p:spPr>
        <p:txBody>
          <a:bodyPr/>
          <a:lstStyle/>
          <a:p>
            <a:r>
              <a:rPr lang="ar-SA" dirty="0" smtClean="0">
                <a:solidFill>
                  <a:srgbClr val="C00000"/>
                </a:solidFill>
                <a:cs typeface="AdvertisingExtraBold" pitchFamily="2" charset="-78"/>
              </a:rPr>
              <a:t>نشاط 15</a:t>
            </a:r>
            <a:endParaRPr lang="ar-SA" dirty="0">
              <a:solidFill>
                <a:srgbClr val="C00000"/>
              </a:solidFill>
              <a:cs typeface="AdvertisingExtraBold" pitchFamily="2" charset="-78"/>
            </a:endParaRPr>
          </a:p>
        </p:txBody>
      </p:sp>
      <p:sp>
        <p:nvSpPr>
          <p:cNvPr id="3" name="عنصر نائب للمحتوى 2"/>
          <p:cNvSpPr>
            <a:spLocks noGrp="1"/>
          </p:cNvSpPr>
          <p:nvPr>
            <p:ph idx="1"/>
          </p:nvPr>
        </p:nvSpPr>
        <p:spPr>
          <a:xfrm>
            <a:off x="838200" y="1525538"/>
            <a:ext cx="10515600" cy="4351338"/>
          </a:xfrm>
        </p:spPr>
        <p:txBody>
          <a:bodyPr/>
          <a:lstStyle/>
          <a:p>
            <a:endParaRPr lang="ar-SA" dirty="0"/>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8849" y="635904"/>
            <a:ext cx="987077" cy="840981"/>
          </a:xfrm>
          <a:prstGeom prst="rect">
            <a:avLst/>
          </a:prstGeom>
        </p:spPr>
      </p:pic>
      <p:sp>
        <p:nvSpPr>
          <p:cNvPr id="5" name="مربع نص 4"/>
          <p:cNvSpPr txBox="1"/>
          <p:nvPr/>
        </p:nvSpPr>
        <p:spPr>
          <a:xfrm>
            <a:off x="1880316" y="856119"/>
            <a:ext cx="1815921" cy="369332"/>
          </a:xfrm>
          <a:prstGeom prst="rect">
            <a:avLst/>
          </a:prstGeom>
          <a:noFill/>
        </p:spPr>
        <p:txBody>
          <a:bodyPr wrap="square" rtlCol="1">
            <a:spAutoFit/>
          </a:bodyPr>
          <a:lstStyle/>
          <a:p>
            <a:r>
              <a:rPr lang="ar-SA" dirty="0" smtClean="0"/>
              <a:t>5 دقائق</a:t>
            </a:r>
            <a:endParaRPr lang="ar-SA" dirty="0"/>
          </a:p>
        </p:txBody>
      </p:sp>
      <p:graphicFrame>
        <p:nvGraphicFramePr>
          <p:cNvPr id="6" name="رسم تخطيطي 5"/>
          <p:cNvGraphicFramePr/>
          <p:nvPr>
            <p:extLst>
              <p:ext uri="{D42A27DB-BD31-4B8C-83A1-F6EECF244321}">
                <p14:modId xmlns="" xmlns:p14="http://schemas.microsoft.com/office/powerpoint/2010/main" val="3888697162"/>
              </p:ext>
            </p:extLst>
          </p:nvPr>
        </p:nvGraphicFramePr>
        <p:xfrm>
          <a:off x="928352" y="1525538"/>
          <a:ext cx="9864144" cy="461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9068163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تعدد المستندات 3"/>
          <p:cNvSpPr/>
          <p:nvPr/>
        </p:nvSpPr>
        <p:spPr>
          <a:xfrm>
            <a:off x="591671" y="1331259"/>
            <a:ext cx="11376211" cy="5526741"/>
          </a:xfrm>
          <a:prstGeom prst="flowChartMultidocumen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r>
              <a:rPr lang="ar-SA" b="1" dirty="0" smtClean="0">
                <a:solidFill>
                  <a:srgbClr val="C00000"/>
                </a:solidFill>
                <a:cs typeface="AdvertisingExtraBold" pitchFamily="2" charset="-78"/>
              </a:rPr>
              <a:t>الارهاب</a:t>
            </a:r>
            <a:endParaRPr lang="ar-SA" b="1" dirty="0">
              <a:solidFill>
                <a:srgbClr val="C00000"/>
              </a:solidFill>
              <a:cs typeface="AdvertisingExtraBold" pitchFamily="2" charset="-78"/>
            </a:endParaRPr>
          </a:p>
        </p:txBody>
      </p:sp>
      <p:sp>
        <p:nvSpPr>
          <p:cNvPr id="3" name="عنصر نائب للمحتوى 2"/>
          <p:cNvSpPr>
            <a:spLocks noGrp="1"/>
          </p:cNvSpPr>
          <p:nvPr>
            <p:ph idx="1"/>
          </p:nvPr>
        </p:nvSpPr>
        <p:spPr>
          <a:xfrm>
            <a:off x="537883" y="1516343"/>
            <a:ext cx="11099202" cy="4351338"/>
          </a:xfrm>
        </p:spPr>
        <p:txBody>
          <a:bodyPr>
            <a:normAutofit/>
          </a:bodyPr>
          <a:lstStyle/>
          <a:p>
            <a:r>
              <a:rPr lang="ar-SA" sz="4000" b="1" dirty="0">
                <a:solidFill>
                  <a:schemeClr val="bg1"/>
                </a:solidFill>
                <a:cs typeface="AdvertisingBold" pitchFamily="2" charset="-78"/>
              </a:rPr>
              <a:t>معنى الإرهاب </a:t>
            </a:r>
            <a:r>
              <a:rPr lang="ar-SA" sz="4000" b="1" dirty="0" smtClean="0">
                <a:solidFill>
                  <a:schemeClr val="bg1"/>
                </a:solidFill>
                <a:cs typeface="AdvertisingBold" pitchFamily="2" charset="-78"/>
              </a:rPr>
              <a:t>لغة</a:t>
            </a:r>
            <a:endParaRPr lang="ar-SA" sz="4000" b="1" dirty="0">
              <a:solidFill>
                <a:schemeClr val="bg1"/>
              </a:solidFill>
              <a:cs typeface="AdvertisingBold" pitchFamily="2" charset="-78"/>
            </a:endParaRPr>
          </a:p>
          <a:p>
            <a:r>
              <a:rPr lang="ar-SA" sz="4000" b="1" dirty="0">
                <a:solidFill>
                  <a:schemeClr val="bg1"/>
                </a:solidFill>
                <a:cs typeface="AdvertisingBold" pitchFamily="2" charset="-78"/>
              </a:rPr>
              <a:t>مصدر مأخوذ من رَهب كعلم يرهب </a:t>
            </a:r>
            <a:r>
              <a:rPr lang="ar-SA" sz="4000" b="1" dirty="0" smtClean="0">
                <a:solidFill>
                  <a:schemeClr val="bg1"/>
                </a:solidFill>
                <a:cs typeface="AdvertisingBold" pitchFamily="2" charset="-78"/>
              </a:rPr>
              <a:t>رهباً ورهباناً </a:t>
            </a:r>
            <a:r>
              <a:rPr lang="ar-SA" sz="4000" b="1" dirty="0" err="1" smtClean="0">
                <a:solidFill>
                  <a:schemeClr val="bg1"/>
                </a:solidFill>
                <a:cs typeface="AdvertisingBold" pitchFamily="2" charset="-78"/>
              </a:rPr>
              <a:t>وأرهاباً</a:t>
            </a:r>
            <a:r>
              <a:rPr lang="ar-SA" sz="4000" b="1" dirty="0" smtClean="0">
                <a:solidFill>
                  <a:schemeClr val="bg1"/>
                </a:solidFill>
                <a:cs typeface="AdvertisingBold" pitchFamily="2" charset="-78"/>
              </a:rPr>
              <a:t> </a:t>
            </a:r>
            <a:r>
              <a:rPr lang="ar-SA" sz="4000" b="1" dirty="0">
                <a:solidFill>
                  <a:schemeClr val="bg1"/>
                </a:solidFill>
                <a:cs typeface="AdvertisingBold" pitchFamily="2" charset="-78"/>
              </a:rPr>
              <a:t>بالفتح </a:t>
            </a:r>
            <a:r>
              <a:rPr lang="ar-SA" sz="4000" b="1" dirty="0" smtClean="0">
                <a:solidFill>
                  <a:schemeClr val="bg1"/>
                </a:solidFill>
                <a:cs typeface="AdvertisingBold" pitchFamily="2" charset="-78"/>
              </a:rPr>
              <a:t>والكسر</a:t>
            </a:r>
            <a:r>
              <a:rPr lang="ar-SA" sz="4000" b="1" dirty="0">
                <a:solidFill>
                  <a:schemeClr val="bg1"/>
                </a:solidFill>
                <a:cs typeface="AdvertisingBold" pitchFamily="2" charset="-78"/>
              </a:rPr>
              <a:t>، وهو الإخافة والتخويف </a:t>
            </a:r>
          </a:p>
          <a:p>
            <a:r>
              <a:rPr lang="ar-SA" sz="4000" b="1" dirty="0" smtClean="0">
                <a:solidFill>
                  <a:schemeClr val="bg1"/>
                </a:solidFill>
                <a:cs typeface="AdvertisingBold" pitchFamily="2" charset="-78"/>
              </a:rPr>
              <a:t>ويدور </a:t>
            </a:r>
            <a:r>
              <a:rPr lang="ar-SA" sz="4000" b="1" dirty="0">
                <a:solidFill>
                  <a:schemeClr val="bg1"/>
                </a:solidFill>
                <a:cs typeface="AdvertisingBold" pitchFamily="2" charset="-78"/>
              </a:rPr>
              <a:t>معنى الإرهاب </a:t>
            </a:r>
            <a:r>
              <a:rPr lang="ar-SA" sz="4000" b="1" dirty="0" smtClean="0">
                <a:solidFill>
                  <a:schemeClr val="bg1"/>
                </a:solidFill>
                <a:cs typeface="AdvertisingBold" pitchFamily="2" charset="-78"/>
              </a:rPr>
              <a:t>شرعاً </a:t>
            </a:r>
            <a:r>
              <a:rPr lang="ar-SA" sz="4000" b="1" dirty="0">
                <a:solidFill>
                  <a:schemeClr val="bg1"/>
                </a:solidFill>
                <a:cs typeface="AdvertisingBold" pitchFamily="2" charset="-78"/>
              </a:rPr>
              <a:t>على شدة الخوف والتخويف الواقع على الفرد أو على </a:t>
            </a:r>
          </a:p>
          <a:p>
            <a:r>
              <a:rPr lang="ar-SA" sz="4000" b="1" dirty="0">
                <a:solidFill>
                  <a:schemeClr val="bg1"/>
                </a:solidFill>
                <a:cs typeface="AdvertisingBold" pitchFamily="2" charset="-78"/>
              </a:rPr>
              <a:t>الجماعة وهو في حقيقته وحكمه </a:t>
            </a:r>
            <a:r>
              <a:rPr lang="ar-SA" sz="4000" b="1" dirty="0" smtClean="0">
                <a:solidFill>
                  <a:schemeClr val="bg1"/>
                </a:solidFill>
                <a:cs typeface="AdvertisingBold" pitchFamily="2" charset="-78"/>
              </a:rPr>
              <a:t>نوعان:</a:t>
            </a:r>
          </a:p>
          <a:p>
            <a:endParaRPr lang="ar-SA" dirty="0">
              <a:solidFill>
                <a:schemeClr val="bg1"/>
              </a:solidFill>
              <a:cs typeface="AdvertisingBold" pitchFamily="2" charset="-78"/>
            </a:endParaRPr>
          </a:p>
        </p:txBody>
      </p:sp>
    </p:spTree>
    <p:extLst>
      <p:ext uri="{BB962C8B-B14F-4D97-AF65-F5344CB8AC3E}">
        <p14:creationId xmlns="" xmlns:p14="http://schemas.microsoft.com/office/powerpoint/2010/main" val="181027099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20700" y="1498600"/>
            <a:ext cx="11214100" cy="50673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dirty="0">
              <a:cs typeface="AdvertisingBold" pitchFamily="2" charset="-78"/>
            </a:endParaRPr>
          </a:p>
        </p:txBody>
      </p:sp>
      <p:sp>
        <p:nvSpPr>
          <p:cNvPr id="2" name="عنوان 1"/>
          <p:cNvSpPr>
            <a:spLocks noGrp="1"/>
          </p:cNvSpPr>
          <p:nvPr>
            <p:ph type="title"/>
          </p:nvPr>
        </p:nvSpPr>
        <p:spPr/>
        <p:txBody>
          <a:bodyPr/>
          <a:lstStyle/>
          <a:p>
            <a:r>
              <a:rPr lang="ar-SA" dirty="0">
                <a:solidFill>
                  <a:srgbClr val="C00000"/>
                </a:solidFill>
                <a:cs typeface="AdvertisingExtraBold" pitchFamily="2" charset="-78"/>
              </a:rPr>
              <a:t>أنواع </a:t>
            </a:r>
            <a:r>
              <a:rPr lang="ar-SA" dirty="0" smtClean="0">
                <a:solidFill>
                  <a:srgbClr val="C00000"/>
                </a:solidFill>
                <a:cs typeface="AdvertisingExtraBold" pitchFamily="2" charset="-78"/>
              </a:rPr>
              <a:t>الإرهاب</a:t>
            </a:r>
            <a:endParaRPr lang="ar-SA" dirty="0">
              <a:solidFill>
                <a:srgbClr val="C00000"/>
              </a:solidFill>
              <a:cs typeface="AdvertisingExtraBold" pitchFamily="2" charset="-78"/>
            </a:endParaRPr>
          </a:p>
        </p:txBody>
      </p:sp>
      <p:sp>
        <p:nvSpPr>
          <p:cNvPr id="3" name="عنصر نائب للمحتوى 2"/>
          <p:cNvSpPr>
            <a:spLocks noGrp="1"/>
          </p:cNvSpPr>
          <p:nvPr>
            <p:ph idx="1"/>
          </p:nvPr>
        </p:nvSpPr>
        <p:spPr>
          <a:xfrm>
            <a:off x="838200" y="1507808"/>
            <a:ext cx="10515600" cy="4351338"/>
          </a:xfrm>
        </p:spPr>
        <p:txBody>
          <a:bodyPr>
            <a:normAutofit fontScale="92500"/>
          </a:bodyPr>
          <a:lstStyle/>
          <a:p>
            <a:r>
              <a:rPr lang="ar-SA" sz="3600" b="1" dirty="0" smtClean="0">
                <a:cs typeface="AdvertisingBold" pitchFamily="2" charset="-78"/>
              </a:rPr>
              <a:t>النوع الأول :</a:t>
            </a:r>
          </a:p>
          <a:p>
            <a:r>
              <a:rPr lang="ar-SA" sz="3600" b="1" dirty="0" smtClean="0">
                <a:solidFill>
                  <a:schemeClr val="bg1"/>
                </a:solidFill>
                <a:cs typeface="AdvertisingBold" pitchFamily="2" charset="-78"/>
              </a:rPr>
              <a:t>إرهاب </a:t>
            </a:r>
            <a:r>
              <a:rPr lang="ar-SA" sz="3600" b="1" dirty="0">
                <a:solidFill>
                  <a:schemeClr val="bg1"/>
                </a:solidFill>
                <a:cs typeface="AdvertisingBold" pitchFamily="2" charset="-78"/>
              </a:rPr>
              <a:t>مشروع بصريح القرآن في آية الأنفال في قوله تعالى(و أعدوا لهم ما استطعتم من قوة و من رباط الخير ترهبون به عدو الله و عدوكم و آخرين من دونهم لا تعلمونهم الله يعلمهم و ما تنفقوا من شيء في سبيل الله يوف إليكم و أنتم لا تظلمون </a:t>
            </a:r>
            <a:r>
              <a:rPr lang="ar-SA" sz="3600" b="1" dirty="0" smtClean="0">
                <a:solidFill>
                  <a:schemeClr val="bg1"/>
                </a:solidFill>
                <a:cs typeface="AdvertisingBold" pitchFamily="2" charset="-78"/>
              </a:rPr>
              <a:t>).</a:t>
            </a:r>
          </a:p>
          <a:p>
            <a:pPr marL="0" indent="0">
              <a:buNone/>
            </a:pPr>
            <a:r>
              <a:rPr lang="ar-SA" sz="3600" b="1" dirty="0" smtClean="0">
                <a:cs typeface="AdvertisingBold" pitchFamily="2" charset="-78"/>
              </a:rPr>
              <a:t>النوع الثاني </a:t>
            </a:r>
            <a:endParaRPr lang="ar-SA" sz="3600" b="1" dirty="0">
              <a:cs typeface="AdvertisingBold" pitchFamily="2" charset="-78"/>
            </a:endParaRPr>
          </a:p>
          <a:p>
            <a:r>
              <a:rPr lang="ar-SA" sz="3600" b="1" dirty="0">
                <a:solidFill>
                  <a:schemeClr val="bg1"/>
                </a:solidFill>
                <a:cs typeface="AdvertisingBold" pitchFamily="2" charset="-78"/>
              </a:rPr>
              <a:t>إرهاب غير مشروع، بل هو محرم </a:t>
            </a:r>
            <a:r>
              <a:rPr lang="ar-SA" sz="3600" b="1" dirty="0" smtClean="0">
                <a:solidFill>
                  <a:schemeClr val="bg1"/>
                </a:solidFill>
                <a:cs typeface="AdvertisingBold" pitchFamily="2" charset="-78"/>
              </a:rPr>
              <a:t>وممنوع في </a:t>
            </a:r>
            <a:r>
              <a:rPr lang="ar-SA" sz="3600" b="1" dirty="0">
                <a:solidFill>
                  <a:schemeClr val="bg1"/>
                </a:solidFill>
                <a:cs typeface="AdvertisingBold" pitchFamily="2" charset="-78"/>
              </a:rPr>
              <a:t>تخويف الآمنين وإدخال الرعب </a:t>
            </a:r>
          </a:p>
          <a:p>
            <a:pPr marL="0" indent="0">
              <a:buNone/>
            </a:pPr>
            <a:r>
              <a:rPr lang="ar-SA" sz="3600" b="1" dirty="0" smtClean="0">
                <a:solidFill>
                  <a:schemeClr val="bg1"/>
                </a:solidFill>
                <a:cs typeface="AdvertisingBold" pitchFamily="2" charset="-78"/>
              </a:rPr>
              <a:t>أو </a:t>
            </a:r>
            <a:r>
              <a:rPr lang="ar-SA" sz="3600" b="1" dirty="0">
                <a:solidFill>
                  <a:schemeClr val="bg1"/>
                </a:solidFill>
                <a:cs typeface="AdvertisingBold" pitchFamily="2" charset="-78"/>
              </a:rPr>
              <a:t>معاهدين أهل ذمة أو </a:t>
            </a:r>
            <a:r>
              <a:rPr lang="ar-SA" sz="3600" b="1" dirty="0" smtClean="0">
                <a:solidFill>
                  <a:schemeClr val="bg1"/>
                </a:solidFill>
                <a:cs typeface="AdvertisingBold" pitchFamily="2" charset="-78"/>
              </a:rPr>
              <a:t>غيرهم .فهو على </a:t>
            </a:r>
            <a:r>
              <a:rPr lang="ar-SA" sz="3600" b="1" dirty="0">
                <a:solidFill>
                  <a:schemeClr val="bg1"/>
                </a:solidFill>
                <a:cs typeface="AdvertisingBold" pitchFamily="2" charset="-78"/>
              </a:rPr>
              <a:t>المسلمين حرابة وعلى غيرهم ظلم </a:t>
            </a:r>
            <a:r>
              <a:rPr lang="ar-SA" sz="3600" b="1" dirty="0" smtClean="0">
                <a:solidFill>
                  <a:schemeClr val="bg1"/>
                </a:solidFill>
                <a:cs typeface="AdvertisingBold" pitchFamily="2" charset="-78"/>
              </a:rPr>
              <a:t>وهو </a:t>
            </a:r>
            <a:r>
              <a:rPr lang="ar-SA" sz="3600" b="1" dirty="0">
                <a:solidFill>
                  <a:schemeClr val="bg1"/>
                </a:solidFill>
                <a:cs typeface="AdvertisingBold" pitchFamily="2" charset="-78"/>
              </a:rPr>
              <a:t>في الجميع إفساد في الأرض جاء النهي عنه </a:t>
            </a:r>
            <a:r>
              <a:rPr lang="ar-SA" sz="3600" b="1" dirty="0" smtClean="0">
                <a:solidFill>
                  <a:schemeClr val="bg1"/>
                </a:solidFill>
                <a:cs typeface="AdvertisingBold" pitchFamily="2" charset="-78"/>
              </a:rPr>
              <a:t>صريحا </a:t>
            </a:r>
            <a:r>
              <a:rPr lang="ar-SA" sz="3600" b="1" dirty="0">
                <a:solidFill>
                  <a:schemeClr val="bg1"/>
                </a:solidFill>
                <a:cs typeface="AdvertisingBold" pitchFamily="2" charset="-78"/>
              </a:rPr>
              <a:t>في القرآن والسنة وفي إجماع </a:t>
            </a:r>
            <a:r>
              <a:rPr lang="ar-SA" sz="3600" b="1" dirty="0" smtClean="0">
                <a:solidFill>
                  <a:schemeClr val="bg1"/>
                </a:solidFill>
                <a:cs typeface="AdvertisingBold" pitchFamily="2" charset="-78"/>
              </a:rPr>
              <a:t>العلماء.</a:t>
            </a:r>
            <a:endParaRPr lang="ar-SA" sz="3600" b="1" dirty="0">
              <a:solidFill>
                <a:schemeClr val="bg1"/>
              </a:solidFill>
              <a:cs typeface="AdvertisingBold" pitchFamily="2" charset="-78"/>
            </a:endParaRPr>
          </a:p>
          <a:p>
            <a:endParaRPr lang="ar-SA" dirty="0">
              <a:solidFill>
                <a:schemeClr val="bg1"/>
              </a:solidFill>
              <a:cs typeface="AdvertisingBold" pitchFamily="2" charset="-78"/>
            </a:endParaRPr>
          </a:p>
        </p:txBody>
      </p:sp>
    </p:spTree>
    <p:extLst>
      <p:ext uri="{BB962C8B-B14F-4D97-AF65-F5344CB8AC3E}">
        <p14:creationId xmlns="" xmlns:p14="http://schemas.microsoft.com/office/powerpoint/2010/main" val="370519019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368300" y="1295400"/>
            <a:ext cx="112649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r>
              <a:rPr lang="ar-SA" dirty="0">
                <a:solidFill>
                  <a:srgbClr val="CC3300"/>
                </a:solidFill>
                <a:cs typeface="AdvertisingExtraBold" pitchFamily="2" charset="-78"/>
              </a:rPr>
              <a:t>مصطلح الإرهاب </a:t>
            </a:r>
            <a:r>
              <a:rPr lang="ar-SA" dirty="0" smtClean="0">
                <a:solidFill>
                  <a:srgbClr val="CC3300"/>
                </a:solidFill>
                <a:cs typeface="AdvertisingExtraBold" pitchFamily="2" charset="-78"/>
              </a:rPr>
              <a:t>المعاصر</a:t>
            </a:r>
            <a:endParaRPr lang="ar-SA" dirty="0">
              <a:solidFill>
                <a:srgbClr val="CC3300"/>
              </a:solidFill>
              <a:cs typeface="AdvertisingExtraBold" pitchFamily="2" charset="-78"/>
            </a:endParaRPr>
          </a:p>
        </p:txBody>
      </p:sp>
      <p:sp>
        <p:nvSpPr>
          <p:cNvPr id="3" name="عنصر نائب للمحتوى 2"/>
          <p:cNvSpPr>
            <a:spLocks noGrp="1"/>
          </p:cNvSpPr>
          <p:nvPr>
            <p:ph idx="1"/>
          </p:nvPr>
        </p:nvSpPr>
        <p:spPr/>
        <p:txBody>
          <a:bodyPr>
            <a:normAutofit fontScale="62500" lnSpcReduction="20000"/>
          </a:bodyPr>
          <a:lstStyle/>
          <a:p>
            <a:r>
              <a:rPr lang="ar-SA" sz="5200" b="1" dirty="0" smtClean="0">
                <a:solidFill>
                  <a:schemeClr val="bg1"/>
                </a:solidFill>
                <a:cs typeface="AdvertisingBold" pitchFamily="2" charset="-78"/>
              </a:rPr>
              <a:t>(وقد </a:t>
            </a:r>
            <a:r>
              <a:rPr lang="ar-SA" sz="5200" b="1" dirty="0">
                <a:solidFill>
                  <a:schemeClr val="bg1"/>
                </a:solidFill>
                <a:cs typeface="AdvertisingBold" pitchFamily="2" charset="-78"/>
              </a:rPr>
              <a:t>صدر في تحديده بيان عن مجمع الفقه الإسلامي في رابطة </a:t>
            </a:r>
            <a:r>
              <a:rPr lang="ar-SA" sz="5200" b="1" dirty="0" smtClean="0">
                <a:solidFill>
                  <a:schemeClr val="bg1"/>
                </a:solidFill>
                <a:cs typeface="AdvertisingBold" pitchFamily="2" charset="-78"/>
              </a:rPr>
              <a:t>العالم </a:t>
            </a:r>
            <a:r>
              <a:rPr lang="ar-SA" sz="5200" b="1" dirty="0">
                <a:solidFill>
                  <a:schemeClr val="bg1"/>
                </a:solidFill>
                <a:cs typeface="AdvertisingBold" pitchFamily="2" charset="-78"/>
              </a:rPr>
              <a:t>الإسلامي بمكة في </a:t>
            </a:r>
            <a:r>
              <a:rPr lang="ar-SA" sz="5200" b="1" dirty="0" smtClean="0">
                <a:solidFill>
                  <a:schemeClr val="bg1"/>
                </a:solidFill>
                <a:cs typeface="AdvertisingBold" pitchFamily="2" charset="-78"/>
              </a:rPr>
              <a:t>دورته </a:t>
            </a:r>
            <a:r>
              <a:rPr lang="ar-SA" sz="5200" b="1" dirty="0">
                <a:solidFill>
                  <a:schemeClr val="bg1"/>
                </a:solidFill>
                <a:cs typeface="AdvertisingBold" pitchFamily="2" charset="-78"/>
              </a:rPr>
              <a:t>السادسة عشرة، المنعقدة في شوال من عام </a:t>
            </a:r>
            <a:r>
              <a:rPr lang="ar-SA" sz="5200" b="1" dirty="0" smtClean="0">
                <a:solidFill>
                  <a:schemeClr val="bg1"/>
                </a:solidFill>
                <a:cs typeface="AdvertisingBold" pitchFamily="2" charset="-78"/>
              </a:rPr>
              <a:t>هـ </a:t>
            </a:r>
            <a:r>
              <a:rPr lang="ar-SA" sz="5200" b="1" dirty="0">
                <a:solidFill>
                  <a:schemeClr val="bg1"/>
                </a:solidFill>
                <a:cs typeface="AdvertisingBold" pitchFamily="2" charset="-78"/>
              </a:rPr>
              <a:t>بمكة المكرمة، حيث حدَدوا </a:t>
            </a:r>
            <a:r>
              <a:rPr lang="ar-SA" sz="5200" b="1" dirty="0" smtClean="0">
                <a:solidFill>
                  <a:schemeClr val="bg1"/>
                </a:solidFill>
                <a:cs typeface="AdvertisingBold" pitchFamily="2" charset="-78"/>
              </a:rPr>
              <a:t>إرهاب </a:t>
            </a:r>
            <a:r>
              <a:rPr lang="ar-SA" sz="5200" b="1" dirty="0">
                <a:solidFill>
                  <a:schemeClr val="bg1"/>
                </a:solidFill>
                <a:cs typeface="AdvertisingBold" pitchFamily="2" charset="-78"/>
              </a:rPr>
              <a:t>بتحديد سبقوا به جهات عالمية عديدة غالطت في معناه ودلالاته، وجاء في بيانهم </a:t>
            </a:r>
            <a:r>
              <a:rPr lang="ar-SA" sz="5200" b="1" dirty="0" smtClean="0">
                <a:solidFill>
                  <a:schemeClr val="bg1"/>
                </a:solidFill>
                <a:cs typeface="AdvertisingBold" pitchFamily="2" charset="-78"/>
              </a:rPr>
              <a:t>أن</a:t>
            </a:r>
            <a:endParaRPr lang="ar-SA" sz="5200" b="1" dirty="0">
              <a:solidFill>
                <a:schemeClr val="bg1"/>
              </a:solidFill>
              <a:cs typeface="AdvertisingBold" pitchFamily="2" charset="-78"/>
            </a:endParaRPr>
          </a:p>
          <a:p>
            <a:r>
              <a:rPr lang="ar-SA" sz="5200" b="1" dirty="0">
                <a:solidFill>
                  <a:schemeClr val="bg1"/>
                </a:solidFill>
                <a:cs typeface="AdvertisingBold" pitchFamily="2" charset="-78"/>
              </a:rPr>
              <a:t>الإرهاب هو العدوان الذي يمارسه أفراد أو جماعات أو دول بغيا على </a:t>
            </a:r>
            <a:r>
              <a:rPr lang="ar-SA" sz="5200" b="1" dirty="0" smtClean="0">
                <a:solidFill>
                  <a:schemeClr val="bg1"/>
                </a:solidFill>
                <a:cs typeface="AdvertisingBold" pitchFamily="2" charset="-78"/>
              </a:rPr>
              <a:t>الإنسان </a:t>
            </a:r>
            <a:r>
              <a:rPr lang="ar-SA" sz="5200" b="1" dirty="0">
                <a:solidFill>
                  <a:schemeClr val="bg1"/>
                </a:solidFill>
                <a:cs typeface="AdvertisingBold" pitchFamily="2" charset="-78"/>
              </a:rPr>
              <a:t>في </a:t>
            </a:r>
            <a:r>
              <a:rPr lang="ar-SA" sz="5200" b="1" dirty="0" smtClean="0">
                <a:solidFill>
                  <a:schemeClr val="bg1"/>
                </a:solidFill>
                <a:cs typeface="AdvertisingBold" pitchFamily="2" charset="-78"/>
              </a:rPr>
              <a:t>دينه</a:t>
            </a:r>
            <a:r>
              <a:rPr lang="ar-SA" sz="5200" b="1" dirty="0">
                <a:solidFill>
                  <a:schemeClr val="bg1"/>
                </a:solidFill>
                <a:cs typeface="AdvertisingBold" pitchFamily="2" charset="-78"/>
              </a:rPr>
              <a:t>، ودمه، وعقله، وماله، وعرضه، ويشمل صنوف التخويف والأذى والتهديد والقتل </a:t>
            </a:r>
            <a:r>
              <a:rPr lang="ar-SA" sz="5200" b="1" dirty="0" smtClean="0">
                <a:solidFill>
                  <a:schemeClr val="bg1"/>
                </a:solidFill>
                <a:cs typeface="AdvertisingBold" pitchFamily="2" charset="-78"/>
              </a:rPr>
              <a:t>بغير </a:t>
            </a:r>
            <a:r>
              <a:rPr lang="ar-SA" sz="5200" b="1" dirty="0">
                <a:solidFill>
                  <a:schemeClr val="bg1"/>
                </a:solidFill>
                <a:cs typeface="AdvertisingBold" pitchFamily="2" charset="-78"/>
              </a:rPr>
              <a:t>حق، وما يتصل بصور الحرابة وإخافة السبيل وقطع الطريق، وكل فعل من أفعال </a:t>
            </a:r>
            <a:r>
              <a:rPr lang="ar-SA" sz="5200" b="1" dirty="0" smtClean="0">
                <a:solidFill>
                  <a:schemeClr val="bg1"/>
                </a:solidFill>
                <a:cs typeface="AdvertisingBold" pitchFamily="2" charset="-78"/>
              </a:rPr>
              <a:t>العنف </a:t>
            </a:r>
            <a:r>
              <a:rPr lang="ar-SA" sz="5200" b="1" dirty="0">
                <a:solidFill>
                  <a:schemeClr val="bg1"/>
                </a:solidFill>
                <a:cs typeface="AdvertisingBold" pitchFamily="2" charset="-78"/>
              </a:rPr>
              <a:t>أو التهديد يقع تنفيذا لمشروع إجرامي فردي أو جماعي، ويهدف إلى إلقاء الرعب </a:t>
            </a:r>
            <a:r>
              <a:rPr lang="ar-SA" sz="5200" b="1" dirty="0" smtClean="0">
                <a:solidFill>
                  <a:schemeClr val="bg1"/>
                </a:solidFill>
                <a:cs typeface="AdvertisingBold" pitchFamily="2" charset="-78"/>
              </a:rPr>
              <a:t>بين </a:t>
            </a:r>
            <a:r>
              <a:rPr lang="ar-SA" sz="5200" b="1" dirty="0">
                <a:solidFill>
                  <a:schemeClr val="bg1"/>
                </a:solidFill>
                <a:cs typeface="AdvertisingBold" pitchFamily="2" charset="-78"/>
              </a:rPr>
              <a:t>الناس، أو </a:t>
            </a:r>
            <a:r>
              <a:rPr lang="ar-SA" sz="5200" b="1" dirty="0" smtClean="0">
                <a:solidFill>
                  <a:schemeClr val="bg1"/>
                </a:solidFill>
                <a:cs typeface="AdvertisingBold" pitchFamily="2" charset="-78"/>
              </a:rPr>
              <a:t>ترويعهم </a:t>
            </a:r>
            <a:r>
              <a:rPr lang="ar-SA" sz="5200" b="1" dirty="0">
                <a:solidFill>
                  <a:schemeClr val="bg1"/>
                </a:solidFill>
                <a:cs typeface="AdvertisingBold" pitchFamily="2" charset="-78"/>
              </a:rPr>
              <a:t>بإيذائهم، أو تعريض حياتهم، أو حريتهم، أو </a:t>
            </a:r>
            <a:r>
              <a:rPr lang="ar-SA" sz="5200" b="1" dirty="0" smtClean="0">
                <a:solidFill>
                  <a:schemeClr val="bg1"/>
                </a:solidFill>
                <a:cs typeface="AdvertisingBold" pitchFamily="2" charset="-78"/>
              </a:rPr>
              <a:t>أمنهم، أو </a:t>
            </a:r>
            <a:r>
              <a:rPr lang="ar-SA" sz="5200" b="1" dirty="0">
                <a:solidFill>
                  <a:schemeClr val="bg1"/>
                </a:solidFill>
                <a:cs typeface="AdvertisingBold" pitchFamily="2" charset="-78"/>
              </a:rPr>
              <a:t>أقوالهم </a:t>
            </a:r>
            <a:r>
              <a:rPr lang="ar-SA" sz="5200" b="1" dirty="0" smtClean="0">
                <a:solidFill>
                  <a:schemeClr val="bg1"/>
                </a:solidFill>
                <a:cs typeface="AdvertisingBold" pitchFamily="2" charset="-78"/>
              </a:rPr>
              <a:t>للخطر</a:t>
            </a:r>
            <a:r>
              <a:rPr lang="ar-SA" sz="5200" b="1" dirty="0">
                <a:solidFill>
                  <a:schemeClr val="bg1"/>
                </a:solidFill>
                <a:cs typeface="AdvertisingBold" pitchFamily="2" charset="-78"/>
              </a:rPr>
              <a:t>، ومن صنوفه إلحاق الضرر بالبيئة أو بأحد مرافق أو الأملاك العامة أو الخاصة، أو </a:t>
            </a:r>
            <a:r>
              <a:rPr lang="ar-SA" sz="5200" b="1" dirty="0" smtClean="0">
                <a:solidFill>
                  <a:schemeClr val="bg1"/>
                </a:solidFill>
                <a:cs typeface="AdvertisingBold" pitchFamily="2" charset="-78"/>
              </a:rPr>
              <a:t>تعريض </a:t>
            </a:r>
            <a:r>
              <a:rPr lang="ar-SA" sz="5200" b="1" dirty="0">
                <a:solidFill>
                  <a:schemeClr val="bg1"/>
                </a:solidFill>
                <a:cs typeface="AdvertisingBold" pitchFamily="2" charset="-78"/>
              </a:rPr>
              <a:t>أحد الموارد الوطنية، أو الطبيعية للخطر</a:t>
            </a:r>
          </a:p>
          <a:p>
            <a:endParaRPr lang="ar-SA" dirty="0">
              <a:solidFill>
                <a:schemeClr val="bg1"/>
              </a:solidFill>
              <a:cs typeface="AdvertisingBold" pitchFamily="2" charset="-78"/>
            </a:endParaRPr>
          </a:p>
        </p:txBody>
      </p:sp>
    </p:spTree>
    <p:extLst>
      <p:ext uri="{BB962C8B-B14F-4D97-AF65-F5344CB8AC3E}">
        <p14:creationId xmlns="" xmlns:p14="http://schemas.microsoft.com/office/powerpoint/2010/main" val="360652701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96900" y="1574800"/>
            <a:ext cx="10756900" cy="3517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r>
              <a:rPr lang="ar-SA" sz="4800" dirty="0" smtClean="0">
                <a:solidFill>
                  <a:srgbClr val="C00000"/>
                </a:solidFill>
                <a:cs typeface="Sultan bold" pitchFamily="2" charset="-78"/>
              </a:rPr>
              <a:t>معنى</a:t>
            </a:r>
            <a:r>
              <a:rPr lang="ar-SA" dirty="0" smtClean="0">
                <a:solidFill>
                  <a:srgbClr val="C00000"/>
                </a:solidFill>
                <a:cs typeface="AdvertisingExtraBold" pitchFamily="2" charset="-78"/>
              </a:rPr>
              <a:t> </a:t>
            </a:r>
            <a:r>
              <a:rPr lang="ar-SA" dirty="0">
                <a:solidFill>
                  <a:srgbClr val="C00000"/>
                </a:solidFill>
                <a:cs typeface="AdvertisingExtraBold" pitchFamily="2" charset="-78"/>
              </a:rPr>
              <a:t>التطرف </a:t>
            </a:r>
          </a:p>
        </p:txBody>
      </p:sp>
      <p:sp>
        <p:nvSpPr>
          <p:cNvPr id="3" name="عنصر نائب للمحتوى 2"/>
          <p:cNvSpPr>
            <a:spLocks noGrp="1"/>
          </p:cNvSpPr>
          <p:nvPr>
            <p:ph idx="1"/>
          </p:nvPr>
        </p:nvSpPr>
        <p:spPr/>
        <p:txBody>
          <a:bodyPr>
            <a:normAutofit/>
          </a:bodyPr>
          <a:lstStyle/>
          <a:p>
            <a:r>
              <a:rPr lang="ar-SA" sz="4000" b="1" dirty="0" smtClean="0">
                <a:solidFill>
                  <a:schemeClr val="bg1"/>
                </a:solidFill>
                <a:cs typeface="AdvertisingBold" pitchFamily="2" charset="-78"/>
              </a:rPr>
              <a:t>التطّرف </a:t>
            </a:r>
            <a:r>
              <a:rPr lang="ar-SA" sz="4000" b="1" dirty="0">
                <a:solidFill>
                  <a:schemeClr val="bg1"/>
                </a:solidFill>
                <a:cs typeface="AdvertisingBold" pitchFamily="2" charset="-78"/>
              </a:rPr>
              <a:t>هو </a:t>
            </a:r>
            <a:r>
              <a:rPr lang="ar-SA" sz="4000" b="1" dirty="0" smtClean="0">
                <a:solidFill>
                  <a:schemeClr val="bg1"/>
                </a:solidFill>
                <a:cs typeface="AdvertisingBold" pitchFamily="2" charset="-78"/>
              </a:rPr>
              <a:t>تفعَّل بتشديد </a:t>
            </a:r>
            <a:r>
              <a:rPr lang="ar-SA" sz="4000" b="1" dirty="0">
                <a:solidFill>
                  <a:schemeClr val="bg1"/>
                </a:solidFill>
                <a:cs typeface="AdvertisingBold" pitchFamily="2" charset="-78"/>
              </a:rPr>
              <a:t>العين </a:t>
            </a:r>
            <a:r>
              <a:rPr lang="ar-SA" sz="4000" b="1" dirty="0" smtClean="0">
                <a:solidFill>
                  <a:schemeClr val="bg1"/>
                </a:solidFill>
                <a:cs typeface="AdvertisingBold" pitchFamily="2" charset="-78"/>
              </a:rPr>
              <a:t>من </a:t>
            </a:r>
            <a:r>
              <a:rPr lang="ar-SA" sz="4000" b="1" dirty="0">
                <a:solidFill>
                  <a:schemeClr val="bg1"/>
                </a:solidFill>
                <a:cs typeface="AdvertisingBold" pitchFamily="2" charset="-78"/>
              </a:rPr>
              <a:t>طرف يطرف </a:t>
            </a:r>
            <a:r>
              <a:rPr lang="ar-SA" sz="4000" b="1" dirty="0" smtClean="0">
                <a:solidFill>
                  <a:schemeClr val="bg1"/>
                </a:solidFill>
                <a:cs typeface="AdvertisingBold" pitchFamily="2" charset="-78"/>
              </a:rPr>
              <a:t>طَرَفاً </a:t>
            </a:r>
            <a:r>
              <a:rPr lang="ar-SA" sz="4000" b="1" dirty="0">
                <a:solidFill>
                  <a:schemeClr val="bg1"/>
                </a:solidFill>
                <a:cs typeface="AdvertisingBold" pitchFamily="2" charset="-78"/>
              </a:rPr>
              <a:t>بالتحريك، وهو الأخذ </a:t>
            </a:r>
            <a:r>
              <a:rPr lang="ar-SA" sz="4000" b="1" dirty="0" smtClean="0">
                <a:solidFill>
                  <a:schemeClr val="bg1"/>
                </a:solidFill>
                <a:cs typeface="AdvertisingBold" pitchFamily="2" charset="-78"/>
              </a:rPr>
              <a:t>بأحد </a:t>
            </a:r>
            <a:r>
              <a:rPr lang="ar-SA" sz="4000" b="1" dirty="0">
                <a:solidFill>
                  <a:schemeClr val="bg1"/>
                </a:solidFill>
                <a:cs typeface="AdvertisingBold" pitchFamily="2" charset="-78"/>
              </a:rPr>
              <a:t>الطرفين والميل </a:t>
            </a:r>
            <a:r>
              <a:rPr lang="ar-SA" sz="4000" b="1" dirty="0" smtClean="0">
                <a:solidFill>
                  <a:schemeClr val="bg1"/>
                </a:solidFill>
                <a:cs typeface="AdvertisingBold" pitchFamily="2" charset="-78"/>
              </a:rPr>
              <a:t>لهما إما </a:t>
            </a:r>
            <a:r>
              <a:rPr lang="ar-SA" sz="4000" b="1" dirty="0">
                <a:solidFill>
                  <a:schemeClr val="bg1"/>
                </a:solidFill>
                <a:cs typeface="AdvertisingBold" pitchFamily="2" charset="-78"/>
              </a:rPr>
              <a:t>الطرف الأدنى أو الأقصى </a:t>
            </a:r>
            <a:r>
              <a:rPr lang="ar-SA" sz="4000" b="1" dirty="0" smtClean="0">
                <a:solidFill>
                  <a:schemeClr val="bg1"/>
                </a:solidFill>
                <a:cs typeface="AdvertisingBold" pitchFamily="2" charset="-78"/>
              </a:rPr>
              <a:t>ومنه </a:t>
            </a:r>
            <a:r>
              <a:rPr lang="ar-SA" sz="4000" b="1" dirty="0">
                <a:solidFill>
                  <a:schemeClr val="bg1"/>
                </a:solidFill>
                <a:cs typeface="AdvertisingBold" pitchFamily="2" charset="-78"/>
              </a:rPr>
              <a:t>أطلقوه على الناحية </a:t>
            </a:r>
            <a:r>
              <a:rPr lang="ar-SA" sz="4000" b="1" dirty="0" smtClean="0">
                <a:solidFill>
                  <a:schemeClr val="bg1"/>
                </a:solidFill>
                <a:cs typeface="AdvertisingBold" pitchFamily="2" charset="-78"/>
              </a:rPr>
              <a:t>وطائفة الشيء.</a:t>
            </a:r>
            <a:endParaRPr lang="ar-SA" sz="4000" b="1" dirty="0">
              <a:solidFill>
                <a:schemeClr val="bg1"/>
              </a:solidFill>
              <a:cs typeface="AdvertisingBold" pitchFamily="2" charset="-78"/>
            </a:endParaRPr>
          </a:p>
          <a:p>
            <a:r>
              <a:rPr lang="ar-SA" sz="4000" b="1" dirty="0">
                <a:solidFill>
                  <a:schemeClr val="bg1"/>
                </a:solidFill>
                <a:cs typeface="AdvertisingBold" pitchFamily="2" charset="-78"/>
              </a:rPr>
              <a:t>ومفهوم التطرف في العرف الدارج </a:t>
            </a:r>
            <a:r>
              <a:rPr lang="ar-SA" sz="4000" b="1" dirty="0" smtClean="0">
                <a:solidFill>
                  <a:schemeClr val="bg1"/>
                </a:solidFill>
                <a:cs typeface="AdvertisingBold" pitchFamily="2" charset="-78"/>
              </a:rPr>
              <a:t>في </a:t>
            </a:r>
            <a:r>
              <a:rPr lang="ar-SA" sz="4000" b="1" dirty="0">
                <a:solidFill>
                  <a:schemeClr val="bg1"/>
                </a:solidFill>
                <a:cs typeface="AdvertisingBold" pitchFamily="2" charset="-78"/>
              </a:rPr>
              <a:t>هذا الزمان </a:t>
            </a:r>
            <a:r>
              <a:rPr lang="ar-SA" sz="4000" b="1" dirty="0" smtClean="0">
                <a:solidFill>
                  <a:schemeClr val="bg1"/>
                </a:solidFill>
                <a:cs typeface="AdvertisingBold" pitchFamily="2" charset="-78"/>
              </a:rPr>
              <a:t>الغلو </a:t>
            </a:r>
            <a:r>
              <a:rPr lang="ar-SA" sz="4000" b="1" dirty="0">
                <a:solidFill>
                  <a:schemeClr val="bg1"/>
                </a:solidFill>
                <a:cs typeface="AdvertisingBold" pitchFamily="2" charset="-78"/>
              </a:rPr>
              <a:t>في عقيدة </a:t>
            </a:r>
            <a:r>
              <a:rPr lang="ar-SA" sz="4000" b="1" dirty="0" smtClean="0">
                <a:solidFill>
                  <a:schemeClr val="bg1"/>
                </a:solidFill>
                <a:cs typeface="AdvertisingBold" pitchFamily="2" charset="-78"/>
              </a:rPr>
              <a:t>أو </a:t>
            </a:r>
            <a:r>
              <a:rPr lang="ar-SA" sz="4000" b="1" dirty="0">
                <a:solidFill>
                  <a:schemeClr val="bg1"/>
                </a:solidFill>
                <a:cs typeface="AdvertisingBold" pitchFamily="2" charset="-78"/>
              </a:rPr>
              <a:t>فكرة أو مذهب أو غيره يختص به دين أو جماعة أو </a:t>
            </a:r>
            <a:r>
              <a:rPr lang="ar-SA" sz="4000" b="1" dirty="0" smtClean="0">
                <a:solidFill>
                  <a:schemeClr val="bg1"/>
                </a:solidFill>
                <a:cs typeface="AdvertisingBold" pitchFamily="2" charset="-78"/>
              </a:rPr>
              <a:t>حزب</a:t>
            </a:r>
            <a:r>
              <a:rPr lang="ar-SA" dirty="0" smtClean="0">
                <a:solidFill>
                  <a:schemeClr val="bg1"/>
                </a:solidFill>
                <a:cs typeface="AdvertisingBold" pitchFamily="2" charset="-78"/>
              </a:rPr>
              <a:t>.</a:t>
            </a:r>
            <a:endParaRPr lang="ar-SA" dirty="0">
              <a:solidFill>
                <a:schemeClr val="bg1"/>
              </a:solidFill>
              <a:cs typeface="AdvertisingBold" pitchFamily="2" charset="-78"/>
            </a:endParaRPr>
          </a:p>
          <a:p>
            <a:endParaRPr lang="ar-SA" dirty="0">
              <a:solidFill>
                <a:schemeClr val="bg1"/>
              </a:solidFill>
              <a:cs typeface="AdvertisingBold" pitchFamily="2" charset="-78"/>
            </a:endParaRPr>
          </a:p>
        </p:txBody>
      </p:sp>
    </p:spTree>
    <p:extLst>
      <p:ext uri="{BB962C8B-B14F-4D97-AF65-F5344CB8AC3E}">
        <p14:creationId xmlns="" xmlns:p14="http://schemas.microsoft.com/office/powerpoint/2010/main" val="97202398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smtClean="0">
                <a:solidFill>
                  <a:srgbClr val="C00000"/>
                </a:solidFill>
                <a:cs typeface="AdvertisingExtraBold" pitchFamily="2" charset="-78"/>
              </a:rPr>
              <a:t>نشاط 16</a:t>
            </a:r>
            <a:endParaRPr lang="ar-SA" sz="3600" dirty="0">
              <a:solidFill>
                <a:srgbClr val="C00000"/>
              </a:solidFill>
              <a:cs typeface="AdvertisingExtraBold" pitchFamily="2" charset="-78"/>
            </a:endParaRPr>
          </a:p>
        </p:txBody>
      </p:sp>
      <p:graphicFrame>
        <p:nvGraphicFramePr>
          <p:cNvPr id="6" name="عنصر نائب للمحتوى 5"/>
          <p:cNvGraphicFramePr>
            <a:graphicFrameLocks noGrp="1"/>
          </p:cNvGraphicFramePr>
          <p:nvPr>
            <p:ph idx="1"/>
            <p:extLst>
              <p:ext uri="{D42A27DB-BD31-4B8C-83A1-F6EECF244321}">
                <p14:modId xmlns="" xmlns:p14="http://schemas.microsoft.com/office/powerpoint/2010/main" val="4272095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73503206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800" dirty="0" smtClean="0">
                <a:solidFill>
                  <a:srgbClr val="C00000"/>
                </a:solidFill>
                <a:cs typeface="AdvertisingExtraBold" pitchFamily="2" charset="-78"/>
              </a:rPr>
              <a:t>نشاط 17</a:t>
            </a:r>
            <a:endParaRPr lang="ar-SA" sz="2800" dirty="0">
              <a:solidFill>
                <a:srgbClr val="C00000"/>
              </a:solidFill>
              <a:cs typeface="AdvertisingExtraBold" pitchFamily="2" charset="-78"/>
            </a:endParaRPr>
          </a:p>
        </p:txBody>
      </p:sp>
      <p:graphicFrame>
        <p:nvGraphicFramePr>
          <p:cNvPr id="6" name="عنصر نائب للمحتوى 5"/>
          <p:cNvGraphicFramePr>
            <a:graphicFrameLocks noGrp="1"/>
          </p:cNvGraphicFramePr>
          <p:nvPr>
            <p:ph idx="1"/>
            <p:extLst>
              <p:ext uri="{D42A27DB-BD31-4B8C-83A1-F6EECF244321}">
                <p14:modId xmlns="" xmlns:p14="http://schemas.microsoft.com/office/powerpoint/2010/main" val="1155359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78849" y="623025"/>
            <a:ext cx="987077" cy="840981"/>
          </a:xfrm>
          <a:prstGeom prst="rect">
            <a:avLst/>
          </a:prstGeom>
        </p:spPr>
      </p:pic>
      <p:sp>
        <p:nvSpPr>
          <p:cNvPr id="5" name="مربع نص 4"/>
          <p:cNvSpPr txBox="1"/>
          <p:nvPr/>
        </p:nvSpPr>
        <p:spPr>
          <a:xfrm>
            <a:off x="1880316" y="843240"/>
            <a:ext cx="1815921" cy="369332"/>
          </a:xfrm>
          <a:prstGeom prst="rect">
            <a:avLst/>
          </a:prstGeom>
          <a:noFill/>
        </p:spPr>
        <p:txBody>
          <a:bodyPr wrap="square" rtlCol="1">
            <a:spAutoFit/>
          </a:bodyPr>
          <a:lstStyle/>
          <a:p>
            <a:r>
              <a:rPr lang="ar-SA" dirty="0" smtClean="0"/>
              <a:t>5 دقائق</a:t>
            </a:r>
            <a:endParaRPr lang="ar-SA" dirty="0"/>
          </a:p>
        </p:txBody>
      </p:sp>
    </p:spTree>
    <p:extLst>
      <p:ext uri="{BB962C8B-B14F-4D97-AF65-F5344CB8AC3E}">
        <p14:creationId xmlns="" xmlns:p14="http://schemas.microsoft.com/office/powerpoint/2010/main" val="197891874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8719</TotalTime>
  <Words>4352</Words>
  <Application>Microsoft Office PowerPoint</Application>
  <PresentationFormat>مخصص</PresentationFormat>
  <Paragraphs>502</Paragraphs>
  <Slides>104</Slides>
  <Notes>1</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104</vt:i4>
      </vt:variant>
    </vt:vector>
  </HeadingPairs>
  <TitlesOfParts>
    <vt:vector size="107" baseType="lpstr">
      <vt:lpstr>نسق Office</vt:lpstr>
      <vt:lpstr>Image</vt:lpstr>
      <vt:lpstr>حزمة</vt:lpstr>
      <vt:lpstr>الشريحة 1</vt:lpstr>
      <vt:lpstr>توصيف البرنامج التدريبي</vt:lpstr>
      <vt:lpstr>الشريحة 3</vt:lpstr>
      <vt:lpstr>الشريحة 4</vt:lpstr>
      <vt:lpstr>الشريحة 5</vt:lpstr>
      <vt:lpstr>لضمان نجاح أي دورة تدريبية والخروج منها بالهدف المنشود..    يفضل إبرام عقد بين المدرب والمتدرب يُتفق عليه مسبقًا من الطرفين.  ومن بنود هذا العقد ما يلي:</vt:lpstr>
      <vt:lpstr>       1- أن الاختلاف في الرأي لا يلغي ثوابت الحقائق ولا يفسد للود قضية.               (قال الإمام الشافعي):  "رأيي صواب يحتمل الخطأ ورأي غيري خطأ يحتمل الصواب"  وأيضًا قال: "ما ناظرت أحدًا  (من المناظرة)إلا وودت                      أن يُظهر الله الحق على لسانه" </vt:lpstr>
      <vt:lpstr>2- ضرورة الإنصات واحترام الرأي الآخر والابتعاد عن إحراجه لمحاولة إثبات رأي خاص أو شخصي وعند ضرورة المداخلة يفضل إضافة  (في رأيي –في اعتقادي-أتوقع –ألخ....).</vt:lpstr>
      <vt:lpstr>3- في حالة كثرة أو إطالة المداخلات أو تداول الأحاديث الجانبية يجب تقبل المقاطعة والتوقف فور سماع صوت الجرس الذي تطلقه المدربة.  </vt:lpstr>
      <vt:lpstr>4- عند إضافة معلومة أو مداخلة الرجاء قرع الجرس الموجود أمام كل مجموعة وذلك لغرض التنظيم وإعطاء الفرصة للجميع.</vt:lpstr>
      <vt:lpstr>  5- وضع الجوال على الصامت وعند الحاجة الماسة لاستخدامه فللمتدربة الحق بالخروج من القاعة لإجراء المكالمة . </vt:lpstr>
      <vt:lpstr>6- الاتفاق على الوقت المحدد سواءً لبدء ونهاية الدورة  أو لبدء ونهاية الاستراحة . </vt:lpstr>
      <vt:lpstr>نوقع عقدنا بقول عمر بن الخطاب رضي الله عنه:</vt:lpstr>
      <vt:lpstr>سؤال.. لماذا نخص الوطن بالانتماء؟</vt:lpstr>
      <vt:lpstr>نخص الوطن بالانتماء:</vt:lpstr>
      <vt:lpstr>الشريحة 16</vt:lpstr>
      <vt:lpstr>أهداف البرنامج التدريبي:</vt:lpstr>
      <vt:lpstr>محاور البرنامج التدريبي..</vt:lpstr>
      <vt:lpstr>الشريحة 19</vt:lpstr>
      <vt:lpstr>الشريحة 20</vt:lpstr>
      <vt:lpstr>الشريحة 21</vt:lpstr>
      <vt:lpstr>الشريحة 22</vt:lpstr>
      <vt:lpstr>الشريحة 23</vt:lpstr>
      <vt:lpstr>طبيعة الفكر الضال</vt:lpstr>
      <vt:lpstr>الارتباط بين المكونات النفسية للشخصية الانسانية</vt:lpstr>
      <vt:lpstr>الشريحة 26</vt:lpstr>
      <vt:lpstr>الشريحة 27</vt:lpstr>
      <vt:lpstr>الشريحة 28</vt:lpstr>
      <vt:lpstr>الشريحة 29</vt:lpstr>
      <vt:lpstr>نشاط -1</vt:lpstr>
      <vt:lpstr>تعريف الفكر الضال</vt:lpstr>
      <vt:lpstr>أسباب ظهور الفكر الضال</vt:lpstr>
      <vt:lpstr>نشاط 2</vt:lpstr>
      <vt:lpstr>الشريحة 34</vt:lpstr>
      <vt:lpstr>المكونات الأساسية للشخصية الإنسانية والفكر الضال </vt:lpstr>
      <vt:lpstr>مظاهره:</vt:lpstr>
      <vt:lpstr>المكونات الأساسية للشخصية الإنسانية والفكر الضال </vt:lpstr>
      <vt:lpstr>مظاهره:</vt:lpstr>
      <vt:lpstr>المكونات الأساسية للشخصية الإنسانية والفكر الضال </vt:lpstr>
      <vt:lpstr>المكونات الأساسية للشخصية الإنسانية والفكر الضال </vt:lpstr>
      <vt:lpstr>المكونات الأساسية للشخصية الإنسانية والفكر الضال </vt:lpstr>
      <vt:lpstr>نشاط 4</vt:lpstr>
      <vt:lpstr>مدرج الأفعال السلوكية لأصحاب الفكر الضال</vt:lpstr>
      <vt:lpstr>مدرج الأفعال السلوكية لأصحاب الفكر الضال</vt:lpstr>
      <vt:lpstr>الشريحة 45</vt:lpstr>
      <vt:lpstr>نشاط 3</vt:lpstr>
      <vt:lpstr>الفكر الضال يأتي من شخص هامشي</vt:lpstr>
      <vt:lpstr>نشاط5</vt:lpstr>
      <vt:lpstr>أهم العوامل المنتجة للفكر الضال</vt:lpstr>
      <vt:lpstr>نشاط 7</vt:lpstr>
      <vt:lpstr>مقارنــة بيــن صفــات أصحــاب الفكــر الضــال و أصحــاب الفكــر المعتــدل:</vt:lpstr>
      <vt:lpstr>مقارنة بين أصحاب الفكر الضال و أصحاب الفكر المعتدل</vt:lpstr>
      <vt:lpstr> نشاط 8 </vt:lpstr>
      <vt:lpstr>ســلوكيات الشــباب الذيــن يعانــون مــن هــذه الازمــات الثلاث   التــي تــؤدي للفكــر الضــال:</vt:lpstr>
      <vt:lpstr>نشاط 6</vt:lpstr>
      <vt:lpstr>الشريحة 56</vt:lpstr>
      <vt:lpstr>الشريحة 57</vt:lpstr>
      <vt:lpstr>اختبار الكشف عن درجة الاستعداد أو الميل إلى الفكر الضال </vt:lpstr>
      <vt:lpstr>الشريحة 59</vt:lpstr>
      <vt:lpstr>الشريحة 60</vt:lpstr>
      <vt:lpstr>الشريحة 61</vt:lpstr>
      <vt:lpstr>الشريحة 62</vt:lpstr>
      <vt:lpstr>تكوين الذات عند أصحاب الفكر الضال: </vt:lpstr>
      <vt:lpstr>بعض ملامح مفهوم الذات و كيف تتشكل عند أصحاب الفكر الضال</vt:lpstr>
      <vt:lpstr>تأثير الفكر  الضال على الذات</vt:lpstr>
      <vt:lpstr>الوقاية من الفكر الضال وتحقيق الأمن الفكري:</vt:lpstr>
      <vt:lpstr>نشاط 3</vt:lpstr>
      <vt:lpstr>نشاط 3</vt:lpstr>
      <vt:lpstr>نشاط 4</vt:lpstr>
      <vt:lpstr>نشاط 4</vt:lpstr>
      <vt:lpstr>تحقيــق الاتســاق بيــن الخبــرات الذاتيــة للطالــب والنقــد مــن الآخريــن</vt:lpstr>
      <vt:lpstr>الشريحة 72</vt:lpstr>
      <vt:lpstr>نشاط 5</vt:lpstr>
      <vt:lpstr>الشريحة 74</vt:lpstr>
      <vt:lpstr>الأفكار الأوتوماتيكية أو الآلية..</vt:lpstr>
      <vt:lpstr>خصائص تفكير أصحاب الفكر الضال:</vt:lpstr>
      <vt:lpstr>بعض الأفكار التي يتبناها أصحاب الفكر الضال:</vt:lpstr>
      <vt:lpstr>الشريحة 78</vt:lpstr>
      <vt:lpstr>الشريحة 79</vt:lpstr>
      <vt:lpstr>نشاط 7</vt:lpstr>
      <vt:lpstr>الشريحة 81</vt:lpstr>
      <vt:lpstr>نشاط 8</vt:lpstr>
      <vt:lpstr>الشريحة 83</vt:lpstr>
      <vt:lpstr>نشاط 9</vt:lpstr>
      <vt:lpstr>حلقات نقاش نشاط 11</vt:lpstr>
      <vt:lpstr>نشاط 10</vt:lpstr>
      <vt:lpstr>الشريحة 87</vt:lpstr>
      <vt:lpstr>نشاط 11</vt:lpstr>
      <vt:lpstr>نشاط 12</vt:lpstr>
      <vt:lpstr>نشاط 13</vt:lpstr>
      <vt:lpstr>نشاط 14</vt:lpstr>
      <vt:lpstr>الشريحة 92</vt:lpstr>
      <vt:lpstr>نشاط 15</vt:lpstr>
      <vt:lpstr>الارهاب</vt:lpstr>
      <vt:lpstr>أنواع الإرهاب</vt:lpstr>
      <vt:lpstr>مصطلح الإرهاب المعاصر</vt:lpstr>
      <vt:lpstr>معنى التطرف </vt:lpstr>
      <vt:lpstr>نشاط 16</vt:lpstr>
      <vt:lpstr>نشاط 17</vt:lpstr>
      <vt:lpstr>نشاط 18 </vt:lpstr>
      <vt:lpstr>نشاط 19</vt:lpstr>
      <vt:lpstr>نشاط 20</vt:lpstr>
      <vt:lpstr>نشاط21</vt:lpstr>
      <vt:lpstr>الشريحة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أم خالد الراجحي</dc:creator>
  <cp:lastModifiedBy>Compaq</cp:lastModifiedBy>
  <cp:revision>254</cp:revision>
  <dcterms:created xsi:type="dcterms:W3CDTF">2016-04-18T09:58:05Z</dcterms:created>
  <dcterms:modified xsi:type="dcterms:W3CDTF">2016-11-05T18:39:17Z</dcterms:modified>
</cp:coreProperties>
</file>