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3C2FFA5D-87B4-456A-9821-1D502468CF0F}" styleName="نمط ذو سمات 1 - تميي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287118FC-EB50-4E22-A516-5AC05CD4F6FA}" type="datetimeFigureOut">
              <a:rPr lang="ar-SA" smtClean="0"/>
              <a:pPr/>
              <a:t>18/03/38</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D721D90D-9667-4CB4-B536-793E95740D6D}" type="slidenum">
              <a:rPr lang="ar-SA" smtClean="0"/>
              <a:pPr/>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87118FC-EB50-4E22-A516-5AC05CD4F6FA}" type="datetimeFigureOut">
              <a:rPr lang="ar-SA" smtClean="0"/>
              <a:pPr/>
              <a:t>18/03/38</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D721D90D-9667-4CB4-B536-793E95740D6D}" type="slidenum">
              <a:rPr lang="ar-SA" smtClean="0"/>
              <a:pPr/>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87118FC-EB50-4E22-A516-5AC05CD4F6FA}" type="datetimeFigureOut">
              <a:rPr lang="ar-SA" smtClean="0"/>
              <a:pPr/>
              <a:t>18/03/38</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D721D90D-9667-4CB4-B536-793E95740D6D}" type="slidenum">
              <a:rPr lang="ar-SA" smtClean="0"/>
              <a:pPr/>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87118FC-EB50-4E22-A516-5AC05CD4F6FA}" type="datetimeFigureOut">
              <a:rPr lang="ar-SA" smtClean="0"/>
              <a:pPr/>
              <a:t>18/03/38</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D721D90D-9667-4CB4-B536-793E95740D6D}" type="slidenum">
              <a:rPr lang="ar-SA" smtClean="0"/>
              <a:pPr/>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87118FC-EB50-4E22-A516-5AC05CD4F6FA}" type="datetimeFigureOut">
              <a:rPr lang="ar-SA" smtClean="0"/>
              <a:pPr/>
              <a:t>18/03/38</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D721D90D-9667-4CB4-B536-793E95740D6D}" type="slidenum">
              <a:rPr lang="ar-SA" smtClean="0"/>
              <a:pPr/>
              <a:t>‹#›</a:t>
            </a:fld>
            <a:endParaRPr lang="ar-S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287118FC-EB50-4E22-A516-5AC05CD4F6FA}" type="datetimeFigureOut">
              <a:rPr lang="ar-SA" smtClean="0"/>
              <a:pPr/>
              <a:t>18/03/38</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D721D90D-9667-4CB4-B536-793E95740D6D}" type="slidenum">
              <a:rPr lang="ar-SA" smtClean="0"/>
              <a:pPr/>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287118FC-EB50-4E22-A516-5AC05CD4F6FA}" type="datetimeFigureOut">
              <a:rPr lang="ar-SA" smtClean="0"/>
              <a:pPr/>
              <a:t>18/03/38</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D721D90D-9667-4CB4-B536-793E95740D6D}" type="slidenum">
              <a:rPr lang="ar-SA" smtClean="0"/>
              <a:pPr/>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287118FC-EB50-4E22-A516-5AC05CD4F6FA}" type="datetimeFigureOut">
              <a:rPr lang="ar-SA" smtClean="0"/>
              <a:pPr/>
              <a:t>18/03/38</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D721D90D-9667-4CB4-B536-793E95740D6D}" type="slidenum">
              <a:rPr lang="ar-SA" smtClean="0"/>
              <a:pPr/>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87118FC-EB50-4E22-A516-5AC05CD4F6FA}" type="datetimeFigureOut">
              <a:rPr lang="ar-SA" smtClean="0"/>
              <a:pPr/>
              <a:t>18/03/38</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D721D90D-9667-4CB4-B536-793E95740D6D}" type="slidenum">
              <a:rPr lang="ar-SA" smtClean="0"/>
              <a:pPr/>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87118FC-EB50-4E22-A516-5AC05CD4F6FA}" type="datetimeFigureOut">
              <a:rPr lang="ar-SA" smtClean="0"/>
              <a:pPr/>
              <a:t>18/03/38</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D721D90D-9667-4CB4-B536-793E95740D6D}" type="slidenum">
              <a:rPr lang="ar-SA" smtClean="0"/>
              <a:pPr/>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87118FC-EB50-4E22-A516-5AC05CD4F6FA}" type="datetimeFigureOut">
              <a:rPr lang="ar-SA" smtClean="0"/>
              <a:pPr/>
              <a:t>18/03/38</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D721D90D-9667-4CB4-B536-793E95740D6D}" type="slidenum">
              <a:rPr lang="ar-SA" smtClean="0"/>
              <a:pPr/>
              <a:t>‹#›</a:t>
            </a:fld>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8000"/>
            <a:lum/>
          </a:blip>
          <a:srcRect/>
          <a:stretch>
            <a:fillRect l="-16000" r="-16000"/>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87118FC-EB50-4E22-A516-5AC05CD4F6FA}" type="datetimeFigureOut">
              <a:rPr lang="ar-SA" smtClean="0"/>
              <a:pPr/>
              <a:t>18/03/38</a:t>
            </a:fld>
            <a:endParaRPr lang="ar-SA"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721D90D-9667-4CB4-B536-793E95740D6D}" type="slidenum">
              <a:rPr lang="ar-SA" smtClean="0"/>
              <a:pPr/>
              <a:t>‹#›</a:t>
            </a:fld>
            <a:endParaRPr lang="ar-S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com.sa/imgres?start=143&amp;hl=ar&amp;biw=1366&amp;bih=673&amp;tbm=isch&amp;tbnid=iGVTGbv4psXHQM:&amp;imgrefurl=http://pnu305.blogspot.com/2011/12/blog-post_7417.html&amp;docid=Uk8Yir_VCrH-oM&amp;imgurl=http://4.bp.blogspot.com/-geMm1iLu4HE/TtplG5jk0WI/AAAAAAAAAAU/lcTmIuLSWc4/s220/problem-solving.jpg&amp;w=220&amp;h=203&amp;ei=DfKwUfuBPJHMswaiwICwDQ&amp;zoom=1&amp;ved=1t:3588,r:44,s:100,i:136&amp;iact=rc&amp;dur=527&amp;page=7&amp;tbnh=162&amp;tbnw=176&amp;ndsp=25&amp;tx=96&amp;ty=116"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google.com.sa/imgres?imgurl&amp;imgrefurl=http://www.mohobq.com/ar3/catplay.php?catsmktba=56&amp;h=0&amp;w=0&amp;sz=1&amp;tbnid=eyDrO8BM8kGjFM&amp;tbnh=200&amp;tbnw=252&amp;zoom=1&amp;docid=mkOdaajSVEj6sM&amp;hl=ar&amp;ei=-PCwUdvkL8asPK-4gJAD&amp;ved=0CAUQsCU"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hyperlink" Target="http://www.google.com.sa/imgres?start=168&amp;hl=ar&amp;biw=1366&amp;bih=673&amp;tbm=isch&amp;tbnid=i3mJZHL0Ph5P9M:&amp;imgrefurl=http://www.ghassan-ktait.com/?menu_id=2&amp;offset=30&amp;p=4&amp;docid=Sw9wlTVepeaqIM&amp;imgurl=http://www.ghassan-ktait.com/data/2/2%D9%84%D8%A7%D9%84%D8%A7.jpg&amp;w=225&amp;h=225&amp;ei=DfKwUfuBPJHMswaiwICwDQ&amp;zoom=1&amp;ved=1t:3588,r:70,s:100,i:214&amp;iact=rc&amp;dur=915&amp;page=8&amp;tbnh=179&amp;tbnw=179&amp;ndsp=25&amp;tx=88&amp;ty=115"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43.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5.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6.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47.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42910" y="2000240"/>
            <a:ext cx="7772400" cy="1898653"/>
          </a:xfrm>
        </p:spPr>
        <p:txBody>
          <a:bodyPr>
            <a:noAutofit/>
          </a:bodyPr>
          <a:lstStyle/>
          <a:p>
            <a:r>
              <a:rPr lang="ar-SA" sz="5400" dirty="0" smtClean="0">
                <a:cs typeface="AL-Mohanad" pitchFamily="2" charset="-78"/>
              </a:rPr>
              <a:t/>
            </a:r>
            <a:br>
              <a:rPr lang="ar-SA" sz="5400" dirty="0" smtClean="0">
                <a:cs typeface="AL-Mohanad" pitchFamily="2" charset="-78"/>
              </a:rPr>
            </a:br>
            <a:r>
              <a:rPr lang="ar-SA" sz="5400" dirty="0" smtClean="0">
                <a:cs typeface="AL-Mohanad" pitchFamily="2" charset="-78"/>
              </a:rPr>
              <a:t>دمج </a:t>
            </a:r>
            <a:r>
              <a:rPr lang="ar-SA" sz="5400" dirty="0">
                <a:cs typeface="AL-Mohanad" pitchFamily="2" charset="-78"/>
              </a:rPr>
              <a:t>مهارات التفكير </a:t>
            </a:r>
            <a:r>
              <a:rPr lang="en-US" sz="5400" dirty="0">
                <a:cs typeface="AL-Mohanad" pitchFamily="2" charset="-78"/>
              </a:rPr>
              <a:t/>
            </a:r>
            <a:br>
              <a:rPr lang="en-US" sz="5400" dirty="0">
                <a:cs typeface="AL-Mohanad" pitchFamily="2" charset="-78"/>
              </a:rPr>
            </a:br>
            <a:r>
              <a:rPr lang="ar-SA" sz="5400" dirty="0">
                <a:cs typeface="AL-Mohanad" pitchFamily="2" charset="-78"/>
              </a:rPr>
              <a:t>في التدريس</a:t>
            </a:r>
            <a:r>
              <a:rPr lang="en-US" sz="5400" dirty="0">
                <a:cs typeface="AL-Mohanad" pitchFamily="2" charset="-78"/>
              </a:rPr>
              <a:t/>
            </a:r>
            <a:br>
              <a:rPr lang="en-US" sz="5400" dirty="0">
                <a:cs typeface="AL-Mohanad" pitchFamily="2" charset="-78"/>
              </a:rPr>
            </a:br>
            <a:endParaRPr lang="ar-SA" sz="5400" dirty="0">
              <a:cs typeface="AL-Mohanad" pitchFamily="2" charset="-78"/>
            </a:endParaRPr>
          </a:p>
        </p:txBody>
      </p:sp>
      <p:sp>
        <p:nvSpPr>
          <p:cNvPr id="3" name="عنوان فرعي 2"/>
          <p:cNvSpPr>
            <a:spLocks noGrp="1"/>
          </p:cNvSpPr>
          <p:nvPr>
            <p:ph type="subTitle" idx="1"/>
          </p:nvPr>
        </p:nvSpPr>
        <p:spPr>
          <a:xfrm>
            <a:off x="1371600" y="4319606"/>
            <a:ext cx="6400800" cy="1752600"/>
          </a:xfrm>
        </p:spPr>
        <p:txBody>
          <a:bodyPr>
            <a:normAutofit fontScale="85000" lnSpcReduction="20000"/>
          </a:bodyPr>
          <a:lstStyle/>
          <a:p>
            <a:r>
              <a:rPr lang="ar-SA" dirty="0" smtClean="0">
                <a:solidFill>
                  <a:srgbClr val="FF0000"/>
                </a:solidFill>
                <a:cs typeface="AL-Mohanad" pitchFamily="2" charset="-78"/>
              </a:rPr>
              <a:t>إعداد </a:t>
            </a:r>
          </a:p>
          <a:p>
            <a:r>
              <a:rPr lang="ar-SA" dirty="0" smtClean="0">
                <a:solidFill>
                  <a:srgbClr val="FF0000"/>
                </a:solidFill>
                <a:cs typeface="AL-Mohanad" pitchFamily="2" charset="-78"/>
              </a:rPr>
              <a:t>فريق من المتخصصين</a:t>
            </a:r>
          </a:p>
          <a:p>
            <a:r>
              <a:rPr lang="ar-SA" dirty="0" smtClean="0">
                <a:solidFill>
                  <a:schemeClr val="tx1"/>
                </a:solidFill>
                <a:cs typeface="AL-Mohanad" pitchFamily="2" charset="-78"/>
              </a:rPr>
              <a:t>الإدارة العامة للتدريب </a:t>
            </a:r>
            <a:r>
              <a:rPr lang="ar-SA" dirty="0" err="1" smtClean="0">
                <a:solidFill>
                  <a:schemeClr val="tx1"/>
                </a:solidFill>
                <a:cs typeface="AL-Mohanad" pitchFamily="2" charset="-78"/>
              </a:rPr>
              <a:t>و</a:t>
            </a:r>
            <a:r>
              <a:rPr lang="ar-SA" dirty="0" smtClean="0">
                <a:solidFill>
                  <a:schemeClr val="tx1"/>
                </a:solidFill>
                <a:cs typeface="AL-Mohanad" pitchFamily="2" charset="-78"/>
              </a:rPr>
              <a:t> </a:t>
            </a:r>
            <a:r>
              <a:rPr lang="ar-SA" dirty="0" err="1" smtClean="0">
                <a:solidFill>
                  <a:schemeClr val="tx1"/>
                </a:solidFill>
                <a:cs typeface="AL-Mohanad" pitchFamily="2" charset="-78"/>
              </a:rPr>
              <a:t>الابتعاث</a:t>
            </a:r>
            <a:r>
              <a:rPr lang="ar-SA" dirty="0" smtClean="0">
                <a:solidFill>
                  <a:schemeClr val="tx1"/>
                </a:solidFill>
                <a:cs typeface="AL-Mohanad" pitchFamily="2" charset="-78"/>
              </a:rPr>
              <a:t> </a:t>
            </a:r>
            <a:r>
              <a:rPr lang="ar-SA" dirty="0" smtClean="0">
                <a:solidFill>
                  <a:schemeClr val="tx1"/>
                </a:solidFill>
                <a:cs typeface="AL-Mohanad" pitchFamily="2" charset="-78"/>
              </a:rPr>
              <a:t>بالوزارة </a:t>
            </a:r>
          </a:p>
          <a:p>
            <a:r>
              <a:rPr lang="ar-SA" dirty="0" smtClean="0">
                <a:solidFill>
                  <a:schemeClr val="tx1"/>
                </a:solidFill>
                <a:cs typeface="AL-Mohanad" pitchFamily="2" charset="-78"/>
              </a:rPr>
              <a:t>143</a:t>
            </a:r>
            <a:r>
              <a:rPr lang="ar-AE" dirty="0" smtClean="0">
                <a:solidFill>
                  <a:schemeClr val="tx1"/>
                </a:solidFill>
                <a:cs typeface="AL-Mohanad" pitchFamily="2" charset="-78"/>
              </a:rPr>
              <a:t>5</a:t>
            </a:r>
            <a:r>
              <a:rPr lang="ar-SA" dirty="0" smtClean="0">
                <a:solidFill>
                  <a:schemeClr val="tx1"/>
                </a:solidFill>
                <a:cs typeface="AL-Mohanad" pitchFamily="2" charset="-78"/>
              </a:rPr>
              <a:t> هـ / 2014 م   </a:t>
            </a:r>
            <a:endParaRPr lang="ar-SA" dirty="0">
              <a:solidFill>
                <a:schemeClr val="tx1"/>
              </a:solidFill>
              <a:cs typeface="AL-Mohanad" pitchFamily="2" charset="-78"/>
            </a:endParaRPr>
          </a:p>
        </p:txBody>
      </p:sp>
      <p:pic>
        <p:nvPicPr>
          <p:cNvPr id="4" name="صورة 3" descr="شعار وزارة التربية.png"/>
          <p:cNvPicPr>
            <a:picLocks noChangeAspect="1"/>
          </p:cNvPicPr>
          <p:nvPr/>
        </p:nvPicPr>
        <p:blipFill>
          <a:blip r:embed="rId2" cstate="print"/>
          <a:stretch>
            <a:fillRect/>
          </a:stretch>
        </p:blipFill>
        <p:spPr>
          <a:xfrm>
            <a:off x="6072198" y="285728"/>
            <a:ext cx="2707962" cy="157163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rgbClr val="FF0000"/>
                </a:solidFill>
                <a:cs typeface="AL-Mohanad" pitchFamily="2" charset="-78"/>
              </a:rPr>
              <a:t>الوحدة التدريبية الأولى</a:t>
            </a: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4071934" y="2071678"/>
            <a:ext cx="4829180" cy="3186121"/>
          </a:xfrm>
        </p:spPr>
        <p:txBody>
          <a:bodyPr>
            <a:normAutofit/>
          </a:bodyPr>
          <a:lstStyle/>
          <a:p>
            <a:r>
              <a:rPr lang="ar-SA" sz="3600" dirty="0" smtClean="0">
                <a:cs typeface="AL-Mohanad" pitchFamily="2" charset="-78"/>
              </a:rPr>
              <a:t>التفكير </a:t>
            </a:r>
            <a:endParaRPr lang="en-US" sz="3600" dirty="0" smtClean="0">
              <a:cs typeface="AL-Mohanad" pitchFamily="2" charset="-78"/>
            </a:endParaRPr>
          </a:p>
          <a:p>
            <a:r>
              <a:rPr lang="ar-SA" sz="3600" dirty="0" smtClean="0">
                <a:cs typeface="AL-Mohanad" pitchFamily="2" charset="-78"/>
              </a:rPr>
              <a:t>ودمج مهاراته في التدريس</a:t>
            </a:r>
            <a:endParaRPr lang="en-US" sz="3600" dirty="0" smtClean="0">
              <a:cs typeface="AL-Mohanad" pitchFamily="2" charset="-78"/>
            </a:endParaRPr>
          </a:p>
          <a:p>
            <a:pPr>
              <a:buNone/>
            </a:pPr>
            <a:endParaRPr lang="ar-SA" sz="3600" dirty="0">
              <a:cs typeface="AL-Mohanad" pitchFamily="2" charset="-78"/>
            </a:endParaRPr>
          </a:p>
        </p:txBody>
      </p:sp>
      <p:pic>
        <p:nvPicPr>
          <p:cNvPr id="4" name="صورة 3" descr="https://encrypted-tbn3.gstatic.com/images?q=tbn:ANd9GcTfo0COGuUkeSgaP2o3vwL_2c_8-0hePW1-QEk6BwFVGrNEmIzP_A">
            <a:hlinkClick r:id="rId2"/>
          </p:cNvPr>
          <p:cNvPicPr/>
          <p:nvPr/>
        </p:nvPicPr>
        <p:blipFill>
          <a:blip r:embed="rId3" cstate="print">
            <a:clrChange>
              <a:clrFrom>
                <a:srgbClr val="FFFFFF"/>
              </a:clrFrom>
              <a:clrTo>
                <a:srgbClr val="FFFFFF">
                  <a:alpha val="0"/>
                </a:srgbClr>
              </a:clrTo>
            </a:clrChange>
          </a:blip>
          <a:srcRect/>
          <a:stretch>
            <a:fillRect/>
          </a:stretch>
        </p:blipFill>
        <p:spPr bwMode="auto">
          <a:xfrm>
            <a:off x="357158" y="1785926"/>
            <a:ext cx="4071966" cy="3643338"/>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1538" y="274638"/>
            <a:ext cx="7615262" cy="725470"/>
          </a:xfrm>
        </p:spPr>
        <p:txBody>
          <a:bodyPr>
            <a:normAutofit fontScale="90000"/>
          </a:bodyPr>
          <a:lstStyle/>
          <a:p>
            <a:r>
              <a:rPr lang="ar-SA" b="1" dirty="0" smtClean="0">
                <a:cs typeface="AL-Mohanad" pitchFamily="2" charset="-78"/>
              </a:rPr>
              <a:t/>
            </a:r>
            <a:br>
              <a:rPr lang="ar-SA" b="1" dirty="0" smtClean="0">
                <a:cs typeface="AL-Mohanad" pitchFamily="2" charset="-78"/>
              </a:rPr>
            </a:br>
            <a:r>
              <a:rPr lang="ar-SA" b="1" dirty="0" smtClean="0">
                <a:solidFill>
                  <a:srgbClr val="FF0000"/>
                </a:solidFill>
                <a:cs typeface="AL-Mohanad" pitchFamily="2" charset="-78"/>
              </a:rPr>
              <a:t>الهدف العام للوحدة:</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457200" y="1214422"/>
            <a:ext cx="8229600" cy="828668"/>
          </a:xfrm>
        </p:spPr>
        <p:txBody>
          <a:bodyPr/>
          <a:lstStyle/>
          <a:p>
            <a:r>
              <a:rPr lang="ar-SA" dirty="0" smtClean="0">
                <a:cs typeface="AL-Mohanad" pitchFamily="2" charset="-78"/>
              </a:rPr>
              <a:t>تمكين المشاركين من مفهوم التفكير وطريقة تدريسه.</a:t>
            </a:r>
            <a:endParaRPr lang="en-US" dirty="0" smtClean="0">
              <a:cs typeface="AL-Mohanad" pitchFamily="2" charset="-78"/>
            </a:endParaRPr>
          </a:p>
          <a:p>
            <a:pPr>
              <a:buNone/>
            </a:pPr>
            <a:endParaRPr lang="ar-SA" dirty="0">
              <a:cs typeface="AL-Mohanad" pitchFamily="2" charset="-78"/>
            </a:endParaRPr>
          </a:p>
        </p:txBody>
      </p:sp>
      <p:graphicFrame>
        <p:nvGraphicFramePr>
          <p:cNvPr id="4" name="جدول 3"/>
          <p:cNvGraphicFramePr>
            <a:graphicFrameLocks noGrp="1"/>
          </p:cNvGraphicFramePr>
          <p:nvPr/>
        </p:nvGraphicFramePr>
        <p:xfrm>
          <a:off x="357158" y="2000240"/>
          <a:ext cx="8501122" cy="4379620"/>
        </p:xfrm>
        <a:graphic>
          <a:graphicData uri="http://schemas.openxmlformats.org/drawingml/2006/table">
            <a:tbl>
              <a:tblPr rtl="1"/>
              <a:tblGrid>
                <a:gridCol w="1391253"/>
                <a:gridCol w="2068625"/>
                <a:gridCol w="3924272"/>
                <a:gridCol w="1116972"/>
              </a:tblGrid>
              <a:tr h="471783">
                <a:tc>
                  <a:txBody>
                    <a:bodyPr/>
                    <a:lstStyle/>
                    <a:p>
                      <a:pPr indent="107950" algn="ctr" rtl="1">
                        <a:lnSpc>
                          <a:spcPct val="115000"/>
                        </a:lnSpc>
                        <a:spcAft>
                          <a:spcPts val="0"/>
                        </a:spcAft>
                      </a:pPr>
                      <a:r>
                        <a:rPr lang="ar-SA" sz="2400" b="1" dirty="0">
                          <a:solidFill>
                            <a:srgbClr val="000000"/>
                          </a:solidFill>
                          <a:latin typeface="Calibri"/>
                          <a:ea typeface="Calibri"/>
                          <a:cs typeface="AL-Mohanad" pitchFamily="2" charset="-78"/>
                        </a:rPr>
                        <a:t>الجلسة</a:t>
                      </a:r>
                      <a:endParaRPr lang="en-US" sz="14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D6E3BC"/>
                    </a:solidFill>
                  </a:tcPr>
                </a:tc>
                <a:tc>
                  <a:txBody>
                    <a:bodyPr/>
                    <a:lstStyle/>
                    <a:p>
                      <a:pPr indent="107950" algn="ctr" rtl="1">
                        <a:lnSpc>
                          <a:spcPct val="115000"/>
                        </a:lnSpc>
                        <a:spcAft>
                          <a:spcPts val="0"/>
                        </a:spcAft>
                      </a:pPr>
                      <a:r>
                        <a:rPr lang="ar-SA" sz="2400" b="1" dirty="0">
                          <a:solidFill>
                            <a:srgbClr val="000000"/>
                          </a:solidFill>
                          <a:latin typeface="Calibri"/>
                          <a:ea typeface="Calibri"/>
                          <a:cs typeface="AL-Mohanad" pitchFamily="2" charset="-78"/>
                        </a:rPr>
                        <a:t>موضوع الجلسة</a:t>
                      </a:r>
                      <a:endParaRPr lang="en-US" sz="14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CDDDAC"/>
                    </a:solidFill>
                  </a:tcPr>
                </a:tc>
                <a:tc>
                  <a:txBody>
                    <a:bodyPr/>
                    <a:lstStyle/>
                    <a:p>
                      <a:pPr indent="107950" algn="ctr" rtl="1">
                        <a:lnSpc>
                          <a:spcPct val="115000"/>
                        </a:lnSpc>
                        <a:spcAft>
                          <a:spcPts val="0"/>
                        </a:spcAft>
                      </a:pPr>
                      <a:r>
                        <a:rPr lang="ar-SA" sz="2400" b="1" dirty="0">
                          <a:solidFill>
                            <a:srgbClr val="000000"/>
                          </a:solidFill>
                          <a:latin typeface="Calibri"/>
                          <a:ea typeface="Calibri"/>
                          <a:cs typeface="AL-Mohanad" pitchFamily="2" charset="-78"/>
                        </a:rPr>
                        <a:t>الهدف السلوكي</a:t>
                      </a:r>
                      <a:endParaRPr lang="en-US" sz="14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D6E3BC"/>
                    </a:solidFill>
                  </a:tcPr>
                </a:tc>
                <a:tc>
                  <a:txBody>
                    <a:bodyPr/>
                    <a:lstStyle/>
                    <a:p>
                      <a:pPr indent="107950" algn="ctr" rtl="0">
                        <a:lnSpc>
                          <a:spcPct val="115000"/>
                        </a:lnSpc>
                        <a:spcAft>
                          <a:spcPts val="0"/>
                        </a:spcAft>
                      </a:pPr>
                      <a:r>
                        <a:rPr lang="ar-SA" sz="2000" b="1" dirty="0">
                          <a:solidFill>
                            <a:srgbClr val="000000"/>
                          </a:solidFill>
                          <a:latin typeface="Calibri"/>
                          <a:ea typeface="Calibri"/>
                          <a:cs typeface="AL-Mohanad" pitchFamily="2" charset="-78"/>
                        </a:rPr>
                        <a:t>الزمن</a:t>
                      </a:r>
                      <a:endParaRPr lang="en-US" sz="12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CDDDAC"/>
                    </a:solidFill>
                  </a:tcPr>
                </a:tc>
              </a:tr>
              <a:tr h="943566">
                <a:tc rowSpan="2">
                  <a:txBody>
                    <a:bodyPr/>
                    <a:lstStyle/>
                    <a:p>
                      <a:pPr indent="107950" algn="ctr" rtl="1">
                        <a:lnSpc>
                          <a:spcPct val="115000"/>
                        </a:lnSpc>
                        <a:spcAft>
                          <a:spcPts val="0"/>
                        </a:spcAft>
                      </a:pPr>
                      <a:r>
                        <a:rPr lang="ar-SA" sz="2400" b="1">
                          <a:solidFill>
                            <a:srgbClr val="000000"/>
                          </a:solidFill>
                          <a:latin typeface="Calibri"/>
                          <a:ea typeface="Calibri"/>
                          <a:cs typeface="AL-Mohanad" pitchFamily="2" charset="-78"/>
                        </a:rPr>
                        <a:t>الأولى</a:t>
                      </a:r>
                      <a:endParaRPr lang="en-US" sz="1400">
                        <a:solidFill>
                          <a:srgbClr val="000000"/>
                        </a:solidFill>
                        <a:latin typeface="Calibri"/>
                        <a:ea typeface="Calibri"/>
                        <a:cs typeface="AL-Mohanad" pitchFamily="2" charset="-78"/>
                      </a:endParaRPr>
                    </a:p>
                  </a:txBody>
                  <a:tcPr marL="57691" marR="57691" marT="0" marB="0" vert="vert27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D6E3BC"/>
                    </a:solidFill>
                  </a:tcPr>
                </a:tc>
                <a:tc>
                  <a:txBody>
                    <a:bodyPr/>
                    <a:lstStyle/>
                    <a:p>
                      <a:pPr marL="201930" indent="-200660" algn="ctr" rtl="1">
                        <a:lnSpc>
                          <a:spcPct val="115000"/>
                        </a:lnSpc>
                        <a:spcAft>
                          <a:spcPts val="0"/>
                        </a:spcAft>
                      </a:pPr>
                      <a:r>
                        <a:rPr lang="ar-SA" sz="2400" dirty="0">
                          <a:solidFill>
                            <a:srgbClr val="000000"/>
                          </a:solidFill>
                          <a:latin typeface="Calibri"/>
                          <a:ea typeface="Calibri"/>
                          <a:cs typeface="AL-Mohanad" pitchFamily="2" charset="-78"/>
                        </a:rPr>
                        <a:t>افتتاح البرنامج</a:t>
                      </a:r>
                      <a:endParaRPr lang="en-US" sz="14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EAF1DD"/>
                    </a:solidFill>
                  </a:tcPr>
                </a:tc>
                <a:tc>
                  <a:txBody>
                    <a:bodyPr/>
                    <a:lstStyle/>
                    <a:p>
                      <a:pPr indent="107950" algn="r" rtl="1">
                        <a:lnSpc>
                          <a:spcPct val="115000"/>
                        </a:lnSpc>
                        <a:spcAft>
                          <a:spcPts val="0"/>
                        </a:spcAft>
                      </a:pPr>
                      <a:r>
                        <a:rPr lang="ar-SA" sz="2400" dirty="0">
                          <a:solidFill>
                            <a:srgbClr val="000000"/>
                          </a:solidFill>
                          <a:latin typeface="Calibri"/>
                          <a:ea typeface="Calibri"/>
                          <a:cs typeface="AL-Mohanad" pitchFamily="2" charset="-78"/>
                        </a:rPr>
                        <a:t>تحديد المشارك خبراته السابقة في دمج مهارات التفكير</a:t>
                      </a:r>
                      <a:endParaRPr lang="en-US" sz="14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D6E3BC"/>
                    </a:solidFill>
                  </a:tcPr>
                </a:tc>
                <a:tc>
                  <a:txBody>
                    <a:bodyPr/>
                    <a:lstStyle/>
                    <a:p>
                      <a:pPr marL="457200" indent="107950" algn="r" rtl="1">
                        <a:lnSpc>
                          <a:spcPct val="115000"/>
                        </a:lnSpc>
                        <a:spcAft>
                          <a:spcPts val="0"/>
                        </a:spcAft>
                      </a:pPr>
                      <a:r>
                        <a:rPr lang="ar-SA" sz="2000" dirty="0">
                          <a:solidFill>
                            <a:srgbClr val="000000"/>
                          </a:solidFill>
                          <a:latin typeface="Calibri"/>
                          <a:ea typeface="Calibri"/>
                          <a:cs typeface="AL-Mohanad" pitchFamily="2" charset="-78"/>
                        </a:rPr>
                        <a:t>20 </a:t>
                      </a:r>
                      <a:r>
                        <a:rPr lang="ar-SA" sz="2000" dirty="0" err="1">
                          <a:solidFill>
                            <a:srgbClr val="000000"/>
                          </a:solidFill>
                          <a:latin typeface="Calibri"/>
                          <a:ea typeface="Calibri"/>
                          <a:cs typeface="AL-Mohanad" pitchFamily="2" charset="-78"/>
                        </a:rPr>
                        <a:t>د</a:t>
                      </a:r>
                      <a:endParaRPr lang="en-US" sz="12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F5F8EE"/>
                    </a:solidFill>
                  </a:tcPr>
                </a:tc>
              </a:tr>
              <a:tr h="525628">
                <a:tc vMerge="1">
                  <a:txBody>
                    <a:bodyPr/>
                    <a:lstStyle/>
                    <a:p>
                      <a:pPr rtl="1"/>
                      <a:endParaRPr lang="ar-SA"/>
                    </a:p>
                  </a:txBody>
                  <a:tcPr/>
                </a:tc>
                <a:tc>
                  <a:txBody>
                    <a:bodyPr/>
                    <a:lstStyle/>
                    <a:p>
                      <a:pPr marL="228600" indent="-227330" algn="ctr" rtl="1">
                        <a:lnSpc>
                          <a:spcPct val="115000"/>
                        </a:lnSpc>
                        <a:spcAft>
                          <a:spcPts val="0"/>
                        </a:spcAft>
                      </a:pPr>
                      <a:r>
                        <a:rPr lang="ar-SA" sz="2400">
                          <a:solidFill>
                            <a:srgbClr val="000000"/>
                          </a:solidFill>
                          <a:latin typeface="Times New Roman"/>
                          <a:ea typeface="Calibri"/>
                          <a:cs typeface="AL-Mohanad" pitchFamily="2" charset="-78"/>
                        </a:rPr>
                        <a:t>التفكير </a:t>
                      </a:r>
                      <a:r>
                        <a:rPr lang="ar-SA" sz="2400">
                          <a:solidFill>
                            <a:srgbClr val="000000"/>
                          </a:solidFill>
                          <a:latin typeface="Calibri"/>
                          <a:ea typeface="Calibri"/>
                          <a:cs typeface="AL-Mohanad" pitchFamily="2" charset="-78"/>
                        </a:rPr>
                        <a:t>ودمجه في التدريس</a:t>
                      </a:r>
                      <a:endParaRPr lang="en-US" sz="140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CDDDAC"/>
                    </a:solidFill>
                  </a:tcPr>
                </a:tc>
                <a:tc>
                  <a:txBody>
                    <a:bodyPr/>
                    <a:lstStyle/>
                    <a:p>
                      <a:pPr indent="107950" algn="ctr" rtl="1">
                        <a:lnSpc>
                          <a:spcPct val="115000"/>
                        </a:lnSpc>
                        <a:spcAft>
                          <a:spcPts val="0"/>
                        </a:spcAft>
                      </a:pPr>
                      <a:r>
                        <a:rPr lang="ar-SA" sz="2400" dirty="0">
                          <a:solidFill>
                            <a:srgbClr val="000000"/>
                          </a:solidFill>
                          <a:latin typeface="Calibri"/>
                          <a:ea typeface="Calibri"/>
                          <a:cs typeface="AL-Mohanad" pitchFamily="2" charset="-78"/>
                        </a:rPr>
                        <a:t>أن ينمي المشارك خبرته بمفهوم  دمج مهارات التفكير في التدريس</a:t>
                      </a:r>
                      <a:endParaRPr lang="en-US" sz="14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EAF1DD"/>
                    </a:solidFill>
                  </a:tcPr>
                </a:tc>
                <a:tc>
                  <a:txBody>
                    <a:bodyPr/>
                    <a:lstStyle/>
                    <a:p>
                      <a:pPr indent="107950" algn="ctr" rtl="0">
                        <a:lnSpc>
                          <a:spcPct val="115000"/>
                        </a:lnSpc>
                        <a:spcAft>
                          <a:spcPts val="0"/>
                        </a:spcAft>
                      </a:pPr>
                      <a:r>
                        <a:rPr lang="ar-SA" sz="2000" dirty="0">
                          <a:solidFill>
                            <a:srgbClr val="000000"/>
                          </a:solidFill>
                          <a:latin typeface="Calibri"/>
                          <a:ea typeface="Calibri"/>
                          <a:cs typeface="AL-Mohanad" pitchFamily="2" charset="-78"/>
                        </a:rPr>
                        <a:t>100 </a:t>
                      </a:r>
                      <a:r>
                        <a:rPr lang="ar-SA" sz="2000" dirty="0" err="1">
                          <a:solidFill>
                            <a:srgbClr val="000000"/>
                          </a:solidFill>
                          <a:latin typeface="Calibri"/>
                          <a:ea typeface="Calibri"/>
                          <a:cs typeface="AL-Mohanad" pitchFamily="2" charset="-78"/>
                        </a:rPr>
                        <a:t>د</a:t>
                      </a:r>
                      <a:endParaRPr lang="en-US" sz="12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CDDDAC"/>
                    </a:solidFill>
                  </a:tcPr>
                </a:tc>
              </a:tr>
              <a:tr h="471783">
                <a:tc gridSpan="3">
                  <a:txBody>
                    <a:bodyPr/>
                    <a:lstStyle/>
                    <a:p>
                      <a:pPr indent="107950" algn="ctr" rtl="1">
                        <a:lnSpc>
                          <a:spcPct val="115000"/>
                        </a:lnSpc>
                        <a:spcAft>
                          <a:spcPts val="0"/>
                        </a:spcAft>
                      </a:pPr>
                      <a:r>
                        <a:rPr lang="ar-SA" sz="2400" dirty="0">
                          <a:solidFill>
                            <a:srgbClr val="000000"/>
                          </a:solidFill>
                          <a:latin typeface="Calibri"/>
                          <a:ea typeface="Calibri"/>
                          <a:cs typeface="AL-Mohanad" pitchFamily="2" charset="-78"/>
                        </a:rPr>
                        <a:t>فترة راحة</a:t>
                      </a:r>
                      <a:endParaRPr lang="en-US" sz="14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D6E3BC"/>
                    </a:solidFill>
                  </a:tcPr>
                </a:tc>
                <a:tc hMerge="1">
                  <a:txBody>
                    <a:bodyPr/>
                    <a:lstStyle/>
                    <a:p>
                      <a:pPr rtl="1"/>
                      <a:endParaRPr lang="ar-SA"/>
                    </a:p>
                  </a:txBody>
                  <a:tcPr/>
                </a:tc>
                <a:tc hMerge="1">
                  <a:txBody>
                    <a:bodyPr/>
                    <a:lstStyle/>
                    <a:p>
                      <a:pPr rtl="1"/>
                      <a:endParaRPr lang="ar-SA"/>
                    </a:p>
                  </a:txBody>
                  <a:tcPr/>
                </a:tc>
                <a:tc>
                  <a:txBody>
                    <a:bodyPr/>
                    <a:lstStyle/>
                    <a:p>
                      <a:pPr indent="107950" algn="ctr" rtl="0">
                        <a:lnSpc>
                          <a:spcPct val="115000"/>
                        </a:lnSpc>
                        <a:spcAft>
                          <a:spcPts val="0"/>
                        </a:spcAft>
                      </a:pPr>
                      <a:r>
                        <a:rPr lang="ar-SA" sz="2000" dirty="0">
                          <a:solidFill>
                            <a:srgbClr val="000000"/>
                          </a:solidFill>
                          <a:latin typeface="Calibri"/>
                          <a:ea typeface="Calibri"/>
                          <a:cs typeface="AL-Mohanad" pitchFamily="2" charset="-78"/>
                        </a:rPr>
                        <a:t>20 </a:t>
                      </a:r>
                      <a:r>
                        <a:rPr lang="ar-SA" sz="2000" dirty="0" err="1">
                          <a:solidFill>
                            <a:srgbClr val="000000"/>
                          </a:solidFill>
                          <a:latin typeface="Calibri"/>
                          <a:ea typeface="Calibri"/>
                          <a:cs typeface="AL-Mohanad" pitchFamily="2" charset="-78"/>
                        </a:rPr>
                        <a:t>د</a:t>
                      </a:r>
                      <a:endParaRPr lang="en-US" sz="12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EAF1DD"/>
                    </a:solidFill>
                  </a:tcPr>
                </a:tc>
              </a:tr>
              <a:tr h="1179457">
                <a:tc>
                  <a:txBody>
                    <a:bodyPr/>
                    <a:lstStyle/>
                    <a:p>
                      <a:pPr indent="107950" algn="ctr" rtl="1">
                        <a:lnSpc>
                          <a:spcPct val="115000"/>
                        </a:lnSpc>
                        <a:spcAft>
                          <a:spcPts val="0"/>
                        </a:spcAft>
                      </a:pPr>
                      <a:r>
                        <a:rPr lang="ar-SA" sz="2400" b="1">
                          <a:solidFill>
                            <a:srgbClr val="000000"/>
                          </a:solidFill>
                          <a:latin typeface="Calibri"/>
                          <a:ea typeface="Calibri"/>
                          <a:cs typeface="AL-Mohanad" pitchFamily="2" charset="-78"/>
                        </a:rPr>
                        <a:t>الثانية</a:t>
                      </a:r>
                      <a:endParaRPr lang="en-US" sz="1400">
                        <a:solidFill>
                          <a:srgbClr val="000000"/>
                        </a:solidFill>
                        <a:latin typeface="Calibri"/>
                        <a:ea typeface="Calibri"/>
                        <a:cs typeface="AL-Mohanad" pitchFamily="2" charset="-78"/>
                      </a:endParaRPr>
                    </a:p>
                  </a:txBody>
                  <a:tcPr marL="57691" marR="57691" marT="0" marB="0" vert="vert27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D6E3BC"/>
                    </a:solidFill>
                  </a:tcPr>
                </a:tc>
                <a:tc>
                  <a:txBody>
                    <a:bodyPr/>
                    <a:lstStyle/>
                    <a:p>
                      <a:pPr indent="457200" algn="ctr" rtl="1">
                        <a:lnSpc>
                          <a:spcPct val="115000"/>
                        </a:lnSpc>
                        <a:spcAft>
                          <a:spcPts val="0"/>
                        </a:spcAft>
                      </a:pPr>
                      <a:r>
                        <a:rPr lang="ar-SA" sz="2400">
                          <a:solidFill>
                            <a:srgbClr val="000000"/>
                          </a:solidFill>
                          <a:latin typeface="Calibri"/>
                          <a:ea typeface="Calibri"/>
                          <a:cs typeface="AL-Mohanad" pitchFamily="2" charset="-78"/>
                        </a:rPr>
                        <a:t>خطوات دمج  مهارات التفكير</a:t>
                      </a:r>
                      <a:endParaRPr lang="en-US" sz="140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EAF1DD"/>
                    </a:solidFill>
                  </a:tcPr>
                </a:tc>
                <a:tc>
                  <a:txBody>
                    <a:bodyPr/>
                    <a:lstStyle/>
                    <a:p>
                      <a:pPr indent="457200" algn="ctr" rtl="1">
                        <a:lnSpc>
                          <a:spcPct val="115000"/>
                        </a:lnSpc>
                        <a:spcAft>
                          <a:spcPts val="0"/>
                        </a:spcAft>
                      </a:pPr>
                      <a:r>
                        <a:rPr lang="ar-SA" sz="2400" dirty="0">
                          <a:solidFill>
                            <a:srgbClr val="000000"/>
                          </a:solidFill>
                          <a:latin typeface="Calibri"/>
                          <a:ea typeface="Calibri"/>
                          <a:cs typeface="AL-Mohanad" pitchFamily="2" charset="-78"/>
                        </a:rPr>
                        <a:t>أن يتقن </a:t>
                      </a:r>
                      <a:r>
                        <a:rPr lang="ar-SA" sz="2400" dirty="0" err="1">
                          <a:solidFill>
                            <a:srgbClr val="000000"/>
                          </a:solidFill>
                          <a:latin typeface="Calibri"/>
                          <a:ea typeface="Calibri"/>
                          <a:cs typeface="AL-Mohanad" pitchFamily="2" charset="-78"/>
                        </a:rPr>
                        <a:t>المشاركخطوات</a:t>
                      </a:r>
                      <a:r>
                        <a:rPr lang="ar-SA" sz="2400" dirty="0">
                          <a:solidFill>
                            <a:srgbClr val="000000"/>
                          </a:solidFill>
                          <a:latin typeface="Calibri"/>
                          <a:ea typeface="Calibri"/>
                          <a:cs typeface="AL-Mohanad" pitchFamily="2" charset="-78"/>
                        </a:rPr>
                        <a:t> إعداد درس وفق دمج مهارات التفكير</a:t>
                      </a:r>
                      <a:endParaRPr lang="en-US" sz="14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D6E3BC"/>
                    </a:solidFill>
                  </a:tcPr>
                </a:tc>
                <a:tc>
                  <a:txBody>
                    <a:bodyPr/>
                    <a:lstStyle/>
                    <a:p>
                      <a:pPr marL="457200" indent="107950" algn="ctr" rtl="0">
                        <a:lnSpc>
                          <a:spcPct val="115000"/>
                        </a:lnSpc>
                        <a:spcAft>
                          <a:spcPts val="0"/>
                        </a:spcAft>
                      </a:pPr>
                      <a:r>
                        <a:rPr lang="ar-SA" sz="2000" dirty="0" smtClean="0">
                          <a:solidFill>
                            <a:srgbClr val="000000"/>
                          </a:solidFill>
                          <a:latin typeface="Calibri"/>
                          <a:ea typeface="Calibri"/>
                          <a:cs typeface="AL-Mohanad" pitchFamily="2" charset="-78"/>
                        </a:rPr>
                        <a:t>100</a:t>
                      </a:r>
                      <a:r>
                        <a:rPr lang="ar-SA" sz="2000" baseline="0" dirty="0" smtClean="0">
                          <a:solidFill>
                            <a:srgbClr val="000000"/>
                          </a:solidFill>
                          <a:latin typeface="Calibri"/>
                          <a:ea typeface="Calibri"/>
                          <a:cs typeface="AL-Mohanad" pitchFamily="2" charset="-78"/>
                        </a:rPr>
                        <a:t> </a:t>
                      </a:r>
                      <a:endParaRPr lang="en-US" sz="20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CDDDAC"/>
                    </a:solidFill>
                  </a:tcPr>
                </a:tc>
              </a:tr>
              <a:tr h="471783">
                <a:tc gridSpan="3">
                  <a:txBody>
                    <a:bodyPr/>
                    <a:lstStyle/>
                    <a:p>
                      <a:pPr indent="107950" algn="ctr" rtl="1">
                        <a:lnSpc>
                          <a:spcPct val="115000"/>
                        </a:lnSpc>
                        <a:spcAft>
                          <a:spcPts val="0"/>
                        </a:spcAft>
                      </a:pPr>
                      <a:r>
                        <a:rPr lang="ar-SA" sz="2400" dirty="0">
                          <a:solidFill>
                            <a:srgbClr val="000000"/>
                          </a:solidFill>
                          <a:latin typeface="Calibri"/>
                          <a:ea typeface="Calibri"/>
                          <a:cs typeface="AL-Mohanad" pitchFamily="2" charset="-78"/>
                        </a:rPr>
                        <a:t>المجموع</a:t>
                      </a:r>
                      <a:endParaRPr lang="en-US" sz="14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EAF1DD"/>
                    </a:solidFill>
                  </a:tcPr>
                </a:tc>
                <a:tc hMerge="1">
                  <a:txBody>
                    <a:bodyPr/>
                    <a:lstStyle/>
                    <a:p>
                      <a:pPr rtl="1"/>
                      <a:endParaRPr lang="ar-SA"/>
                    </a:p>
                  </a:txBody>
                  <a:tcPr/>
                </a:tc>
                <a:tc hMerge="1">
                  <a:txBody>
                    <a:bodyPr/>
                    <a:lstStyle/>
                    <a:p>
                      <a:pPr rtl="1"/>
                      <a:endParaRPr lang="ar-SA"/>
                    </a:p>
                  </a:txBody>
                  <a:tcPr/>
                </a:tc>
                <a:tc>
                  <a:txBody>
                    <a:bodyPr/>
                    <a:lstStyle/>
                    <a:p>
                      <a:pPr indent="107950" algn="ctr" rtl="0">
                        <a:lnSpc>
                          <a:spcPct val="115000"/>
                        </a:lnSpc>
                        <a:spcAft>
                          <a:spcPts val="0"/>
                        </a:spcAft>
                      </a:pPr>
                      <a:r>
                        <a:rPr lang="ar-SA" sz="2000" dirty="0">
                          <a:solidFill>
                            <a:srgbClr val="000000"/>
                          </a:solidFill>
                          <a:latin typeface="Calibri"/>
                          <a:ea typeface="Calibri"/>
                          <a:cs typeface="AL-Mohanad" pitchFamily="2" charset="-78"/>
                        </a:rPr>
                        <a:t>240 </a:t>
                      </a:r>
                      <a:r>
                        <a:rPr lang="ar-SA" sz="2000" dirty="0" err="1">
                          <a:solidFill>
                            <a:srgbClr val="000000"/>
                          </a:solidFill>
                          <a:latin typeface="Calibri"/>
                          <a:ea typeface="Calibri"/>
                          <a:cs typeface="AL-Mohanad" pitchFamily="2" charset="-78"/>
                        </a:rPr>
                        <a:t>د</a:t>
                      </a:r>
                      <a:endParaRPr lang="en-US" sz="12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F5F8EE"/>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14414" y="274638"/>
            <a:ext cx="7472386" cy="796908"/>
          </a:xfrm>
        </p:spPr>
        <p:txBody>
          <a:bodyPr/>
          <a:lstStyle/>
          <a:p>
            <a:r>
              <a:rPr lang="ar-SA" dirty="0" smtClean="0">
                <a:solidFill>
                  <a:srgbClr val="FF0000"/>
                </a:solidFill>
                <a:cs typeface="AL-Mohanad" pitchFamily="2" charset="-78"/>
              </a:rPr>
              <a:t>الأهداف التفصيلية</a:t>
            </a: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1457332" y="1600200"/>
            <a:ext cx="7400948" cy="4525963"/>
          </a:xfrm>
        </p:spPr>
        <p:txBody>
          <a:bodyPr/>
          <a:lstStyle/>
          <a:p>
            <a:pPr>
              <a:buNone/>
            </a:pPr>
            <a:r>
              <a:rPr lang="ar-SA" dirty="0" smtClean="0">
                <a:cs typeface="AL-Mohanad" pitchFamily="2" charset="-78"/>
              </a:rPr>
              <a:t>في نهاية اليوم التدريبي يتوقع من المشارك أن:  </a:t>
            </a:r>
            <a:endParaRPr lang="en-US" dirty="0" smtClean="0">
              <a:cs typeface="AL-Mohanad" pitchFamily="2" charset="-78"/>
            </a:endParaRPr>
          </a:p>
          <a:p>
            <a:pPr lvl="0"/>
            <a:r>
              <a:rPr lang="ar-SA" dirty="0" smtClean="0">
                <a:cs typeface="AL-Mohanad" pitchFamily="2" charset="-78"/>
              </a:rPr>
              <a:t>يحدد مفهوم التفكير ومهاراته. </a:t>
            </a:r>
            <a:endParaRPr lang="en-US" dirty="0" smtClean="0">
              <a:cs typeface="AL-Mohanad" pitchFamily="2" charset="-78"/>
            </a:endParaRPr>
          </a:p>
          <a:p>
            <a:pPr lvl="0"/>
            <a:r>
              <a:rPr lang="ar-SA" dirty="0" smtClean="0">
                <a:cs typeface="AL-Mohanad" pitchFamily="2" charset="-78"/>
              </a:rPr>
              <a:t>يميز الاتجاهات العلمية في تعليم التفكير.</a:t>
            </a:r>
            <a:endParaRPr lang="en-US" dirty="0" smtClean="0">
              <a:cs typeface="AL-Mohanad" pitchFamily="2" charset="-78"/>
            </a:endParaRPr>
          </a:p>
          <a:p>
            <a:pPr lvl="0"/>
            <a:r>
              <a:rPr lang="ar-SA" dirty="0" smtClean="0">
                <a:cs typeface="AL-Mohanad" pitchFamily="2" charset="-78"/>
              </a:rPr>
              <a:t>يعدد ميزات دمج مهارات التفكير في التدريس.</a:t>
            </a:r>
            <a:endParaRPr lang="en-US" dirty="0" smtClean="0">
              <a:cs typeface="AL-Mohanad" pitchFamily="2" charset="-78"/>
            </a:endParaRPr>
          </a:p>
          <a:p>
            <a:pPr lvl="0"/>
            <a:r>
              <a:rPr lang="ar-SA" dirty="0" smtClean="0">
                <a:cs typeface="AL-Mohanad" pitchFamily="2" charset="-78"/>
              </a:rPr>
              <a:t>يطبق مهارات التفكير باستخدام المنظمات البيانية.</a:t>
            </a:r>
            <a:endParaRPr lang="en-US" dirty="0" smtClean="0">
              <a:cs typeface="AL-Mohanad" pitchFamily="2" charset="-78"/>
            </a:endParaRPr>
          </a:p>
          <a:p>
            <a:pPr lvl="0"/>
            <a:r>
              <a:rPr lang="ar-SA" dirty="0" smtClean="0">
                <a:cs typeface="AL-Mohanad" pitchFamily="2" charset="-78"/>
              </a:rPr>
              <a:t>يتقن خطوات تنفيذ درس وفق دمج مهارات التفكير في التدريس.</a:t>
            </a:r>
            <a:endParaRPr lang="en-US" dirty="0" smtClean="0">
              <a:cs typeface="AL-Mohanad" pitchFamily="2" charset="-78"/>
            </a:endParaRPr>
          </a:p>
          <a:p>
            <a:pPr>
              <a:buNone/>
            </a:pPr>
            <a:endParaRPr lang="ar-SA" dirty="0">
              <a:cs typeface="AL-Mohanad" pitchFamily="2" charset="-78"/>
            </a:endParaRPr>
          </a:p>
        </p:txBody>
      </p:sp>
      <p:pic>
        <p:nvPicPr>
          <p:cNvPr id="4" name="صورة 3" descr="Goals.jpg"/>
          <p:cNvPicPr>
            <a:picLocks noChangeAspect="1"/>
          </p:cNvPicPr>
          <p:nvPr/>
        </p:nvPicPr>
        <p:blipFill>
          <a:blip r:embed="rId2" cstate="print">
            <a:clrChange>
              <a:clrFrom>
                <a:srgbClr val="FEFEFE"/>
              </a:clrFrom>
              <a:clrTo>
                <a:srgbClr val="FEFEFE">
                  <a:alpha val="0"/>
                </a:srgbClr>
              </a:clrTo>
            </a:clrChange>
          </a:blip>
          <a:stretch>
            <a:fillRect/>
          </a:stretch>
        </p:blipFill>
        <p:spPr>
          <a:xfrm>
            <a:off x="0" y="3857628"/>
            <a:ext cx="2000232" cy="2847975"/>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357157" y="428604"/>
          <a:ext cx="8501123" cy="981456"/>
        </p:xfrm>
        <a:graphic>
          <a:graphicData uri="http://schemas.openxmlformats.org/drawingml/2006/table">
            <a:tbl>
              <a:tblPr rtl="1"/>
              <a:tblGrid>
                <a:gridCol w="1877187"/>
                <a:gridCol w="4401500"/>
                <a:gridCol w="2222436"/>
              </a:tblGrid>
              <a:tr h="0">
                <a:tc>
                  <a:txBody>
                    <a:bodyPr/>
                    <a:lstStyle/>
                    <a:p>
                      <a:pPr indent="457200" algn="ctr" rtl="1">
                        <a:lnSpc>
                          <a:spcPct val="115000"/>
                        </a:lnSpc>
                        <a:spcBef>
                          <a:spcPts val="1200"/>
                        </a:spcBef>
                        <a:spcAft>
                          <a:spcPts val="1000"/>
                        </a:spcAft>
                      </a:pPr>
                      <a:r>
                        <a:rPr lang="ar-SA" sz="2800" b="1">
                          <a:solidFill>
                            <a:srgbClr val="76923C"/>
                          </a:solidFill>
                          <a:latin typeface="Arial"/>
                          <a:ea typeface="Times New Roman"/>
                          <a:cs typeface="Traditional Arabic"/>
                        </a:rPr>
                        <a:t>الجلسة الأولى</a:t>
                      </a:r>
                      <a:endParaRPr lang="en-US" sz="1800">
                        <a:latin typeface="Calibri"/>
                        <a:ea typeface="Calibri"/>
                        <a:cs typeface="Arial"/>
                      </a:endParaRPr>
                    </a:p>
                  </a:txBody>
                  <a:tcPr marL="6350" marR="6350" marT="0" marB="0">
                    <a:lnL w="12700" cap="flat" cmpd="sng" algn="ctr">
                      <a:solidFill>
                        <a:srgbClr val="C2D69B"/>
                      </a:solidFill>
                      <a:prstDash val="solid"/>
                      <a:round/>
                      <a:headEnd type="none" w="med" len="med"/>
                      <a:tailEnd type="none" w="med" len="med"/>
                    </a:lnL>
                    <a:lnR w="12700" cap="flat" cmpd="sng" algn="ctr">
                      <a:solidFill>
                        <a:srgbClr val="C2D69B"/>
                      </a:solidFill>
                      <a:prstDash val="solid"/>
                      <a:round/>
                      <a:headEnd type="none" w="med" len="med"/>
                      <a:tailEnd type="none" w="med" len="med"/>
                    </a:lnR>
                    <a:lnT w="12700" cap="flat" cmpd="sng" algn="ctr">
                      <a:solidFill>
                        <a:srgbClr val="C2D69B"/>
                      </a:solidFill>
                      <a:prstDash val="solid"/>
                      <a:round/>
                      <a:headEnd type="none" w="med" len="med"/>
                      <a:tailEnd type="none" w="med" len="med"/>
                    </a:lnT>
                    <a:lnB w="12700" cap="flat" cmpd="sng" algn="ctr">
                      <a:solidFill>
                        <a:srgbClr val="C2D69B"/>
                      </a:solidFill>
                      <a:prstDash val="solid"/>
                      <a:round/>
                      <a:headEnd type="none" w="med" len="med"/>
                      <a:tailEnd type="none" w="med" len="med"/>
                    </a:lnB>
                    <a:solidFill>
                      <a:srgbClr val="D6E3BC"/>
                    </a:solidFill>
                  </a:tcPr>
                </a:tc>
                <a:tc>
                  <a:txBody>
                    <a:bodyPr/>
                    <a:lstStyle/>
                    <a:p>
                      <a:pPr indent="457200" algn="ctr" rtl="1">
                        <a:lnSpc>
                          <a:spcPct val="115000"/>
                        </a:lnSpc>
                        <a:spcBef>
                          <a:spcPts val="1200"/>
                        </a:spcBef>
                        <a:spcAft>
                          <a:spcPts val="1000"/>
                        </a:spcAft>
                      </a:pPr>
                      <a:r>
                        <a:rPr lang="ar-SA" sz="2800" b="1">
                          <a:solidFill>
                            <a:srgbClr val="76923C"/>
                          </a:solidFill>
                          <a:latin typeface="Times New Roman"/>
                          <a:ea typeface="Calibri"/>
                          <a:cs typeface="Traditional Arabic"/>
                        </a:rPr>
                        <a:t>التفكير </a:t>
                      </a:r>
                      <a:r>
                        <a:rPr lang="ar-SA" sz="2800" b="1">
                          <a:solidFill>
                            <a:srgbClr val="76923C"/>
                          </a:solidFill>
                          <a:latin typeface="Arial"/>
                          <a:ea typeface="Times New Roman"/>
                          <a:cs typeface="Traditional Arabic"/>
                        </a:rPr>
                        <a:t>ودمجه في التدريس</a:t>
                      </a:r>
                      <a:endParaRPr lang="en-US" sz="1800" dirty="0">
                        <a:latin typeface="Calibri"/>
                        <a:ea typeface="Calibri"/>
                        <a:cs typeface="Arial"/>
                      </a:endParaRPr>
                    </a:p>
                  </a:txBody>
                  <a:tcPr marL="6350" marR="6350" marT="0" marB="0">
                    <a:lnL w="12700" cap="flat" cmpd="sng" algn="ctr">
                      <a:solidFill>
                        <a:srgbClr val="C2D69B"/>
                      </a:solidFill>
                      <a:prstDash val="solid"/>
                      <a:round/>
                      <a:headEnd type="none" w="med" len="med"/>
                      <a:tailEnd type="none" w="med" len="med"/>
                    </a:lnL>
                    <a:lnR w="12700" cap="flat" cmpd="sng" algn="ctr">
                      <a:solidFill>
                        <a:srgbClr val="C2D69B"/>
                      </a:solidFill>
                      <a:prstDash val="solid"/>
                      <a:round/>
                      <a:headEnd type="none" w="med" len="med"/>
                      <a:tailEnd type="none" w="med" len="med"/>
                    </a:lnR>
                    <a:lnT w="12700" cap="flat" cmpd="sng" algn="ctr">
                      <a:solidFill>
                        <a:srgbClr val="C2D69B"/>
                      </a:solidFill>
                      <a:prstDash val="solid"/>
                      <a:round/>
                      <a:headEnd type="none" w="med" len="med"/>
                      <a:tailEnd type="none" w="med" len="med"/>
                    </a:lnT>
                    <a:lnB w="12700" cap="flat" cmpd="sng" algn="ctr">
                      <a:solidFill>
                        <a:srgbClr val="C2D69B"/>
                      </a:solidFill>
                      <a:prstDash val="solid"/>
                      <a:round/>
                      <a:headEnd type="none" w="med" len="med"/>
                      <a:tailEnd type="none" w="med" len="med"/>
                    </a:lnB>
                    <a:solidFill>
                      <a:srgbClr val="EAF1DD"/>
                    </a:solidFill>
                  </a:tcPr>
                </a:tc>
                <a:tc>
                  <a:txBody>
                    <a:bodyPr/>
                    <a:lstStyle/>
                    <a:p>
                      <a:pPr indent="457200" algn="ctr" rtl="1">
                        <a:lnSpc>
                          <a:spcPct val="115000"/>
                        </a:lnSpc>
                        <a:spcBef>
                          <a:spcPts val="1200"/>
                        </a:spcBef>
                        <a:spcAft>
                          <a:spcPts val="1000"/>
                        </a:spcAft>
                      </a:pPr>
                      <a:r>
                        <a:rPr lang="ar-SA" sz="2800" b="1" dirty="0">
                          <a:solidFill>
                            <a:srgbClr val="76923C"/>
                          </a:solidFill>
                          <a:latin typeface="Arial"/>
                          <a:ea typeface="Times New Roman"/>
                          <a:cs typeface="Traditional Arabic"/>
                        </a:rPr>
                        <a:t>الزمن : 120 دقيقة</a:t>
                      </a:r>
                      <a:endParaRPr lang="en-US" sz="1800" dirty="0">
                        <a:latin typeface="Calibri"/>
                        <a:ea typeface="Calibri"/>
                        <a:cs typeface="Arial"/>
                      </a:endParaRPr>
                    </a:p>
                  </a:txBody>
                  <a:tcPr marL="6350" marR="6350" marT="0" marB="0">
                    <a:lnL w="12700" cap="flat" cmpd="sng" algn="ctr">
                      <a:solidFill>
                        <a:srgbClr val="C2D69B"/>
                      </a:solidFill>
                      <a:prstDash val="solid"/>
                      <a:round/>
                      <a:headEnd type="none" w="med" len="med"/>
                      <a:tailEnd type="none" w="med" len="med"/>
                    </a:lnL>
                    <a:lnR w="12700" cap="flat" cmpd="sng" algn="ctr">
                      <a:solidFill>
                        <a:srgbClr val="C2D69B"/>
                      </a:solidFill>
                      <a:prstDash val="solid"/>
                      <a:round/>
                      <a:headEnd type="none" w="med" len="med"/>
                      <a:tailEnd type="none" w="med" len="med"/>
                    </a:lnR>
                    <a:lnT w="12700" cap="flat" cmpd="sng" algn="ctr">
                      <a:solidFill>
                        <a:srgbClr val="C2D69B"/>
                      </a:solidFill>
                      <a:prstDash val="solid"/>
                      <a:round/>
                      <a:headEnd type="none" w="med" len="med"/>
                      <a:tailEnd type="none" w="med" len="med"/>
                    </a:lnT>
                    <a:lnB w="12700" cap="flat" cmpd="sng" algn="ctr">
                      <a:solidFill>
                        <a:srgbClr val="C2D69B"/>
                      </a:solidFill>
                      <a:prstDash val="solid"/>
                      <a:round/>
                      <a:headEnd type="none" w="med" len="med"/>
                      <a:tailEnd type="none" w="med" len="med"/>
                    </a:lnB>
                    <a:solidFill>
                      <a:srgbClr val="D6E3BC"/>
                    </a:solidFill>
                  </a:tcPr>
                </a:tc>
              </a:tr>
            </a:tbl>
          </a:graphicData>
        </a:graphic>
      </p:graphicFrame>
      <p:sp>
        <p:nvSpPr>
          <p:cNvPr id="4097" name="Rectangle 1"/>
          <p:cNvSpPr>
            <a:spLocks noChangeArrowheads="1"/>
          </p:cNvSpPr>
          <p:nvPr/>
        </p:nvSpPr>
        <p:spPr bwMode="auto">
          <a:xfrm>
            <a:off x="3071802" y="2428868"/>
            <a:ext cx="5786414"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4000" b="0" i="0" u="none" strike="noStrike" cap="none" normalizeH="0" baseline="0" dirty="0" smtClean="0">
                <a:ln>
                  <a:noFill/>
                </a:ln>
                <a:solidFill>
                  <a:srgbClr val="000000"/>
                </a:solidFill>
                <a:effectLst/>
                <a:latin typeface="Traditional Arabic" pitchFamily="18" charset="-78"/>
                <a:ea typeface="Calibri" pitchFamily="34" charset="0"/>
                <a:cs typeface="Traditional Arabic" pitchFamily="18" charset="-78"/>
              </a:rPr>
              <a:t>يحدد مفهومي التفكير ومهارات التفكير.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4000" b="0" i="0" u="none" strike="noStrike" cap="none" normalizeH="0" baseline="0" dirty="0" smtClean="0">
                <a:ln>
                  <a:noFill/>
                </a:ln>
                <a:solidFill>
                  <a:srgbClr val="000000"/>
                </a:solidFill>
                <a:effectLst/>
                <a:latin typeface="Traditional Arabic" pitchFamily="18" charset="-78"/>
                <a:ea typeface="Calibri" pitchFamily="34" charset="0"/>
                <a:cs typeface="Traditional Arabic" pitchFamily="18" charset="-78"/>
              </a:rPr>
              <a:t>يصنف مهارات التفكير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4000" b="0" i="0" u="none" strike="noStrike" cap="none" normalizeH="0" baseline="0" dirty="0" smtClean="0">
                <a:ln>
                  <a:noFill/>
                </a:ln>
                <a:solidFill>
                  <a:srgbClr val="000000"/>
                </a:solidFill>
                <a:effectLst/>
                <a:latin typeface="Traditional Arabic" pitchFamily="18" charset="-78"/>
                <a:ea typeface="Calibri" pitchFamily="34" charset="0"/>
                <a:cs typeface="Traditional Arabic" pitchFamily="18" charset="-78"/>
              </a:rPr>
              <a:t>يميز الاتجاهات العلمية في تعليم التفكير.</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4000" b="0" i="0" u="none" strike="noStrike" cap="none" normalizeH="0" baseline="0" dirty="0" smtClean="0">
                <a:ln>
                  <a:noFill/>
                </a:ln>
                <a:solidFill>
                  <a:srgbClr val="000000"/>
                </a:solidFill>
                <a:effectLst/>
                <a:latin typeface="Traditional Arabic" pitchFamily="18" charset="-78"/>
                <a:ea typeface="Calibri" pitchFamily="34" charset="0"/>
                <a:cs typeface="Traditional Arabic" pitchFamily="18" charset="-78"/>
              </a:rPr>
              <a:t>يعدد ميزات الدمج في تعليم مهارات التفكير.</a:t>
            </a:r>
            <a:endParaRPr kumimoji="0" lang="ar-SA" sz="44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مستطيل 4"/>
          <p:cNvSpPr/>
          <p:nvPr/>
        </p:nvSpPr>
        <p:spPr>
          <a:xfrm>
            <a:off x="1428728" y="1643050"/>
            <a:ext cx="7386654" cy="769441"/>
          </a:xfrm>
          <a:prstGeom prst="rect">
            <a:avLst/>
          </a:prstGeom>
        </p:spPr>
        <p:txBody>
          <a:bodyPr wrap="square">
            <a:spAutoFit/>
          </a:bodyPr>
          <a:lstStyle/>
          <a:p>
            <a:pPr lvl="0" indent="107950" fontAlgn="base">
              <a:spcBef>
                <a:spcPct val="0"/>
              </a:spcBef>
              <a:spcAft>
                <a:spcPct val="0"/>
              </a:spcAft>
            </a:pPr>
            <a:r>
              <a:rPr lang="ar-SA" sz="4400" dirty="0" smtClean="0">
                <a:solidFill>
                  <a:srgbClr val="FF0000"/>
                </a:solidFill>
                <a:latin typeface="Traditional Arabic" pitchFamily="18" charset="-78"/>
                <a:ea typeface="Calibri" pitchFamily="34" charset="0"/>
                <a:cs typeface="Traditional Arabic" pitchFamily="18" charset="-78"/>
              </a:rPr>
              <a:t>في نهاية الجلسة التدريبية يتوقع من المشارك أن:  </a:t>
            </a:r>
            <a:endParaRPr lang="en-US" dirty="0" smtClean="0">
              <a:solidFill>
                <a:srgbClr val="FF0000"/>
              </a:solidFill>
              <a:latin typeface="Arial" pitchFamily="34" charset="0"/>
              <a:cs typeface="Arial" pitchFamily="34" charset="0"/>
            </a:endParaRPr>
          </a:p>
        </p:txBody>
      </p:sp>
      <p:pic>
        <p:nvPicPr>
          <p:cNvPr id="6" name="صورة 5" descr="دمج التفكير.jpg"/>
          <p:cNvPicPr>
            <a:picLocks noChangeAspect="1"/>
          </p:cNvPicPr>
          <p:nvPr/>
        </p:nvPicPr>
        <p:blipFill>
          <a:blip r:embed="rId2" cstate="print">
            <a:clrChange>
              <a:clrFrom>
                <a:srgbClr val="6C9455"/>
              </a:clrFrom>
              <a:clrTo>
                <a:srgbClr val="6C9455">
                  <a:alpha val="0"/>
                </a:srgbClr>
              </a:clrTo>
            </a:clrChange>
          </a:blip>
          <a:stretch>
            <a:fillRect/>
          </a:stretch>
        </p:blipFill>
        <p:spPr>
          <a:xfrm>
            <a:off x="214282" y="2285992"/>
            <a:ext cx="2824165" cy="35719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357422" y="274638"/>
            <a:ext cx="6329378" cy="1143000"/>
          </a:xfrm>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موضوعات الجلسة: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071802" y="1957390"/>
            <a:ext cx="5614998" cy="3900502"/>
          </a:xfrm>
        </p:spPr>
        <p:txBody>
          <a:bodyPr/>
          <a:lstStyle/>
          <a:p>
            <a:pPr lvl="0"/>
            <a:r>
              <a:rPr lang="ar-SA" dirty="0" smtClean="0">
                <a:cs typeface="AL-Mohanad" pitchFamily="2" charset="-78"/>
              </a:rPr>
              <a:t>مفهومي التفكير ومهاراته. </a:t>
            </a:r>
            <a:endParaRPr lang="en-US" dirty="0" smtClean="0">
              <a:cs typeface="AL-Mohanad" pitchFamily="2" charset="-78"/>
            </a:endParaRPr>
          </a:p>
          <a:p>
            <a:pPr lvl="0"/>
            <a:r>
              <a:rPr lang="ar-SA" dirty="0" smtClean="0">
                <a:cs typeface="AL-Mohanad" pitchFamily="2" charset="-78"/>
              </a:rPr>
              <a:t>مهارات التفكير.</a:t>
            </a:r>
            <a:endParaRPr lang="en-US" dirty="0" smtClean="0">
              <a:cs typeface="AL-Mohanad" pitchFamily="2" charset="-78"/>
            </a:endParaRPr>
          </a:p>
          <a:p>
            <a:pPr lvl="0"/>
            <a:r>
              <a:rPr lang="ar-SA" dirty="0" smtClean="0">
                <a:cs typeface="AL-Mohanad" pitchFamily="2" charset="-78"/>
              </a:rPr>
              <a:t>الاتجاهات العلمية في تعليم التفكير. </a:t>
            </a:r>
            <a:endParaRPr lang="en-US" dirty="0" smtClean="0">
              <a:cs typeface="AL-Mohanad" pitchFamily="2" charset="-78"/>
            </a:endParaRPr>
          </a:p>
          <a:p>
            <a:pPr lvl="0"/>
            <a:r>
              <a:rPr lang="ar-SA" dirty="0" smtClean="0">
                <a:cs typeface="AL-Mohanad" pitchFamily="2" charset="-78"/>
              </a:rPr>
              <a:t>ميزات الدمج في تعليم مهارات التفكير.</a:t>
            </a:r>
            <a:endParaRPr lang="en-US" dirty="0" smtClean="0">
              <a:cs typeface="AL-Mohanad" pitchFamily="2" charset="-78"/>
            </a:endParaRPr>
          </a:p>
          <a:p>
            <a:endParaRPr lang="ar-SA" dirty="0">
              <a:cs typeface="AL-Mohanad" pitchFamily="2" charset="-78"/>
            </a:endParaRPr>
          </a:p>
        </p:txBody>
      </p:sp>
      <p:pic>
        <p:nvPicPr>
          <p:cNvPr id="4" name="صورة 3" descr="تفكير 1.jpg"/>
          <p:cNvPicPr>
            <a:picLocks noChangeAspect="1"/>
          </p:cNvPicPr>
          <p:nvPr/>
        </p:nvPicPr>
        <p:blipFill>
          <a:blip r:embed="rId2" cstate="print">
            <a:clrChange>
              <a:clrFrom>
                <a:srgbClr val="004684"/>
              </a:clrFrom>
              <a:clrTo>
                <a:srgbClr val="004684">
                  <a:alpha val="0"/>
                </a:srgbClr>
              </a:clrTo>
            </a:clrChange>
          </a:blip>
          <a:stretch>
            <a:fillRect/>
          </a:stretch>
        </p:blipFill>
        <p:spPr>
          <a:xfrm>
            <a:off x="285721" y="928670"/>
            <a:ext cx="3000396" cy="464347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214282" y="357166"/>
          <a:ext cx="8572560" cy="1962912"/>
        </p:xfrm>
        <a:graphic>
          <a:graphicData uri="http://schemas.openxmlformats.org/drawingml/2006/table">
            <a:tbl>
              <a:tblPr rtl="1"/>
              <a:tblGrid>
                <a:gridCol w="2244991"/>
                <a:gridCol w="6327569"/>
              </a:tblGrid>
              <a:tr h="281305">
                <a:tc>
                  <a:txBody>
                    <a:bodyPr/>
                    <a:lstStyle/>
                    <a:p>
                      <a:pPr indent="107950" algn="ctr" rtl="1">
                        <a:lnSpc>
                          <a:spcPct val="115000"/>
                        </a:lnSpc>
                        <a:spcAft>
                          <a:spcPts val="0"/>
                        </a:spcAft>
                      </a:pPr>
                      <a:r>
                        <a:rPr lang="ar-SA" sz="2800" b="1" dirty="0">
                          <a:solidFill>
                            <a:srgbClr val="FFFFFF"/>
                          </a:solidFill>
                          <a:latin typeface="Calibri"/>
                          <a:ea typeface="Calibri"/>
                          <a:cs typeface="Traditional Arabic"/>
                        </a:rPr>
                        <a:t/>
                      </a:r>
                      <a:br>
                        <a:rPr lang="ar-SA" sz="2800" b="1" dirty="0">
                          <a:solidFill>
                            <a:srgbClr val="FFFFFF"/>
                          </a:solidFill>
                          <a:latin typeface="Calibri"/>
                          <a:ea typeface="Calibri"/>
                          <a:cs typeface="Traditional Arabic"/>
                        </a:rPr>
                      </a:br>
                      <a:r>
                        <a:rPr lang="ar-SA" sz="2800" b="1" dirty="0">
                          <a:solidFill>
                            <a:srgbClr val="FFFFFF"/>
                          </a:solidFill>
                          <a:latin typeface="Calibri"/>
                          <a:ea typeface="Calibri"/>
                          <a:cs typeface="Traditional Arabic"/>
                        </a:rPr>
                        <a:t>رقم النشاط</a:t>
                      </a:r>
                      <a:endParaRPr lang="en-US" sz="18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c>
                  <a:txBody>
                    <a:bodyPr/>
                    <a:lstStyle/>
                    <a:p>
                      <a:pPr indent="107950" algn="r" rtl="1">
                        <a:lnSpc>
                          <a:spcPct val="115000"/>
                        </a:lnSpc>
                        <a:spcAft>
                          <a:spcPts val="0"/>
                        </a:spcAft>
                      </a:pPr>
                      <a:r>
                        <a:rPr lang="ar-SA" sz="2800" b="1" dirty="0" smtClean="0">
                          <a:solidFill>
                            <a:srgbClr val="FFFFFF"/>
                          </a:solidFill>
                          <a:latin typeface="Calibri"/>
                          <a:ea typeface="Calibri"/>
                          <a:cs typeface="Traditional Arabic"/>
                        </a:rPr>
                        <a:t>(</a:t>
                      </a:r>
                      <a:r>
                        <a:rPr lang="ar-SA" sz="2800" b="1" dirty="0">
                          <a:solidFill>
                            <a:srgbClr val="FFFFFF"/>
                          </a:solidFill>
                          <a:latin typeface="Calibri"/>
                          <a:ea typeface="Calibri"/>
                          <a:cs typeface="Traditional Arabic"/>
                        </a:rPr>
                        <a:t>1/1/1)</a:t>
                      </a:r>
                      <a:endParaRPr lang="en-US" sz="1800" dirty="0">
                        <a:latin typeface="Calibri"/>
                        <a:ea typeface="Calibri"/>
                        <a:cs typeface="Arial"/>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r>
              <a:tr h="281305">
                <a:tc>
                  <a:txBody>
                    <a:bodyPr/>
                    <a:lstStyle/>
                    <a:p>
                      <a:pPr indent="107950" algn="ctr" rtl="1">
                        <a:lnSpc>
                          <a:spcPct val="115000"/>
                        </a:lnSpc>
                        <a:spcAft>
                          <a:spcPts val="0"/>
                        </a:spcAft>
                      </a:pPr>
                      <a:r>
                        <a:rPr lang="ar-SA" sz="2800">
                          <a:solidFill>
                            <a:srgbClr val="FFFFFF"/>
                          </a:solidFill>
                          <a:latin typeface="Calibri"/>
                          <a:ea typeface="Calibri"/>
                          <a:cs typeface="Traditional Arabic"/>
                        </a:rPr>
                        <a:t>العنوان</a:t>
                      </a:r>
                      <a:endParaRPr lang="en-US" sz="180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107950" algn="r" rtl="1">
                        <a:lnSpc>
                          <a:spcPct val="115000"/>
                        </a:lnSpc>
                        <a:spcAft>
                          <a:spcPts val="0"/>
                        </a:spcAft>
                      </a:pPr>
                      <a:r>
                        <a:rPr lang="ar-SA" sz="2800" dirty="0">
                          <a:latin typeface="Times New Roman"/>
                          <a:ea typeface="Calibri"/>
                          <a:cs typeface="Traditional Arabic"/>
                        </a:rPr>
                        <a:t>مفهومي التفكير ومهارات التفكير</a:t>
                      </a:r>
                      <a:endParaRPr lang="en-US" sz="1800" dirty="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285115">
                <a:tc>
                  <a:txBody>
                    <a:bodyPr/>
                    <a:lstStyle/>
                    <a:p>
                      <a:pPr indent="107950" algn="ctr" rtl="1">
                        <a:lnSpc>
                          <a:spcPct val="115000"/>
                        </a:lnSpc>
                        <a:spcAft>
                          <a:spcPts val="0"/>
                        </a:spcAft>
                      </a:pPr>
                      <a:r>
                        <a:rPr lang="ar-SA" sz="2800" dirty="0">
                          <a:solidFill>
                            <a:srgbClr val="FFFFFF"/>
                          </a:solidFill>
                          <a:latin typeface="Calibri"/>
                          <a:ea typeface="Calibri"/>
                          <a:cs typeface="Traditional Arabic"/>
                        </a:rPr>
                        <a:t>الزمن</a:t>
                      </a:r>
                      <a:endParaRPr lang="en-US" sz="18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107950" algn="r" rtl="1">
                        <a:lnSpc>
                          <a:spcPct val="115000"/>
                        </a:lnSpc>
                        <a:spcAft>
                          <a:spcPts val="0"/>
                        </a:spcAft>
                      </a:pPr>
                      <a:r>
                        <a:rPr lang="ar-SA" sz="2800" dirty="0">
                          <a:latin typeface="Calibri"/>
                          <a:ea typeface="Calibri"/>
                          <a:cs typeface="Traditional Arabic"/>
                        </a:rPr>
                        <a:t>20د</a:t>
                      </a:r>
                      <a:endParaRPr lang="en-US" sz="1800" dirty="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bl>
          </a:graphicData>
        </a:graphic>
      </p:graphicFrame>
      <p:sp>
        <p:nvSpPr>
          <p:cNvPr id="2049" name="Rectangle 1"/>
          <p:cNvSpPr>
            <a:spLocks noChangeArrowheads="1"/>
          </p:cNvSpPr>
          <p:nvPr/>
        </p:nvSpPr>
        <p:spPr bwMode="auto">
          <a:xfrm>
            <a:off x="3357554" y="2786058"/>
            <a:ext cx="5429224"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07950" algn="justLow" defTabSz="914400" rtl="1" eaLnBrk="1" fontAlgn="base" latinLnBrk="0" hangingPunct="1">
              <a:lnSpc>
                <a:spcPct val="100000"/>
              </a:lnSpc>
              <a:spcBef>
                <a:spcPct val="0"/>
              </a:spcBef>
              <a:spcAft>
                <a:spcPct val="0"/>
              </a:spcAft>
              <a:buClrTx/>
              <a:buSzTx/>
              <a:buFontTx/>
              <a:buNone/>
              <a:tabLst/>
            </a:pPr>
            <a:r>
              <a:rPr kumimoji="0" lang="ar-SA" sz="4000" b="0" i="0" u="none" strike="noStrike" cap="none" normalizeH="0" baseline="0" dirty="0" smtClean="0">
                <a:ln>
                  <a:noFill/>
                </a:ln>
                <a:solidFill>
                  <a:srgbClr val="000000"/>
                </a:solidFill>
                <a:effectLst/>
                <a:latin typeface="Traditional Arabic" pitchFamily="18" charset="-78"/>
                <a:ea typeface="Calibri" pitchFamily="34" charset="0"/>
                <a:cs typeface="Traditional Arabic" pitchFamily="18" charset="-78"/>
              </a:rPr>
              <a:t>بين يديك نشرة علمية لنشاط </a:t>
            </a:r>
            <a:r>
              <a:rPr kumimoji="0" lang="ar-SA" sz="40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(1/1/1)</a:t>
            </a:r>
            <a:r>
              <a:rPr kumimoji="0" lang="ar-SA" sz="4000" b="0" i="0" u="none" strike="noStrike" cap="none" normalizeH="0" baseline="0" dirty="0" smtClean="0">
                <a:ln>
                  <a:noFill/>
                </a:ln>
                <a:solidFill>
                  <a:srgbClr val="000000"/>
                </a:solidFill>
                <a:effectLst/>
                <a:latin typeface="Traditional Arabic" pitchFamily="18" charset="-78"/>
                <a:ea typeface="Calibri" pitchFamily="34" charset="0"/>
                <a:cs typeface="Traditional Arabic" pitchFamily="18" charset="-78"/>
              </a:rPr>
              <a:t> حول مفهومي التفكير ومهاراته ، اقرأ النشرة بتمعن ثم حدد مع أفراد مجموعتك المكونات المشتركة بين تعريفات مفهوم التفكير ومفهوم مهارات التفكير.</a:t>
            </a:r>
            <a:endParaRPr kumimoji="0" lang="ar-SA" sz="4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صورة 4" descr="تفكير 2.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85720" y="2714620"/>
            <a:ext cx="3021730" cy="3286148"/>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مفهوم التفكير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p:txBody>
          <a:bodyPr>
            <a:normAutofit/>
          </a:bodyPr>
          <a:lstStyle/>
          <a:p>
            <a:pPr lvl="0"/>
            <a:r>
              <a:rPr lang="ar-SA" dirty="0" smtClean="0">
                <a:cs typeface="AL-Mohanad" pitchFamily="2" charset="-78"/>
              </a:rPr>
              <a:t>" هو سلسلة من النشاطات العقلية التي يقوم </a:t>
            </a:r>
            <a:r>
              <a:rPr lang="ar-SA" dirty="0" err="1" smtClean="0">
                <a:cs typeface="AL-Mohanad" pitchFamily="2" charset="-78"/>
              </a:rPr>
              <a:t>بها</a:t>
            </a:r>
            <a:r>
              <a:rPr lang="ar-SA" dirty="0" smtClean="0">
                <a:cs typeface="AL-Mohanad" pitchFamily="2" charset="-78"/>
              </a:rPr>
              <a:t> الدماغ عندما يتعرض لمثير يتم استقباله عن طريق واحد أو أكثر من الحواس الخمس" فتحي جروان</a:t>
            </a:r>
            <a:endParaRPr lang="en-US" dirty="0" smtClean="0">
              <a:cs typeface="AL-Mohanad" pitchFamily="2" charset="-78"/>
            </a:endParaRPr>
          </a:p>
          <a:p>
            <a:pPr lvl="0"/>
            <a:r>
              <a:rPr lang="ar-SA" dirty="0" smtClean="0">
                <a:cs typeface="AL-Mohanad" pitchFamily="2" charset="-78"/>
              </a:rPr>
              <a:t>وعرفه ( </a:t>
            </a:r>
            <a:r>
              <a:rPr lang="en-US" dirty="0" smtClean="0">
                <a:cs typeface="AL-Mohanad" pitchFamily="2" charset="-78"/>
              </a:rPr>
              <a:t>Costa </a:t>
            </a:r>
            <a:r>
              <a:rPr lang="ar-SA" dirty="0" smtClean="0">
                <a:cs typeface="AL-Mohanad" pitchFamily="2" charset="-78"/>
              </a:rPr>
              <a:t> ) "بالمعالجة العقلية </a:t>
            </a:r>
            <a:r>
              <a:rPr lang="ar-SA" dirty="0" err="1" smtClean="0">
                <a:cs typeface="AL-Mohanad" pitchFamily="2" charset="-78"/>
              </a:rPr>
              <a:t>للمدخلات</a:t>
            </a:r>
            <a:r>
              <a:rPr lang="ar-SA" dirty="0" smtClean="0">
                <a:cs typeface="AL-Mohanad" pitchFamily="2" charset="-78"/>
              </a:rPr>
              <a:t> الحسية بهدف تشكيل الأفكار". </a:t>
            </a:r>
            <a:endParaRPr lang="en-US" dirty="0" smtClean="0">
              <a:cs typeface="AL-Mohanad" pitchFamily="2" charset="-78"/>
            </a:endParaRPr>
          </a:p>
          <a:p>
            <a:pPr lvl="0"/>
            <a:r>
              <a:rPr lang="ar-SA" dirty="0" smtClean="0">
                <a:cs typeface="AL-Mohanad" pitchFamily="2" charset="-78"/>
              </a:rPr>
              <a:t>جهد أو نشاط عقلي يبذله الفرد دون توقف عند النظر إلى الأمور, ويأخذ هذا الجهد صورًا مختلفة كالمقارنة والاستنباط والتحليل والتركيب والتقويم.</a:t>
            </a:r>
            <a:endParaRPr lang="en-US" dirty="0" smtClean="0">
              <a:cs typeface="AL-Mohanad" pitchFamily="2" charset="-78"/>
            </a:endParaRPr>
          </a:p>
          <a:p>
            <a:pPr>
              <a:buNone/>
            </a:pPr>
            <a:endParaRPr lang="ar-SA" dirty="0">
              <a:cs typeface="AL-Mohanad"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مفهوم مهارات التفكير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071802" y="1600200"/>
            <a:ext cx="5614998" cy="4525963"/>
          </a:xfrm>
        </p:spPr>
        <p:txBody>
          <a:bodyPr/>
          <a:lstStyle/>
          <a:p>
            <a:pPr algn="just">
              <a:buNone/>
            </a:pPr>
            <a:r>
              <a:rPr lang="ar-SA" dirty="0" smtClean="0">
                <a:cs typeface="AL-Mohanad" pitchFamily="2" charset="-78"/>
              </a:rPr>
              <a:t>بما أن التفكير عملية كلية تقوم بمعالجة عقلية </a:t>
            </a:r>
            <a:r>
              <a:rPr lang="ar-SA" dirty="0" err="1" smtClean="0">
                <a:cs typeface="AL-Mohanad" pitchFamily="2" charset="-78"/>
              </a:rPr>
              <a:t>للمدخلات</a:t>
            </a:r>
            <a:r>
              <a:rPr lang="ar-SA" dirty="0" smtClean="0">
                <a:cs typeface="AL-Mohanad" pitchFamily="2" charset="-78"/>
              </a:rPr>
              <a:t> الحسية والمعلومات المسترجعة لتكوين الأفكار أو الحكم عليها. فإن مهارات التفكير تعد عمليات محددة نمارسها ونستخدمها عن قصد في  تحسين معالجة المعلومات مثل : مهارة الملاحظة، ومهارة المقارنة ومهارة العصف الذهني ومهارة الاستنباط...</a:t>
            </a:r>
            <a:endParaRPr lang="en-US" dirty="0" smtClean="0">
              <a:cs typeface="AL-Mohanad" pitchFamily="2" charset="-78"/>
            </a:endParaRPr>
          </a:p>
          <a:p>
            <a:pPr algn="just">
              <a:buNone/>
            </a:pPr>
            <a:endParaRPr lang="ar-SA" dirty="0">
              <a:cs typeface="AL-Mohanad" pitchFamily="2" charset="-78"/>
            </a:endParaRPr>
          </a:p>
        </p:txBody>
      </p:sp>
      <p:pic>
        <p:nvPicPr>
          <p:cNvPr id="4" name="صورة 3" descr="تفكير3.jpg"/>
          <p:cNvPicPr>
            <a:picLocks noChangeAspect="1"/>
          </p:cNvPicPr>
          <p:nvPr/>
        </p:nvPicPr>
        <p:blipFill>
          <a:blip r:embed="rId2" cstate="print">
            <a:clrChange>
              <a:clrFrom>
                <a:srgbClr val="CEE0EC"/>
              </a:clrFrom>
              <a:clrTo>
                <a:srgbClr val="CEE0EC">
                  <a:alpha val="0"/>
                </a:srgbClr>
              </a:clrTo>
            </a:clrChange>
          </a:blip>
          <a:stretch>
            <a:fillRect/>
          </a:stretch>
        </p:blipFill>
        <p:spPr>
          <a:xfrm>
            <a:off x="357158" y="1785926"/>
            <a:ext cx="2643206" cy="4071966"/>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العلاقة بين التفكير ومهارات التفكير:</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571868" y="2143116"/>
            <a:ext cx="5114932" cy="3983047"/>
          </a:xfrm>
        </p:spPr>
        <p:txBody>
          <a:bodyPr>
            <a:normAutofit/>
          </a:bodyPr>
          <a:lstStyle/>
          <a:p>
            <a:pPr algn="just">
              <a:buNone/>
            </a:pPr>
            <a:r>
              <a:rPr lang="ar-SA" dirty="0" smtClean="0">
                <a:cs typeface="AL-Mohanad" pitchFamily="2" charset="-78"/>
              </a:rPr>
              <a:t>بما أن التفكير هو سلسلة من النشاطات العقلية فإن مهارات التفكير تعد طرقاً  لتنظيم تلك النشاطات العقلية وتمثيل نتائجها العقلية في الواقع  . </a:t>
            </a:r>
            <a:endParaRPr lang="en-US" dirty="0" smtClean="0">
              <a:cs typeface="AL-Mohanad" pitchFamily="2" charset="-78"/>
            </a:endParaRPr>
          </a:p>
          <a:p>
            <a:pPr algn="just">
              <a:buNone/>
            </a:pPr>
            <a:endParaRPr lang="ar-SA" dirty="0">
              <a:cs typeface="AL-Mohanad" pitchFamily="2" charset="-78"/>
            </a:endParaRPr>
          </a:p>
        </p:txBody>
      </p:sp>
      <p:pic>
        <p:nvPicPr>
          <p:cNvPr id="4" name="صورة 3" descr="تفكير 4.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14282" y="2000240"/>
            <a:ext cx="3214710" cy="3500462"/>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285720" y="357166"/>
          <a:ext cx="8572560" cy="1682496"/>
        </p:xfrm>
        <a:graphic>
          <a:graphicData uri="http://schemas.openxmlformats.org/drawingml/2006/table">
            <a:tbl>
              <a:tblPr rtl="1"/>
              <a:tblGrid>
                <a:gridCol w="2023587"/>
                <a:gridCol w="6548973"/>
              </a:tblGrid>
              <a:tr h="280035">
                <a:tc>
                  <a:txBody>
                    <a:bodyPr/>
                    <a:lstStyle/>
                    <a:p>
                      <a:pPr indent="107950" algn="ctr" rtl="1">
                        <a:lnSpc>
                          <a:spcPct val="115000"/>
                        </a:lnSpc>
                        <a:spcAft>
                          <a:spcPts val="0"/>
                        </a:spcAft>
                      </a:pPr>
                      <a:r>
                        <a:rPr lang="ar-SA" sz="3200" b="1" dirty="0">
                          <a:solidFill>
                            <a:srgbClr val="FFFFFF"/>
                          </a:solidFill>
                          <a:latin typeface="Calibri"/>
                          <a:ea typeface="Calibri"/>
                          <a:cs typeface="Traditional Arabic"/>
                        </a:rPr>
                        <a:t>رقم النشاط</a:t>
                      </a:r>
                      <a:endParaRPr lang="en-US" sz="20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c>
                  <a:txBody>
                    <a:bodyPr/>
                    <a:lstStyle/>
                    <a:p>
                      <a:pPr indent="107950" algn="r" rtl="1">
                        <a:lnSpc>
                          <a:spcPct val="115000"/>
                        </a:lnSpc>
                        <a:spcAft>
                          <a:spcPts val="0"/>
                        </a:spcAft>
                      </a:pPr>
                      <a:r>
                        <a:rPr lang="ar-SA" sz="3200" b="1">
                          <a:solidFill>
                            <a:srgbClr val="FFFFFF"/>
                          </a:solidFill>
                          <a:latin typeface="Calibri"/>
                          <a:ea typeface="Calibri"/>
                          <a:cs typeface="Traditional Arabic"/>
                        </a:rPr>
                        <a:t>(1/1/2)</a:t>
                      </a:r>
                      <a:endParaRPr lang="en-US" sz="200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r>
              <a:tr h="280035">
                <a:tc>
                  <a:txBody>
                    <a:bodyPr/>
                    <a:lstStyle/>
                    <a:p>
                      <a:pPr indent="107950" algn="ctr" rtl="1">
                        <a:lnSpc>
                          <a:spcPct val="115000"/>
                        </a:lnSpc>
                        <a:spcAft>
                          <a:spcPts val="0"/>
                        </a:spcAft>
                      </a:pPr>
                      <a:r>
                        <a:rPr lang="ar-SA" sz="3200" b="1">
                          <a:solidFill>
                            <a:srgbClr val="FFFFFF"/>
                          </a:solidFill>
                          <a:latin typeface="Calibri"/>
                          <a:ea typeface="Calibri"/>
                          <a:cs typeface="Traditional Arabic"/>
                        </a:rPr>
                        <a:t>العنوان</a:t>
                      </a:r>
                      <a:endParaRPr lang="en-US" sz="200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107950" algn="r" rtl="1">
                        <a:lnSpc>
                          <a:spcPct val="115000"/>
                        </a:lnSpc>
                        <a:spcAft>
                          <a:spcPts val="0"/>
                        </a:spcAft>
                      </a:pPr>
                      <a:r>
                        <a:rPr lang="ar-SA" sz="3200" dirty="0">
                          <a:latin typeface="Calibri"/>
                          <a:ea typeface="Calibri"/>
                          <a:cs typeface="Traditional Arabic"/>
                        </a:rPr>
                        <a:t>مهارات التفكير </a:t>
                      </a:r>
                      <a:endParaRPr lang="en-US" sz="2000" dirty="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283845">
                <a:tc>
                  <a:txBody>
                    <a:bodyPr/>
                    <a:lstStyle/>
                    <a:p>
                      <a:pPr indent="107950" algn="ctr" rtl="1">
                        <a:lnSpc>
                          <a:spcPct val="115000"/>
                        </a:lnSpc>
                        <a:spcAft>
                          <a:spcPts val="0"/>
                        </a:spcAft>
                      </a:pPr>
                      <a:r>
                        <a:rPr lang="ar-SA" sz="3200" b="1" dirty="0">
                          <a:solidFill>
                            <a:srgbClr val="FFFFFF"/>
                          </a:solidFill>
                          <a:latin typeface="Calibri"/>
                          <a:ea typeface="Calibri"/>
                          <a:cs typeface="Traditional Arabic"/>
                        </a:rPr>
                        <a:t>الزمن</a:t>
                      </a:r>
                      <a:endParaRPr lang="en-US" sz="20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107950" algn="r" rtl="1">
                        <a:lnSpc>
                          <a:spcPct val="115000"/>
                        </a:lnSpc>
                        <a:spcAft>
                          <a:spcPts val="0"/>
                        </a:spcAft>
                      </a:pPr>
                      <a:r>
                        <a:rPr lang="ar-SA" sz="3200" dirty="0">
                          <a:latin typeface="Calibri"/>
                          <a:ea typeface="Calibri"/>
                          <a:cs typeface="Traditional Arabic"/>
                        </a:rPr>
                        <a:t>20  </a:t>
                      </a:r>
                      <a:r>
                        <a:rPr lang="ar-SA" sz="3200" dirty="0" err="1">
                          <a:latin typeface="Calibri"/>
                          <a:ea typeface="Calibri"/>
                          <a:cs typeface="Traditional Arabic"/>
                        </a:rPr>
                        <a:t>د</a:t>
                      </a:r>
                      <a:endParaRPr lang="en-US" sz="2000" dirty="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bl>
          </a:graphicData>
        </a:graphic>
      </p:graphicFrame>
      <p:sp>
        <p:nvSpPr>
          <p:cNvPr id="33793" name="Rectangle 1"/>
          <p:cNvSpPr>
            <a:spLocks noChangeArrowheads="1"/>
          </p:cNvSpPr>
          <p:nvPr/>
        </p:nvSpPr>
        <p:spPr bwMode="auto">
          <a:xfrm>
            <a:off x="4000496" y="2428868"/>
            <a:ext cx="4929222"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07950" algn="just" defTabSz="914400" eaLnBrk="1" fontAlgn="base" latinLnBrk="0" hangingPunct="1">
              <a:lnSpc>
                <a:spcPct val="100000"/>
              </a:lnSpc>
              <a:spcBef>
                <a:spcPct val="0"/>
              </a:spcBef>
              <a:spcAft>
                <a:spcPct val="0"/>
              </a:spcAft>
              <a:buClrTx/>
              <a:buSzTx/>
              <a:buFontTx/>
              <a:buNone/>
              <a:tabLst/>
            </a:pPr>
            <a:r>
              <a:rPr kumimoji="0" lang="ar-SA" sz="3200" b="0" i="0" u="none" strike="noStrike" cap="none" normalizeH="0" baseline="0" dirty="0" smtClean="0">
                <a:ln>
                  <a:noFill/>
                </a:ln>
                <a:solidFill>
                  <a:srgbClr val="000000"/>
                </a:solidFill>
                <a:effectLst/>
                <a:latin typeface="Traditional Arabic" pitchFamily="18" charset="-78"/>
                <a:ea typeface="Calibri" pitchFamily="34" charset="0"/>
                <a:cs typeface="AL-Mohanad" pitchFamily="2" charset="-78"/>
              </a:rPr>
              <a:t>بين يديك النشرة العلمية لنشاط      (1 /1 / 2) حول مهارات التفكير بعد الاطلاع عليها, بين يديك مجموعة من مهارات التفكير صنفها بمفردك إلى مهارات تفكير أساسي أو مركب حسب المنضم البياني التالي ثم اتفق مع زملائك في المجموعة على تصنيف موحد</a:t>
            </a:r>
            <a:r>
              <a:rPr kumimoji="0" lang="en-US" sz="3200" b="0" i="0" u="none" strike="noStrike" cap="none" normalizeH="0" baseline="0" dirty="0" smtClean="0">
                <a:ln>
                  <a:noFill/>
                </a:ln>
                <a:solidFill>
                  <a:srgbClr val="000000"/>
                </a:solidFill>
                <a:effectLst/>
                <a:latin typeface="Traditional Arabic" pitchFamily="18" charset="-78"/>
                <a:ea typeface="Calibri" pitchFamily="34" charset="0"/>
                <a:cs typeface="AL-Mohanad" pitchFamily="2" charset="-78"/>
              </a:rPr>
              <a:t>.</a:t>
            </a:r>
            <a:endParaRPr kumimoji="0" lang="en-US" sz="3600" b="0" i="0" u="none" strike="noStrike" cap="none" normalizeH="0" baseline="0" dirty="0" smtClean="0">
              <a:ln>
                <a:noFill/>
              </a:ln>
              <a:solidFill>
                <a:schemeClr val="tx1"/>
              </a:solidFill>
              <a:effectLst/>
              <a:latin typeface="Arial" pitchFamily="34" charset="0"/>
              <a:cs typeface="AL-Mohanad" pitchFamily="2" charset="-78"/>
            </a:endParaRPr>
          </a:p>
        </p:txBody>
      </p:sp>
      <p:pic>
        <p:nvPicPr>
          <p:cNvPr id="5" name="صورة 4" descr="منظم بياني.jpg"/>
          <p:cNvPicPr>
            <a:picLocks noChangeAspect="1"/>
          </p:cNvPicPr>
          <p:nvPr/>
        </p:nvPicPr>
        <p:blipFill>
          <a:blip r:embed="rId2" cstate="print">
            <a:clrChange>
              <a:clrFrom>
                <a:srgbClr val="FEFEFE"/>
              </a:clrFrom>
              <a:clrTo>
                <a:srgbClr val="FEFEFE">
                  <a:alpha val="0"/>
                </a:srgbClr>
              </a:clrTo>
            </a:clrChange>
          </a:blip>
          <a:stretch>
            <a:fillRect/>
          </a:stretch>
        </p:blipFill>
        <p:spPr>
          <a:xfrm>
            <a:off x="285720" y="2285992"/>
            <a:ext cx="3643338" cy="400052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t3.gstatic.com/images?q=tbn:ANd9GcQJptzfiZ1Baaw3zdNKo9dLJ7BouZTw9KcoEbhmlID1OCqPqpZTFoD86BoG">
            <a:hlinkClick r:id="rId2"/>
          </p:cNvPr>
          <p:cNvPicPr/>
          <p:nvPr/>
        </p:nvPicPr>
        <p:blipFill>
          <a:blip r:embed="rId3" cstate="print">
            <a:clrChange>
              <a:clrFrom>
                <a:srgbClr val="FFFFFF"/>
              </a:clrFrom>
              <a:clrTo>
                <a:srgbClr val="FFFFFF">
                  <a:alpha val="0"/>
                </a:srgbClr>
              </a:clrTo>
            </a:clrChange>
            <a:lum bright="14000" contrast="-5000"/>
          </a:blip>
          <a:srcRect/>
          <a:stretch>
            <a:fillRect/>
          </a:stretch>
        </p:blipFill>
        <p:spPr bwMode="auto">
          <a:xfrm>
            <a:off x="285720" y="928670"/>
            <a:ext cx="3207434" cy="4572032"/>
          </a:xfrm>
          <a:prstGeom prst="rect">
            <a:avLst/>
          </a:prstGeom>
          <a:noFill/>
          <a:ln w="9525">
            <a:noFill/>
            <a:miter lim="800000"/>
            <a:headEnd/>
            <a:tailEnd/>
          </a:ln>
        </p:spPr>
      </p:pic>
      <p:sp>
        <p:nvSpPr>
          <p:cNvPr id="2" name="عنوان 1"/>
          <p:cNvSpPr>
            <a:spLocks noGrp="1"/>
          </p:cNvSpPr>
          <p:nvPr>
            <p:ph type="title"/>
          </p:nvPr>
        </p:nvSpPr>
        <p:spPr>
          <a:xfrm>
            <a:off x="771556" y="214290"/>
            <a:ext cx="8229600" cy="1143000"/>
          </a:xfrm>
        </p:spPr>
        <p:txBody>
          <a:bodyPr>
            <a:noAutofit/>
          </a:bodyPr>
          <a:lstStyle/>
          <a:p>
            <a:r>
              <a:rPr lang="ar-SA" sz="4800" dirty="0" smtClean="0">
                <a:solidFill>
                  <a:srgbClr val="FF0000"/>
                </a:solidFill>
                <a:cs typeface="AL-Mohanad" pitchFamily="2" charset="-78"/>
              </a:rPr>
              <a:t/>
            </a:r>
            <a:br>
              <a:rPr lang="ar-SA" sz="4800" dirty="0" smtClean="0">
                <a:solidFill>
                  <a:srgbClr val="FF0000"/>
                </a:solidFill>
                <a:cs typeface="AL-Mohanad" pitchFamily="2" charset="-78"/>
              </a:rPr>
            </a:br>
            <a:r>
              <a:rPr lang="ar-SA" sz="4800" dirty="0" smtClean="0">
                <a:solidFill>
                  <a:srgbClr val="FF0000"/>
                </a:solidFill>
                <a:cs typeface="AL-Mohanad" pitchFamily="2" charset="-78"/>
              </a:rPr>
              <a:t>الهدف العام</a:t>
            </a:r>
            <a:r>
              <a:rPr lang="en-US" sz="4800" dirty="0" smtClean="0">
                <a:solidFill>
                  <a:srgbClr val="FF0000"/>
                </a:solidFill>
                <a:cs typeface="AL-Mohanad" pitchFamily="2" charset="-78"/>
              </a:rPr>
              <a:t/>
            </a:r>
            <a:br>
              <a:rPr lang="en-US" sz="4800" dirty="0" smtClean="0">
                <a:solidFill>
                  <a:srgbClr val="FF0000"/>
                </a:solidFill>
                <a:cs typeface="AL-Mohanad" pitchFamily="2" charset="-78"/>
              </a:rPr>
            </a:br>
            <a:endParaRPr lang="ar-SA" sz="4800" dirty="0">
              <a:solidFill>
                <a:srgbClr val="FF0000"/>
              </a:solidFill>
              <a:cs typeface="AL-Mohanad" pitchFamily="2" charset="-78"/>
            </a:endParaRPr>
          </a:p>
        </p:txBody>
      </p:sp>
      <p:sp>
        <p:nvSpPr>
          <p:cNvPr id="3" name="عنصر نائب للمحتوى 2"/>
          <p:cNvSpPr>
            <a:spLocks noGrp="1"/>
          </p:cNvSpPr>
          <p:nvPr>
            <p:ph idx="1"/>
          </p:nvPr>
        </p:nvSpPr>
        <p:spPr>
          <a:xfrm>
            <a:off x="3929058" y="2214554"/>
            <a:ext cx="4757742" cy="3000396"/>
          </a:xfrm>
        </p:spPr>
        <p:txBody>
          <a:bodyPr>
            <a:normAutofit/>
          </a:bodyPr>
          <a:lstStyle/>
          <a:p>
            <a:pPr algn="just">
              <a:buNone/>
            </a:pPr>
            <a:r>
              <a:rPr lang="ar-SA" sz="3600" dirty="0" smtClean="0">
                <a:cs typeface="AL-Mohanad" pitchFamily="2" charset="-78"/>
              </a:rPr>
              <a:t>تنمية قدرات المعلمين في تنفيذ دمج مهارات التفكير في تدريس المقررات الدراسية .  </a:t>
            </a:r>
            <a:endParaRPr lang="en-US" sz="3600" dirty="0" smtClean="0">
              <a:cs typeface="AL-Mohanad" pitchFamily="2" charset="-78"/>
            </a:endParaRPr>
          </a:p>
          <a:p>
            <a:pPr algn="just">
              <a:buNone/>
            </a:pPr>
            <a:endParaRPr lang="ar-SA" sz="3600" dirty="0">
              <a:cs typeface="AL-Mohanad"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تفكير أساسي </a:t>
            </a:r>
            <a:r>
              <a:rPr lang="en-US" dirty="0" smtClean="0">
                <a:solidFill>
                  <a:srgbClr val="FF0000"/>
                </a:solidFill>
                <a:cs typeface="AL-Mohanad" pitchFamily="2" charset="-78"/>
              </a:rPr>
              <a:t>:</a:t>
            </a:r>
            <a:r>
              <a:rPr lang="ar-SA" b="1" dirty="0" smtClean="0">
                <a:solidFill>
                  <a:srgbClr val="FF0000"/>
                </a:solidFill>
                <a:cs typeface="AL-Mohanad" pitchFamily="2" charset="-78"/>
              </a:rPr>
              <a:t>( مباشر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357554" y="1600200"/>
            <a:ext cx="5572164" cy="4525963"/>
          </a:xfrm>
        </p:spPr>
        <p:txBody>
          <a:bodyPr>
            <a:normAutofit/>
          </a:bodyPr>
          <a:lstStyle/>
          <a:p>
            <a:pPr algn="just">
              <a:buNone/>
            </a:pPr>
            <a:r>
              <a:rPr lang="ar-SA" dirty="0" smtClean="0">
                <a:cs typeface="AL-Mohanad" pitchFamily="2" charset="-78"/>
              </a:rPr>
              <a:t>هو عبارة عن الأنشطة العقلية أو الذهنية غير المعقدة والتي تتطلب ممارسة أو تنفيذ المستويات الثلاث الدنيا من تصنيف بلوم للمجال المعرفي والمتمثلة في الحفظ والفهم والتطبيق،مع بعض المهارات القليلة الأخرى مثل الملاحظة والمقارنة والتصنيف(الترتيب)،والتوضيح والتفسير وهي مهارات لا بد من إتقانها قبل الانتقال إلى التفكير المركب. </a:t>
            </a:r>
            <a:endParaRPr lang="ar-SA" dirty="0">
              <a:cs typeface="AL-Mohanad" pitchFamily="2" charset="-78"/>
            </a:endParaRPr>
          </a:p>
        </p:txBody>
      </p:sp>
      <p:pic>
        <p:nvPicPr>
          <p:cNvPr id="4" name="صورة 3" descr="تفكير 6.jpg"/>
          <p:cNvPicPr>
            <a:picLocks noChangeAspect="1"/>
          </p:cNvPicPr>
          <p:nvPr/>
        </p:nvPicPr>
        <p:blipFill>
          <a:blip r:embed="rId2" cstate="print">
            <a:clrChange>
              <a:clrFrom>
                <a:srgbClr val="FFFFFF"/>
              </a:clrFrom>
              <a:clrTo>
                <a:srgbClr val="FFFFFF">
                  <a:alpha val="0"/>
                </a:srgbClr>
              </a:clrTo>
            </a:clrChange>
          </a:blip>
          <a:stretch>
            <a:fillRect/>
          </a:stretch>
        </p:blipFill>
        <p:spPr>
          <a:xfrm>
            <a:off x="142844" y="1643050"/>
            <a:ext cx="3071834" cy="4357718"/>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التفكير المركب: (غير مباشر)</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286116" y="1600200"/>
            <a:ext cx="5400684" cy="4525963"/>
          </a:xfrm>
        </p:spPr>
        <p:txBody>
          <a:bodyPr>
            <a:normAutofit/>
          </a:bodyPr>
          <a:lstStyle/>
          <a:p>
            <a:pPr algn="just">
              <a:buNone/>
            </a:pPr>
            <a:r>
              <a:rPr lang="ar-SA" dirty="0" smtClean="0">
                <a:cs typeface="AL-Mohanad" pitchFamily="2" charset="-78"/>
              </a:rPr>
              <a:t>ويمثل مجموعة من العمليات العقلية المعقدة التي تضم مهارات التفكير الناقد والتفكير الإبداعي كالاستقراء والتفسير السببي والتنبؤ والمرونة والتمييز بين الحقيقة والرأي وإصدار الأحكام والتعميم والعصف الذهني واتخاذ القرارات والتفكير فوق المعرفي وحل المشكلات وغيرها. </a:t>
            </a:r>
            <a:endParaRPr lang="en-US" dirty="0" smtClean="0">
              <a:cs typeface="AL-Mohanad" pitchFamily="2" charset="-78"/>
            </a:endParaRPr>
          </a:p>
          <a:p>
            <a:pPr algn="just">
              <a:buNone/>
            </a:pPr>
            <a:endParaRPr lang="ar-SA" dirty="0">
              <a:cs typeface="AL-Mohanad" pitchFamily="2" charset="-78"/>
            </a:endParaRPr>
          </a:p>
        </p:txBody>
      </p:sp>
      <p:pic>
        <p:nvPicPr>
          <p:cNvPr id="4" name="صورة 3" descr="images (5).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85720" y="1571612"/>
            <a:ext cx="2928958" cy="4071966"/>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357158" y="357166"/>
          <a:ext cx="8429684" cy="1472184"/>
        </p:xfrm>
        <a:graphic>
          <a:graphicData uri="http://schemas.openxmlformats.org/drawingml/2006/table">
            <a:tbl>
              <a:tblPr rtl="1"/>
              <a:tblGrid>
                <a:gridCol w="2207574"/>
                <a:gridCol w="6222110"/>
              </a:tblGrid>
              <a:tr h="281305">
                <a:tc>
                  <a:txBody>
                    <a:bodyPr/>
                    <a:lstStyle/>
                    <a:p>
                      <a:pPr indent="107950" algn="ctr" rtl="1">
                        <a:lnSpc>
                          <a:spcPct val="115000"/>
                        </a:lnSpc>
                        <a:spcAft>
                          <a:spcPts val="0"/>
                        </a:spcAft>
                      </a:pPr>
                      <a:r>
                        <a:rPr lang="ar-SA" sz="2800" b="1" dirty="0" smtClean="0">
                          <a:solidFill>
                            <a:srgbClr val="FFFFFF"/>
                          </a:solidFill>
                          <a:latin typeface="Calibri"/>
                          <a:ea typeface="Calibri"/>
                          <a:cs typeface="AL-Mohanad" pitchFamily="2" charset="-78"/>
                        </a:rPr>
                        <a:t>رقم </a:t>
                      </a:r>
                      <a:r>
                        <a:rPr lang="ar-SA" sz="2800" b="1" dirty="0">
                          <a:solidFill>
                            <a:srgbClr val="FFFFFF"/>
                          </a:solidFill>
                          <a:latin typeface="Calibri"/>
                          <a:ea typeface="Calibri"/>
                          <a:cs typeface="AL-Mohanad" pitchFamily="2" charset="-78"/>
                        </a:rPr>
                        <a:t>النشاط</a:t>
                      </a:r>
                      <a:endParaRPr lang="en-US" sz="1800" dirty="0">
                        <a:latin typeface="Calibri"/>
                        <a:ea typeface="Calibri"/>
                        <a:cs typeface="AL-Mohanad" pitchFamily="2" charset="-78"/>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c>
                  <a:txBody>
                    <a:bodyPr/>
                    <a:lstStyle/>
                    <a:p>
                      <a:pPr indent="107950" algn="just" rtl="1">
                        <a:lnSpc>
                          <a:spcPct val="115000"/>
                        </a:lnSpc>
                        <a:spcAft>
                          <a:spcPts val="0"/>
                        </a:spcAft>
                      </a:pPr>
                      <a:r>
                        <a:rPr lang="ar-SA" sz="2800" b="1" dirty="0" smtClean="0">
                          <a:solidFill>
                            <a:srgbClr val="FFFFFF"/>
                          </a:solidFill>
                          <a:latin typeface="Calibri"/>
                          <a:ea typeface="Calibri"/>
                          <a:cs typeface="AL-Mohanad" pitchFamily="2" charset="-78"/>
                        </a:rPr>
                        <a:t>(3/1/1)</a:t>
                      </a:r>
                      <a:endParaRPr lang="en-US" sz="1800" dirty="0">
                        <a:latin typeface="Calibri"/>
                        <a:ea typeface="Calibri"/>
                        <a:cs typeface="AL-Mohanad" pitchFamily="2" charset="-78"/>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r>
              <a:tr h="281305">
                <a:tc>
                  <a:txBody>
                    <a:bodyPr/>
                    <a:lstStyle/>
                    <a:p>
                      <a:pPr indent="107950" algn="ctr" rtl="1">
                        <a:lnSpc>
                          <a:spcPct val="115000"/>
                        </a:lnSpc>
                        <a:spcAft>
                          <a:spcPts val="0"/>
                        </a:spcAft>
                      </a:pPr>
                      <a:r>
                        <a:rPr lang="ar-SA" sz="2800" b="1">
                          <a:solidFill>
                            <a:srgbClr val="FFFFFF"/>
                          </a:solidFill>
                          <a:latin typeface="Calibri"/>
                          <a:ea typeface="Calibri"/>
                          <a:cs typeface="AL-Mohanad" pitchFamily="2" charset="-78"/>
                        </a:rPr>
                        <a:t>العنوان</a:t>
                      </a:r>
                      <a:endParaRPr lang="en-US" sz="1800">
                        <a:latin typeface="Calibri"/>
                        <a:ea typeface="Calibri"/>
                        <a:cs typeface="AL-Mohanad" pitchFamily="2" charset="-78"/>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107950" algn="r" rtl="1">
                        <a:lnSpc>
                          <a:spcPct val="115000"/>
                        </a:lnSpc>
                        <a:spcAft>
                          <a:spcPts val="0"/>
                        </a:spcAft>
                      </a:pPr>
                      <a:r>
                        <a:rPr lang="ar-SA" sz="2800">
                          <a:latin typeface="Times New Roman"/>
                          <a:ea typeface="Calibri"/>
                          <a:cs typeface="AL-Mohanad" pitchFamily="2" charset="-78"/>
                        </a:rPr>
                        <a:t>اتجاهات تعليم التفكير </a:t>
                      </a:r>
                      <a:endParaRPr lang="en-US" sz="1800">
                        <a:latin typeface="Calibri"/>
                        <a:ea typeface="Calibri"/>
                        <a:cs typeface="AL-Mohanad" pitchFamily="2" charset="-78"/>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285115">
                <a:tc>
                  <a:txBody>
                    <a:bodyPr/>
                    <a:lstStyle/>
                    <a:p>
                      <a:pPr indent="107950" algn="ctr" rtl="1">
                        <a:lnSpc>
                          <a:spcPct val="115000"/>
                        </a:lnSpc>
                        <a:spcAft>
                          <a:spcPts val="0"/>
                        </a:spcAft>
                      </a:pPr>
                      <a:r>
                        <a:rPr lang="ar-SA" sz="2800" b="1" dirty="0">
                          <a:solidFill>
                            <a:srgbClr val="FFFFFF"/>
                          </a:solidFill>
                          <a:latin typeface="Calibri"/>
                          <a:ea typeface="Calibri"/>
                          <a:cs typeface="AL-Mohanad" pitchFamily="2" charset="-78"/>
                        </a:rPr>
                        <a:t>الزمن</a:t>
                      </a:r>
                      <a:endParaRPr lang="en-US" sz="1800" dirty="0">
                        <a:latin typeface="Calibri"/>
                        <a:ea typeface="Calibri"/>
                        <a:cs typeface="AL-Mohanad" pitchFamily="2" charset="-78"/>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107950" algn="r" rtl="1">
                        <a:lnSpc>
                          <a:spcPct val="115000"/>
                        </a:lnSpc>
                        <a:spcAft>
                          <a:spcPts val="0"/>
                        </a:spcAft>
                      </a:pPr>
                      <a:r>
                        <a:rPr lang="ar-SA" sz="2800" dirty="0">
                          <a:latin typeface="Calibri"/>
                          <a:ea typeface="Calibri"/>
                          <a:cs typeface="AL-Mohanad" pitchFamily="2" charset="-78"/>
                        </a:rPr>
                        <a:t>20د</a:t>
                      </a:r>
                      <a:endParaRPr lang="en-US" sz="1800" dirty="0">
                        <a:latin typeface="Calibri"/>
                        <a:ea typeface="Calibri"/>
                        <a:cs typeface="AL-Mohanad" pitchFamily="2" charset="-78"/>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bl>
          </a:graphicData>
        </a:graphic>
      </p:graphicFrame>
      <p:sp>
        <p:nvSpPr>
          <p:cNvPr id="30721" name="Rectangle 1"/>
          <p:cNvSpPr>
            <a:spLocks noChangeArrowheads="1"/>
          </p:cNvSpPr>
          <p:nvPr/>
        </p:nvSpPr>
        <p:spPr bwMode="auto">
          <a:xfrm>
            <a:off x="3357554" y="2071678"/>
            <a:ext cx="557210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07950" algn="just" defTabSz="914400" rtl="1" eaLnBrk="1" fontAlgn="base" latinLnBrk="0" hangingPunct="1">
              <a:lnSpc>
                <a:spcPct val="100000"/>
              </a:lnSpc>
              <a:spcBef>
                <a:spcPct val="0"/>
              </a:spcBef>
              <a:spcAft>
                <a:spcPct val="0"/>
              </a:spcAft>
              <a:buClrTx/>
              <a:buSzTx/>
              <a:buFontTx/>
              <a:buNone/>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AL-Mohanad" pitchFamily="2" charset="-78"/>
              </a:rPr>
              <a:t>بين يديك النشرة العلمية لنشاط(1/2/1)المعنونة بالاتجاهات العلمية في تعليم التفكير، والتي تتحدث عن الاهتمام بموضوع اتجاهات تعليم التفكير والواقع أنه يمكن بلورة هذا الاهتمام إلى اتجاهين رئيسيين في تعليم التفكير، حدد ما هذين الاتجاهين وخصائصهما مستخدما منظمًا بيانيًا لعرضهًا.</a:t>
            </a:r>
            <a:endParaRPr kumimoji="0" lang="ar-SA" sz="3600" b="0" i="0" u="none" strike="noStrike" cap="none" normalizeH="0" baseline="0" dirty="0" smtClean="0">
              <a:ln>
                <a:noFill/>
              </a:ln>
              <a:solidFill>
                <a:schemeClr val="tx1"/>
              </a:solidFill>
              <a:effectLst/>
              <a:latin typeface="Arial" pitchFamily="34" charset="0"/>
              <a:cs typeface="AL-Mohanad" pitchFamily="2" charset="-78"/>
            </a:endParaRPr>
          </a:p>
        </p:txBody>
      </p:sp>
      <p:pic>
        <p:nvPicPr>
          <p:cNvPr id="5" name="صورة 4" descr="images (6).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85720" y="2143116"/>
            <a:ext cx="2857520" cy="4000528"/>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cs typeface="AL-Mohanad" pitchFamily="2" charset="-78"/>
              </a:rPr>
              <a:t>الاتجاه الأول المدخل الإضافي (مستقل): </a:t>
            </a: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4500562" y="1600200"/>
            <a:ext cx="4186238" cy="4525963"/>
          </a:xfrm>
        </p:spPr>
        <p:txBody>
          <a:bodyPr/>
          <a:lstStyle/>
          <a:p>
            <a:pPr algn="just">
              <a:buNone/>
            </a:pPr>
            <a:r>
              <a:rPr lang="ar-SA" dirty="0" smtClean="0">
                <a:cs typeface="AL-Mohanad" pitchFamily="2" charset="-78"/>
              </a:rPr>
              <a:t>من الباحثين من يرى أن تعليم التفكير بجب أن يدرس بشكل مستقل ويسمى هذا المدخل بمدخل الإضافة أي أن برامج تعليم التفكير تعتبر برامج إضافية تضاف إلى المناهج النظامية</a:t>
            </a:r>
            <a:endParaRPr lang="ar-SA" dirty="0">
              <a:cs typeface="AL-Mohanad" pitchFamily="2" charset="-78"/>
            </a:endParaRPr>
          </a:p>
        </p:txBody>
      </p:sp>
      <p:pic>
        <p:nvPicPr>
          <p:cNvPr id="4" name="صورة 3" descr="images (8).jpg"/>
          <p:cNvPicPr>
            <a:picLocks noChangeAspect="1"/>
          </p:cNvPicPr>
          <p:nvPr/>
        </p:nvPicPr>
        <p:blipFill>
          <a:blip r:embed="rId2" cstate="print">
            <a:clrChange>
              <a:clrFrom>
                <a:srgbClr val="FFFFFF"/>
              </a:clrFrom>
              <a:clrTo>
                <a:srgbClr val="FFFFFF">
                  <a:alpha val="0"/>
                </a:srgbClr>
              </a:clrTo>
            </a:clrChange>
          </a:blip>
          <a:stretch>
            <a:fillRect/>
          </a:stretch>
        </p:blipFill>
        <p:spPr>
          <a:xfrm>
            <a:off x="857224" y="1857364"/>
            <a:ext cx="3214710" cy="3429024"/>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الاتجاه الثاني التضمين (دمج التفكير)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857620" y="1785927"/>
            <a:ext cx="4829180" cy="3429024"/>
          </a:xfrm>
        </p:spPr>
        <p:txBody>
          <a:bodyPr/>
          <a:lstStyle/>
          <a:p>
            <a:pPr algn="just">
              <a:buNone/>
            </a:pPr>
            <a:r>
              <a:rPr lang="ar-SA" dirty="0" smtClean="0">
                <a:cs typeface="AL-Mohanad" pitchFamily="2" charset="-78"/>
              </a:rPr>
              <a:t>يرى بعض الباحثين أن أسلوب تضمين مهارات التفكير  (المدخل الضمني) دمج مهارات التفكير في المنهج المدرسي بحيث يشتمل الدرس على مهارات التفكير المستهدفة</a:t>
            </a:r>
            <a:endParaRPr lang="en-US" dirty="0" smtClean="0">
              <a:cs typeface="AL-Mohanad" pitchFamily="2" charset="-78"/>
            </a:endParaRPr>
          </a:p>
          <a:p>
            <a:pPr algn="just">
              <a:buNone/>
            </a:pPr>
            <a:endParaRPr lang="ar-SA" dirty="0">
              <a:cs typeface="AL-Mohanad" pitchFamily="2" charset="-78"/>
            </a:endParaRPr>
          </a:p>
        </p:txBody>
      </p:sp>
      <p:pic>
        <p:nvPicPr>
          <p:cNvPr id="4" name="صورة 3" descr="images (9).jpg"/>
          <p:cNvPicPr>
            <a:picLocks noChangeAspect="1"/>
          </p:cNvPicPr>
          <p:nvPr/>
        </p:nvPicPr>
        <p:blipFill>
          <a:blip r:embed="rId2" cstate="print">
            <a:clrChange>
              <a:clrFrom>
                <a:srgbClr val="FFFFFF"/>
              </a:clrFrom>
              <a:clrTo>
                <a:srgbClr val="FFFFFF">
                  <a:alpha val="0"/>
                </a:srgbClr>
              </a:clrTo>
            </a:clrChange>
          </a:blip>
          <a:stretch>
            <a:fillRect/>
          </a:stretch>
        </p:blipFill>
        <p:spPr>
          <a:xfrm>
            <a:off x="357158" y="1571612"/>
            <a:ext cx="3286148" cy="3500462"/>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428596" y="357166"/>
          <a:ext cx="8429684" cy="1560603"/>
        </p:xfrm>
        <a:graphic>
          <a:graphicData uri="http://schemas.openxmlformats.org/drawingml/2006/table">
            <a:tbl>
              <a:tblPr rtl="1"/>
              <a:tblGrid>
                <a:gridCol w="2147723"/>
                <a:gridCol w="6281961"/>
              </a:tblGrid>
              <a:tr h="579147">
                <a:tc>
                  <a:txBody>
                    <a:bodyPr/>
                    <a:lstStyle/>
                    <a:p>
                      <a:pPr indent="457200" algn="ctr" rtl="1">
                        <a:lnSpc>
                          <a:spcPct val="115000"/>
                        </a:lnSpc>
                        <a:spcAft>
                          <a:spcPts val="0"/>
                        </a:spcAft>
                      </a:pPr>
                      <a:r>
                        <a:rPr lang="ar-SA" sz="2800" b="1" dirty="0" smtClean="0">
                          <a:solidFill>
                            <a:srgbClr val="FFFFFF"/>
                          </a:solidFill>
                          <a:latin typeface="Times New Roman"/>
                          <a:ea typeface="Calibri"/>
                          <a:cs typeface="AL-Mohanad" pitchFamily="2" charset="-78"/>
                        </a:rPr>
                        <a:t>رقم </a:t>
                      </a:r>
                      <a:r>
                        <a:rPr lang="ar-SA" sz="2800" b="1" dirty="0">
                          <a:solidFill>
                            <a:srgbClr val="FFFFFF"/>
                          </a:solidFill>
                          <a:latin typeface="Times New Roman"/>
                          <a:ea typeface="Calibri"/>
                          <a:cs typeface="AL-Mohanad" pitchFamily="2" charset="-78"/>
                        </a:rPr>
                        <a:t>النشاط</a:t>
                      </a:r>
                      <a:endParaRPr lang="en-US" sz="1800" dirty="0">
                        <a:solidFill>
                          <a:srgbClr val="000000"/>
                        </a:solidFill>
                        <a:latin typeface="Calibri"/>
                        <a:ea typeface="Calibri"/>
                        <a:cs typeface="AL-Mohanad" pitchFamily="2" charset="-78"/>
                      </a:endParaRPr>
                    </a:p>
                  </a:txBody>
                  <a:tcPr marL="66576" marR="66576" marT="0" marB="0">
                    <a:lnL>
                      <a:noFill/>
                    </a:lnL>
                    <a:lnR>
                      <a:noFill/>
                    </a:lnR>
                    <a:lnT>
                      <a:noFill/>
                    </a:lnT>
                    <a:lnB w="12700" cap="flat" cmpd="sng" algn="ctr">
                      <a:solidFill>
                        <a:srgbClr val="FFFFFF"/>
                      </a:solidFill>
                      <a:prstDash val="solid"/>
                      <a:round/>
                      <a:headEnd type="none" w="med" len="med"/>
                      <a:tailEnd type="none" w="med" len="med"/>
                    </a:lnB>
                    <a:solidFill>
                      <a:srgbClr val="D6E3BC"/>
                    </a:solidFill>
                  </a:tcPr>
                </a:tc>
                <a:tc>
                  <a:txBody>
                    <a:bodyPr/>
                    <a:lstStyle/>
                    <a:p>
                      <a:pPr indent="167005" algn="just" rtl="1">
                        <a:lnSpc>
                          <a:spcPct val="115000"/>
                        </a:lnSpc>
                        <a:spcAft>
                          <a:spcPts val="0"/>
                        </a:spcAft>
                      </a:pPr>
                      <a:r>
                        <a:rPr lang="ar-SA" sz="2800" b="1" dirty="0" smtClean="0">
                          <a:solidFill>
                            <a:srgbClr val="FFFFFF"/>
                          </a:solidFill>
                          <a:latin typeface="Times New Roman"/>
                          <a:ea typeface="Calibri"/>
                          <a:cs typeface="AL-Mohanad" pitchFamily="2" charset="-78"/>
                        </a:rPr>
                        <a:t>(4/1/1)</a:t>
                      </a:r>
                      <a:endParaRPr lang="en-US" sz="1800" dirty="0">
                        <a:solidFill>
                          <a:srgbClr val="000000"/>
                        </a:solidFill>
                        <a:latin typeface="Calibri"/>
                        <a:ea typeface="Calibri"/>
                        <a:cs typeface="AL-Mohanad" pitchFamily="2" charset="-78"/>
                      </a:endParaRPr>
                    </a:p>
                  </a:txBody>
                  <a:tcPr marL="66576" marR="66576" marT="0" marB="0">
                    <a:lnL>
                      <a:noFill/>
                    </a:lnL>
                    <a:lnR>
                      <a:noFill/>
                    </a:lnR>
                    <a:lnT>
                      <a:noFill/>
                    </a:lnT>
                    <a:lnB w="12700" cap="flat" cmpd="sng" algn="ctr">
                      <a:solidFill>
                        <a:srgbClr val="FFFFFF"/>
                      </a:solidFill>
                      <a:prstDash val="solid"/>
                      <a:round/>
                      <a:headEnd type="none" w="med" len="med"/>
                      <a:tailEnd type="none" w="med" len="med"/>
                    </a:lnB>
                    <a:solidFill>
                      <a:srgbClr val="D6E3BC"/>
                    </a:solidFill>
                  </a:tcPr>
                </a:tc>
              </a:tr>
              <a:tr h="99430">
                <a:tc>
                  <a:txBody>
                    <a:bodyPr/>
                    <a:lstStyle/>
                    <a:p>
                      <a:pPr indent="457200" algn="ctr" rtl="1">
                        <a:lnSpc>
                          <a:spcPct val="115000"/>
                        </a:lnSpc>
                        <a:spcAft>
                          <a:spcPts val="0"/>
                        </a:spcAft>
                      </a:pPr>
                      <a:r>
                        <a:rPr lang="ar-SA" sz="2800">
                          <a:solidFill>
                            <a:srgbClr val="FFFFFF"/>
                          </a:solidFill>
                          <a:latin typeface="Times New Roman"/>
                          <a:ea typeface="Calibri"/>
                          <a:cs typeface="AL-Mohanad" pitchFamily="2" charset="-78"/>
                        </a:rPr>
                        <a:t>العنوان</a:t>
                      </a:r>
                      <a:endParaRPr lang="en-US" sz="1800">
                        <a:solidFill>
                          <a:srgbClr val="000000"/>
                        </a:solidFill>
                        <a:latin typeface="Calibri"/>
                        <a:ea typeface="Calibri"/>
                        <a:cs typeface="AL-Mohanad" pitchFamily="2" charset="-78"/>
                      </a:endParaRPr>
                    </a:p>
                  </a:txBody>
                  <a:tcPr marL="66576" marR="66576" marT="0"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6923C"/>
                    </a:solidFill>
                  </a:tcPr>
                </a:tc>
                <a:tc>
                  <a:txBody>
                    <a:bodyPr/>
                    <a:lstStyle/>
                    <a:p>
                      <a:pPr indent="167005" algn="just" rtl="1">
                        <a:lnSpc>
                          <a:spcPct val="115000"/>
                        </a:lnSpc>
                        <a:spcAft>
                          <a:spcPts val="0"/>
                        </a:spcAft>
                      </a:pPr>
                      <a:r>
                        <a:rPr lang="ar-SA" sz="2800">
                          <a:solidFill>
                            <a:srgbClr val="000000"/>
                          </a:solidFill>
                          <a:latin typeface="Times New Roman"/>
                          <a:ea typeface="Calibri"/>
                          <a:cs typeface="AL-Mohanad" pitchFamily="2" charset="-78"/>
                        </a:rPr>
                        <a:t> مزايا الدمج في تعليم مهارات التفكير</a:t>
                      </a:r>
                      <a:endParaRPr lang="en-US" sz="1800">
                        <a:solidFill>
                          <a:srgbClr val="000000"/>
                        </a:solidFill>
                        <a:latin typeface="Calibri"/>
                        <a:ea typeface="Calibri"/>
                        <a:cs typeface="AL-Mohanad" pitchFamily="2" charset="-78"/>
                      </a:endParaRPr>
                    </a:p>
                  </a:txBody>
                  <a:tcPr marL="66576" marR="66576" marT="0"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99430">
                <a:tc>
                  <a:txBody>
                    <a:bodyPr/>
                    <a:lstStyle/>
                    <a:p>
                      <a:pPr indent="457200" algn="ctr" rtl="1">
                        <a:lnSpc>
                          <a:spcPct val="115000"/>
                        </a:lnSpc>
                        <a:spcAft>
                          <a:spcPts val="0"/>
                        </a:spcAft>
                      </a:pPr>
                      <a:r>
                        <a:rPr lang="ar-SA" sz="2800" dirty="0">
                          <a:solidFill>
                            <a:srgbClr val="FFFFFF"/>
                          </a:solidFill>
                          <a:latin typeface="Times New Roman"/>
                          <a:ea typeface="Calibri"/>
                          <a:cs typeface="AL-Mohanad" pitchFamily="2" charset="-78"/>
                        </a:rPr>
                        <a:t>الزمن</a:t>
                      </a:r>
                      <a:endParaRPr lang="en-US" sz="1800" dirty="0">
                        <a:solidFill>
                          <a:srgbClr val="000000"/>
                        </a:solidFill>
                        <a:latin typeface="Calibri"/>
                        <a:ea typeface="Calibri"/>
                        <a:cs typeface="AL-Mohanad" pitchFamily="2" charset="-78"/>
                      </a:endParaRPr>
                    </a:p>
                  </a:txBody>
                  <a:tcPr marL="66576" marR="66576" marT="0"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6923C"/>
                    </a:solidFill>
                  </a:tcPr>
                </a:tc>
                <a:tc>
                  <a:txBody>
                    <a:bodyPr/>
                    <a:lstStyle/>
                    <a:p>
                      <a:pPr indent="167005" algn="just" rtl="1">
                        <a:lnSpc>
                          <a:spcPct val="115000"/>
                        </a:lnSpc>
                        <a:spcAft>
                          <a:spcPts val="0"/>
                        </a:spcAft>
                      </a:pPr>
                      <a:r>
                        <a:rPr lang="ar-SA" sz="2800" dirty="0">
                          <a:solidFill>
                            <a:srgbClr val="000000"/>
                          </a:solidFill>
                          <a:latin typeface="Times New Roman"/>
                          <a:ea typeface="Calibri"/>
                          <a:cs typeface="AL-Mohanad" pitchFamily="2" charset="-78"/>
                        </a:rPr>
                        <a:t>20 دقيقة </a:t>
                      </a:r>
                      <a:endParaRPr lang="en-US" sz="1800" dirty="0">
                        <a:solidFill>
                          <a:srgbClr val="000000"/>
                        </a:solidFill>
                        <a:latin typeface="Calibri"/>
                        <a:ea typeface="Calibri"/>
                        <a:cs typeface="AL-Mohanad" pitchFamily="2" charset="-78"/>
                      </a:endParaRPr>
                    </a:p>
                  </a:txBody>
                  <a:tcPr marL="66576" marR="66576" marT="0"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bl>
          </a:graphicData>
        </a:graphic>
      </p:graphicFrame>
      <p:sp>
        <p:nvSpPr>
          <p:cNvPr id="4097" name="Rectangle 1"/>
          <p:cNvSpPr>
            <a:spLocks noChangeArrowheads="1"/>
          </p:cNvSpPr>
          <p:nvPr/>
        </p:nvSpPr>
        <p:spPr bwMode="auto">
          <a:xfrm>
            <a:off x="2071670" y="2143116"/>
            <a:ext cx="6070893"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7200" algn="justLow"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أتأمل المقولة الموجودة</a:t>
            </a:r>
            <a:r>
              <a:rPr kumimoji="0" lang="ar-SA" sz="2800" b="1" i="0" u="none" strike="noStrike" cap="none" normalizeH="0" dirty="0" smtClean="0">
                <a:ln>
                  <a:noFill/>
                </a:ln>
                <a:solidFill>
                  <a:schemeClr val="tx1"/>
                </a:solidFill>
                <a:effectLst/>
                <a:latin typeface="Traditional Arabic" pitchFamily="18" charset="-78"/>
                <a:ea typeface="Calibri" pitchFamily="34" charset="0"/>
                <a:cs typeface="Traditional Arabic" pitchFamily="18" charset="-78"/>
              </a:rPr>
              <a:t> داخل الحقيبة ثم أقوم بما يلي : </a:t>
            </a:r>
            <a:endParaRPr kumimoji="0" lang="ar-SA"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4098" name="Rectangle 2"/>
          <p:cNvSpPr>
            <a:spLocks noChangeArrowheads="1"/>
          </p:cNvSpPr>
          <p:nvPr/>
        </p:nvSpPr>
        <p:spPr bwMode="auto">
          <a:xfrm>
            <a:off x="142844" y="2786058"/>
            <a:ext cx="8858248"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88900" algn="justLow" defTabSz="914400" rtl="1" eaLnBrk="1" fontAlgn="base" latinLnBrk="0" hangingPunct="1">
              <a:lnSpc>
                <a:spcPct val="100000"/>
              </a:lnSpc>
              <a:spcBef>
                <a:spcPct val="0"/>
              </a:spcBef>
              <a:spcAft>
                <a:spcPct val="0"/>
              </a:spcAft>
              <a:buClrTx/>
              <a:buSzTx/>
              <a:buFontTx/>
              <a:buChar char="•"/>
              <a:tabLst/>
            </a:pPr>
            <a:r>
              <a:rPr kumimoji="0" lang="ar-SA" sz="3600" i="0" u="none" strike="noStrike" cap="none" normalizeH="0" baseline="0" dirty="0" smtClean="0">
                <a:ln>
                  <a:noFill/>
                </a:ln>
                <a:solidFill>
                  <a:schemeClr val="tx1"/>
                </a:solidFill>
                <a:effectLst/>
                <a:latin typeface="Traditional Arabic" pitchFamily="18" charset="-78"/>
                <a:ea typeface="Calibri" pitchFamily="34" charset="0"/>
                <a:cs typeface="AL-Mohanad" pitchFamily="2" charset="-78"/>
              </a:rPr>
              <a:t>أخبر مجموعتي بما أعرفه عن الدمج في تعليم مهارات التفكير.</a:t>
            </a:r>
            <a:endParaRPr lang="ar-SA" sz="3600" dirty="0" smtClean="0">
              <a:latin typeface="Arial" pitchFamily="34" charset="0"/>
              <a:ea typeface="Calibri" pitchFamily="34" charset="0"/>
              <a:cs typeface="AL-Mohanad" pitchFamily="2" charset="-78"/>
            </a:endParaRPr>
          </a:p>
          <a:p>
            <a:pPr marL="0" marR="0" lvl="0" indent="88900" algn="justLow" defTabSz="914400" rtl="1" eaLnBrk="1" fontAlgn="base" latinLnBrk="0" hangingPunct="1">
              <a:lnSpc>
                <a:spcPct val="100000"/>
              </a:lnSpc>
              <a:spcBef>
                <a:spcPct val="0"/>
              </a:spcBef>
              <a:spcAft>
                <a:spcPct val="0"/>
              </a:spcAft>
              <a:buClrTx/>
              <a:buSzTx/>
              <a:buFontTx/>
              <a:buChar char="•"/>
              <a:tabLst/>
            </a:pPr>
            <a:r>
              <a:rPr kumimoji="0" lang="ar-SA" sz="3600" i="0" u="none" strike="noStrike" cap="none" normalizeH="0" baseline="0" dirty="0" smtClean="0">
                <a:ln>
                  <a:noFill/>
                </a:ln>
                <a:solidFill>
                  <a:schemeClr val="tx1"/>
                </a:solidFill>
                <a:effectLst/>
                <a:latin typeface="Traditional Arabic" pitchFamily="18" charset="-78"/>
                <a:ea typeface="Calibri" pitchFamily="34" charset="0"/>
                <a:cs typeface="AL-Mohanad" pitchFamily="2" charset="-78"/>
              </a:rPr>
              <a:t>أشارك مجموعتي في مناقشة المحتوى السابق، وأعدد مميزات هذه الطريقة بالنسبة للمعلم والمتعلم.</a:t>
            </a:r>
            <a:endParaRPr kumimoji="0" lang="en-US" sz="3600" i="0" u="none" strike="noStrike" cap="none" normalizeH="0" baseline="0" dirty="0" smtClean="0">
              <a:ln>
                <a:noFill/>
              </a:ln>
              <a:solidFill>
                <a:schemeClr val="tx1"/>
              </a:solidFill>
              <a:effectLst/>
              <a:latin typeface="Arial" pitchFamily="34" charset="0"/>
              <a:cs typeface="AL-Mohanad" pitchFamily="2" charset="-78"/>
            </a:endParaRPr>
          </a:p>
          <a:p>
            <a:pPr marL="0" marR="0" lvl="0" indent="457200" algn="justLow" defTabSz="914400" rtl="1" eaLnBrk="0" fontAlgn="base" latinLnBrk="0" hangingPunct="0">
              <a:lnSpc>
                <a:spcPct val="100000"/>
              </a:lnSpc>
              <a:spcBef>
                <a:spcPct val="0"/>
              </a:spcBef>
              <a:spcAft>
                <a:spcPct val="0"/>
              </a:spcAft>
              <a:buClrTx/>
              <a:buSzTx/>
              <a:buFontTx/>
              <a:buNone/>
              <a:tabLst/>
            </a:pPr>
            <a:r>
              <a:rPr kumimoji="0" lang="ar-SA" sz="3600" i="0" u="none" strike="noStrike" cap="none" normalizeH="0" baseline="0" dirty="0" smtClean="0">
                <a:ln>
                  <a:noFill/>
                </a:ln>
                <a:solidFill>
                  <a:schemeClr val="tx1"/>
                </a:solidFill>
                <a:effectLst/>
                <a:latin typeface="Traditional Arabic" pitchFamily="18" charset="-78"/>
                <a:ea typeface="Calibri" pitchFamily="34" charset="0"/>
                <a:cs typeface="AL-Mohanad" pitchFamily="2" charset="-78"/>
              </a:rPr>
              <a:t>بالنسبة للمعلم ....................................      </a:t>
            </a:r>
            <a:endParaRPr kumimoji="0" lang="en-US" sz="3600" i="0" u="none" strike="noStrike" cap="none" normalizeH="0" baseline="0" dirty="0" smtClean="0">
              <a:ln>
                <a:noFill/>
              </a:ln>
              <a:solidFill>
                <a:schemeClr val="tx1"/>
              </a:solidFill>
              <a:effectLst/>
              <a:latin typeface="Arial" pitchFamily="34" charset="0"/>
              <a:cs typeface="AL-Mohanad" pitchFamily="2" charset="-78"/>
            </a:endParaRPr>
          </a:p>
          <a:p>
            <a:pPr marL="0" marR="0" lvl="0" indent="457200" algn="justLow" defTabSz="914400" rtl="1" eaLnBrk="0" fontAlgn="base" latinLnBrk="0" hangingPunct="0">
              <a:lnSpc>
                <a:spcPct val="100000"/>
              </a:lnSpc>
              <a:spcBef>
                <a:spcPct val="0"/>
              </a:spcBef>
              <a:spcAft>
                <a:spcPct val="0"/>
              </a:spcAft>
              <a:buClrTx/>
              <a:buSzTx/>
              <a:buFontTx/>
              <a:buNone/>
              <a:tabLst/>
            </a:pPr>
            <a:r>
              <a:rPr kumimoji="0" lang="ar-SA" sz="3600" i="0" u="none" strike="noStrike" cap="none" normalizeH="0" baseline="0" dirty="0" smtClean="0">
                <a:ln>
                  <a:noFill/>
                </a:ln>
                <a:solidFill>
                  <a:schemeClr val="tx1"/>
                </a:solidFill>
                <a:effectLst/>
                <a:latin typeface="Traditional Arabic" pitchFamily="18" charset="-78"/>
                <a:ea typeface="Calibri" pitchFamily="34" charset="0"/>
                <a:cs typeface="AL-Mohanad" pitchFamily="2" charset="-78"/>
              </a:rPr>
              <a:t>بالنسبة للمتعلم....................................      </a:t>
            </a:r>
            <a:endParaRPr kumimoji="0" lang="ar-SA" sz="3600" i="0" u="none" strike="noStrike" cap="none" normalizeH="0" baseline="0" dirty="0" smtClean="0">
              <a:ln>
                <a:noFill/>
              </a:ln>
              <a:solidFill>
                <a:schemeClr val="tx1"/>
              </a:solidFill>
              <a:effectLst/>
              <a:latin typeface="Arial" pitchFamily="34" charset="0"/>
              <a:cs typeface="AL-Mohanad" pitchFamily="2" charset="-7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المميزات بالنسبة للمعلم </a:t>
            </a:r>
            <a:r>
              <a:rPr lang="en-US" sz="3200" dirty="0" smtClean="0">
                <a:solidFill>
                  <a:srgbClr val="FF0000"/>
                </a:solidFill>
                <a:cs typeface="AL-Mohanad" pitchFamily="2" charset="-78"/>
              </a:rPr>
              <a:t/>
            </a:r>
            <a:br>
              <a:rPr lang="en-US" sz="3200"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571868" y="1357298"/>
            <a:ext cx="5286412" cy="4768865"/>
          </a:xfrm>
        </p:spPr>
        <p:txBody>
          <a:bodyPr>
            <a:normAutofit lnSpcReduction="10000"/>
          </a:bodyPr>
          <a:lstStyle/>
          <a:p>
            <a:pPr lvl="1" algn="just"/>
            <a:r>
              <a:rPr lang="ar-SA" dirty="0" smtClean="0">
                <a:cs typeface="AL-Mohanad" pitchFamily="2" charset="-78"/>
              </a:rPr>
              <a:t>تجعل المعلم يخطط جيدً العملية التدريس.</a:t>
            </a:r>
            <a:endParaRPr lang="en-US" sz="1800" dirty="0" smtClean="0">
              <a:cs typeface="AL-Mohanad" pitchFamily="2" charset="-78"/>
            </a:endParaRPr>
          </a:p>
          <a:p>
            <a:pPr lvl="1" algn="just"/>
            <a:r>
              <a:rPr lang="ar-SA" dirty="0" smtClean="0">
                <a:cs typeface="AL-Mohanad" pitchFamily="2" charset="-78"/>
              </a:rPr>
              <a:t>تجعل المعلم يحقق أهداف الدرس بكفاءة عالية سواء من حيث (درجة الفهم والاستيعاب أو زمن تحقيقها).</a:t>
            </a:r>
            <a:endParaRPr lang="en-US" sz="1800" dirty="0" smtClean="0">
              <a:cs typeface="AL-Mohanad" pitchFamily="2" charset="-78"/>
            </a:endParaRPr>
          </a:p>
          <a:p>
            <a:pPr lvl="1" algn="just"/>
            <a:r>
              <a:rPr lang="ar-SA" dirty="0" smtClean="0">
                <a:cs typeface="AL-Mohanad" pitchFamily="2" charset="-78"/>
              </a:rPr>
              <a:t>تجعل المعلم يوظف المهارات المناسبة لتقديم كل درس في المنهج بوعي تام مخطط له مسبقًا.</a:t>
            </a:r>
            <a:endParaRPr lang="en-US" sz="1800" dirty="0" smtClean="0">
              <a:cs typeface="AL-Mohanad" pitchFamily="2" charset="-78"/>
            </a:endParaRPr>
          </a:p>
          <a:p>
            <a:pPr lvl="1" algn="just"/>
            <a:r>
              <a:rPr lang="ar-SA" dirty="0" smtClean="0">
                <a:cs typeface="AL-Mohanad" pitchFamily="2" charset="-78"/>
              </a:rPr>
              <a:t>يطبق المعلم إستراتيجيات التعلم الحديثة كالتعلم التعاوني والذاتي وغيرها بكفاءة وفاعلية كبيرة جدًا.</a:t>
            </a:r>
            <a:endParaRPr lang="en-US" sz="1800" dirty="0" smtClean="0">
              <a:cs typeface="AL-Mohanad" pitchFamily="2" charset="-78"/>
            </a:endParaRPr>
          </a:p>
          <a:p>
            <a:pPr algn="just">
              <a:buNone/>
            </a:pPr>
            <a:endParaRPr lang="ar-SA" dirty="0">
              <a:cs typeface="AL-Mohanad" pitchFamily="2" charset="-78"/>
            </a:endParaRPr>
          </a:p>
        </p:txBody>
      </p:sp>
      <p:pic>
        <p:nvPicPr>
          <p:cNvPr id="4" name="صورة 3" descr="images (10).jpg"/>
          <p:cNvPicPr>
            <a:picLocks noChangeAspect="1"/>
          </p:cNvPicPr>
          <p:nvPr/>
        </p:nvPicPr>
        <p:blipFill>
          <a:blip r:embed="rId2" cstate="print">
            <a:clrChange>
              <a:clrFrom>
                <a:srgbClr val="FFFFFF"/>
              </a:clrFrom>
              <a:clrTo>
                <a:srgbClr val="FFFFFF">
                  <a:alpha val="0"/>
                </a:srgbClr>
              </a:clrTo>
            </a:clrChange>
          </a:blip>
          <a:stretch>
            <a:fillRect/>
          </a:stretch>
        </p:blipFill>
        <p:spPr>
          <a:xfrm>
            <a:off x="428596" y="1571612"/>
            <a:ext cx="2914651" cy="4071966"/>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00118" y="142852"/>
            <a:ext cx="8229600" cy="1143000"/>
          </a:xfrm>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بالنسبة للمتعلم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2928926" y="1357298"/>
            <a:ext cx="5757874" cy="5000660"/>
          </a:xfrm>
        </p:spPr>
        <p:txBody>
          <a:bodyPr>
            <a:normAutofit fontScale="85000" lnSpcReduction="20000"/>
          </a:bodyPr>
          <a:lstStyle/>
          <a:p>
            <a:pPr lvl="0" algn="just"/>
            <a:r>
              <a:rPr lang="ar-SA" dirty="0" smtClean="0">
                <a:cs typeface="AL-Mohanad" pitchFamily="2" charset="-78"/>
              </a:rPr>
              <a:t>تعلم المحتوى بشكل أعمق وأشمل.</a:t>
            </a:r>
            <a:endParaRPr lang="en-US" dirty="0" smtClean="0">
              <a:cs typeface="AL-Mohanad" pitchFamily="2" charset="-78"/>
            </a:endParaRPr>
          </a:p>
          <a:p>
            <a:pPr lvl="0" algn="just"/>
            <a:r>
              <a:rPr lang="ar-SA" dirty="0" smtClean="0">
                <a:cs typeface="AL-Mohanad" pitchFamily="2" charset="-78"/>
              </a:rPr>
              <a:t>يصبح المتعلم فعالاً ومحورًا للعملية التعليمية.</a:t>
            </a:r>
            <a:endParaRPr lang="en-US" dirty="0" smtClean="0">
              <a:cs typeface="AL-Mohanad" pitchFamily="2" charset="-78"/>
            </a:endParaRPr>
          </a:p>
          <a:p>
            <a:pPr lvl="0" algn="just"/>
            <a:r>
              <a:rPr lang="ar-SA" dirty="0" smtClean="0">
                <a:cs typeface="AL-Mohanad" pitchFamily="2" charset="-78"/>
              </a:rPr>
              <a:t>زيادة دافعية المتعلم.</a:t>
            </a:r>
            <a:endParaRPr lang="en-US" dirty="0" smtClean="0">
              <a:cs typeface="AL-Mohanad" pitchFamily="2" charset="-78"/>
            </a:endParaRPr>
          </a:p>
          <a:p>
            <a:pPr lvl="0" algn="just"/>
            <a:r>
              <a:rPr lang="ar-SA" dirty="0" smtClean="0">
                <a:cs typeface="AL-Mohanad" pitchFamily="2" charset="-78"/>
              </a:rPr>
              <a:t>تعلم تطبيقي لخطوات مهارات التفكير.</a:t>
            </a:r>
            <a:endParaRPr lang="en-US" dirty="0" smtClean="0">
              <a:cs typeface="AL-Mohanad" pitchFamily="2" charset="-78"/>
            </a:endParaRPr>
          </a:p>
          <a:p>
            <a:pPr lvl="0" algn="just"/>
            <a:r>
              <a:rPr lang="ar-SA" dirty="0" smtClean="0">
                <a:cs typeface="AL-Mohanad" pitchFamily="2" charset="-78"/>
              </a:rPr>
              <a:t>يبني المتعلم المعارف التي يتعلمها بنفسه ويكون شريكاً فعالاً في عملية التعليم.</a:t>
            </a:r>
            <a:endParaRPr lang="en-US" dirty="0" smtClean="0">
              <a:cs typeface="AL-Mohanad" pitchFamily="2" charset="-78"/>
            </a:endParaRPr>
          </a:p>
          <a:p>
            <a:pPr lvl="0" algn="just"/>
            <a:r>
              <a:rPr lang="ar-SA" dirty="0" smtClean="0">
                <a:cs typeface="AL-Mohanad" pitchFamily="2" charset="-78"/>
              </a:rPr>
              <a:t>تنمية تقدير الذات عند المتعلم نتيجة للسيطرة الواعية على التفكير وقدرتها على توظيفه في مجالات مختلفة.</a:t>
            </a:r>
            <a:endParaRPr lang="en-US" dirty="0" smtClean="0">
              <a:cs typeface="AL-Mohanad" pitchFamily="2" charset="-78"/>
            </a:endParaRPr>
          </a:p>
          <a:p>
            <a:pPr lvl="0" algn="just"/>
            <a:r>
              <a:rPr lang="ar-SA" dirty="0" smtClean="0">
                <a:cs typeface="AL-Mohanad" pitchFamily="2" charset="-78"/>
              </a:rPr>
              <a:t>تنوع أشكال تطبيق مهارات التفكير في مجالات تعليمية مختلفة يساعد المتعلم على تطبيق المهارات في بيئات حياتية مختلفة.</a:t>
            </a:r>
            <a:endParaRPr lang="en-US" dirty="0" smtClean="0">
              <a:cs typeface="AL-Mohanad" pitchFamily="2" charset="-78"/>
            </a:endParaRPr>
          </a:p>
          <a:p>
            <a:pPr algn="just">
              <a:buNone/>
            </a:pPr>
            <a:endParaRPr lang="ar-SA" dirty="0">
              <a:cs typeface="AL-Mohanad" pitchFamily="2" charset="-78"/>
            </a:endParaRPr>
          </a:p>
        </p:txBody>
      </p:sp>
      <p:pic>
        <p:nvPicPr>
          <p:cNvPr id="4" name="صورة 3" descr="images (11).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85720" y="1571612"/>
            <a:ext cx="2466975" cy="3857652"/>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214283" y="357166"/>
          <a:ext cx="8715436" cy="1121664"/>
        </p:xfrm>
        <a:graphic>
          <a:graphicData uri="http://schemas.openxmlformats.org/drawingml/2006/table">
            <a:tbl>
              <a:tblPr rtl="1"/>
              <a:tblGrid>
                <a:gridCol w="1931370"/>
                <a:gridCol w="4503785"/>
                <a:gridCol w="2280281"/>
              </a:tblGrid>
              <a:tr h="0">
                <a:tc>
                  <a:txBody>
                    <a:bodyPr/>
                    <a:lstStyle/>
                    <a:p>
                      <a:pPr indent="457200" algn="ctr" rtl="1">
                        <a:lnSpc>
                          <a:spcPct val="115000"/>
                        </a:lnSpc>
                        <a:spcBef>
                          <a:spcPts val="1200"/>
                        </a:spcBef>
                        <a:spcAft>
                          <a:spcPts val="1000"/>
                        </a:spcAft>
                      </a:pPr>
                      <a:r>
                        <a:rPr lang="en-US" sz="3200" dirty="0">
                          <a:solidFill>
                            <a:srgbClr val="000000"/>
                          </a:solidFill>
                          <a:latin typeface="Calibri"/>
                          <a:ea typeface="Calibri"/>
                          <a:cs typeface="Traditional Arabic"/>
                        </a:rPr>
                        <a:t/>
                      </a:r>
                      <a:br>
                        <a:rPr lang="en-US" sz="3200" dirty="0">
                          <a:solidFill>
                            <a:srgbClr val="000000"/>
                          </a:solidFill>
                          <a:latin typeface="Calibri"/>
                          <a:ea typeface="Calibri"/>
                          <a:cs typeface="Traditional Arabic"/>
                        </a:rPr>
                      </a:br>
                      <a:r>
                        <a:rPr lang="ar-SA" sz="3200" b="1" dirty="0">
                          <a:solidFill>
                            <a:srgbClr val="76923C"/>
                          </a:solidFill>
                          <a:latin typeface="Calibri"/>
                          <a:ea typeface="Calibri"/>
                          <a:cs typeface="Traditional Arabic"/>
                        </a:rPr>
                        <a:t>الجلسة الثانية </a:t>
                      </a:r>
                      <a:endParaRPr lang="en-US" sz="2000" dirty="0">
                        <a:latin typeface="Calibri"/>
                        <a:ea typeface="Calibri"/>
                        <a:cs typeface="Arial"/>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indent="457200" algn="ctr" rtl="1">
                        <a:lnSpc>
                          <a:spcPct val="115000"/>
                        </a:lnSpc>
                        <a:spcBef>
                          <a:spcPts val="1200"/>
                        </a:spcBef>
                        <a:spcAft>
                          <a:spcPts val="1000"/>
                        </a:spcAft>
                      </a:pPr>
                      <a:r>
                        <a:rPr lang="ar-SA" sz="3200" b="1" dirty="0" smtClean="0">
                          <a:solidFill>
                            <a:srgbClr val="76923C"/>
                          </a:solidFill>
                          <a:latin typeface="Arial"/>
                          <a:ea typeface="Times New Roman"/>
                          <a:cs typeface="Traditional Arabic"/>
                        </a:rPr>
                        <a:t>خطوات دمج  </a:t>
                      </a:r>
                      <a:r>
                        <a:rPr lang="ar-SA" sz="3200" b="1" dirty="0">
                          <a:solidFill>
                            <a:srgbClr val="76923C"/>
                          </a:solidFill>
                          <a:latin typeface="Arial"/>
                          <a:ea typeface="Times New Roman"/>
                          <a:cs typeface="Traditional Arabic"/>
                        </a:rPr>
                        <a:t>مهارات التفكير</a:t>
                      </a:r>
                      <a:endParaRPr lang="en-US" sz="2000" dirty="0">
                        <a:latin typeface="Calibri"/>
                        <a:ea typeface="Calibri"/>
                        <a:cs typeface="Arial"/>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indent="457200" algn="ctr" rtl="1">
                        <a:lnSpc>
                          <a:spcPct val="115000"/>
                        </a:lnSpc>
                        <a:spcBef>
                          <a:spcPts val="1200"/>
                        </a:spcBef>
                        <a:spcAft>
                          <a:spcPts val="1000"/>
                        </a:spcAft>
                      </a:pPr>
                      <a:r>
                        <a:rPr lang="ar-SA" sz="3200" b="1" dirty="0">
                          <a:solidFill>
                            <a:srgbClr val="76923C"/>
                          </a:solidFill>
                          <a:latin typeface="Arial"/>
                          <a:ea typeface="Times New Roman"/>
                          <a:cs typeface="Traditional Arabic"/>
                        </a:rPr>
                        <a:t>الزمن : 120 دقيقة</a:t>
                      </a:r>
                      <a:endParaRPr lang="en-US" sz="2000" dirty="0">
                        <a:latin typeface="Calibri"/>
                        <a:ea typeface="Calibri"/>
                        <a:cs typeface="Arial"/>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r>
            </a:tbl>
          </a:graphicData>
        </a:graphic>
      </p:graphicFrame>
      <p:sp>
        <p:nvSpPr>
          <p:cNvPr id="1025" name="Rectangle 1"/>
          <p:cNvSpPr>
            <a:spLocks noChangeArrowheads="1"/>
          </p:cNvSpPr>
          <p:nvPr/>
        </p:nvSpPr>
        <p:spPr bwMode="auto">
          <a:xfrm>
            <a:off x="4429124" y="2285992"/>
            <a:ext cx="4357718"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sz="3600" b="1" i="0" u="none" strike="noStrike" cap="none" normalizeH="0" baseline="0" dirty="0" smtClean="0">
                <a:ln>
                  <a:noFill/>
                </a:ln>
                <a:solidFill>
                  <a:schemeClr val="tx1"/>
                </a:solidFill>
                <a:effectLst/>
                <a:latin typeface="Traditional Arabic" pitchFamily="18" charset="-78"/>
                <a:ea typeface="Calibri" pitchFamily="34" charset="0"/>
                <a:cs typeface="AL-Mohanad" pitchFamily="2" charset="-78"/>
              </a:rPr>
              <a:t>يتوقع من المشارك في نهاية الجلسة أن :</a:t>
            </a:r>
            <a:endParaRPr kumimoji="0" lang="en-US" sz="1400" b="0" i="0" u="none" strike="noStrike" cap="none" normalizeH="0" baseline="0" dirty="0" smtClean="0">
              <a:ln>
                <a:noFill/>
              </a:ln>
              <a:solidFill>
                <a:schemeClr val="tx1"/>
              </a:solidFill>
              <a:effectLst/>
              <a:latin typeface="Arial" pitchFamily="34" charset="0"/>
              <a:cs typeface="AL-Mohanad" pitchFamily="2" charset="-78"/>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AL-Mohanad" pitchFamily="2" charset="-78"/>
              </a:rPr>
              <a:t>يطبق مهارات التفكير وفق </a:t>
            </a:r>
            <a:r>
              <a:rPr kumimoji="0" lang="ar-SA" sz="3600" b="0" i="0" u="none" strike="noStrike" cap="none" normalizeH="0" baseline="0" dirty="0" smtClean="0">
                <a:ln>
                  <a:noFill/>
                </a:ln>
                <a:solidFill>
                  <a:srgbClr val="000000"/>
                </a:solidFill>
                <a:effectLst/>
                <a:latin typeface="Traditional Arabic" pitchFamily="18" charset="-78"/>
                <a:ea typeface="Calibri" pitchFamily="34" charset="0"/>
                <a:cs typeface="AL-Mohanad" pitchFamily="2" charset="-78"/>
              </a:rPr>
              <a:t>منظمات بيانية.</a:t>
            </a:r>
            <a:endParaRPr kumimoji="0" lang="en-US" sz="1400" b="0" i="0" u="none" strike="noStrike" cap="none" normalizeH="0" baseline="0" dirty="0" smtClean="0">
              <a:ln>
                <a:noFill/>
              </a:ln>
              <a:solidFill>
                <a:schemeClr val="tx1"/>
              </a:solidFill>
              <a:effectLst/>
              <a:latin typeface="Arial" pitchFamily="34" charset="0"/>
              <a:cs typeface="AL-Mohanad" pitchFamily="2" charset="-78"/>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3600" b="0" i="0" u="none" strike="noStrike" cap="none" normalizeH="0" baseline="0" dirty="0" smtClean="0">
                <a:ln>
                  <a:noFill/>
                </a:ln>
                <a:solidFill>
                  <a:srgbClr val="000000"/>
                </a:solidFill>
                <a:effectLst/>
                <a:latin typeface="Traditional Arabic" pitchFamily="18" charset="-78"/>
                <a:ea typeface="Calibri" pitchFamily="34" charset="0"/>
                <a:cs typeface="AL-Mohanad" pitchFamily="2" charset="-78"/>
              </a:rPr>
              <a:t>يتوصل لخطوات دمج مهارات التفكير</a:t>
            </a: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AL-Mohanad" pitchFamily="2" charset="-78"/>
              </a:rPr>
              <a:t> من خلال النماذج المعدة.</a:t>
            </a:r>
            <a:endParaRPr kumimoji="0" lang="ar-SA" sz="4000" b="0" i="0" u="none" strike="noStrike" cap="none" normalizeH="0" baseline="0" dirty="0" smtClean="0">
              <a:ln>
                <a:noFill/>
              </a:ln>
              <a:solidFill>
                <a:schemeClr val="tx1"/>
              </a:solidFill>
              <a:effectLst/>
              <a:latin typeface="Arial" pitchFamily="34" charset="0"/>
              <a:cs typeface="AL-Mohanad" pitchFamily="2" charset="-78"/>
            </a:endParaRPr>
          </a:p>
        </p:txBody>
      </p:sp>
      <p:sp>
        <p:nvSpPr>
          <p:cNvPr id="6" name="مستطيل 5"/>
          <p:cNvSpPr/>
          <p:nvPr/>
        </p:nvSpPr>
        <p:spPr>
          <a:xfrm>
            <a:off x="4929190" y="1643050"/>
            <a:ext cx="3698860" cy="646331"/>
          </a:xfrm>
          <a:prstGeom prst="rect">
            <a:avLst/>
          </a:prstGeom>
        </p:spPr>
        <p:txBody>
          <a:bodyPr wrap="square">
            <a:spAutoFit/>
          </a:bodyPr>
          <a:lstStyle/>
          <a:p>
            <a:pPr lvl="0" fontAlgn="base">
              <a:spcBef>
                <a:spcPct val="0"/>
              </a:spcBef>
              <a:spcAft>
                <a:spcPct val="0"/>
              </a:spcAft>
            </a:pPr>
            <a:r>
              <a:rPr lang="ar-SA" sz="3600" b="1" dirty="0" smtClean="0">
                <a:solidFill>
                  <a:srgbClr val="FF0000"/>
                </a:solidFill>
                <a:latin typeface="Traditional Arabic" pitchFamily="18" charset="-78"/>
                <a:ea typeface="Calibri" pitchFamily="34" charset="0"/>
                <a:cs typeface="AL-Mohanad" pitchFamily="2" charset="-78"/>
              </a:rPr>
              <a:t>أهداف الجلسة:</a:t>
            </a:r>
            <a:endParaRPr lang="en-US" sz="1400" dirty="0" smtClean="0">
              <a:solidFill>
                <a:srgbClr val="FF0000"/>
              </a:solidFill>
              <a:latin typeface="Arial" pitchFamily="34" charset="0"/>
              <a:cs typeface="AL-Mohanad" pitchFamily="2" charset="-78"/>
            </a:endParaRPr>
          </a:p>
        </p:txBody>
      </p:sp>
      <p:sp>
        <p:nvSpPr>
          <p:cNvPr id="1026" name="Rectangle 2"/>
          <p:cNvSpPr>
            <a:spLocks noChangeArrowheads="1"/>
          </p:cNvSpPr>
          <p:nvPr/>
        </p:nvSpPr>
        <p:spPr bwMode="auto">
          <a:xfrm>
            <a:off x="214282" y="2928934"/>
            <a:ext cx="3786214" cy="1323439"/>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4000" b="0" i="0" u="none" strike="noStrike" cap="none" normalizeH="0" baseline="0" dirty="0" smtClean="0">
                <a:ln>
                  <a:noFill/>
                </a:ln>
                <a:solidFill>
                  <a:schemeClr val="bg1"/>
                </a:solidFill>
                <a:effectLst/>
                <a:latin typeface="Traditional Arabic" pitchFamily="18" charset="-78"/>
                <a:ea typeface="Calibri" pitchFamily="34" charset="0"/>
                <a:cs typeface="AL-Mohanad" pitchFamily="2" charset="-78"/>
              </a:rPr>
              <a:t>المنظمات البيانية.</a:t>
            </a:r>
            <a:endParaRPr kumimoji="0" lang="en-US" sz="1600" b="0" i="0" u="none" strike="noStrike" cap="none" normalizeH="0" baseline="0" dirty="0" smtClean="0">
              <a:ln>
                <a:noFill/>
              </a:ln>
              <a:solidFill>
                <a:schemeClr val="bg1"/>
              </a:solidFill>
              <a:effectLst/>
              <a:latin typeface="Arial" pitchFamily="34" charset="0"/>
              <a:cs typeface="AL-Mohanad" pitchFamily="2" charset="-78"/>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4000" b="0" i="0" u="none" strike="noStrike" cap="none" normalizeH="0" baseline="0" dirty="0" smtClean="0">
                <a:ln>
                  <a:noFill/>
                </a:ln>
                <a:solidFill>
                  <a:schemeClr val="bg1"/>
                </a:solidFill>
                <a:effectLst/>
                <a:latin typeface="Traditional Arabic" pitchFamily="18" charset="-78"/>
                <a:ea typeface="Calibri" pitchFamily="34" charset="0"/>
                <a:cs typeface="AL-Mohanad" pitchFamily="2" charset="-78"/>
              </a:rPr>
              <a:t>خطوات الدمج.</a:t>
            </a:r>
            <a:endParaRPr kumimoji="0" lang="ar-SA" sz="4400" b="0" i="0" u="none" strike="noStrike" cap="none" normalizeH="0" baseline="0" dirty="0" smtClean="0">
              <a:ln>
                <a:noFill/>
              </a:ln>
              <a:solidFill>
                <a:schemeClr val="bg1"/>
              </a:solidFill>
              <a:effectLst/>
              <a:latin typeface="Arial" pitchFamily="34" charset="0"/>
              <a:cs typeface="AL-Mohanad" pitchFamily="2" charset="-78"/>
            </a:endParaRPr>
          </a:p>
        </p:txBody>
      </p:sp>
      <p:sp>
        <p:nvSpPr>
          <p:cNvPr id="8" name="مستطيل 7"/>
          <p:cNvSpPr/>
          <p:nvPr/>
        </p:nvSpPr>
        <p:spPr>
          <a:xfrm>
            <a:off x="214282" y="1714488"/>
            <a:ext cx="3857652" cy="707886"/>
          </a:xfrm>
          <a:prstGeom prst="rect">
            <a:avLst/>
          </a:prstGeom>
        </p:spPr>
        <p:txBody>
          <a:bodyPr wrap="square">
            <a:spAutoFit/>
          </a:bodyPr>
          <a:lstStyle/>
          <a:p>
            <a:pPr lvl="0" indent="457200" algn="l" rtl="0" fontAlgn="base">
              <a:spcBef>
                <a:spcPct val="0"/>
              </a:spcBef>
              <a:spcAft>
                <a:spcPct val="0"/>
              </a:spcAft>
            </a:pPr>
            <a:r>
              <a:rPr lang="ar-SA" sz="4000" b="1" dirty="0" smtClean="0">
                <a:solidFill>
                  <a:srgbClr val="FF0000"/>
                </a:solidFill>
                <a:latin typeface="Traditional Arabic" pitchFamily="18" charset="-78"/>
                <a:ea typeface="Calibri" pitchFamily="34" charset="0"/>
                <a:cs typeface="AL-Mohanad" pitchFamily="2" charset="-78"/>
              </a:rPr>
              <a:t>موضوعات الجلسة :</a:t>
            </a:r>
            <a:endParaRPr lang="en-US" sz="1600" dirty="0" smtClean="0">
              <a:solidFill>
                <a:srgbClr val="FF0000"/>
              </a:solidFill>
              <a:latin typeface="Arial" pitchFamily="34" charset="0"/>
              <a:cs typeface="AL-Mohanad" pitchFamily="2" charset="-78"/>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285720" y="285728"/>
          <a:ext cx="8643998" cy="1472184"/>
        </p:xfrm>
        <a:graphic>
          <a:graphicData uri="http://schemas.openxmlformats.org/drawingml/2006/table">
            <a:tbl>
              <a:tblPr rtl="1"/>
              <a:tblGrid>
                <a:gridCol w="2357619"/>
                <a:gridCol w="6286379"/>
              </a:tblGrid>
              <a:tr h="303530">
                <a:tc>
                  <a:txBody>
                    <a:bodyPr/>
                    <a:lstStyle/>
                    <a:p>
                      <a:pPr indent="457200" algn="ctr" rtl="1">
                        <a:lnSpc>
                          <a:spcPct val="115000"/>
                        </a:lnSpc>
                        <a:spcAft>
                          <a:spcPts val="0"/>
                        </a:spcAft>
                      </a:pPr>
                      <a:r>
                        <a:rPr lang="ar-SA" sz="2800" b="1">
                          <a:solidFill>
                            <a:srgbClr val="FFFFFF"/>
                          </a:solidFill>
                          <a:latin typeface="Times New Roman"/>
                          <a:ea typeface="Calibri"/>
                          <a:cs typeface="Traditional Arabic"/>
                        </a:rPr>
                        <a:t>رقم النشاط</a:t>
                      </a:r>
                      <a:endParaRPr lang="en-US" sz="180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c>
                  <a:txBody>
                    <a:bodyPr/>
                    <a:lstStyle/>
                    <a:p>
                      <a:pPr indent="156845" algn="just" rtl="1">
                        <a:lnSpc>
                          <a:spcPct val="115000"/>
                        </a:lnSpc>
                        <a:spcAft>
                          <a:spcPts val="0"/>
                        </a:spcAft>
                      </a:pPr>
                      <a:r>
                        <a:rPr lang="ar-SA" sz="2800" b="1">
                          <a:solidFill>
                            <a:srgbClr val="FFFFFF"/>
                          </a:solidFill>
                          <a:latin typeface="Times New Roman"/>
                          <a:ea typeface="Calibri"/>
                          <a:cs typeface="Traditional Arabic"/>
                        </a:rPr>
                        <a:t>(1/2/1)</a:t>
                      </a:r>
                      <a:endParaRPr lang="en-US" sz="180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r>
              <a:tr h="307975">
                <a:tc>
                  <a:txBody>
                    <a:bodyPr/>
                    <a:lstStyle/>
                    <a:p>
                      <a:pPr indent="457200" algn="ctr" rtl="1">
                        <a:lnSpc>
                          <a:spcPct val="115000"/>
                        </a:lnSpc>
                        <a:spcAft>
                          <a:spcPts val="0"/>
                        </a:spcAft>
                      </a:pPr>
                      <a:r>
                        <a:rPr lang="ar-SA" sz="2800" b="1">
                          <a:solidFill>
                            <a:srgbClr val="FFFFFF"/>
                          </a:solidFill>
                          <a:latin typeface="Times New Roman"/>
                          <a:ea typeface="Calibri"/>
                          <a:cs typeface="Traditional Arabic"/>
                        </a:rPr>
                        <a:t>العنوان</a:t>
                      </a:r>
                      <a:endParaRPr lang="en-US" sz="180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156845" algn="just" rtl="1">
                        <a:lnSpc>
                          <a:spcPct val="115000"/>
                        </a:lnSpc>
                        <a:spcAft>
                          <a:spcPts val="0"/>
                        </a:spcAft>
                      </a:pPr>
                      <a:r>
                        <a:rPr lang="ar-SA" sz="2800">
                          <a:latin typeface="Times New Roman"/>
                          <a:ea typeface="Calibri"/>
                          <a:cs typeface="Traditional Arabic"/>
                        </a:rPr>
                        <a:t>المنظمات البيانية.</a:t>
                      </a:r>
                      <a:endParaRPr lang="en-US" sz="180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307975">
                <a:tc>
                  <a:txBody>
                    <a:bodyPr/>
                    <a:lstStyle/>
                    <a:p>
                      <a:pPr indent="457200" algn="ctr" rtl="1">
                        <a:lnSpc>
                          <a:spcPct val="115000"/>
                        </a:lnSpc>
                        <a:spcAft>
                          <a:spcPts val="0"/>
                        </a:spcAft>
                      </a:pPr>
                      <a:r>
                        <a:rPr lang="ar-SA" sz="2800" b="1" dirty="0">
                          <a:solidFill>
                            <a:srgbClr val="FFFFFF"/>
                          </a:solidFill>
                          <a:latin typeface="Times New Roman"/>
                          <a:ea typeface="Calibri"/>
                          <a:cs typeface="Traditional Arabic"/>
                        </a:rPr>
                        <a:t>الزمن</a:t>
                      </a:r>
                      <a:endParaRPr lang="en-US" sz="18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156845" algn="just" rtl="1">
                        <a:lnSpc>
                          <a:spcPct val="115000"/>
                        </a:lnSpc>
                        <a:spcAft>
                          <a:spcPts val="0"/>
                        </a:spcAft>
                      </a:pPr>
                      <a:r>
                        <a:rPr lang="ar-SA" sz="2800" dirty="0">
                          <a:latin typeface="Times New Roman"/>
                          <a:ea typeface="Calibri"/>
                          <a:cs typeface="Traditional Arabic"/>
                        </a:rPr>
                        <a:t>50 </a:t>
                      </a:r>
                      <a:r>
                        <a:rPr lang="ar-SA" sz="2800" dirty="0" err="1">
                          <a:latin typeface="Times New Roman"/>
                          <a:ea typeface="Calibri"/>
                          <a:cs typeface="Traditional Arabic"/>
                        </a:rPr>
                        <a:t>د</a:t>
                      </a:r>
                      <a:endParaRPr lang="en-US" sz="1800" dirty="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bl>
          </a:graphicData>
        </a:graphic>
      </p:graphicFrame>
      <p:sp>
        <p:nvSpPr>
          <p:cNvPr id="46081" name="Rectangle 1"/>
          <p:cNvSpPr>
            <a:spLocks noChangeArrowheads="1"/>
          </p:cNvSpPr>
          <p:nvPr/>
        </p:nvSpPr>
        <p:spPr bwMode="auto">
          <a:xfrm>
            <a:off x="2857488" y="2214554"/>
            <a:ext cx="6072166"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تكوين مجموعات متجانسة حسب التخصص.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تناقش كل مجموعة  نماذج المنظمات البيانية الواردة في ملحق رقم ( 2 ) حسب تخصصها لمعرفة كيفية تطبيق مهارات التفكير وفق المنظم البياني.</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تختار كل مجموعة أهدف من مقررات التخصص تتوافق مع مهارات المنظمات البيانية الواردة في النشرة العلمية ثم تطبق الأهداف التي حددتها على هذه المنظمات مستعينة بالنماذج الواردة في ملحق رقم (2).</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تعرض كل مجموعة أحد مهارة المنظمات البيانية أمام المجموعات لتقويمها وتقديم التغذية الراجعة.</a:t>
            </a:r>
            <a:endParaRPr kumimoji="0" lang="ar-SA"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مستطيل 5"/>
          <p:cNvSpPr/>
          <p:nvPr/>
        </p:nvSpPr>
        <p:spPr>
          <a:xfrm>
            <a:off x="6572264" y="1785926"/>
            <a:ext cx="2334125" cy="523220"/>
          </a:xfrm>
          <a:prstGeom prst="rect">
            <a:avLst/>
          </a:prstGeom>
        </p:spPr>
        <p:txBody>
          <a:bodyPr wrap="square">
            <a:spAutoFit/>
          </a:bodyPr>
          <a:lstStyle/>
          <a:p>
            <a:pPr lvl="0" indent="220663" algn="justLow" fontAlgn="base">
              <a:spcBef>
                <a:spcPct val="0"/>
              </a:spcBef>
              <a:spcAft>
                <a:spcPct val="0"/>
              </a:spcAft>
            </a:pPr>
            <a:r>
              <a:rPr lang="ar-SA" sz="2800" b="1" dirty="0" smtClean="0">
                <a:solidFill>
                  <a:srgbClr val="76923C"/>
                </a:solidFill>
                <a:latin typeface="Traditional Arabic" pitchFamily="18" charset="-78"/>
                <a:ea typeface="Calibri" pitchFamily="34" charset="0"/>
                <a:cs typeface="Traditional Arabic" pitchFamily="18" charset="-78"/>
              </a:rPr>
              <a:t>إجراءات التنفيذ :</a:t>
            </a:r>
            <a:endParaRPr lang="en-US" sz="1100" dirty="0" smtClean="0">
              <a:solidFill>
                <a:prstClr val="black"/>
              </a:solidFill>
              <a:latin typeface="Arial" pitchFamily="34" charset="0"/>
              <a:cs typeface="Arial" pitchFamily="34" charset="0"/>
            </a:endParaRPr>
          </a:p>
        </p:txBody>
      </p:sp>
      <p:pic>
        <p:nvPicPr>
          <p:cNvPr id="5" name="صورة 4" descr="x2-1200x1200.jpg"/>
          <p:cNvPicPr>
            <a:picLocks noChangeAspect="1"/>
          </p:cNvPicPr>
          <p:nvPr/>
        </p:nvPicPr>
        <p:blipFill>
          <a:blip r:embed="rId2" cstate="print">
            <a:clrChange>
              <a:clrFrom>
                <a:srgbClr val="FFFEFF"/>
              </a:clrFrom>
              <a:clrTo>
                <a:srgbClr val="FFFEFF">
                  <a:alpha val="0"/>
                </a:srgbClr>
              </a:clrTo>
            </a:clrChange>
          </a:blip>
          <a:stretch>
            <a:fillRect/>
          </a:stretch>
        </p:blipFill>
        <p:spPr>
          <a:xfrm>
            <a:off x="285720" y="2000240"/>
            <a:ext cx="2428892" cy="450059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28680" y="274638"/>
            <a:ext cx="8229600" cy="1143000"/>
          </a:xfrm>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الأهداف الخاصة</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2643174" y="1600200"/>
            <a:ext cx="6043626" cy="4525963"/>
          </a:xfrm>
        </p:spPr>
        <p:txBody>
          <a:bodyPr>
            <a:normAutofit fontScale="92500" lnSpcReduction="10000"/>
          </a:bodyPr>
          <a:lstStyle/>
          <a:p>
            <a:pPr lvl="0">
              <a:buNone/>
            </a:pPr>
            <a:r>
              <a:rPr lang="ar-SA" dirty="0" smtClean="0">
                <a:solidFill>
                  <a:schemeClr val="tx2"/>
                </a:solidFill>
                <a:cs typeface="AL-Mohanad" pitchFamily="2" charset="-78"/>
              </a:rPr>
              <a:t>يتوقع من المتدرب في نهاية البرنامج التدريبي أن يكون قادراً على:</a:t>
            </a:r>
            <a:endParaRPr lang="en-US" dirty="0" smtClean="0">
              <a:solidFill>
                <a:schemeClr val="tx2"/>
              </a:solidFill>
              <a:cs typeface="AL-Mohanad" pitchFamily="2" charset="-78"/>
            </a:endParaRPr>
          </a:p>
          <a:p>
            <a:pPr lvl="0"/>
            <a:r>
              <a:rPr lang="ar-SA" dirty="0" smtClean="0">
                <a:cs typeface="AL-Mohanad" pitchFamily="2" charset="-78"/>
              </a:rPr>
              <a:t>تحديد مفهوم التفكير ومهاراته</a:t>
            </a:r>
            <a:endParaRPr lang="en-US" dirty="0" smtClean="0">
              <a:cs typeface="AL-Mohanad" pitchFamily="2" charset="-78"/>
            </a:endParaRPr>
          </a:p>
          <a:p>
            <a:pPr lvl="0"/>
            <a:r>
              <a:rPr lang="ar-SA" dirty="0" smtClean="0">
                <a:cs typeface="AL-Mohanad" pitchFamily="2" charset="-78"/>
              </a:rPr>
              <a:t>يميز الاتجاهات العلمية في تعليم التفكير.</a:t>
            </a:r>
            <a:endParaRPr lang="en-US" dirty="0" smtClean="0">
              <a:cs typeface="AL-Mohanad" pitchFamily="2" charset="-78"/>
            </a:endParaRPr>
          </a:p>
          <a:p>
            <a:pPr lvl="0"/>
            <a:r>
              <a:rPr lang="ar-SA" dirty="0" smtClean="0">
                <a:cs typeface="AL-Mohanad" pitchFamily="2" charset="-78"/>
              </a:rPr>
              <a:t>يبين مزايا دمج التفكير في التدريس.</a:t>
            </a:r>
            <a:endParaRPr lang="en-US" dirty="0" smtClean="0">
              <a:cs typeface="AL-Mohanad" pitchFamily="2" charset="-78"/>
            </a:endParaRPr>
          </a:p>
          <a:p>
            <a:pPr lvl="0"/>
            <a:r>
              <a:rPr lang="ar-SA" dirty="0" smtClean="0">
                <a:cs typeface="AL-Mohanad" pitchFamily="2" charset="-78"/>
              </a:rPr>
              <a:t>يطبق مهارات التفكير باستخدام المنظمات البيانية.</a:t>
            </a:r>
            <a:endParaRPr lang="en-US" dirty="0" smtClean="0">
              <a:cs typeface="AL-Mohanad" pitchFamily="2" charset="-78"/>
            </a:endParaRPr>
          </a:p>
          <a:p>
            <a:pPr lvl="0"/>
            <a:r>
              <a:rPr lang="ar-SA" dirty="0" smtClean="0">
                <a:cs typeface="AL-Mohanad" pitchFamily="2" charset="-78"/>
              </a:rPr>
              <a:t>يتقن خطوات دمج مهارات التفكير في التدريس. </a:t>
            </a:r>
            <a:endParaRPr lang="en-US" dirty="0" smtClean="0">
              <a:cs typeface="AL-Mohanad" pitchFamily="2" charset="-78"/>
            </a:endParaRPr>
          </a:p>
          <a:p>
            <a:pPr>
              <a:buNone/>
            </a:pPr>
            <a:endParaRPr lang="ar-SA" dirty="0">
              <a:cs typeface="AL-Mohanad" pitchFamily="2" charset="-78"/>
            </a:endParaRPr>
          </a:p>
        </p:txBody>
      </p:sp>
      <p:sp>
        <p:nvSpPr>
          <p:cNvPr id="1026" name="AutoShape 2" descr="نتيجة بحث الصور عن أهداف"/>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pic>
        <p:nvPicPr>
          <p:cNvPr id="5" name="صورة 4" descr="أهداف البرنامج صورة.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85720" y="1785926"/>
            <a:ext cx="2714644" cy="3857652"/>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3428992" y="1357298"/>
            <a:ext cx="5500694"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96875" algn="justLow" defTabSz="914400" rtl="1" eaLnBrk="0" fontAlgn="base" latinLnBrk="0" hangingPunct="0">
              <a:lnSpc>
                <a:spcPct val="100000"/>
              </a:lnSpc>
              <a:spcBef>
                <a:spcPct val="0"/>
              </a:spcBef>
              <a:spcAft>
                <a:spcPct val="0"/>
              </a:spcAft>
              <a:buClrTx/>
              <a:buSzTx/>
              <a:buFontTx/>
              <a:buNone/>
              <a:tabLst/>
            </a:pP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هي عبارة عن خرائط أو رسوم بيانية لعملية التفكير تعود المتعلم أثناء عملية التفكير استخدام الأشكال والرموز، وتتيح استخداماتها للطلاب أن يحمل المعلومات لاستخدامها بشكل فاعل دون الاعتماد على قدراتهم في تذكر كميات هائلة منها, بالإضافة إلى تصور المعلومات المعقدة وتنظمها حتى تتضح العلاقة بين المعلومات المختلفة ويسهل التعامل معها</a:t>
            </a:r>
            <a:endParaRPr kumimoji="0" lang="ar-SA"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مستطيل 4"/>
          <p:cNvSpPr/>
          <p:nvPr/>
        </p:nvSpPr>
        <p:spPr>
          <a:xfrm>
            <a:off x="1571604" y="285728"/>
            <a:ext cx="7000924" cy="584775"/>
          </a:xfrm>
          <a:prstGeom prst="rect">
            <a:avLst/>
          </a:prstGeom>
        </p:spPr>
        <p:txBody>
          <a:bodyPr wrap="square">
            <a:spAutoFit/>
          </a:bodyPr>
          <a:lstStyle/>
          <a:p>
            <a:pPr lvl="0" indent="457200" algn="justLow" fontAlgn="base">
              <a:spcBef>
                <a:spcPct val="0"/>
              </a:spcBef>
              <a:spcAft>
                <a:spcPct val="0"/>
              </a:spcAft>
            </a:pPr>
            <a:r>
              <a:rPr lang="ar-SA" sz="3200" b="1" dirty="0" smtClean="0">
                <a:solidFill>
                  <a:srgbClr val="FF0000"/>
                </a:solidFill>
                <a:latin typeface="Traditional Arabic" pitchFamily="18" charset="-78"/>
                <a:ea typeface="Calibri" pitchFamily="34" charset="0"/>
                <a:cs typeface="Traditional Arabic" pitchFamily="18" charset="-78"/>
              </a:rPr>
              <a:t>المنظمات البيانية</a:t>
            </a:r>
            <a:r>
              <a:rPr lang="ar-SA" sz="3200" dirty="0" smtClean="0">
                <a:solidFill>
                  <a:srgbClr val="FF0000"/>
                </a:solidFill>
                <a:latin typeface="Traditional Arabic" pitchFamily="18" charset="-78"/>
                <a:ea typeface="Calibri" pitchFamily="34" charset="0"/>
                <a:cs typeface="Traditional Arabic" pitchFamily="18" charset="-78"/>
              </a:rPr>
              <a:t> ( </a:t>
            </a:r>
            <a:r>
              <a:rPr lang="en-US" sz="3200" b="1" dirty="0" smtClean="0">
                <a:solidFill>
                  <a:srgbClr val="FF0000"/>
                </a:solidFill>
                <a:latin typeface="Arial" pitchFamily="34" charset="0"/>
                <a:ea typeface="Calibri" pitchFamily="34" charset="0"/>
                <a:cs typeface="Traditional Arabic" pitchFamily="18" charset="-78"/>
              </a:rPr>
              <a:t>Graphic Organizer</a:t>
            </a:r>
            <a:r>
              <a:rPr lang="ar-SA" sz="3200" dirty="0" smtClean="0">
                <a:solidFill>
                  <a:srgbClr val="FF0000"/>
                </a:solidFill>
                <a:latin typeface="Traditional Arabic" pitchFamily="18" charset="-78"/>
                <a:ea typeface="Calibri" pitchFamily="34" charset="0"/>
                <a:cs typeface="Traditional Arabic" pitchFamily="18" charset="-78"/>
              </a:rPr>
              <a:t> ) :</a:t>
            </a:r>
            <a:endParaRPr lang="en-US" sz="1200" dirty="0" smtClean="0">
              <a:solidFill>
                <a:srgbClr val="FF0000"/>
              </a:solidFill>
              <a:latin typeface="Arial" pitchFamily="34" charset="0"/>
              <a:cs typeface="Arial" pitchFamily="34" charset="0"/>
            </a:endParaRPr>
          </a:p>
        </p:txBody>
      </p:sp>
      <p:pic>
        <p:nvPicPr>
          <p:cNvPr id="4" name="صورة 3" descr="images (12).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14282" y="1357298"/>
            <a:ext cx="3071834" cy="4572032"/>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3786182" y="1571612"/>
            <a:ext cx="500059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Char char="•"/>
              <a:tabLst>
                <a:tab pos="457200" algn="l"/>
              </a:tabLst>
            </a:pP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يتعلم المتعلمون بشكل أفضل عندما تقدم لهم المعلومات والمفاهيم بشكل تخطيط بصري.</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57200" algn="l"/>
              </a:tabLst>
            </a:pP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تزيد فعالية تخزين المعلومات في الدماغ عندما يتم إرسالها واستقبالها بصورة منظمة.</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57200" algn="l"/>
              </a:tabLst>
            </a:pP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مساعدة المتعلم على تحقيق بنية معرفية تتصف بالثبات والوضوح والتنظيم.</a:t>
            </a:r>
            <a:endParaRPr kumimoji="0" lang="ar-SA"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مستطيل 4"/>
          <p:cNvSpPr/>
          <p:nvPr/>
        </p:nvSpPr>
        <p:spPr>
          <a:xfrm>
            <a:off x="4572000" y="496653"/>
            <a:ext cx="4100803" cy="646331"/>
          </a:xfrm>
          <a:prstGeom prst="rect">
            <a:avLst/>
          </a:prstGeom>
        </p:spPr>
        <p:txBody>
          <a:bodyPr wrap="none">
            <a:spAutoFit/>
          </a:bodyPr>
          <a:lstStyle/>
          <a:p>
            <a:pPr lvl="0" indent="457200" algn="justLow" fontAlgn="base">
              <a:spcBef>
                <a:spcPct val="0"/>
              </a:spcBef>
              <a:spcAft>
                <a:spcPct val="0"/>
              </a:spcAft>
              <a:tabLst>
                <a:tab pos="457200" algn="l"/>
              </a:tabLst>
            </a:pPr>
            <a:r>
              <a:rPr lang="ar-SA" sz="3600" b="1" dirty="0" smtClean="0">
                <a:solidFill>
                  <a:srgbClr val="FF0000"/>
                </a:solidFill>
                <a:latin typeface="Traditional Arabic" pitchFamily="18" charset="-78"/>
                <a:ea typeface="Calibri" pitchFamily="34" charset="0"/>
                <a:cs typeface="AL-Mohanad" pitchFamily="2" charset="-78"/>
              </a:rPr>
              <a:t>أهمية المنظمات البيانية :</a:t>
            </a:r>
            <a:endParaRPr lang="en-US" sz="1400" dirty="0" smtClean="0">
              <a:solidFill>
                <a:srgbClr val="FF0000"/>
              </a:solidFill>
              <a:latin typeface="Arial" pitchFamily="34" charset="0"/>
              <a:cs typeface="AL-Mohanad" pitchFamily="2" charset="-78"/>
            </a:endParaRPr>
          </a:p>
        </p:txBody>
      </p:sp>
      <p:pic>
        <p:nvPicPr>
          <p:cNvPr id="4" name="صورة 3" descr="images (13).jpg"/>
          <p:cNvPicPr>
            <a:picLocks noChangeAspect="1"/>
          </p:cNvPicPr>
          <p:nvPr/>
        </p:nvPicPr>
        <p:blipFill>
          <a:blip r:embed="rId2" cstate="print">
            <a:clrChange>
              <a:clrFrom>
                <a:srgbClr val="FFFFFF"/>
              </a:clrFrom>
              <a:clrTo>
                <a:srgbClr val="FFFFFF">
                  <a:alpha val="0"/>
                </a:srgbClr>
              </a:clrTo>
            </a:clrChange>
          </a:blip>
          <a:stretch>
            <a:fillRect/>
          </a:stretch>
        </p:blipFill>
        <p:spPr>
          <a:xfrm>
            <a:off x="428596" y="1643050"/>
            <a:ext cx="3071834" cy="4286280"/>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357158" y="357166"/>
          <a:ext cx="8429684" cy="1472184"/>
        </p:xfrm>
        <a:graphic>
          <a:graphicData uri="http://schemas.openxmlformats.org/drawingml/2006/table">
            <a:tbl>
              <a:tblPr rtl="1"/>
              <a:tblGrid>
                <a:gridCol w="2299166"/>
                <a:gridCol w="6130518"/>
              </a:tblGrid>
              <a:tr h="303530">
                <a:tc>
                  <a:txBody>
                    <a:bodyPr/>
                    <a:lstStyle/>
                    <a:p>
                      <a:pPr indent="457200" algn="ctr" rtl="1">
                        <a:lnSpc>
                          <a:spcPct val="115000"/>
                        </a:lnSpc>
                        <a:spcAft>
                          <a:spcPts val="0"/>
                        </a:spcAft>
                      </a:pPr>
                      <a:r>
                        <a:rPr lang="ar-SA" sz="2800" b="1" dirty="0">
                          <a:solidFill>
                            <a:srgbClr val="FFFFFF"/>
                          </a:solidFill>
                          <a:latin typeface="Times New Roman"/>
                          <a:ea typeface="Calibri"/>
                          <a:cs typeface="Traditional Arabic"/>
                        </a:rPr>
                        <a:t>رقم النشاط</a:t>
                      </a:r>
                      <a:endParaRPr lang="en-US" sz="18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c>
                  <a:txBody>
                    <a:bodyPr/>
                    <a:lstStyle/>
                    <a:p>
                      <a:pPr indent="156845" algn="just" rtl="1">
                        <a:lnSpc>
                          <a:spcPct val="115000"/>
                        </a:lnSpc>
                        <a:spcAft>
                          <a:spcPts val="0"/>
                        </a:spcAft>
                      </a:pPr>
                      <a:r>
                        <a:rPr lang="ar-SA" sz="2800" b="1" smtClean="0">
                          <a:solidFill>
                            <a:srgbClr val="FFFFFF"/>
                          </a:solidFill>
                          <a:latin typeface="Times New Roman"/>
                          <a:ea typeface="Calibri"/>
                          <a:cs typeface="Traditional Arabic"/>
                        </a:rPr>
                        <a:t>(2/2/1)</a:t>
                      </a:r>
                      <a:endParaRPr lang="en-US" sz="18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r>
              <a:tr h="307975">
                <a:tc>
                  <a:txBody>
                    <a:bodyPr/>
                    <a:lstStyle/>
                    <a:p>
                      <a:pPr indent="457200" algn="ctr" rtl="1">
                        <a:lnSpc>
                          <a:spcPct val="115000"/>
                        </a:lnSpc>
                        <a:spcAft>
                          <a:spcPts val="0"/>
                        </a:spcAft>
                      </a:pPr>
                      <a:r>
                        <a:rPr lang="ar-SA" sz="2800" b="1">
                          <a:solidFill>
                            <a:srgbClr val="FFFFFF"/>
                          </a:solidFill>
                          <a:latin typeface="Times New Roman"/>
                          <a:ea typeface="Calibri"/>
                          <a:cs typeface="Traditional Arabic"/>
                        </a:rPr>
                        <a:t>العنوان</a:t>
                      </a:r>
                      <a:endParaRPr lang="en-US" sz="180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156845" algn="just" rtl="1">
                        <a:lnSpc>
                          <a:spcPct val="115000"/>
                        </a:lnSpc>
                        <a:spcAft>
                          <a:spcPts val="0"/>
                        </a:spcAft>
                      </a:pPr>
                      <a:r>
                        <a:rPr lang="ar-SA" sz="2800">
                          <a:latin typeface="Times New Roman"/>
                          <a:ea typeface="Calibri"/>
                          <a:cs typeface="Traditional Arabic"/>
                        </a:rPr>
                        <a:t>خطوات الدمج.</a:t>
                      </a:r>
                      <a:endParaRPr lang="en-US" sz="180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307975">
                <a:tc>
                  <a:txBody>
                    <a:bodyPr/>
                    <a:lstStyle/>
                    <a:p>
                      <a:pPr indent="457200" algn="ctr" rtl="1">
                        <a:lnSpc>
                          <a:spcPct val="115000"/>
                        </a:lnSpc>
                        <a:spcAft>
                          <a:spcPts val="0"/>
                        </a:spcAft>
                      </a:pPr>
                      <a:r>
                        <a:rPr lang="ar-SA" sz="2800" b="1" dirty="0">
                          <a:solidFill>
                            <a:srgbClr val="FFFFFF"/>
                          </a:solidFill>
                          <a:latin typeface="Times New Roman"/>
                          <a:ea typeface="Calibri"/>
                          <a:cs typeface="Traditional Arabic"/>
                        </a:rPr>
                        <a:t>الزمن</a:t>
                      </a:r>
                      <a:endParaRPr lang="en-US" sz="18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156845" algn="just" rtl="1">
                        <a:lnSpc>
                          <a:spcPct val="115000"/>
                        </a:lnSpc>
                        <a:spcAft>
                          <a:spcPts val="0"/>
                        </a:spcAft>
                      </a:pPr>
                      <a:r>
                        <a:rPr lang="ar-SA" sz="2800" dirty="0">
                          <a:latin typeface="Times New Roman"/>
                          <a:ea typeface="Calibri"/>
                          <a:cs typeface="Traditional Arabic"/>
                        </a:rPr>
                        <a:t>50 </a:t>
                      </a:r>
                      <a:r>
                        <a:rPr lang="ar-SA" sz="2800" dirty="0" err="1">
                          <a:latin typeface="Times New Roman"/>
                          <a:ea typeface="Calibri"/>
                          <a:cs typeface="Traditional Arabic"/>
                        </a:rPr>
                        <a:t>د</a:t>
                      </a:r>
                      <a:endParaRPr lang="en-US" sz="1800" dirty="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bl>
          </a:graphicData>
        </a:graphic>
      </p:graphicFrame>
      <p:sp>
        <p:nvSpPr>
          <p:cNvPr id="43009" name="Rectangle 1"/>
          <p:cNvSpPr>
            <a:spLocks noChangeArrowheads="1"/>
          </p:cNvSpPr>
          <p:nvPr/>
        </p:nvSpPr>
        <p:spPr bwMode="auto">
          <a:xfrm>
            <a:off x="3143240" y="2571744"/>
            <a:ext cx="5857852"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تكوين مجموعات متجانسة حسب التخصص.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تناقش كل مجموعة  نموذج خطوات الدمج الواردة في ملحق رقم (  ) على حسب تخصصها.</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تختار كل مجموعة درساً في تخصصها وتعده وفق نموذج خطوات الدمج الوارد في النشرة العلمية.</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تعرض كل مجموعة الدرس الذي تم إعداده أمام المجموعات الأخرى لتقويمه وتقديم التغذية الراجعة.</a:t>
            </a:r>
            <a:endParaRPr kumimoji="0" lang="ar-SA"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مستطيل 5"/>
          <p:cNvSpPr/>
          <p:nvPr/>
        </p:nvSpPr>
        <p:spPr>
          <a:xfrm>
            <a:off x="6429388" y="2000240"/>
            <a:ext cx="2369880" cy="584775"/>
          </a:xfrm>
          <a:prstGeom prst="rect">
            <a:avLst/>
          </a:prstGeom>
        </p:spPr>
        <p:txBody>
          <a:bodyPr wrap="none">
            <a:spAutoFit/>
          </a:bodyPr>
          <a:lstStyle/>
          <a:p>
            <a:pPr lvl="0" indent="220663" algn="justLow" fontAlgn="base">
              <a:spcBef>
                <a:spcPct val="0"/>
              </a:spcBef>
              <a:spcAft>
                <a:spcPct val="0"/>
              </a:spcAft>
            </a:pPr>
            <a:r>
              <a:rPr lang="ar-SA" sz="3200" b="1" dirty="0" smtClean="0">
                <a:solidFill>
                  <a:srgbClr val="FF0000"/>
                </a:solidFill>
                <a:latin typeface="Traditional Arabic" pitchFamily="18" charset="-78"/>
                <a:ea typeface="Calibri" pitchFamily="34" charset="0"/>
                <a:cs typeface="Traditional Arabic" pitchFamily="18" charset="-78"/>
              </a:rPr>
              <a:t>إجراءات التنفيذ </a:t>
            </a:r>
            <a:r>
              <a:rPr lang="ar-SA" sz="3200" b="1" dirty="0" smtClean="0">
                <a:solidFill>
                  <a:srgbClr val="76923C"/>
                </a:solidFill>
                <a:latin typeface="Traditional Arabic" pitchFamily="18" charset="-78"/>
                <a:ea typeface="Calibri" pitchFamily="34" charset="0"/>
                <a:cs typeface="Traditional Arabic" pitchFamily="18" charset="-78"/>
              </a:rPr>
              <a:t>:</a:t>
            </a:r>
            <a:endParaRPr lang="en-US" sz="1200" dirty="0" smtClean="0">
              <a:solidFill>
                <a:prstClr val="black"/>
              </a:solidFill>
              <a:latin typeface="Arial" pitchFamily="34" charset="0"/>
              <a:cs typeface="Arial" pitchFamily="34" charset="0"/>
            </a:endParaRPr>
          </a:p>
        </p:txBody>
      </p:sp>
      <p:pic>
        <p:nvPicPr>
          <p:cNvPr id="5" name="صورة 4" descr="images (14).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14314" y="2357430"/>
            <a:ext cx="2928926" cy="3929090"/>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solidFill>
                  <a:srgbClr val="FF0000"/>
                </a:solidFill>
                <a:cs typeface="AL-Mohanad" pitchFamily="2" charset="-78"/>
              </a:rPr>
              <a:t/>
            </a:r>
            <a:br>
              <a:rPr lang="ar-SA" dirty="0" smtClean="0">
                <a:solidFill>
                  <a:srgbClr val="FF0000"/>
                </a:solidFill>
                <a:cs typeface="AL-Mohanad" pitchFamily="2" charset="-78"/>
              </a:rPr>
            </a:br>
            <a:r>
              <a:rPr lang="ar-SA" dirty="0" smtClean="0">
                <a:solidFill>
                  <a:srgbClr val="FF0000"/>
                </a:solidFill>
                <a:cs typeface="AL-Mohanad" pitchFamily="2" charset="-78"/>
              </a:rPr>
              <a:t>دمج مهارات التفكير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500430" y="1600200"/>
            <a:ext cx="5186370" cy="4525963"/>
          </a:xfrm>
        </p:spPr>
        <p:txBody>
          <a:bodyPr/>
          <a:lstStyle/>
          <a:p>
            <a:pPr algn="just">
              <a:buNone/>
            </a:pPr>
            <a:r>
              <a:rPr lang="ar-SA" dirty="0" smtClean="0">
                <a:cs typeface="AL-Mohanad" pitchFamily="2" charset="-78"/>
              </a:rPr>
              <a:t>هو دمج التدريس المباشر في مهارات تفكير معينه أثناء تدريس وحدات المنهاج ودروسه لجميع المواد، بحيث تحسن هذه الدروس من طريقة تفكير الطلاب مستقبلاً ، وتعزز عملية تعلم محتوى المادة </a:t>
            </a:r>
            <a:endParaRPr lang="ar-SA" dirty="0">
              <a:cs typeface="AL-Mohanad" pitchFamily="2" charset="-78"/>
            </a:endParaRPr>
          </a:p>
        </p:txBody>
      </p:sp>
      <p:pic>
        <p:nvPicPr>
          <p:cNvPr id="4" name="صورة 3" descr="images (26).jpg"/>
          <p:cNvPicPr>
            <a:picLocks noChangeAspect="1"/>
          </p:cNvPicPr>
          <p:nvPr/>
        </p:nvPicPr>
        <p:blipFill>
          <a:blip r:embed="rId2" cstate="print">
            <a:clrChange>
              <a:clrFrom>
                <a:srgbClr val="E5E5E5"/>
              </a:clrFrom>
              <a:clrTo>
                <a:srgbClr val="E5E5E5">
                  <a:alpha val="0"/>
                </a:srgbClr>
              </a:clrTo>
            </a:clrChange>
          </a:blip>
          <a:stretch>
            <a:fillRect/>
          </a:stretch>
        </p:blipFill>
        <p:spPr>
          <a:xfrm>
            <a:off x="357158" y="1643050"/>
            <a:ext cx="3071834" cy="3643338"/>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cs typeface="AL-Mohanad" pitchFamily="2" charset="-78"/>
              </a:rPr>
              <a:t>الأولى : </a:t>
            </a:r>
            <a:r>
              <a:rPr lang="ar-SA" dirty="0" smtClean="0">
                <a:solidFill>
                  <a:srgbClr val="FF0000"/>
                </a:solidFill>
                <a:cs typeface="AL-Mohanad" pitchFamily="2" charset="-78"/>
              </a:rPr>
              <a:t>دمج مهارات التفكير في المقررات الدراسية</a:t>
            </a: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4143372" y="1600200"/>
            <a:ext cx="4543428" cy="4525963"/>
          </a:xfrm>
        </p:spPr>
        <p:txBody>
          <a:bodyPr/>
          <a:lstStyle/>
          <a:p>
            <a:pPr algn="just">
              <a:buNone/>
            </a:pPr>
            <a:r>
              <a:rPr lang="ar-SA" dirty="0" smtClean="0">
                <a:cs typeface="AL-Mohanad" pitchFamily="2" charset="-78"/>
              </a:rPr>
              <a:t>صممت مناهج مقررات وزارة التربية بالمملكة العربية السعودية بما يتوافق مع دمج مهارات التفكير في المحتوى الدراسي ولذلك كثيراً ما يرد التصريح بهذه المهارات كصنف , لاحظ , قارن ، رتب , قيم , تخيل , استنتج , أربط عبر ....كمهارات أساسية أو مركبة.</a:t>
            </a:r>
            <a:endParaRPr lang="en-US" dirty="0" smtClean="0">
              <a:cs typeface="AL-Mohanad" pitchFamily="2" charset="-78"/>
            </a:endParaRPr>
          </a:p>
          <a:p>
            <a:pPr algn="just">
              <a:buNone/>
            </a:pPr>
            <a:endParaRPr lang="ar-SA" dirty="0">
              <a:cs typeface="AL-Mohanad" pitchFamily="2" charset="-78"/>
            </a:endParaRPr>
          </a:p>
        </p:txBody>
      </p:sp>
      <p:pic>
        <p:nvPicPr>
          <p:cNvPr id="4" name="صورة 3" descr="images (29).jpg"/>
          <p:cNvPicPr>
            <a:picLocks noChangeAspect="1"/>
          </p:cNvPicPr>
          <p:nvPr/>
        </p:nvPicPr>
        <p:blipFill>
          <a:blip r:embed="rId2" cstate="print">
            <a:clrChange>
              <a:clrFrom>
                <a:srgbClr val="263F46"/>
              </a:clrFrom>
              <a:clrTo>
                <a:srgbClr val="263F46">
                  <a:alpha val="0"/>
                </a:srgbClr>
              </a:clrTo>
            </a:clrChange>
          </a:blip>
          <a:stretch>
            <a:fillRect/>
          </a:stretch>
        </p:blipFill>
        <p:spPr>
          <a:xfrm>
            <a:off x="428596" y="1500174"/>
            <a:ext cx="3343281" cy="4500594"/>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الثانية : </a:t>
            </a:r>
            <a:r>
              <a:rPr lang="ar-SA" dirty="0" smtClean="0">
                <a:solidFill>
                  <a:srgbClr val="FF0000"/>
                </a:solidFill>
              </a:rPr>
              <a:t>دمج مهارات التفكير أثناء التدريس </a:t>
            </a:r>
            <a:endParaRPr lang="ar-SA" dirty="0">
              <a:solidFill>
                <a:srgbClr val="FF0000"/>
              </a:solidFill>
            </a:endParaRPr>
          </a:p>
        </p:txBody>
      </p:sp>
      <p:sp>
        <p:nvSpPr>
          <p:cNvPr id="3" name="عنصر نائب للمحتوى 2"/>
          <p:cNvSpPr>
            <a:spLocks noGrp="1"/>
          </p:cNvSpPr>
          <p:nvPr>
            <p:ph idx="1"/>
          </p:nvPr>
        </p:nvSpPr>
        <p:spPr>
          <a:xfrm>
            <a:off x="3786182" y="1600200"/>
            <a:ext cx="4900618" cy="4525963"/>
          </a:xfrm>
        </p:spPr>
        <p:txBody>
          <a:bodyPr/>
          <a:lstStyle/>
          <a:p>
            <a:pPr algn="just">
              <a:buNone/>
            </a:pPr>
            <a:r>
              <a:rPr lang="ar-SA" dirty="0" smtClean="0">
                <a:cs typeface="AL-Mohanad" pitchFamily="2" charset="-78"/>
              </a:rPr>
              <a:t>وهو تمكن المعلم من تفعيل مهارات التفكير التي تم دمجها في المقررات الدراسية  أثناء عملية التدريس بحيث يقدم المحتوى مع إثارة تفكير الطلاب حسب المهارة الواردة في المحتوى وهو ما يدعو المعلم لأن يميز المهارات الواردة في المحتوى ثم عليه إن يشجع طلابه على استخدامها بشكل فاعل.</a:t>
            </a:r>
            <a:endParaRPr lang="en-US" dirty="0" smtClean="0">
              <a:cs typeface="AL-Mohanad" pitchFamily="2" charset="-78"/>
            </a:endParaRPr>
          </a:p>
          <a:p>
            <a:pPr algn="just">
              <a:buNone/>
            </a:pPr>
            <a:endParaRPr lang="ar-SA" dirty="0">
              <a:cs typeface="AL-Mohanad" pitchFamily="2" charset="-78"/>
            </a:endParaRPr>
          </a:p>
        </p:txBody>
      </p:sp>
      <p:pic>
        <p:nvPicPr>
          <p:cNvPr id="4" name="صورة 3" descr="images (28).jpg"/>
          <p:cNvPicPr>
            <a:picLocks noChangeAspect="1"/>
          </p:cNvPicPr>
          <p:nvPr/>
        </p:nvPicPr>
        <p:blipFill>
          <a:blip r:embed="rId2" cstate="print">
            <a:clrChange>
              <a:clrFrom>
                <a:srgbClr val="040108"/>
              </a:clrFrom>
              <a:clrTo>
                <a:srgbClr val="040108">
                  <a:alpha val="0"/>
                </a:srgbClr>
              </a:clrTo>
            </a:clrChange>
          </a:blip>
          <a:stretch>
            <a:fillRect/>
          </a:stretch>
        </p:blipFill>
        <p:spPr>
          <a:xfrm>
            <a:off x="428596" y="1500174"/>
            <a:ext cx="3000396" cy="4429156"/>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3600" b="1" dirty="0" smtClean="0">
                <a:solidFill>
                  <a:srgbClr val="FF0000"/>
                </a:solidFill>
                <a:cs typeface="AL-Mohanad" pitchFamily="2" charset="-78"/>
              </a:rPr>
              <a:t>خطوات دمج مهارات التفكير في التدريس عند روبرت </a:t>
            </a:r>
            <a:r>
              <a:rPr lang="ar-SA" sz="3600" b="1" dirty="0" err="1" smtClean="0">
                <a:solidFill>
                  <a:srgbClr val="FF0000"/>
                </a:solidFill>
                <a:cs typeface="AL-Mohanad" pitchFamily="2" charset="-78"/>
              </a:rPr>
              <a:t>شوارتز</a:t>
            </a:r>
            <a:r>
              <a:rPr lang="ar-SA" sz="3600" dirty="0" smtClean="0">
                <a:solidFill>
                  <a:srgbClr val="FF0000"/>
                </a:solidFill>
                <a:cs typeface="AL-Mohanad" pitchFamily="2" charset="-78"/>
              </a:rPr>
              <a:t> </a:t>
            </a:r>
            <a:endParaRPr lang="ar-SA" sz="3600" dirty="0">
              <a:solidFill>
                <a:srgbClr val="FF0000"/>
              </a:solidFill>
              <a:cs typeface="AL-Mohanad" pitchFamily="2" charset="-78"/>
            </a:endParaRPr>
          </a:p>
        </p:txBody>
      </p:sp>
      <p:sp>
        <p:nvSpPr>
          <p:cNvPr id="3" name="عنصر نائب للمحتوى 2"/>
          <p:cNvSpPr>
            <a:spLocks noGrp="1"/>
          </p:cNvSpPr>
          <p:nvPr>
            <p:ph idx="1"/>
          </p:nvPr>
        </p:nvSpPr>
        <p:spPr>
          <a:xfrm>
            <a:off x="4857752" y="1600200"/>
            <a:ext cx="3829048" cy="4525963"/>
          </a:xfrm>
        </p:spPr>
        <p:txBody>
          <a:bodyPr>
            <a:normAutofit/>
          </a:bodyPr>
          <a:lstStyle/>
          <a:p>
            <a:pPr lvl="0">
              <a:buFont typeface="Wingdings" pitchFamily="2" charset="2"/>
              <a:buChar char="§"/>
            </a:pPr>
            <a:r>
              <a:rPr lang="ar-SA" dirty="0" smtClean="0">
                <a:cs typeface="AL-Mohanad" pitchFamily="2" charset="-78"/>
              </a:rPr>
              <a:t>التقديم للدرس. </a:t>
            </a:r>
            <a:endParaRPr lang="en-US" dirty="0" smtClean="0">
              <a:cs typeface="AL-Mohanad" pitchFamily="2" charset="-78"/>
            </a:endParaRPr>
          </a:p>
          <a:p>
            <a:pPr lvl="0"/>
            <a:r>
              <a:rPr lang="ar-SA" dirty="0" smtClean="0">
                <a:cs typeface="AL-Mohanad" pitchFamily="2" charset="-78"/>
              </a:rPr>
              <a:t>عرض المهارة. </a:t>
            </a:r>
            <a:endParaRPr lang="en-US" dirty="0" smtClean="0">
              <a:cs typeface="AL-Mohanad" pitchFamily="2" charset="-78"/>
            </a:endParaRPr>
          </a:p>
          <a:p>
            <a:pPr lvl="0"/>
            <a:r>
              <a:rPr lang="ar-SA" dirty="0" smtClean="0">
                <a:cs typeface="AL-Mohanad" pitchFamily="2" charset="-78"/>
              </a:rPr>
              <a:t>التفكير النشط. </a:t>
            </a:r>
            <a:endParaRPr lang="en-US" dirty="0" smtClean="0">
              <a:cs typeface="AL-Mohanad" pitchFamily="2" charset="-78"/>
            </a:endParaRPr>
          </a:p>
          <a:p>
            <a:pPr lvl="0"/>
            <a:r>
              <a:rPr lang="ar-SA" dirty="0" smtClean="0">
                <a:cs typeface="AL-Mohanad" pitchFamily="2" charset="-78"/>
              </a:rPr>
              <a:t>التفكير في التفكير. </a:t>
            </a:r>
            <a:endParaRPr lang="en-US" dirty="0" smtClean="0">
              <a:cs typeface="AL-Mohanad" pitchFamily="2" charset="-78"/>
            </a:endParaRPr>
          </a:p>
          <a:p>
            <a:pPr lvl="0"/>
            <a:r>
              <a:rPr lang="ar-SA" dirty="0" smtClean="0">
                <a:cs typeface="AL-Mohanad" pitchFamily="2" charset="-78"/>
              </a:rPr>
              <a:t>تطبيق التفكير. </a:t>
            </a:r>
            <a:endParaRPr lang="en-US" dirty="0" smtClean="0">
              <a:cs typeface="AL-Mohanad" pitchFamily="2" charset="-78"/>
            </a:endParaRPr>
          </a:p>
          <a:p>
            <a:r>
              <a:rPr lang="ar-SA" dirty="0" smtClean="0">
                <a:cs typeface="AL-Mohanad" pitchFamily="2" charset="-78"/>
              </a:rPr>
              <a:t> تقويم التفكير. </a:t>
            </a:r>
            <a:endParaRPr lang="ar-SA" dirty="0">
              <a:cs typeface="AL-Mohanad" pitchFamily="2" charset="-78"/>
            </a:endParaRPr>
          </a:p>
        </p:txBody>
      </p:sp>
      <p:pic>
        <p:nvPicPr>
          <p:cNvPr id="4" name="صورة 3" descr="روبرت شوارتز.jpg"/>
          <p:cNvPicPr>
            <a:picLocks noChangeAspect="1"/>
          </p:cNvPicPr>
          <p:nvPr/>
        </p:nvPicPr>
        <p:blipFill>
          <a:blip r:embed="rId2" cstate="print">
            <a:clrChange>
              <a:clrFrom>
                <a:srgbClr val="F7FBFA"/>
              </a:clrFrom>
              <a:clrTo>
                <a:srgbClr val="F7FBFA">
                  <a:alpha val="0"/>
                </a:srgbClr>
              </a:clrTo>
            </a:clrChange>
          </a:blip>
          <a:stretch>
            <a:fillRect/>
          </a:stretch>
        </p:blipFill>
        <p:spPr>
          <a:xfrm>
            <a:off x="323553" y="1714488"/>
            <a:ext cx="4891389" cy="3929090"/>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071670" y="274638"/>
            <a:ext cx="6615130" cy="868346"/>
          </a:xfrm>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التقديم للدرس </a:t>
            </a:r>
            <a:r>
              <a:rPr lang="en-US" sz="3200" dirty="0" smtClean="0">
                <a:solidFill>
                  <a:srgbClr val="FF0000"/>
                </a:solidFill>
                <a:cs typeface="AL-Mohanad" pitchFamily="2" charset="-78"/>
              </a:rPr>
              <a:t/>
            </a:r>
            <a:br>
              <a:rPr lang="en-US" sz="3200"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929058" y="1285860"/>
            <a:ext cx="4757742" cy="4840303"/>
          </a:xfrm>
        </p:spPr>
        <p:txBody>
          <a:bodyPr>
            <a:normAutofit/>
          </a:bodyPr>
          <a:lstStyle/>
          <a:p>
            <a:pPr algn="just">
              <a:buNone/>
            </a:pPr>
            <a:r>
              <a:rPr lang="ar-SA" dirty="0" smtClean="0">
                <a:cs typeface="AL-Mohanad" pitchFamily="2" charset="-78"/>
              </a:rPr>
              <a:t>ومن أبرز إجراءات هذه الخطوة:</a:t>
            </a:r>
            <a:endParaRPr lang="en-US" sz="2000" dirty="0" smtClean="0">
              <a:cs typeface="AL-Mohanad" pitchFamily="2" charset="-78"/>
            </a:endParaRPr>
          </a:p>
          <a:p>
            <a:pPr lvl="1" algn="just"/>
            <a:r>
              <a:rPr lang="ar-SA" dirty="0" smtClean="0">
                <a:cs typeface="AL-Mohanad" pitchFamily="2" charset="-78"/>
              </a:rPr>
              <a:t>تعريف المتعلمين بعنوان الدرس مع إشارة إجمالية لمحتواه ولمهارة التفكير المحددة لموضوع التعلم.</a:t>
            </a:r>
            <a:endParaRPr lang="en-US" sz="1800" dirty="0" smtClean="0">
              <a:cs typeface="AL-Mohanad" pitchFamily="2" charset="-78"/>
            </a:endParaRPr>
          </a:p>
          <a:p>
            <a:pPr lvl="1" algn="just"/>
            <a:r>
              <a:rPr lang="ar-SA" dirty="0" smtClean="0">
                <a:cs typeface="AL-Mohanad" pitchFamily="2" charset="-78"/>
              </a:rPr>
              <a:t>إبلاغ المتعلمين بأهداف الدرس وتشمل كلاً من أهداف المحتوى وتعليم مهارة التفكير.</a:t>
            </a:r>
            <a:endParaRPr lang="en-US" sz="1800" dirty="0" smtClean="0">
              <a:cs typeface="AL-Mohanad" pitchFamily="2" charset="-78"/>
            </a:endParaRPr>
          </a:p>
          <a:p>
            <a:pPr algn="just">
              <a:buNone/>
            </a:pPr>
            <a:endParaRPr lang="ar-SA" dirty="0">
              <a:cs typeface="AL-Mohanad" pitchFamily="2" charset="-78"/>
            </a:endParaRPr>
          </a:p>
        </p:txBody>
      </p:sp>
      <p:pic>
        <p:nvPicPr>
          <p:cNvPr id="4" name="صورة 3" descr="images.png"/>
          <p:cNvPicPr>
            <a:picLocks noChangeAspect="1"/>
          </p:cNvPicPr>
          <p:nvPr/>
        </p:nvPicPr>
        <p:blipFill>
          <a:blip r:embed="rId2" cstate="print">
            <a:clrChange>
              <a:clrFrom>
                <a:srgbClr val="FFFFFF"/>
              </a:clrFrom>
              <a:clrTo>
                <a:srgbClr val="FFFFFF">
                  <a:alpha val="0"/>
                </a:srgbClr>
              </a:clrTo>
            </a:clrChange>
          </a:blip>
          <a:stretch>
            <a:fillRect/>
          </a:stretch>
        </p:blipFill>
        <p:spPr>
          <a:xfrm>
            <a:off x="357158" y="1285860"/>
            <a:ext cx="3429024" cy="3786214"/>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714744" y="1214422"/>
            <a:ext cx="5214974" cy="4572032"/>
          </a:xfrm>
        </p:spPr>
        <p:txBody>
          <a:bodyPr/>
          <a:lstStyle/>
          <a:p>
            <a:pPr lvl="1"/>
            <a:r>
              <a:rPr lang="ar-SA" dirty="0" smtClean="0">
                <a:cs typeface="AL-Mohanad" pitchFamily="2" charset="-78"/>
              </a:rPr>
              <a:t>تنشيط المعرفة القبلية لدى المتعلمين ذات العلاقة بمحتوى الدرس، وكذلك تنشيط خبراتهم السابقة ذات العلاقة بالمهارة، وذلك من خلال طرح أسئلة على المتعلمين تستهدف تحفيز ما لديهم من معرفة وخبرات سابقة عن المحتوى والمهارة.</a:t>
            </a:r>
            <a:endParaRPr lang="en-US" sz="1800" dirty="0" smtClean="0">
              <a:cs typeface="AL-Mohanad" pitchFamily="2" charset="-78"/>
            </a:endParaRPr>
          </a:p>
          <a:p>
            <a:pPr lvl="1"/>
            <a:r>
              <a:rPr lang="ar-SA" dirty="0" smtClean="0">
                <a:cs typeface="AL-Mohanad" pitchFamily="2" charset="-78"/>
              </a:rPr>
              <a:t>تبيان أهمية المهارة في حياة المتعلمين والمواقف والسياقات التي تستخدم فيها.</a:t>
            </a:r>
            <a:endParaRPr lang="en-US" sz="1800" dirty="0" smtClean="0">
              <a:cs typeface="AL-Mohanad" pitchFamily="2" charset="-78"/>
            </a:endParaRPr>
          </a:p>
          <a:p>
            <a:pPr>
              <a:buNone/>
            </a:pPr>
            <a:endParaRPr lang="ar-SA" dirty="0"/>
          </a:p>
        </p:txBody>
      </p:sp>
      <p:pic>
        <p:nvPicPr>
          <p:cNvPr id="4" name="صورة 3" descr="تنزيل.jpg"/>
          <p:cNvPicPr>
            <a:picLocks noChangeAspect="1"/>
          </p:cNvPicPr>
          <p:nvPr/>
        </p:nvPicPr>
        <p:blipFill>
          <a:blip r:embed="rId2" cstate="print">
            <a:clrChange>
              <a:clrFrom>
                <a:srgbClr val="8B8C87"/>
              </a:clrFrom>
              <a:clrTo>
                <a:srgbClr val="8B8C87">
                  <a:alpha val="0"/>
                </a:srgbClr>
              </a:clrTo>
            </a:clrChange>
          </a:blip>
          <a:stretch>
            <a:fillRect/>
          </a:stretch>
        </p:blipFill>
        <p:spPr>
          <a:xfrm>
            <a:off x="285720" y="1428736"/>
            <a:ext cx="3252793" cy="4071966"/>
          </a:xfrm>
          <a:prstGeom prst="rect">
            <a:avLst/>
          </a:prstGeo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714612" y="274638"/>
            <a:ext cx="5972188" cy="1143000"/>
          </a:xfrm>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عرض المهارة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4357686" y="2000240"/>
            <a:ext cx="4329114" cy="2571768"/>
          </a:xfrm>
        </p:spPr>
        <p:txBody>
          <a:bodyPr/>
          <a:lstStyle/>
          <a:p>
            <a:pPr algn="just">
              <a:buNone/>
            </a:pPr>
            <a:r>
              <a:rPr lang="ar-SA" dirty="0" smtClean="0">
                <a:cs typeface="AL-Mohanad" pitchFamily="2" charset="-78"/>
              </a:rPr>
              <a:t>يقوم المعلم ببيان عملي أمام المتعلمين يوضح من خلاله كيفية أداء المهارة بالاستعانة بالمنظم البياني والأسئلة المرشدة.</a:t>
            </a:r>
            <a:endParaRPr lang="en-US" dirty="0" smtClean="0">
              <a:cs typeface="AL-Mohanad" pitchFamily="2" charset="-78"/>
            </a:endParaRPr>
          </a:p>
          <a:p>
            <a:pPr algn="just">
              <a:buNone/>
            </a:pPr>
            <a:endParaRPr lang="ar-SA" dirty="0">
              <a:cs typeface="AL-Mohanad" pitchFamily="2" charset="-78"/>
            </a:endParaRPr>
          </a:p>
        </p:txBody>
      </p:sp>
      <p:pic>
        <p:nvPicPr>
          <p:cNvPr id="4" name="صورة 3" descr="تنزيل (4).jpg"/>
          <p:cNvPicPr>
            <a:picLocks noChangeAspect="1"/>
          </p:cNvPicPr>
          <p:nvPr/>
        </p:nvPicPr>
        <p:blipFill>
          <a:blip r:embed="rId2" cstate="print">
            <a:clrChange>
              <a:clrFrom>
                <a:srgbClr val="FFFFFF"/>
              </a:clrFrom>
              <a:clrTo>
                <a:srgbClr val="FFFFFF">
                  <a:alpha val="0"/>
                </a:srgbClr>
              </a:clrTo>
            </a:clrChange>
          </a:blip>
          <a:stretch>
            <a:fillRect/>
          </a:stretch>
        </p:blipFill>
        <p:spPr>
          <a:xfrm>
            <a:off x="428596" y="1714488"/>
            <a:ext cx="3571900" cy="407196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143240" y="1600200"/>
            <a:ext cx="5543560" cy="4043377"/>
          </a:xfrm>
        </p:spPr>
        <p:txBody>
          <a:bodyPr/>
          <a:lstStyle/>
          <a:p>
            <a:pPr algn="just">
              <a:buNone/>
            </a:pPr>
            <a:r>
              <a:rPr lang="ar-SA" b="1" dirty="0" smtClean="0">
                <a:solidFill>
                  <a:srgbClr val="FF0000"/>
                </a:solidFill>
                <a:cs typeface="AL-Mohanad" pitchFamily="2" charset="-78"/>
              </a:rPr>
              <a:t>الفئات المستهدفة بالبرنامج التدريبي:</a:t>
            </a:r>
            <a:endParaRPr lang="en-US" dirty="0" smtClean="0">
              <a:solidFill>
                <a:srgbClr val="FF0000"/>
              </a:solidFill>
              <a:cs typeface="AL-Mohanad" pitchFamily="2" charset="-78"/>
            </a:endParaRPr>
          </a:p>
          <a:p>
            <a:r>
              <a:rPr lang="ar-SA" dirty="0" smtClean="0">
                <a:cs typeface="AL-Mohanad" pitchFamily="2" charset="-78"/>
              </a:rPr>
              <a:t>المشرفون التربويون والمعلمون في مختلف التخصصات .   </a:t>
            </a:r>
            <a:endParaRPr lang="en-US" dirty="0" smtClean="0">
              <a:cs typeface="AL-Mohanad" pitchFamily="2" charset="-78"/>
            </a:endParaRPr>
          </a:p>
          <a:p>
            <a:pPr>
              <a:buNone/>
            </a:pPr>
            <a:r>
              <a:rPr lang="ar-SA" b="1" dirty="0" smtClean="0">
                <a:solidFill>
                  <a:srgbClr val="FF0000"/>
                </a:solidFill>
                <a:cs typeface="AL-Mohanad" pitchFamily="2" charset="-78"/>
              </a:rPr>
              <a:t>مدة البرنامج : </a:t>
            </a:r>
          </a:p>
          <a:p>
            <a:pPr>
              <a:buNone/>
            </a:pPr>
            <a:r>
              <a:rPr lang="ar-SA" dirty="0" smtClean="0">
                <a:cs typeface="AL-Mohanad" pitchFamily="2" charset="-78"/>
              </a:rPr>
              <a:t>(8) ساعة تدريبية</a:t>
            </a:r>
            <a:endParaRPr lang="en-US" dirty="0" smtClean="0">
              <a:cs typeface="AL-Mohanad" pitchFamily="2" charset="-78"/>
            </a:endParaRPr>
          </a:p>
          <a:p>
            <a:pPr>
              <a:buNone/>
            </a:pPr>
            <a:endParaRPr lang="ar-SA" dirty="0">
              <a:cs typeface="AL-Mohanad" pitchFamily="2" charset="-78"/>
            </a:endParaRPr>
          </a:p>
        </p:txBody>
      </p:sp>
      <p:pic>
        <p:nvPicPr>
          <p:cNvPr id="4" name="صورة 3" descr="images (2).jpg"/>
          <p:cNvPicPr>
            <a:picLocks noChangeAspect="1"/>
          </p:cNvPicPr>
          <p:nvPr/>
        </p:nvPicPr>
        <p:blipFill>
          <a:blip r:embed="rId2" cstate="print">
            <a:clrChange>
              <a:clrFrom>
                <a:srgbClr val="FEFEFE"/>
              </a:clrFrom>
              <a:clrTo>
                <a:srgbClr val="FEFEFE">
                  <a:alpha val="0"/>
                </a:srgbClr>
              </a:clrTo>
            </a:clrChange>
            <a:lum contrast="-30000"/>
          </a:blip>
          <a:stretch>
            <a:fillRect/>
          </a:stretch>
        </p:blipFill>
        <p:spPr>
          <a:xfrm>
            <a:off x="0" y="785794"/>
            <a:ext cx="3357554" cy="4143404"/>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التفكير النشط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4071934" y="1600200"/>
            <a:ext cx="4614866" cy="4525963"/>
          </a:xfrm>
        </p:spPr>
        <p:txBody>
          <a:bodyPr/>
          <a:lstStyle/>
          <a:p>
            <a:pPr algn="just"/>
            <a:r>
              <a:rPr lang="ar-SA" dirty="0" smtClean="0">
                <a:cs typeface="AL-Mohanad" pitchFamily="2" charset="-78"/>
              </a:rPr>
              <a:t>تبدأ هذه الخطوة بتعليم المتعلمين المحتوى والتأكد من فهمهم له ثم يقومون بممارسة نشاط تفكيري (سواء بصورة فرديه أو تعاونية) يتم فيها دمج تعليم المهارة بشكل مباشر مع محتوى الدرس في المنظم البياني.</a:t>
            </a:r>
            <a:endParaRPr lang="en-US" dirty="0" smtClean="0">
              <a:cs typeface="AL-Mohanad" pitchFamily="2" charset="-78"/>
            </a:endParaRPr>
          </a:p>
          <a:p>
            <a:pPr algn="just">
              <a:buNone/>
            </a:pPr>
            <a:endParaRPr lang="ar-SA" dirty="0">
              <a:cs typeface="AL-Mohanad" pitchFamily="2" charset="-78"/>
            </a:endParaRPr>
          </a:p>
        </p:txBody>
      </p:sp>
      <p:pic>
        <p:nvPicPr>
          <p:cNvPr id="4" name="صورة 3" descr="images (27).jpg"/>
          <p:cNvPicPr>
            <a:picLocks noChangeAspect="1"/>
          </p:cNvPicPr>
          <p:nvPr/>
        </p:nvPicPr>
        <p:blipFill>
          <a:blip r:embed="rId2" cstate="print">
            <a:clrChange>
              <a:clrFrom>
                <a:srgbClr val="FFFFFF"/>
              </a:clrFrom>
              <a:clrTo>
                <a:srgbClr val="FFFFFF">
                  <a:alpha val="0"/>
                </a:srgbClr>
              </a:clrTo>
            </a:clrChange>
          </a:blip>
          <a:stretch>
            <a:fillRect/>
          </a:stretch>
        </p:blipFill>
        <p:spPr>
          <a:xfrm>
            <a:off x="500034" y="1571612"/>
            <a:ext cx="3500462" cy="4286280"/>
          </a:xfrm>
          <a:prstGeom prst="rect">
            <a:avLst/>
          </a:prstGeom>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85918" y="274638"/>
            <a:ext cx="6900882" cy="1143000"/>
          </a:xfrm>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التفكير في التفكير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286116" y="1600200"/>
            <a:ext cx="5400684" cy="4525963"/>
          </a:xfrm>
        </p:spPr>
        <p:txBody>
          <a:bodyPr/>
          <a:lstStyle/>
          <a:p>
            <a:pPr algn="just"/>
            <a:r>
              <a:rPr lang="ar-SA" dirty="0" smtClean="0">
                <a:cs typeface="AL-Mohanad" pitchFamily="2" charset="-78"/>
              </a:rPr>
              <a:t>وفيها ينخرط المتعلمون في نشاط تأملي ( وراء المعرفي ) يقومون فيه بتأمل تفكيرهم في خطوة التفكير النشط وذلك من خلال الإجابة عن بعض الأسئلة الواردة في خريطة التفكير       ( المنظم البياني ) وكذا من خلال الأسئلة الأخرى التي يمكن أن يطرحها المعلم عليهم التي تدعوهم لتأمل تفكيرهم.</a:t>
            </a:r>
            <a:endParaRPr lang="en-US" dirty="0" smtClean="0">
              <a:cs typeface="AL-Mohanad" pitchFamily="2" charset="-78"/>
            </a:endParaRPr>
          </a:p>
          <a:p>
            <a:pPr algn="just">
              <a:buNone/>
            </a:pPr>
            <a:endParaRPr lang="ar-SA" dirty="0">
              <a:cs typeface="AL-Mohanad" pitchFamily="2" charset="-78"/>
            </a:endParaRPr>
          </a:p>
        </p:txBody>
      </p:sp>
      <p:pic>
        <p:nvPicPr>
          <p:cNvPr id="4" name="صورة 3" descr="images (25).jpg"/>
          <p:cNvPicPr>
            <a:picLocks noChangeAspect="1"/>
          </p:cNvPicPr>
          <p:nvPr/>
        </p:nvPicPr>
        <p:blipFill>
          <a:blip r:embed="rId2" cstate="print"/>
          <a:srcRect b="38182"/>
          <a:stretch>
            <a:fillRect/>
          </a:stretch>
        </p:blipFill>
        <p:spPr>
          <a:xfrm>
            <a:off x="285720" y="2357430"/>
            <a:ext cx="3000396" cy="2428892"/>
          </a:xfrm>
          <a:prstGeom prst="ellipse">
            <a:avLst/>
          </a:prstGeom>
          <a:ln>
            <a:noFill/>
          </a:ln>
          <a:effectLst>
            <a:softEdge rad="112500"/>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96908"/>
          </a:xfrm>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تطبيق التفكير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214678" y="1357298"/>
            <a:ext cx="5643602" cy="4525963"/>
          </a:xfrm>
        </p:spPr>
        <p:txBody>
          <a:bodyPr>
            <a:normAutofit fontScale="92500"/>
          </a:bodyPr>
          <a:lstStyle/>
          <a:p>
            <a:pPr algn="just"/>
            <a:r>
              <a:rPr lang="ar-SA" dirty="0" smtClean="0">
                <a:cs typeface="AL-Mohanad" pitchFamily="2" charset="-78"/>
              </a:rPr>
              <a:t>يمارس المتعلمون أنشطة تفكير جديدة .</a:t>
            </a:r>
          </a:p>
          <a:p>
            <a:pPr algn="just">
              <a:buNone/>
            </a:pPr>
            <a:r>
              <a:rPr lang="ar-SA" dirty="0" smtClean="0">
                <a:solidFill>
                  <a:srgbClr val="FF0000"/>
                </a:solidFill>
                <a:cs typeface="AL-Mohanad" pitchFamily="2" charset="-78"/>
              </a:rPr>
              <a:t>ويوجد نوعان لهذه الأنشطة هما :</a:t>
            </a:r>
            <a:endParaRPr lang="en-US" dirty="0" smtClean="0">
              <a:solidFill>
                <a:srgbClr val="FF0000"/>
              </a:solidFill>
              <a:cs typeface="AL-Mohanad" pitchFamily="2" charset="-78"/>
            </a:endParaRPr>
          </a:p>
          <a:p>
            <a:pPr lvl="0" algn="just"/>
            <a:r>
              <a:rPr lang="ar-SA" dirty="0" smtClean="0">
                <a:cs typeface="AL-Mohanad" pitchFamily="2" charset="-78"/>
              </a:rPr>
              <a:t>أنشطة الانتقال القريبة المباشرة : وهي الأنشطة التي تتشابه نوعاً ما في محتواها الدراسي مع النشاط الذي مارسه المتعلمون في خطوة التفكير النشط.</a:t>
            </a:r>
            <a:endParaRPr lang="en-US" dirty="0" smtClean="0">
              <a:cs typeface="AL-Mohanad" pitchFamily="2" charset="-78"/>
            </a:endParaRPr>
          </a:p>
          <a:p>
            <a:pPr lvl="0" algn="just"/>
            <a:r>
              <a:rPr lang="ar-SA" dirty="0" smtClean="0">
                <a:cs typeface="AL-Mohanad" pitchFamily="2" charset="-78"/>
              </a:rPr>
              <a:t>أنشطة الانتقال البعيدة : وهي أنشطة تختلف في محتواها كثيراً عن الأنشطة التي مارسها المتعلمون في مرحلة التفكير النشط.</a:t>
            </a:r>
            <a:endParaRPr lang="en-US" dirty="0" smtClean="0">
              <a:cs typeface="AL-Mohanad" pitchFamily="2" charset="-78"/>
            </a:endParaRPr>
          </a:p>
          <a:p>
            <a:pPr algn="just">
              <a:buNone/>
            </a:pPr>
            <a:endParaRPr lang="ar-SA" dirty="0">
              <a:cs typeface="AL-Mohanad" pitchFamily="2" charset="-78"/>
            </a:endParaRPr>
          </a:p>
        </p:txBody>
      </p:sp>
      <p:pic>
        <p:nvPicPr>
          <p:cNvPr id="4" name="صورة 3" descr="تنزيل (3).jpg"/>
          <p:cNvPicPr>
            <a:picLocks noChangeAspect="1"/>
          </p:cNvPicPr>
          <p:nvPr/>
        </p:nvPicPr>
        <p:blipFill>
          <a:blip r:embed="rId2" cstate="print">
            <a:clrChange>
              <a:clrFrom>
                <a:srgbClr val="F5F8FD"/>
              </a:clrFrom>
              <a:clrTo>
                <a:srgbClr val="F5F8FD">
                  <a:alpha val="0"/>
                </a:srgbClr>
              </a:clrTo>
            </a:clrChange>
          </a:blip>
          <a:stretch>
            <a:fillRect/>
          </a:stretch>
        </p:blipFill>
        <p:spPr>
          <a:xfrm>
            <a:off x="285720" y="1428736"/>
            <a:ext cx="2786082" cy="4714908"/>
          </a:xfrm>
          <a:prstGeom prst="rect">
            <a:avLst/>
          </a:prstGeom>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تقويم التفكير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857620" y="1857363"/>
            <a:ext cx="4829180" cy="3214711"/>
          </a:xfrm>
        </p:spPr>
        <p:txBody>
          <a:bodyPr/>
          <a:lstStyle/>
          <a:p>
            <a:pPr algn="just"/>
            <a:r>
              <a:rPr lang="ar-SA" dirty="0" smtClean="0">
                <a:cs typeface="AL-Mohanad" pitchFamily="2" charset="-78"/>
              </a:rPr>
              <a:t>يوجه المتعلمون للقيام بأنشطة فردية تستهدف تقويم أدائهم لمهارة التفكير محل التعليم، على أن يستعينوا في ذلك بالأسئلة المرشدة والمنظم البياني.</a:t>
            </a:r>
            <a:endParaRPr lang="en-US" dirty="0" smtClean="0">
              <a:cs typeface="AL-Mohanad" pitchFamily="2" charset="-78"/>
            </a:endParaRPr>
          </a:p>
          <a:p>
            <a:pPr algn="just">
              <a:buNone/>
            </a:pPr>
            <a:endParaRPr lang="ar-SA" dirty="0">
              <a:cs typeface="AL-Mohanad" pitchFamily="2" charset="-78"/>
            </a:endParaRPr>
          </a:p>
        </p:txBody>
      </p:sp>
      <p:pic>
        <p:nvPicPr>
          <p:cNvPr id="4" name="صورة 3" descr="تنزيل (2).jpg"/>
          <p:cNvPicPr>
            <a:picLocks noChangeAspect="1"/>
          </p:cNvPicPr>
          <p:nvPr/>
        </p:nvPicPr>
        <p:blipFill>
          <a:blip r:embed="rId2" cstate="print">
            <a:clrChange>
              <a:clrFrom>
                <a:srgbClr val="FCFEFB"/>
              </a:clrFrom>
              <a:clrTo>
                <a:srgbClr val="FCFEFB">
                  <a:alpha val="0"/>
                </a:srgbClr>
              </a:clrTo>
            </a:clrChange>
          </a:blip>
          <a:stretch>
            <a:fillRect/>
          </a:stretch>
        </p:blipFill>
        <p:spPr>
          <a:xfrm>
            <a:off x="428596" y="1643050"/>
            <a:ext cx="3286148" cy="3857652"/>
          </a:xfrm>
          <a:prstGeom prst="rect">
            <a:avLst/>
          </a:prstGeo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نموذج خطوات دمج مهارات التفكير</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4429124" y="2285991"/>
            <a:ext cx="4257676" cy="2428893"/>
          </a:xfrm>
        </p:spPr>
        <p:txBody>
          <a:bodyPr/>
          <a:lstStyle/>
          <a:p>
            <a:pPr>
              <a:buNone/>
            </a:pPr>
            <a:r>
              <a:rPr lang="ar-SA" dirty="0" smtClean="0">
                <a:cs typeface="AL-Mohanad" pitchFamily="2" charset="-78"/>
              </a:rPr>
              <a:t>انظر لصفحة ( 34 ) من الحقيبة </a:t>
            </a:r>
            <a:endParaRPr lang="ar-SA" dirty="0">
              <a:cs typeface="AL-Mohanad" pitchFamily="2" charset="-78"/>
            </a:endParaRPr>
          </a:p>
        </p:txBody>
      </p:sp>
      <p:graphicFrame>
        <p:nvGraphicFramePr>
          <p:cNvPr id="5" name="جدول 4"/>
          <p:cNvGraphicFramePr>
            <a:graphicFrameLocks noGrp="1"/>
          </p:cNvGraphicFramePr>
          <p:nvPr/>
        </p:nvGraphicFramePr>
        <p:xfrm>
          <a:off x="285719" y="3071810"/>
          <a:ext cx="8400372" cy="2725172"/>
        </p:xfrm>
        <a:graphic>
          <a:graphicData uri="http://schemas.openxmlformats.org/drawingml/2006/table">
            <a:tbl>
              <a:tblPr rtl="1">
                <a:tableStyleId>{3C2FFA5D-87B4-456A-9821-1D502468CF0F}</a:tableStyleId>
              </a:tblPr>
              <a:tblGrid>
                <a:gridCol w="958164"/>
                <a:gridCol w="1031868"/>
                <a:gridCol w="1509188"/>
                <a:gridCol w="1573036"/>
                <a:gridCol w="1223954"/>
                <a:gridCol w="1181592"/>
                <a:gridCol w="922570"/>
              </a:tblGrid>
              <a:tr h="965996">
                <a:tc>
                  <a:txBody>
                    <a:bodyPr/>
                    <a:lstStyle/>
                    <a:p>
                      <a:pPr indent="457200" algn="ctr" rtl="0">
                        <a:lnSpc>
                          <a:spcPct val="115000"/>
                        </a:lnSpc>
                        <a:spcAft>
                          <a:spcPts val="1000"/>
                        </a:spcAft>
                      </a:pPr>
                      <a:r>
                        <a:rPr lang="ar-SA" sz="2400" dirty="0">
                          <a:solidFill>
                            <a:schemeClr val="bg1"/>
                          </a:solidFill>
                          <a:cs typeface="AL-Mohanad" pitchFamily="2" charset="-78"/>
                        </a:rPr>
                        <a:t>أولاً</a:t>
                      </a:r>
                      <a:endParaRPr lang="en-US" sz="1600" dirty="0">
                        <a:solidFill>
                          <a:schemeClr val="bg1"/>
                        </a:solidFill>
                        <a:latin typeface="Calibri"/>
                        <a:ea typeface="Calibri"/>
                        <a:cs typeface="AL-Mohanad" pitchFamily="2" charset="-78"/>
                      </a:endParaRPr>
                    </a:p>
                  </a:txBody>
                  <a:tcPr marL="6184" marR="6184" marT="0" marB="0" anchor="ctr">
                    <a:solidFill>
                      <a:schemeClr val="accent2"/>
                    </a:solidFill>
                  </a:tcPr>
                </a:tc>
                <a:tc>
                  <a:txBody>
                    <a:bodyPr/>
                    <a:lstStyle/>
                    <a:p>
                      <a:pPr indent="457200" algn="ctr" rtl="0">
                        <a:lnSpc>
                          <a:spcPct val="115000"/>
                        </a:lnSpc>
                        <a:spcAft>
                          <a:spcPts val="0"/>
                        </a:spcAft>
                      </a:pPr>
                      <a:r>
                        <a:rPr lang="ar-SA" sz="2400" dirty="0">
                          <a:solidFill>
                            <a:schemeClr val="bg1"/>
                          </a:solidFill>
                          <a:cs typeface="AL-Mohanad" pitchFamily="2" charset="-78"/>
                        </a:rPr>
                        <a:t>المادة</a:t>
                      </a:r>
                      <a:endParaRPr lang="en-US" sz="1600" dirty="0">
                        <a:solidFill>
                          <a:schemeClr val="bg1"/>
                        </a:solidFill>
                        <a:latin typeface="Calibri"/>
                        <a:ea typeface="Calibri"/>
                        <a:cs typeface="AL-Mohanad" pitchFamily="2" charset="-78"/>
                      </a:endParaRPr>
                    </a:p>
                  </a:txBody>
                  <a:tcPr marL="6184" marR="6184" marT="0" marB="0" anchor="ctr">
                    <a:solidFill>
                      <a:schemeClr val="accent2"/>
                    </a:solidFill>
                  </a:tcPr>
                </a:tc>
                <a:tc>
                  <a:txBody>
                    <a:bodyPr/>
                    <a:lstStyle/>
                    <a:p>
                      <a:pPr indent="457200" algn="ctr" rtl="0">
                        <a:lnSpc>
                          <a:spcPct val="115000"/>
                        </a:lnSpc>
                        <a:spcAft>
                          <a:spcPts val="0"/>
                        </a:spcAft>
                      </a:pPr>
                      <a:r>
                        <a:rPr lang="ar-SA" sz="2400" dirty="0">
                          <a:solidFill>
                            <a:schemeClr val="bg1"/>
                          </a:solidFill>
                          <a:cs typeface="AL-Mohanad" pitchFamily="2" charset="-78"/>
                        </a:rPr>
                        <a:t>الموضوع</a:t>
                      </a:r>
                      <a:endParaRPr lang="en-US" sz="1600" dirty="0">
                        <a:solidFill>
                          <a:schemeClr val="bg1"/>
                        </a:solidFill>
                        <a:latin typeface="Calibri"/>
                        <a:ea typeface="Calibri"/>
                        <a:cs typeface="AL-Mohanad" pitchFamily="2" charset="-78"/>
                      </a:endParaRPr>
                    </a:p>
                  </a:txBody>
                  <a:tcPr marL="6184" marR="6184" marT="0" marB="0" anchor="ctr">
                    <a:solidFill>
                      <a:schemeClr val="accent2"/>
                    </a:solidFill>
                  </a:tcPr>
                </a:tc>
                <a:tc>
                  <a:txBody>
                    <a:bodyPr/>
                    <a:lstStyle/>
                    <a:p>
                      <a:pPr indent="457200" algn="ctr" rtl="0">
                        <a:lnSpc>
                          <a:spcPct val="115000"/>
                        </a:lnSpc>
                        <a:spcAft>
                          <a:spcPts val="0"/>
                        </a:spcAft>
                      </a:pPr>
                      <a:r>
                        <a:rPr lang="ar-SA" sz="2400" dirty="0">
                          <a:solidFill>
                            <a:schemeClr val="bg1"/>
                          </a:solidFill>
                          <a:cs typeface="AL-Mohanad" pitchFamily="2" charset="-78"/>
                        </a:rPr>
                        <a:t>المهارة</a:t>
                      </a:r>
                      <a:endParaRPr lang="en-US" sz="1600" dirty="0">
                        <a:solidFill>
                          <a:schemeClr val="bg1"/>
                        </a:solidFill>
                        <a:latin typeface="Calibri"/>
                        <a:ea typeface="Calibri"/>
                        <a:cs typeface="AL-Mohanad" pitchFamily="2" charset="-78"/>
                      </a:endParaRPr>
                    </a:p>
                  </a:txBody>
                  <a:tcPr marL="6184" marR="6184" marT="0" marB="0" anchor="ctr">
                    <a:solidFill>
                      <a:schemeClr val="accent2"/>
                    </a:solidFill>
                  </a:tcPr>
                </a:tc>
                <a:tc>
                  <a:txBody>
                    <a:bodyPr/>
                    <a:lstStyle/>
                    <a:p>
                      <a:pPr indent="457200" algn="ctr" rtl="0">
                        <a:lnSpc>
                          <a:spcPct val="115000"/>
                        </a:lnSpc>
                        <a:spcAft>
                          <a:spcPts val="0"/>
                        </a:spcAft>
                      </a:pPr>
                      <a:r>
                        <a:rPr lang="ar-SA" sz="2400" dirty="0">
                          <a:solidFill>
                            <a:schemeClr val="bg1"/>
                          </a:solidFill>
                          <a:cs typeface="AL-Mohanad" pitchFamily="2" charset="-78"/>
                        </a:rPr>
                        <a:t>التاريخ</a:t>
                      </a:r>
                      <a:endParaRPr lang="en-US" sz="1600" dirty="0">
                        <a:solidFill>
                          <a:schemeClr val="bg1"/>
                        </a:solidFill>
                        <a:latin typeface="Calibri"/>
                        <a:ea typeface="Calibri"/>
                        <a:cs typeface="AL-Mohanad" pitchFamily="2" charset="-78"/>
                      </a:endParaRPr>
                    </a:p>
                  </a:txBody>
                  <a:tcPr marL="6184" marR="6184" marT="0" marB="0" anchor="ctr">
                    <a:solidFill>
                      <a:schemeClr val="accent2"/>
                    </a:solidFill>
                  </a:tcPr>
                </a:tc>
                <a:tc>
                  <a:txBody>
                    <a:bodyPr/>
                    <a:lstStyle/>
                    <a:p>
                      <a:pPr indent="457200" algn="ctr" rtl="0">
                        <a:lnSpc>
                          <a:spcPct val="115000"/>
                        </a:lnSpc>
                        <a:spcAft>
                          <a:spcPts val="0"/>
                        </a:spcAft>
                      </a:pPr>
                      <a:r>
                        <a:rPr lang="ar-SA" sz="2400" dirty="0">
                          <a:solidFill>
                            <a:schemeClr val="bg1"/>
                          </a:solidFill>
                          <a:cs typeface="AL-Mohanad" pitchFamily="2" charset="-78"/>
                        </a:rPr>
                        <a:t>الصف</a:t>
                      </a:r>
                      <a:endParaRPr lang="en-US" sz="1600" dirty="0">
                        <a:solidFill>
                          <a:schemeClr val="bg1"/>
                        </a:solidFill>
                        <a:latin typeface="Calibri"/>
                        <a:ea typeface="Calibri"/>
                        <a:cs typeface="AL-Mohanad" pitchFamily="2" charset="-78"/>
                      </a:endParaRPr>
                    </a:p>
                  </a:txBody>
                  <a:tcPr marL="6184" marR="6184" marT="0" marB="0" anchor="ctr">
                    <a:solidFill>
                      <a:schemeClr val="accent2"/>
                    </a:solidFill>
                  </a:tcPr>
                </a:tc>
                <a:tc>
                  <a:txBody>
                    <a:bodyPr/>
                    <a:lstStyle/>
                    <a:p>
                      <a:pPr indent="53975" algn="ctr" rtl="0">
                        <a:lnSpc>
                          <a:spcPct val="115000"/>
                        </a:lnSpc>
                        <a:spcAft>
                          <a:spcPts val="0"/>
                        </a:spcAft>
                      </a:pPr>
                      <a:r>
                        <a:rPr lang="ar-SA" sz="2400" dirty="0">
                          <a:solidFill>
                            <a:schemeClr val="bg1"/>
                          </a:solidFill>
                          <a:cs typeface="AL-Mohanad" pitchFamily="2" charset="-78"/>
                        </a:rPr>
                        <a:t>الحصة</a:t>
                      </a:r>
                      <a:endParaRPr lang="en-US" sz="1600" dirty="0">
                        <a:solidFill>
                          <a:schemeClr val="bg1"/>
                        </a:solidFill>
                        <a:latin typeface="Calibri"/>
                        <a:ea typeface="Calibri"/>
                        <a:cs typeface="AL-Mohanad" pitchFamily="2" charset="-78"/>
                      </a:endParaRPr>
                    </a:p>
                  </a:txBody>
                  <a:tcPr marL="6184" marR="6184" marT="0" marB="0" anchor="ctr">
                    <a:solidFill>
                      <a:schemeClr val="accent2"/>
                    </a:solidFill>
                  </a:tcPr>
                </a:tc>
              </a:tr>
              <a:tr h="332061">
                <a:tc>
                  <a:txBody>
                    <a:bodyPr/>
                    <a:lstStyle/>
                    <a:p>
                      <a:pPr indent="457200" algn="ctr" rtl="1">
                        <a:lnSpc>
                          <a:spcPct val="115000"/>
                        </a:lnSpc>
                        <a:spcAft>
                          <a:spcPts val="0"/>
                        </a:spcAft>
                      </a:pPr>
                      <a:endParaRPr lang="en-US" sz="1100">
                        <a:latin typeface="Calibri"/>
                        <a:ea typeface="Calibri"/>
                        <a:cs typeface="Arial"/>
                      </a:endParaRPr>
                    </a:p>
                  </a:txBody>
                  <a:tcPr marL="6184" marR="6184" marT="0" marB="0" anchor="ctr"/>
                </a:tc>
                <a:tc>
                  <a:txBody>
                    <a:bodyPr/>
                    <a:lstStyle/>
                    <a:p>
                      <a:pPr indent="457200" algn="ctr" rtl="1">
                        <a:lnSpc>
                          <a:spcPct val="115000"/>
                        </a:lnSpc>
                        <a:spcAft>
                          <a:spcPts val="0"/>
                        </a:spcAft>
                      </a:pPr>
                      <a:endParaRPr lang="en-US" sz="1100">
                        <a:latin typeface="Calibri"/>
                        <a:ea typeface="Calibri"/>
                        <a:cs typeface="Arial"/>
                      </a:endParaRPr>
                    </a:p>
                  </a:txBody>
                  <a:tcPr marL="6184" marR="6184" marT="0" marB="0"/>
                </a:tc>
                <a:tc>
                  <a:txBody>
                    <a:bodyPr/>
                    <a:lstStyle/>
                    <a:p>
                      <a:pPr indent="457200" algn="ctr" rtl="1">
                        <a:lnSpc>
                          <a:spcPct val="115000"/>
                        </a:lnSpc>
                        <a:spcAft>
                          <a:spcPts val="0"/>
                        </a:spcAft>
                      </a:pPr>
                      <a:endParaRPr lang="en-US" sz="1100">
                        <a:latin typeface="Calibri"/>
                        <a:ea typeface="Calibri"/>
                        <a:cs typeface="Arial"/>
                      </a:endParaRPr>
                    </a:p>
                  </a:txBody>
                  <a:tcPr marL="6184" marR="6184" marT="0" marB="0" anchor="ctr"/>
                </a:tc>
                <a:tc>
                  <a:txBody>
                    <a:bodyPr/>
                    <a:lstStyle/>
                    <a:p>
                      <a:pPr indent="457200" algn="ctr" rtl="1">
                        <a:lnSpc>
                          <a:spcPct val="115000"/>
                        </a:lnSpc>
                        <a:spcAft>
                          <a:spcPts val="1000"/>
                        </a:spcAft>
                      </a:pPr>
                      <a:endParaRPr lang="en-US" sz="1100">
                        <a:latin typeface="Calibri"/>
                        <a:ea typeface="Calibri"/>
                        <a:cs typeface="Arial"/>
                      </a:endParaRPr>
                    </a:p>
                  </a:txBody>
                  <a:tcPr marL="6184" marR="6184" marT="0" marB="0" anchor="ctr"/>
                </a:tc>
                <a:tc>
                  <a:txBody>
                    <a:bodyPr/>
                    <a:lstStyle/>
                    <a:p>
                      <a:pPr indent="457200" algn="ctr" rtl="1">
                        <a:lnSpc>
                          <a:spcPct val="115000"/>
                        </a:lnSpc>
                        <a:spcAft>
                          <a:spcPts val="0"/>
                        </a:spcAft>
                      </a:pPr>
                      <a:endParaRPr lang="en-US" sz="1100">
                        <a:latin typeface="Calibri"/>
                        <a:ea typeface="Calibri"/>
                        <a:cs typeface="Arial"/>
                      </a:endParaRPr>
                    </a:p>
                  </a:txBody>
                  <a:tcPr marL="6184" marR="6184" marT="0" marB="0" anchor="ctr"/>
                </a:tc>
                <a:tc>
                  <a:txBody>
                    <a:bodyPr/>
                    <a:lstStyle/>
                    <a:p>
                      <a:pPr indent="457200" algn="ctr" rtl="1">
                        <a:lnSpc>
                          <a:spcPct val="115000"/>
                        </a:lnSpc>
                        <a:spcAft>
                          <a:spcPts val="0"/>
                        </a:spcAft>
                      </a:pPr>
                      <a:endParaRPr lang="en-US" sz="1100">
                        <a:latin typeface="Calibri"/>
                        <a:ea typeface="Calibri"/>
                        <a:cs typeface="Arial"/>
                      </a:endParaRPr>
                    </a:p>
                  </a:txBody>
                  <a:tcPr marL="6184" marR="6184" marT="0" marB="0" anchor="ctr"/>
                </a:tc>
                <a:tc>
                  <a:txBody>
                    <a:bodyPr/>
                    <a:lstStyle/>
                    <a:p>
                      <a:pPr indent="457200" algn="just" rtl="1">
                        <a:lnSpc>
                          <a:spcPct val="115000"/>
                        </a:lnSpc>
                        <a:spcAft>
                          <a:spcPts val="0"/>
                        </a:spcAft>
                      </a:pPr>
                      <a:endParaRPr lang="en-US" sz="1100">
                        <a:latin typeface="Calibri"/>
                        <a:ea typeface="Calibri"/>
                        <a:cs typeface="Arial"/>
                      </a:endParaRPr>
                    </a:p>
                  </a:txBody>
                  <a:tcPr marL="6184" marR="6184" marT="0" marB="0" anchor="ctr"/>
                </a:tc>
              </a:tr>
              <a:tr h="1095054">
                <a:tc rowSpan="2">
                  <a:txBody>
                    <a:bodyPr/>
                    <a:lstStyle/>
                    <a:p>
                      <a:pPr indent="457200" algn="ctr" rtl="0">
                        <a:lnSpc>
                          <a:spcPct val="115000"/>
                        </a:lnSpc>
                        <a:spcAft>
                          <a:spcPts val="1000"/>
                        </a:spcAft>
                      </a:pPr>
                      <a:r>
                        <a:rPr lang="ar-SA" sz="2400" dirty="0"/>
                        <a:t>ثانياً</a:t>
                      </a:r>
                      <a:endParaRPr lang="en-US" sz="1600" dirty="0">
                        <a:latin typeface="Calibri"/>
                        <a:ea typeface="Calibri"/>
                        <a:cs typeface="Arial"/>
                      </a:endParaRPr>
                    </a:p>
                  </a:txBody>
                  <a:tcPr marL="6184" marR="6184" marT="0" marB="0" anchor="ctr"/>
                </a:tc>
                <a:tc gridSpan="2">
                  <a:txBody>
                    <a:bodyPr/>
                    <a:lstStyle/>
                    <a:p>
                      <a:pPr indent="457200" algn="ctr" rtl="0">
                        <a:lnSpc>
                          <a:spcPct val="115000"/>
                        </a:lnSpc>
                        <a:spcAft>
                          <a:spcPts val="0"/>
                        </a:spcAft>
                      </a:pPr>
                      <a:r>
                        <a:rPr lang="ar-SA" sz="2400" dirty="0"/>
                        <a:t>أهداف الدرس</a:t>
                      </a:r>
                      <a:endParaRPr lang="en-US" sz="1600" dirty="0">
                        <a:latin typeface="Calibri"/>
                        <a:ea typeface="Calibri"/>
                        <a:cs typeface="Arial"/>
                      </a:endParaRPr>
                    </a:p>
                  </a:txBody>
                  <a:tcPr marL="6184" marR="6184" marT="0" marB="0" anchor="ctr"/>
                </a:tc>
                <a:tc hMerge="1">
                  <a:txBody>
                    <a:bodyPr/>
                    <a:lstStyle/>
                    <a:p>
                      <a:pPr rtl="1"/>
                      <a:endParaRPr lang="ar-SA"/>
                    </a:p>
                  </a:txBody>
                  <a:tcPr/>
                </a:tc>
                <a:tc gridSpan="2">
                  <a:txBody>
                    <a:bodyPr/>
                    <a:lstStyle/>
                    <a:p>
                      <a:pPr indent="457200" algn="ctr" rtl="0">
                        <a:lnSpc>
                          <a:spcPct val="115000"/>
                        </a:lnSpc>
                        <a:spcAft>
                          <a:spcPts val="0"/>
                        </a:spcAft>
                      </a:pPr>
                      <a:r>
                        <a:rPr lang="ar-SA" sz="2400" dirty="0"/>
                        <a:t>أهداف  المهارة</a:t>
                      </a:r>
                      <a:endParaRPr lang="en-US" sz="1600" dirty="0">
                        <a:latin typeface="Calibri"/>
                        <a:ea typeface="Calibri"/>
                        <a:cs typeface="Arial"/>
                      </a:endParaRPr>
                    </a:p>
                  </a:txBody>
                  <a:tcPr marL="6184" marR="6184" marT="0" marB="0" anchor="ctr"/>
                </a:tc>
                <a:tc hMerge="1">
                  <a:txBody>
                    <a:bodyPr/>
                    <a:lstStyle/>
                    <a:p>
                      <a:pPr rtl="1"/>
                      <a:endParaRPr lang="ar-SA"/>
                    </a:p>
                  </a:txBody>
                  <a:tcPr/>
                </a:tc>
                <a:tc gridSpan="2">
                  <a:txBody>
                    <a:bodyPr/>
                    <a:lstStyle/>
                    <a:p>
                      <a:pPr indent="457200" algn="ctr" rtl="0">
                        <a:lnSpc>
                          <a:spcPct val="115000"/>
                        </a:lnSpc>
                        <a:spcAft>
                          <a:spcPts val="0"/>
                        </a:spcAft>
                        <a:tabLst>
                          <a:tab pos="2418080" algn="l"/>
                          <a:tab pos="4431665" algn="ctr"/>
                        </a:tabLst>
                      </a:pPr>
                      <a:r>
                        <a:rPr lang="ar-SA" sz="2400" dirty="0"/>
                        <a:t>الطرق والمواد المستخدمة</a:t>
                      </a:r>
                      <a:endParaRPr lang="en-US" sz="1600" dirty="0">
                        <a:latin typeface="Calibri"/>
                        <a:ea typeface="Calibri"/>
                        <a:cs typeface="Arial"/>
                      </a:endParaRPr>
                    </a:p>
                  </a:txBody>
                  <a:tcPr marL="6184" marR="6184" marT="0" marB="0" anchor="ctr"/>
                </a:tc>
                <a:tc hMerge="1">
                  <a:txBody>
                    <a:bodyPr/>
                    <a:lstStyle/>
                    <a:p>
                      <a:pPr rtl="1"/>
                      <a:endParaRPr lang="ar-SA"/>
                    </a:p>
                  </a:txBody>
                  <a:tcPr/>
                </a:tc>
              </a:tr>
              <a:tr h="332061">
                <a:tc vMerge="1">
                  <a:txBody>
                    <a:bodyPr/>
                    <a:lstStyle/>
                    <a:p>
                      <a:pPr rtl="1"/>
                      <a:endParaRPr lang="ar-SA"/>
                    </a:p>
                  </a:txBody>
                  <a:tcPr/>
                </a:tc>
                <a:tc gridSpan="2">
                  <a:txBody>
                    <a:bodyPr/>
                    <a:lstStyle/>
                    <a:p>
                      <a:pPr indent="457200" algn="ctr" rtl="1">
                        <a:lnSpc>
                          <a:spcPct val="115000"/>
                        </a:lnSpc>
                        <a:spcAft>
                          <a:spcPts val="0"/>
                        </a:spcAft>
                      </a:pPr>
                      <a:endParaRPr lang="en-US" sz="1100">
                        <a:latin typeface="Calibri"/>
                        <a:ea typeface="Calibri"/>
                        <a:cs typeface="Arial"/>
                      </a:endParaRPr>
                    </a:p>
                  </a:txBody>
                  <a:tcPr marL="6184" marR="6184" marT="0" marB="0"/>
                </a:tc>
                <a:tc hMerge="1">
                  <a:txBody>
                    <a:bodyPr/>
                    <a:lstStyle/>
                    <a:p>
                      <a:pPr rtl="1"/>
                      <a:endParaRPr lang="ar-SA"/>
                    </a:p>
                  </a:txBody>
                  <a:tcPr/>
                </a:tc>
                <a:tc gridSpan="2">
                  <a:txBody>
                    <a:bodyPr/>
                    <a:lstStyle/>
                    <a:p>
                      <a:pPr indent="457200" algn="ctr" rtl="1">
                        <a:lnSpc>
                          <a:spcPct val="115000"/>
                        </a:lnSpc>
                        <a:spcAft>
                          <a:spcPts val="0"/>
                        </a:spcAft>
                      </a:pPr>
                      <a:endParaRPr lang="en-US" sz="1100">
                        <a:latin typeface="Calibri"/>
                        <a:ea typeface="Calibri"/>
                        <a:cs typeface="Arial"/>
                      </a:endParaRPr>
                    </a:p>
                  </a:txBody>
                  <a:tcPr marL="6184" marR="6184" marT="0" marB="0" anchor="ctr"/>
                </a:tc>
                <a:tc hMerge="1">
                  <a:txBody>
                    <a:bodyPr/>
                    <a:lstStyle/>
                    <a:p>
                      <a:pPr rtl="1"/>
                      <a:endParaRPr lang="ar-SA"/>
                    </a:p>
                  </a:txBody>
                  <a:tcPr/>
                </a:tc>
                <a:tc gridSpan="2">
                  <a:txBody>
                    <a:bodyPr/>
                    <a:lstStyle/>
                    <a:p>
                      <a:pPr indent="457200" algn="ctr" rtl="1">
                        <a:lnSpc>
                          <a:spcPct val="115000"/>
                        </a:lnSpc>
                        <a:spcAft>
                          <a:spcPts val="0"/>
                        </a:spcAft>
                      </a:pPr>
                      <a:endParaRPr lang="en-US" sz="1100" dirty="0">
                        <a:latin typeface="Calibri"/>
                        <a:ea typeface="Calibri"/>
                        <a:cs typeface="Arial"/>
                      </a:endParaRPr>
                    </a:p>
                  </a:txBody>
                  <a:tcPr marL="6184" marR="6184" marT="0" marB="0" anchor="ctr"/>
                </a:tc>
                <a:tc hMerge="1">
                  <a:txBody>
                    <a:bodyPr/>
                    <a:lstStyle/>
                    <a:p>
                      <a:pPr rtl="1"/>
                      <a:endParaRPr lang="ar-SA"/>
                    </a:p>
                  </a:txBody>
                  <a:tcPr/>
                </a:tc>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3643306" y="2430844"/>
            <a:ext cx="5143536"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ar-SA" sz="4800" b="0" i="0" u="none" strike="noStrike" cap="none" normalizeH="0" baseline="0" dirty="0" smtClean="0">
                <a:ln>
                  <a:noFill/>
                </a:ln>
                <a:solidFill>
                  <a:schemeClr val="tx1"/>
                </a:solidFill>
                <a:effectLst/>
                <a:latin typeface="mohammad bold art 1"/>
                <a:ea typeface="Calibri" pitchFamily="34" charset="0"/>
                <a:cs typeface="AL-Mohanad" pitchFamily="2" charset="-78"/>
              </a:rPr>
              <a:t>الوحدة التدريبية الثانية</a:t>
            </a:r>
            <a:endParaRPr kumimoji="0" lang="en-US" sz="1600" b="0" i="0" u="none" strike="noStrike" cap="none" normalizeH="0" baseline="0" dirty="0" smtClean="0">
              <a:ln>
                <a:noFill/>
              </a:ln>
              <a:solidFill>
                <a:schemeClr val="tx1"/>
              </a:solidFill>
              <a:effectLst/>
              <a:latin typeface="Arial" pitchFamily="34" charset="0"/>
              <a:cs typeface="AL-Mohanad" pitchFamily="2" charset="-78"/>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ar-SA" sz="4800" b="0" i="0" u="none" strike="noStrike" cap="none" normalizeH="0" baseline="0" dirty="0" smtClean="0">
                <a:ln>
                  <a:noFill/>
                </a:ln>
                <a:solidFill>
                  <a:srgbClr val="76923C"/>
                </a:solidFill>
                <a:effectLst/>
                <a:latin typeface="mohammad bold art 1"/>
                <a:ea typeface="Calibri" pitchFamily="34" charset="0"/>
                <a:cs typeface="AL-Mohanad" pitchFamily="2" charset="-78"/>
              </a:rPr>
              <a:t>تطبيقات الدمج</a:t>
            </a:r>
            <a:endParaRPr kumimoji="0" lang="en-US" sz="4400" b="0" i="0" u="none" strike="noStrike" cap="none" normalizeH="0" baseline="0" dirty="0" smtClean="0">
              <a:ln>
                <a:noFill/>
              </a:ln>
              <a:solidFill>
                <a:schemeClr val="tx1"/>
              </a:solidFill>
              <a:effectLst/>
              <a:latin typeface="Arial" pitchFamily="34" charset="0"/>
              <a:cs typeface="AL-Mohanad" pitchFamily="2" charset="-78"/>
            </a:endParaRPr>
          </a:p>
        </p:txBody>
      </p:sp>
      <p:pic>
        <p:nvPicPr>
          <p:cNvPr id="5" name="صورة 4" descr="https://encrypted-tbn1.gstatic.com/images?q=tbn:ANd9GcSv5UzXWQKmpfZL_WqaFVvig5jmTZwKEfM0lMXDlM0pi-lYvDuZ">
            <a:hlinkClick r:id="rId2"/>
          </p:cNvPr>
          <p:cNvPicPr/>
          <p:nvPr/>
        </p:nvPicPr>
        <p:blipFill>
          <a:blip r:embed="rId3" cstate="print">
            <a:clrChange>
              <a:clrFrom>
                <a:srgbClr val="FFFFFF"/>
              </a:clrFrom>
              <a:clrTo>
                <a:srgbClr val="FFFFFF">
                  <a:alpha val="0"/>
                </a:srgbClr>
              </a:clrTo>
            </a:clrChange>
          </a:blip>
          <a:srcRect/>
          <a:stretch>
            <a:fillRect/>
          </a:stretch>
        </p:blipFill>
        <p:spPr bwMode="auto">
          <a:xfrm>
            <a:off x="500034" y="1643050"/>
            <a:ext cx="3429024" cy="4071966"/>
          </a:xfrm>
          <a:prstGeom prst="rect">
            <a:avLst/>
          </a:prstGeom>
          <a:noFill/>
          <a:ln w="9525">
            <a:noFill/>
            <a:miter lim="800000"/>
            <a:headEnd/>
            <a:tailEnd/>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500034" y="428604"/>
          <a:ext cx="8286808" cy="765908"/>
        </p:xfrm>
        <a:graphic>
          <a:graphicData uri="http://schemas.openxmlformats.org/drawingml/2006/table">
            <a:tbl>
              <a:tblPr rtl="1"/>
              <a:tblGrid>
                <a:gridCol w="1911547"/>
                <a:gridCol w="4781876"/>
                <a:gridCol w="1593385"/>
              </a:tblGrid>
              <a:tr h="765908">
                <a:tc>
                  <a:txBody>
                    <a:bodyPr/>
                    <a:lstStyle/>
                    <a:p>
                      <a:pPr indent="107950" algn="ctr" rtl="1">
                        <a:lnSpc>
                          <a:spcPct val="115000"/>
                        </a:lnSpc>
                        <a:spcBef>
                          <a:spcPts val="1200"/>
                        </a:spcBef>
                        <a:spcAft>
                          <a:spcPts val="0"/>
                        </a:spcAft>
                      </a:pPr>
                      <a:r>
                        <a:rPr lang="ar-SA" sz="2800" b="1" dirty="0" smtClean="0">
                          <a:solidFill>
                            <a:srgbClr val="76923C"/>
                          </a:solidFill>
                          <a:latin typeface="Calibri"/>
                          <a:ea typeface="Calibri"/>
                          <a:cs typeface="Traditional Arabic"/>
                        </a:rPr>
                        <a:t>الوحدة </a:t>
                      </a:r>
                      <a:r>
                        <a:rPr lang="ar-SA" sz="2800" b="1" dirty="0">
                          <a:solidFill>
                            <a:srgbClr val="76923C"/>
                          </a:solidFill>
                          <a:latin typeface="Calibri"/>
                          <a:ea typeface="Calibri"/>
                          <a:cs typeface="Traditional Arabic"/>
                        </a:rPr>
                        <a:t>الثانية</a:t>
                      </a:r>
                      <a:endParaRPr lang="en-US" sz="1800" dirty="0">
                        <a:latin typeface="Calibri"/>
                        <a:ea typeface="Calibri"/>
                        <a:cs typeface="Arial"/>
                      </a:endParaRPr>
                    </a:p>
                  </a:txBody>
                  <a:tcPr marL="68317" marR="68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indent="107950" algn="ctr" rtl="1">
                        <a:lnSpc>
                          <a:spcPct val="115000"/>
                        </a:lnSpc>
                        <a:spcBef>
                          <a:spcPts val="1200"/>
                        </a:spcBef>
                        <a:spcAft>
                          <a:spcPts val="0"/>
                        </a:spcAft>
                      </a:pPr>
                      <a:r>
                        <a:rPr lang="ar-SA" sz="2800" b="1" dirty="0" smtClean="0">
                          <a:solidFill>
                            <a:srgbClr val="76923C"/>
                          </a:solidFill>
                          <a:latin typeface="Calibri"/>
                          <a:ea typeface="Calibri"/>
                          <a:cs typeface="Traditional Arabic"/>
                        </a:rPr>
                        <a:t>تطبيقات </a:t>
                      </a:r>
                      <a:r>
                        <a:rPr lang="ar-SA" sz="2800" b="1" dirty="0">
                          <a:solidFill>
                            <a:srgbClr val="76923C"/>
                          </a:solidFill>
                          <a:latin typeface="Calibri"/>
                          <a:ea typeface="Calibri"/>
                          <a:cs typeface="Traditional Arabic"/>
                        </a:rPr>
                        <a:t>الدمج</a:t>
                      </a:r>
                      <a:endParaRPr lang="en-US" sz="1800" dirty="0">
                        <a:latin typeface="Calibri"/>
                        <a:ea typeface="Calibri"/>
                        <a:cs typeface="Arial"/>
                      </a:endParaRPr>
                    </a:p>
                  </a:txBody>
                  <a:tcPr marL="68317" marR="68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indent="107950" algn="ctr" rtl="1">
                        <a:lnSpc>
                          <a:spcPct val="115000"/>
                        </a:lnSpc>
                        <a:spcBef>
                          <a:spcPts val="1200"/>
                        </a:spcBef>
                        <a:spcAft>
                          <a:spcPts val="0"/>
                        </a:spcAft>
                      </a:pPr>
                      <a:r>
                        <a:rPr lang="ar-SA" sz="2800" b="1" dirty="0">
                          <a:solidFill>
                            <a:srgbClr val="76923C"/>
                          </a:solidFill>
                          <a:latin typeface="Calibri"/>
                          <a:ea typeface="Calibri"/>
                          <a:cs typeface="Traditional Arabic"/>
                        </a:rPr>
                        <a:t>240 دقيقة</a:t>
                      </a:r>
                      <a:endParaRPr lang="en-US" sz="1800" dirty="0">
                        <a:latin typeface="Calibri"/>
                        <a:ea typeface="Calibri"/>
                        <a:cs typeface="Arial"/>
                      </a:endParaRPr>
                    </a:p>
                  </a:txBody>
                  <a:tcPr marL="68317" marR="68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sp>
        <p:nvSpPr>
          <p:cNvPr id="8193" name="Rectangle 1"/>
          <p:cNvSpPr>
            <a:spLocks noChangeArrowheads="1"/>
          </p:cNvSpPr>
          <p:nvPr/>
        </p:nvSpPr>
        <p:spPr bwMode="auto">
          <a:xfrm>
            <a:off x="2143108" y="1357298"/>
            <a:ext cx="6715108"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07950" algn="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76923C"/>
                </a:solidFill>
                <a:effectLst/>
                <a:latin typeface="Traditional Arabic" pitchFamily="18" charset="-78"/>
                <a:ea typeface="Calibri" pitchFamily="34" charset="0"/>
                <a:cs typeface="Traditional Arabic" pitchFamily="18" charset="-78"/>
              </a:rPr>
              <a:t>الهدف العام للوحدة:</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107950" algn="r" defTabSz="914400" rtl="1"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smtClean="0">
                <a:ln>
                  <a:noFill/>
                </a:ln>
                <a:solidFill>
                  <a:srgbClr val="000000"/>
                </a:solidFill>
                <a:effectLst/>
                <a:latin typeface="Traditional Arabic" pitchFamily="18" charset="-78"/>
                <a:ea typeface="Calibri" pitchFamily="34" charset="0"/>
                <a:cs typeface="Traditional Arabic" pitchFamily="18" charset="-78"/>
              </a:rPr>
              <a:t>تمكين المشاركين من تطبيق دمج مهارات التفكير في التدريس. </a:t>
            </a:r>
            <a:endParaRPr kumimoji="0" lang="ar-SA" sz="36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جدول 6"/>
          <p:cNvGraphicFramePr>
            <a:graphicFrameLocks noGrp="1"/>
          </p:cNvGraphicFramePr>
          <p:nvPr/>
        </p:nvGraphicFramePr>
        <p:xfrm>
          <a:off x="357158" y="2500306"/>
          <a:ext cx="8501122" cy="560832"/>
        </p:xfrm>
        <a:graphic>
          <a:graphicData uri="http://schemas.openxmlformats.org/drawingml/2006/table">
            <a:tbl>
              <a:tblPr rtl="1"/>
              <a:tblGrid>
                <a:gridCol w="2311897"/>
                <a:gridCol w="4255325"/>
                <a:gridCol w="1933900"/>
              </a:tblGrid>
              <a:tr h="0">
                <a:tc>
                  <a:txBody>
                    <a:bodyPr/>
                    <a:lstStyle/>
                    <a:p>
                      <a:pPr indent="457200" algn="ctr" rtl="1">
                        <a:lnSpc>
                          <a:spcPct val="115000"/>
                        </a:lnSpc>
                        <a:spcBef>
                          <a:spcPts val="1200"/>
                        </a:spcBef>
                        <a:spcAft>
                          <a:spcPts val="1000"/>
                        </a:spcAft>
                      </a:pPr>
                      <a:r>
                        <a:rPr lang="ar-SA" sz="3200" b="1" dirty="0">
                          <a:solidFill>
                            <a:schemeClr val="bg1"/>
                          </a:solidFill>
                          <a:latin typeface="Times New Roman"/>
                          <a:ea typeface="Times New Roman"/>
                          <a:cs typeface="Traditional Arabic"/>
                        </a:rPr>
                        <a:t>الجلسة الأولى</a:t>
                      </a:r>
                      <a:endParaRPr lang="en-US" sz="2000" dirty="0">
                        <a:solidFill>
                          <a:schemeClr val="bg1"/>
                        </a:solidFill>
                        <a:latin typeface="Calibri"/>
                        <a:ea typeface="Calibri"/>
                        <a:cs typeface="Arial"/>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indent="457200" algn="ctr" rtl="1">
                        <a:lnSpc>
                          <a:spcPct val="115000"/>
                        </a:lnSpc>
                        <a:spcBef>
                          <a:spcPts val="1200"/>
                        </a:spcBef>
                        <a:spcAft>
                          <a:spcPts val="1000"/>
                        </a:spcAft>
                      </a:pPr>
                      <a:r>
                        <a:rPr lang="ar-SA" sz="3200" b="1" dirty="0">
                          <a:solidFill>
                            <a:schemeClr val="bg1"/>
                          </a:solidFill>
                          <a:latin typeface="Arial"/>
                          <a:ea typeface="Calibri"/>
                          <a:cs typeface="Traditional Arabic"/>
                        </a:rPr>
                        <a:t>المنظمات البيانية</a:t>
                      </a:r>
                      <a:endParaRPr lang="en-US" sz="2000" dirty="0">
                        <a:solidFill>
                          <a:schemeClr val="bg1"/>
                        </a:solidFill>
                        <a:latin typeface="Calibri"/>
                        <a:ea typeface="Calibri"/>
                        <a:cs typeface="Arial"/>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indent="457200" algn="ctr" rtl="1">
                        <a:lnSpc>
                          <a:spcPct val="115000"/>
                        </a:lnSpc>
                        <a:spcBef>
                          <a:spcPts val="1200"/>
                        </a:spcBef>
                        <a:spcAft>
                          <a:spcPts val="1000"/>
                        </a:spcAft>
                      </a:pPr>
                      <a:r>
                        <a:rPr lang="ar-SA" sz="3200" b="1" dirty="0">
                          <a:solidFill>
                            <a:schemeClr val="bg1"/>
                          </a:solidFill>
                          <a:latin typeface="Times New Roman"/>
                          <a:ea typeface="Times New Roman"/>
                          <a:cs typeface="Traditional Arabic"/>
                        </a:rPr>
                        <a:t>120 </a:t>
                      </a:r>
                      <a:r>
                        <a:rPr lang="ar-SA" sz="3200" b="1" dirty="0" err="1">
                          <a:solidFill>
                            <a:schemeClr val="bg1"/>
                          </a:solidFill>
                          <a:latin typeface="Times New Roman"/>
                          <a:ea typeface="Times New Roman"/>
                          <a:cs typeface="Traditional Arabic"/>
                        </a:rPr>
                        <a:t>د</a:t>
                      </a:r>
                      <a:endParaRPr lang="en-US" sz="2000" dirty="0">
                        <a:solidFill>
                          <a:schemeClr val="bg1"/>
                        </a:solidFill>
                        <a:latin typeface="Calibri"/>
                        <a:ea typeface="Calibri"/>
                        <a:cs typeface="Arial"/>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bl>
          </a:graphicData>
        </a:graphic>
      </p:graphicFrame>
      <p:sp>
        <p:nvSpPr>
          <p:cNvPr id="8194" name="Rectangle 2"/>
          <p:cNvSpPr>
            <a:spLocks noChangeArrowheads="1"/>
          </p:cNvSpPr>
          <p:nvPr/>
        </p:nvSpPr>
        <p:spPr bwMode="auto">
          <a:xfrm>
            <a:off x="4429124" y="3357562"/>
            <a:ext cx="450053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r" defTabSz="914400" rtl="1" eaLnBrk="1" fontAlgn="base" latinLnBrk="0" hangingPunct="1">
              <a:lnSpc>
                <a:spcPct val="100000"/>
              </a:lnSpc>
              <a:spcBef>
                <a:spcPct val="0"/>
              </a:spcBef>
              <a:spcAft>
                <a:spcPct val="0"/>
              </a:spcAft>
              <a:buClrTx/>
              <a:buSzTx/>
              <a:buFontTx/>
              <a:buNone/>
              <a:tabLst/>
            </a:pPr>
            <a:r>
              <a:rPr kumimoji="0" lang="ar-SA" sz="3600" b="1" i="0" u="none" strike="noStrike" cap="none" normalizeH="0" baseline="0" dirty="0" smtClean="0">
                <a:ln>
                  <a:noFill/>
                </a:ln>
                <a:solidFill>
                  <a:srgbClr val="FF0000"/>
                </a:solidFill>
                <a:effectLst/>
                <a:latin typeface="Traditional Arabic" pitchFamily="18" charset="-78"/>
                <a:ea typeface="Calibri" pitchFamily="34" charset="0"/>
                <a:cs typeface="Traditional Arabic" pitchFamily="18" charset="-78"/>
              </a:rPr>
              <a:t>أهداف الجلسة:</a:t>
            </a:r>
            <a:endParaRPr kumimoji="0" lang="en-US" sz="1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يتوقع من المتدرب في نهاية الجلسة أن:</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320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يحدد الصعوبات التي تواجه المعلم أثناء تطبيق طريقة دمج مهارات التفكير.</a:t>
            </a:r>
            <a:endParaRPr kumimoji="0" lang="en-US" sz="120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320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يطبق مهارات التفكير باستخدام المنظمات البيانية.</a:t>
            </a:r>
            <a:endParaRPr kumimoji="0" lang="ar-SA" sz="3600" i="0" u="none" strike="noStrike" cap="none" normalizeH="0" baseline="0" dirty="0" smtClean="0">
              <a:ln>
                <a:noFill/>
              </a:ln>
              <a:solidFill>
                <a:schemeClr val="tx1"/>
              </a:solidFill>
              <a:effectLst/>
              <a:latin typeface="Arial" pitchFamily="34" charset="0"/>
              <a:cs typeface="Arial" pitchFamily="34" charset="0"/>
            </a:endParaRPr>
          </a:p>
        </p:txBody>
      </p:sp>
      <p:sp>
        <p:nvSpPr>
          <p:cNvPr id="8195" name="Rectangle 3"/>
          <p:cNvSpPr>
            <a:spLocks noChangeArrowheads="1"/>
          </p:cNvSpPr>
          <p:nvPr/>
        </p:nvSpPr>
        <p:spPr bwMode="auto">
          <a:xfrm>
            <a:off x="214282" y="3357562"/>
            <a:ext cx="4357718" cy="2923877"/>
          </a:xfrm>
          <a:prstGeom prst="rect">
            <a:avLst/>
          </a:prstGeom>
          <a:solidFill>
            <a:schemeClr val="accent2">
              <a:lumMod val="40000"/>
              <a:lumOff val="6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1" eaLnBrk="1" fontAlgn="base" latinLnBrk="0" hangingPunct="1">
              <a:lnSpc>
                <a:spcPct val="100000"/>
              </a:lnSpc>
              <a:spcBef>
                <a:spcPct val="0"/>
              </a:spcBef>
              <a:spcAft>
                <a:spcPct val="0"/>
              </a:spcAft>
              <a:buClrTx/>
              <a:buSzTx/>
              <a:buFontTx/>
              <a:buNone/>
              <a:tabLst/>
            </a:pPr>
            <a:r>
              <a:rPr kumimoji="0" lang="ar-SA" sz="3600" b="1" i="0" u="none" strike="noStrike" cap="none" normalizeH="0" baseline="0" dirty="0" smtClean="0">
                <a:ln>
                  <a:noFill/>
                </a:ln>
                <a:solidFill>
                  <a:srgbClr val="FF0000"/>
                </a:solidFill>
                <a:effectLst/>
                <a:latin typeface="Traditional Arabic" pitchFamily="18" charset="-78"/>
                <a:ea typeface="Calibri" pitchFamily="34" charset="0"/>
                <a:cs typeface="Traditional Arabic" pitchFamily="18" charset="-78"/>
              </a:rPr>
              <a:t>موضوعات الجلسة :</a:t>
            </a:r>
            <a:endParaRPr kumimoji="0" lang="en-US" sz="1400" b="0" i="0" u="none" strike="noStrike" cap="none" normalizeH="0" baseline="0" dirty="0" smtClean="0">
              <a:ln>
                <a:noFill/>
              </a:ln>
              <a:solidFill>
                <a:srgbClr val="FF0000"/>
              </a:solidFill>
              <a:effectLst/>
              <a:latin typeface="Arial" pitchFamily="34" charset="0"/>
              <a:cs typeface="Arial" pitchFamily="34" charset="0"/>
            </a:endParaRPr>
          </a:p>
          <a:p>
            <a:pPr marL="0" marR="0" lvl="0" indent="457200" algn="just" defTabSz="914400" rtl="1" eaLnBrk="0" fontAlgn="base" latinLnBrk="0" hangingPunct="0">
              <a:lnSpc>
                <a:spcPct val="100000"/>
              </a:lnSpc>
              <a:spcBef>
                <a:spcPct val="0"/>
              </a:spcBef>
              <a:spcAft>
                <a:spcPct val="0"/>
              </a:spcAft>
              <a:buClrTx/>
              <a:buSzTx/>
              <a:buFontTx/>
              <a:buChar char="•"/>
              <a:tabLst/>
            </a:pP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الصعوبات التي تواجه المعلم أثناء تطبيق طريقة دمج مهارات التفكير.</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1" eaLnBrk="0" fontAlgn="base" latinLnBrk="0" hangingPunct="0">
              <a:lnSpc>
                <a:spcPct val="100000"/>
              </a:lnSpc>
              <a:spcBef>
                <a:spcPct val="0"/>
              </a:spcBef>
              <a:spcAft>
                <a:spcPct val="0"/>
              </a:spcAft>
              <a:buClrTx/>
              <a:buSzTx/>
              <a:buFontTx/>
              <a:buChar char="•"/>
              <a:tabLst/>
            </a:pP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المنظمات البيانية.</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285720" y="214291"/>
          <a:ext cx="8643998" cy="1472184"/>
        </p:xfrm>
        <a:graphic>
          <a:graphicData uri="http://schemas.openxmlformats.org/drawingml/2006/table">
            <a:tbl>
              <a:tblPr rtl="1"/>
              <a:tblGrid>
                <a:gridCol w="2056177"/>
                <a:gridCol w="6587821"/>
              </a:tblGrid>
              <a:tr h="374277">
                <a:tc>
                  <a:txBody>
                    <a:bodyPr/>
                    <a:lstStyle/>
                    <a:p>
                      <a:pPr indent="457200" algn="ctr" rtl="1">
                        <a:lnSpc>
                          <a:spcPct val="115000"/>
                        </a:lnSpc>
                        <a:spcAft>
                          <a:spcPts val="0"/>
                        </a:spcAft>
                      </a:pPr>
                      <a:r>
                        <a:rPr lang="ar-SA" sz="2800" b="1" dirty="0">
                          <a:solidFill>
                            <a:srgbClr val="FFFFFF"/>
                          </a:solidFill>
                          <a:latin typeface="Times New Roman"/>
                          <a:ea typeface="Calibri"/>
                          <a:cs typeface="Traditional Arabic"/>
                        </a:rPr>
                        <a:t>رقم النشاط</a:t>
                      </a:r>
                      <a:endParaRPr lang="en-US" sz="18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c>
                  <a:txBody>
                    <a:bodyPr/>
                    <a:lstStyle/>
                    <a:p>
                      <a:pPr indent="159385" algn="just" rtl="1">
                        <a:lnSpc>
                          <a:spcPct val="115000"/>
                        </a:lnSpc>
                        <a:spcAft>
                          <a:spcPts val="0"/>
                        </a:spcAft>
                      </a:pPr>
                      <a:r>
                        <a:rPr lang="ar-SA" sz="2800" b="1" dirty="0" smtClean="0">
                          <a:solidFill>
                            <a:srgbClr val="FFFFFF"/>
                          </a:solidFill>
                          <a:latin typeface="Times New Roman"/>
                          <a:ea typeface="Calibri"/>
                          <a:cs typeface="Traditional Arabic"/>
                        </a:rPr>
                        <a:t>(1/1/2)</a:t>
                      </a:r>
                      <a:endParaRPr lang="en-US" sz="18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r>
              <a:tr h="379758">
                <a:tc>
                  <a:txBody>
                    <a:bodyPr/>
                    <a:lstStyle/>
                    <a:p>
                      <a:pPr indent="457200" algn="ctr" rtl="1">
                        <a:lnSpc>
                          <a:spcPct val="115000"/>
                        </a:lnSpc>
                        <a:spcAft>
                          <a:spcPts val="0"/>
                        </a:spcAft>
                      </a:pPr>
                      <a:r>
                        <a:rPr lang="ar-SA" sz="2800" b="1">
                          <a:solidFill>
                            <a:srgbClr val="FFFFFF"/>
                          </a:solidFill>
                          <a:latin typeface="Times New Roman"/>
                          <a:ea typeface="Calibri"/>
                          <a:cs typeface="Traditional Arabic"/>
                        </a:rPr>
                        <a:t>العنوان</a:t>
                      </a:r>
                      <a:endParaRPr lang="en-US" sz="180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457200" algn="just" rtl="1">
                        <a:lnSpc>
                          <a:spcPct val="115000"/>
                        </a:lnSpc>
                        <a:spcAft>
                          <a:spcPts val="0"/>
                        </a:spcAft>
                      </a:pPr>
                      <a:r>
                        <a:rPr lang="ar-SA" sz="2800">
                          <a:latin typeface="Times New Roman"/>
                          <a:ea typeface="Calibri"/>
                          <a:cs typeface="Traditional Arabic"/>
                        </a:rPr>
                        <a:t>الصعوبات التي تواجه المعلم عند تطبيق طريقة دمج مهارات التفكير</a:t>
                      </a:r>
                      <a:endParaRPr lang="en-US" sz="180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379758">
                <a:tc>
                  <a:txBody>
                    <a:bodyPr/>
                    <a:lstStyle/>
                    <a:p>
                      <a:pPr indent="457200" algn="ctr" rtl="1">
                        <a:lnSpc>
                          <a:spcPct val="115000"/>
                        </a:lnSpc>
                        <a:spcAft>
                          <a:spcPts val="0"/>
                        </a:spcAft>
                      </a:pPr>
                      <a:r>
                        <a:rPr lang="ar-SA" sz="2800" b="1" dirty="0">
                          <a:solidFill>
                            <a:srgbClr val="FFFFFF"/>
                          </a:solidFill>
                          <a:latin typeface="Times New Roman"/>
                          <a:ea typeface="Calibri"/>
                          <a:cs typeface="Traditional Arabic"/>
                        </a:rPr>
                        <a:t>الزمن</a:t>
                      </a:r>
                      <a:endParaRPr lang="en-US" sz="18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114935" algn="just" rtl="1">
                        <a:lnSpc>
                          <a:spcPct val="115000"/>
                        </a:lnSpc>
                        <a:spcAft>
                          <a:spcPts val="0"/>
                        </a:spcAft>
                      </a:pPr>
                      <a:r>
                        <a:rPr lang="ar-SA" sz="2800" dirty="0">
                          <a:latin typeface="Times New Roman"/>
                          <a:ea typeface="Calibri"/>
                          <a:cs typeface="Traditional Arabic"/>
                        </a:rPr>
                        <a:t>20 </a:t>
                      </a:r>
                      <a:r>
                        <a:rPr lang="ar-SA" sz="2800" dirty="0" err="1">
                          <a:latin typeface="Times New Roman"/>
                          <a:ea typeface="Calibri"/>
                          <a:cs typeface="Traditional Arabic"/>
                        </a:rPr>
                        <a:t>د</a:t>
                      </a:r>
                      <a:endParaRPr lang="en-US" sz="1800" dirty="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bl>
          </a:graphicData>
        </a:graphic>
      </p:graphicFrame>
      <p:graphicFrame>
        <p:nvGraphicFramePr>
          <p:cNvPr id="5" name="جدول 4"/>
          <p:cNvGraphicFramePr>
            <a:graphicFrameLocks noGrp="1"/>
          </p:cNvGraphicFramePr>
          <p:nvPr/>
        </p:nvGraphicFramePr>
        <p:xfrm>
          <a:off x="428596" y="4429132"/>
          <a:ext cx="8429684" cy="1571637"/>
        </p:xfrm>
        <a:graphic>
          <a:graphicData uri="http://schemas.openxmlformats.org/drawingml/2006/table">
            <a:tbl>
              <a:tblPr rtl="1"/>
              <a:tblGrid>
                <a:gridCol w="4094442"/>
                <a:gridCol w="4335242"/>
              </a:tblGrid>
              <a:tr h="523879">
                <a:tc>
                  <a:txBody>
                    <a:bodyPr/>
                    <a:lstStyle/>
                    <a:p>
                      <a:pPr indent="457200" algn="ctr" rtl="1">
                        <a:lnSpc>
                          <a:spcPct val="115000"/>
                        </a:lnSpc>
                        <a:spcAft>
                          <a:spcPts val="1000"/>
                        </a:spcAft>
                      </a:pPr>
                      <a:r>
                        <a:rPr lang="ar-SA" sz="2400" b="1" dirty="0">
                          <a:solidFill>
                            <a:schemeClr val="bg1"/>
                          </a:solidFill>
                          <a:latin typeface="Times New Roman"/>
                          <a:ea typeface="Times New Roman"/>
                          <a:cs typeface="AL-Mohanad" pitchFamily="2" charset="-78"/>
                        </a:rPr>
                        <a:t>السؤال</a:t>
                      </a:r>
                      <a:endParaRPr lang="en-US" sz="1800" dirty="0">
                        <a:solidFill>
                          <a:schemeClr val="bg1"/>
                        </a:solidFill>
                        <a:latin typeface="Calibri"/>
                        <a:ea typeface="Calibri"/>
                        <a:cs typeface="AL-Mohanad" pitchFamily="2" charset="-78"/>
                      </a:endParaRPr>
                    </a:p>
                  </a:txBody>
                  <a:tcPr marL="6132" marR="6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indent="457200" algn="ctr" rtl="1">
                        <a:lnSpc>
                          <a:spcPct val="115000"/>
                        </a:lnSpc>
                        <a:spcAft>
                          <a:spcPts val="1000"/>
                        </a:spcAft>
                      </a:pPr>
                      <a:r>
                        <a:rPr lang="ar-SA" sz="2400" b="1" dirty="0">
                          <a:solidFill>
                            <a:schemeClr val="bg1"/>
                          </a:solidFill>
                          <a:latin typeface="Times New Roman"/>
                          <a:ea typeface="Times New Roman"/>
                          <a:cs typeface="AL-Mohanad" pitchFamily="2" charset="-78"/>
                        </a:rPr>
                        <a:t>الإجابة</a:t>
                      </a:r>
                      <a:endParaRPr lang="en-US" sz="1800" dirty="0">
                        <a:solidFill>
                          <a:schemeClr val="bg1"/>
                        </a:solidFill>
                        <a:latin typeface="Calibri"/>
                        <a:ea typeface="Calibri"/>
                        <a:cs typeface="AL-Mohanad" pitchFamily="2" charset="-78"/>
                      </a:endParaRPr>
                    </a:p>
                  </a:txBody>
                  <a:tcPr marL="6132" marR="6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r h="523879">
                <a:tc>
                  <a:txBody>
                    <a:bodyPr/>
                    <a:lstStyle/>
                    <a:p>
                      <a:pPr indent="457200" algn="r" rtl="1">
                        <a:lnSpc>
                          <a:spcPct val="115000"/>
                        </a:lnSpc>
                        <a:spcAft>
                          <a:spcPts val="1000"/>
                        </a:spcAft>
                      </a:pPr>
                      <a:r>
                        <a:rPr lang="ar-SA" sz="2400" dirty="0">
                          <a:latin typeface="Times New Roman"/>
                          <a:ea typeface="Times New Roman"/>
                          <a:cs typeface="Traditional Arabic"/>
                        </a:rPr>
                        <a:t>هل يمكن تطبيق الدمج في جميع الدروس؟</a:t>
                      </a:r>
                      <a:endParaRPr lang="en-US" sz="1800" dirty="0">
                        <a:latin typeface="Calibri"/>
                        <a:ea typeface="Calibri"/>
                        <a:cs typeface="Arial"/>
                      </a:endParaRPr>
                    </a:p>
                  </a:txBody>
                  <a:tcPr marL="6132" marR="6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ctr" rtl="1">
                        <a:lnSpc>
                          <a:spcPct val="115000"/>
                        </a:lnSpc>
                        <a:spcAft>
                          <a:spcPts val="1000"/>
                        </a:spcAft>
                      </a:pPr>
                      <a:endParaRPr lang="ar-SA" sz="1500" dirty="0">
                        <a:latin typeface="Times New Roman"/>
                        <a:ea typeface="Times New Roman"/>
                        <a:cs typeface="Traditional Arabic"/>
                      </a:endParaRPr>
                    </a:p>
                  </a:txBody>
                  <a:tcPr marL="6132" marR="6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3879">
                <a:tc>
                  <a:txBody>
                    <a:bodyPr/>
                    <a:lstStyle/>
                    <a:p>
                      <a:pPr indent="457200" algn="ctr" rtl="1">
                        <a:lnSpc>
                          <a:spcPct val="115000"/>
                        </a:lnSpc>
                        <a:spcAft>
                          <a:spcPts val="1000"/>
                        </a:spcAft>
                      </a:pPr>
                      <a:endParaRPr lang="ar-SA" sz="1500" dirty="0">
                        <a:latin typeface="Times New Roman"/>
                        <a:ea typeface="Times New Roman"/>
                        <a:cs typeface="Traditional Arabic"/>
                      </a:endParaRPr>
                    </a:p>
                  </a:txBody>
                  <a:tcPr marL="6132" marR="6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ctr" rtl="1">
                        <a:lnSpc>
                          <a:spcPct val="115000"/>
                        </a:lnSpc>
                        <a:spcAft>
                          <a:spcPts val="1000"/>
                        </a:spcAft>
                      </a:pPr>
                      <a:endParaRPr lang="ar-SA" sz="1500" dirty="0">
                        <a:latin typeface="Times New Roman"/>
                        <a:ea typeface="Times New Roman"/>
                        <a:cs typeface="Traditional Arabic"/>
                      </a:endParaRPr>
                    </a:p>
                  </a:txBody>
                  <a:tcPr marL="6132" marR="6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169" name="Rectangle 1"/>
          <p:cNvSpPr>
            <a:spLocks noChangeArrowheads="1"/>
          </p:cNvSpPr>
          <p:nvPr/>
        </p:nvSpPr>
        <p:spPr bwMode="auto">
          <a:xfrm>
            <a:off x="357158" y="2000240"/>
            <a:ext cx="8572496" cy="26161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1" eaLnBrk="1" fontAlgn="base" latinLnBrk="0" hangingPunct="1">
              <a:lnSpc>
                <a:spcPct val="100000"/>
              </a:lnSpc>
              <a:spcBef>
                <a:spcPct val="0"/>
              </a:spcBef>
              <a:spcAft>
                <a:spcPct val="0"/>
              </a:spcAft>
              <a:buClrTx/>
              <a:buSzTx/>
              <a:buFont typeface="Wingdings" pitchFamily="2" charset="2"/>
              <a:buChar char=""/>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أفكر بمفردي في أبرز الصعوبات التي يمكن أن تواجه المعلمين عند تنفيذ أنشطة دمج مهارات التفكير.</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1" eaLnBrk="0" fontAlgn="base" latinLnBrk="0" hangingPunct="0">
              <a:lnSpc>
                <a:spcPct val="100000"/>
              </a:lnSpc>
              <a:spcBef>
                <a:spcPct val="0"/>
              </a:spcBef>
              <a:spcAft>
                <a:spcPct val="0"/>
              </a:spcAft>
              <a:buClrTx/>
              <a:buSzTx/>
              <a:buFont typeface="Wingdings" pitchFamily="2" charset="2"/>
              <a:buChar char=""/>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ثم أناقش مجموعتي في تحديد هذه الصعوبات،ثم ندونها في صيغة أسئلة على سياق السؤال الأول في الجدول الذي بين يدينا ومن ثم ندون الإجابة عليها: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357158" y="428604"/>
            <a:ext cx="850112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42875" algn="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FF0000"/>
                </a:solidFill>
                <a:effectLst/>
                <a:latin typeface="Traditional Arabic" pitchFamily="18" charset="-78"/>
                <a:ea typeface="Calibri" pitchFamily="34" charset="0"/>
                <a:cs typeface="AL-Mohanad" pitchFamily="2" charset="-78"/>
              </a:rPr>
              <a:t>دعم تعلم الطلاب لمهارات التفكير المضمنة في المنهج المدرسي :</a:t>
            </a:r>
            <a:endParaRPr kumimoji="0" lang="ar-SA" sz="3600" b="0" i="0" u="none" strike="noStrike" cap="none" normalizeH="0" baseline="0" dirty="0" smtClean="0">
              <a:ln>
                <a:noFill/>
              </a:ln>
              <a:solidFill>
                <a:srgbClr val="FF0000"/>
              </a:solidFill>
              <a:effectLst/>
              <a:latin typeface="Arial" pitchFamily="34" charset="0"/>
              <a:cs typeface="AL-Mohanad" pitchFamily="2" charset="-78"/>
            </a:endParaRPr>
          </a:p>
        </p:txBody>
      </p:sp>
      <p:sp>
        <p:nvSpPr>
          <p:cNvPr id="6146" name="Rectangle 2"/>
          <p:cNvSpPr>
            <a:spLocks noChangeArrowheads="1"/>
          </p:cNvSpPr>
          <p:nvPr/>
        </p:nvSpPr>
        <p:spPr bwMode="auto">
          <a:xfrm>
            <a:off x="3714744" y="2389900"/>
            <a:ext cx="5143472"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eaLnBrk="0" fontAlgn="base" latinLnBrk="0" hangingPunct="0">
              <a:lnSpc>
                <a:spcPct val="100000"/>
              </a:lnSpc>
              <a:spcBef>
                <a:spcPct val="0"/>
              </a:spcBef>
              <a:spcAft>
                <a:spcPct val="0"/>
              </a:spcAft>
              <a:buClrTx/>
              <a:buSzTx/>
              <a:buFontTx/>
              <a:buChar char="•"/>
              <a:tabLst/>
            </a:pPr>
            <a:r>
              <a:rPr kumimoji="0" lang="ar-SA" sz="3600" b="0" i="0" u="none" strike="noStrike" cap="none" normalizeH="0" baseline="0" dirty="0" smtClean="0">
                <a:ln>
                  <a:noFill/>
                </a:ln>
                <a:solidFill>
                  <a:schemeClr val="tx1"/>
                </a:solidFill>
                <a:effectLst/>
                <a:latin typeface="Traditional Arabic" pitchFamily="18" charset="-78"/>
                <a:cs typeface="Traditional Arabic" pitchFamily="18" charset="-78"/>
              </a:rPr>
              <a:t>المقررات بنيت وفقاً لدمج مهارات التفكير بجميع مستوياته الأساسي والمركب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eaLnBrk="0" fontAlgn="base" latinLnBrk="0" hangingPunct="0">
              <a:lnSpc>
                <a:spcPct val="100000"/>
              </a:lnSpc>
              <a:spcBef>
                <a:spcPct val="0"/>
              </a:spcBef>
              <a:spcAft>
                <a:spcPct val="0"/>
              </a:spcAft>
              <a:buClrTx/>
              <a:buSzTx/>
              <a:buFontTx/>
              <a:buChar char="•"/>
              <a:tabLst/>
            </a:pPr>
            <a:r>
              <a:rPr kumimoji="0" lang="ar-SA" sz="3600" b="0" i="0" u="none" strike="noStrike" cap="none" normalizeH="0" baseline="0" dirty="0" smtClean="0">
                <a:ln>
                  <a:noFill/>
                </a:ln>
                <a:solidFill>
                  <a:schemeClr val="tx1"/>
                </a:solidFill>
                <a:effectLst/>
                <a:latin typeface="Traditional Arabic" pitchFamily="18" charset="-78"/>
                <a:cs typeface="Traditional Arabic" pitchFamily="18" charset="-78"/>
              </a:rPr>
              <a:t>دليل المعلم يقدم إرشادات جيدة لتوظيف مهارات التفكير المدمجة في المقررات.</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eaLnBrk="0" fontAlgn="base" latinLnBrk="0" hangingPunct="0">
              <a:lnSpc>
                <a:spcPct val="100000"/>
              </a:lnSpc>
              <a:spcBef>
                <a:spcPct val="0"/>
              </a:spcBef>
              <a:spcAft>
                <a:spcPct val="0"/>
              </a:spcAft>
              <a:buClrTx/>
              <a:buSzTx/>
              <a:buFontTx/>
              <a:buChar char="•"/>
              <a:tabLst/>
            </a:pPr>
            <a:r>
              <a:rPr kumimoji="0" lang="ar-SA" sz="3600" b="0" i="0" u="none" strike="noStrike" cap="none" normalizeH="0" baseline="0" dirty="0" smtClean="0">
                <a:ln>
                  <a:noFill/>
                </a:ln>
                <a:solidFill>
                  <a:schemeClr val="tx1"/>
                </a:solidFill>
                <a:effectLst/>
                <a:latin typeface="Traditional Arabic" pitchFamily="18" charset="-78"/>
                <a:cs typeface="Traditional Arabic" pitchFamily="18" charset="-78"/>
              </a:rPr>
              <a:t>إلمام المعلم بمهارات التفكير وكيفية تطبيقها.</a:t>
            </a:r>
            <a:endParaRPr kumimoji="0" lang="ar-SA"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مستطيل 5"/>
          <p:cNvSpPr/>
          <p:nvPr/>
        </p:nvSpPr>
        <p:spPr>
          <a:xfrm>
            <a:off x="285720" y="1486903"/>
            <a:ext cx="8632855" cy="584775"/>
          </a:xfrm>
          <a:prstGeom prst="rect">
            <a:avLst/>
          </a:prstGeom>
        </p:spPr>
        <p:txBody>
          <a:bodyPr wrap="square">
            <a:spAutoFit/>
          </a:bodyPr>
          <a:lstStyle/>
          <a:p>
            <a:pPr lvl="0" indent="142875" fontAlgn="base">
              <a:spcBef>
                <a:spcPct val="0"/>
              </a:spcBef>
              <a:spcAft>
                <a:spcPct val="0"/>
              </a:spcAft>
            </a:pPr>
            <a:r>
              <a:rPr lang="ar-SA" sz="3200" b="1" dirty="0" smtClean="0">
                <a:solidFill>
                  <a:prstClr val="black"/>
                </a:solidFill>
                <a:latin typeface="Traditional Arabic" pitchFamily="18" charset="-78"/>
                <a:ea typeface="Calibri" pitchFamily="34" charset="0"/>
                <a:cs typeface="Traditional Arabic" pitchFamily="18" charset="-78"/>
              </a:rPr>
              <a:t>أولاً : عوامل تساعد المعلم على تحقيق دمج مهارات التفكير في التدريس:</a:t>
            </a:r>
            <a:endParaRPr lang="en-US" sz="1200" dirty="0" smtClean="0">
              <a:solidFill>
                <a:prstClr val="black"/>
              </a:solidFill>
              <a:latin typeface="Arial" pitchFamily="34" charset="0"/>
              <a:cs typeface="Arial" pitchFamily="34" charset="0"/>
            </a:endParaRPr>
          </a:p>
        </p:txBody>
      </p:sp>
      <p:pic>
        <p:nvPicPr>
          <p:cNvPr id="7" name="صورة 6" descr="images (24).jpg"/>
          <p:cNvPicPr>
            <a:picLocks noChangeAspect="1"/>
          </p:cNvPicPr>
          <p:nvPr/>
        </p:nvPicPr>
        <p:blipFill>
          <a:blip r:embed="rId2" cstate="print">
            <a:clrChange>
              <a:clrFrom>
                <a:srgbClr val="050215"/>
              </a:clrFrom>
              <a:clrTo>
                <a:srgbClr val="050215">
                  <a:alpha val="0"/>
                </a:srgbClr>
              </a:clrTo>
            </a:clrChange>
          </a:blip>
          <a:stretch>
            <a:fillRect/>
          </a:stretch>
        </p:blipFill>
        <p:spPr>
          <a:xfrm>
            <a:off x="285720" y="2143116"/>
            <a:ext cx="3357586" cy="3929090"/>
          </a:xfrm>
          <a:prstGeom prst="rect">
            <a:avLst/>
          </a:prstGeom>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sz="4000" b="1" dirty="0" smtClean="0">
                <a:solidFill>
                  <a:srgbClr val="FF0000"/>
                </a:solidFill>
                <a:cs typeface="AL-Mohanad" pitchFamily="2" charset="-78"/>
              </a:rPr>
              <a:t/>
            </a:r>
            <a:br>
              <a:rPr lang="ar-SA" sz="4000" b="1" dirty="0" smtClean="0">
                <a:solidFill>
                  <a:srgbClr val="FF0000"/>
                </a:solidFill>
                <a:cs typeface="AL-Mohanad" pitchFamily="2" charset="-78"/>
              </a:rPr>
            </a:br>
            <a:r>
              <a:rPr lang="ar-SA" sz="4000" b="1" dirty="0" smtClean="0">
                <a:solidFill>
                  <a:srgbClr val="FF0000"/>
                </a:solidFill>
                <a:cs typeface="AL-Mohanad" pitchFamily="2" charset="-78"/>
              </a:rPr>
              <a:t>ثانياً : إجراءات تحقيق مهارات التفكير الواردة في المقررات الدراسية</a:t>
            </a:r>
            <a:r>
              <a:rPr lang="en-US" sz="4000" dirty="0" smtClean="0">
                <a:solidFill>
                  <a:srgbClr val="FF0000"/>
                </a:solidFill>
                <a:cs typeface="AL-Mohanad" pitchFamily="2" charset="-78"/>
              </a:rPr>
              <a:t/>
            </a:r>
            <a:br>
              <a:rPr lang="en-US" sz="4000"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357554" y="1600200"/>
            <a:ext cx="5329246" cy="4525963"/>
          </a:xfrm>
        </p:spPr>
        <p:txBody>
          <a:bodyPr>
            <a:normAutofit fontScale="92500"/>
          </a:bodyPr>
          <a:lstStyle/>
          <a:p>
            <a:pPr lvl="0" algn="just"/>
            <a:r>
              <a:rPr lang="ar-SA" dirty="0" smtClean="0">
                <a:cs typeface="AL-Mohanad" pitchFamily="2" charset="-78"/>
              </a:rPr>
              <a:t>تحديد المعلم مهارات التفكير الواردة في موضوع الدرس.</a:t>
            </a:r>
            <a:endParaRPr lang="en-US" dirty="0" smtClean="0">
              <a:cs typeface="AL-Mohanad" pitchFamily="2" charset="-78"/>
            </a:endParaRPr>
          </a:p>
          <a:p>
            <a:pPr lvl="0" algn="just"/>
            <a:r>
              <a:rPr lang="ar-SA" dirty="0" smtClean="0">
                <a:cs typeface="AL-Mohanad" pitchFamily="2" charset="-78"/>
              </a:rPr>
              <a:t>توضيح المعلم لطلابه مهارة التفكير الواردة في النشاط  لتنفيذه بطريقة سليمة مع الاستفادة من دليل المعلم.</a:t>
            </a:r>
            <a:endParaRPr lang="en-US" dirty="0" smtClean="0">
              <a:cs typeface="AL-Mohanad" pitchFamily="2" charset="-78"/>
            </a:endParaRPr>
          </a:p>
          <a:p>
            <a:pPr lvl="0" algn="just"/>
            <a:r>
              <a:rPr lang="ar-SA" dirty="0" smtClean="0">
                <a:cs typeface="AL-Mohanad" pitchFamily="2" charset="-78"/>
              </a:rPr>
              <a:t>إعطاء الطلاب فرصة من الوقت الكافي لممارسة المهارة الواردة في النشاط. </a:t>
            </a:r>
            <a:endParaRPr lang="en-US" dirty="0" smtClean="0">
              <a:cs typeface="AL-Mohanad" pitchFamily="2" charset="-78"/>
            </a:endParaRPr>
          </a:p>
          <a:p>
            <a:pPr lvl="0" algn="just"/>
            <a:r>
              <a:rPr lang="ar-SA" dirty="0" smtClean="0">
                <a:cs typeface="AL-Mohanad" pitchFamily="2" charset="-78"/>
              </a:rPr>
              <a:t>اختيار طريقة التدريس المعززة لتنمية مهارات التفكير.</a:t>
            </a:r>
            <a:endParaRPr lang="en-US" dirty="0" smtClean="0">
              <a:cs typeface="AL-Mohanad" pitchFamily="2" charset="-78"/>
            </a:endParaRPr>
          </a:p>
          <a:p>
            <a:pPr algn="just">
              <a:buNone/>
            </a:pPr>
            <a:endParaRPr lang="ar-SA" dirty="0">
              <a:cs typeface="AL-Mohanad" pitchFamily="2" charset="-78"/>
            </a:endParaRPr>
          </a:p>
        </p:txBody>
      </p:sp>
      <p:pic>
        <p:nvPicPr>
          <p:cNvPr id="4" name="صورة 3" descr="images (22).jpg"/>
          <p:cNvPicPr>
            <a:picLocks noChangeAspect="1"/>
          </p:cNvPicPr>
          <p:nvPr/>
        </p:nvPicPr>
        <p:blipFill>
          <a:blip r:embed="rId2" cstate="print">
            <a:clrChange>
              <a:clrFrom>
                <a:srgbClr val="FFFFFF"/>
              </a:clrFrom>
              <a:clrTo>
                <a:srgbClr val="FFFFFF">
                  <a:alpha val="0"/>
                </a:srgbClr>
              </a:clrTo>
            </a:clrChange>
          </a:blip>
          <a:stretch>
            <a:fillRect/>
          </a:stretch>
        </p:blipFill>
        <p:spPr>
          <a:xfrm>
            <a:off x="157182" y="1714488"/>
            <a:ext cx="3128934" cy="407196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cs typeface="AL-Mohanad" pitchFamily="2" charset="-78"/>
              </a:rPr>
              <a:t>المنهج</a:t>
            </a:r>
            <a:endParaRPr lang="ar-SA" dirty="0">
              <a:cs typeface="AL-Mohanad" pitchFamily="2" charset="-78"/>
            </a:endParaRPr>
          </a:p>
        </p:txBody>
      </p:sp>
      <p:graphicFrame>
        <p:nvGraphicFramePr>
          <p:cNvPr id="4" name="جدول 3"/>
          <p:cNvGraphicFramePr>
            <a:graphicFrameLocks noGrp="1"/>
          </p:cNvGraphicFramePr>
          <p:nvPr/>
        </p:nvGraphicFramePr>
        <p:xfrm>
          <a:off x="214282" y="1500174"/>
          <a:ext cx="8715435" cy="4972569"/>
        </p:xfrm>
        <a:graphic>
          <a:graphicData uri="http://schemas.openxmlformats.org/drawingml/2006/table">
            <a:tbl>
              <a:tblPr rtl="1"/>
              <a:tblGrid>
                <a:gridCol w="1283416"/>
                <a:gridCol w="1771925"/>
                <a:gridCol w="3312148"/>
                <a:gridCol w="2347946"/>
              </a:tblGrid>
              <a:tr h="597364">
                <a:tc>
                  <a:txBody>
                    <a:bodyPr/>
                    <a:lstStyle/>
                    <a:p>
                      <a:pPr indent="107950" algn="ctr" rtl="1">
                        <a:lnSpc>
                          <a:spcPct val="115000"/>
                        </a:lnSpc>
                        <a:spcBef>
                          <a:spcPts val="1200"/>
                        </a:spcBef>
                        <a:spcAft>
                          <a:spcPts val="0"/>
                        </a:spcAft>
                      </a:pPr>
                      <a:r>
                        <a:rPr lang="ar-SA" sz="3200" b="1" dirty="0">
                          <a:solidFill>
                            <a:schemeClr val="bg1"/>
                          </a:solidFill>
                          <a:latin typeface="Calibri"/>
                          <a:ea typeface="Calibri"/>
                          <a:cs typeface="AL-Mohanad" pitchFamily="2" charset="-78"/>
                        </a:rPr>
                        <a:t>اليوم</a:t>
                      </a:r>
                      <a:endParaRPr lang="en-US" sz="2000" dirty="0">
                        <a:solidFill>
                          <a:schemeClr val="bg1"/>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D6E3BC"/>
                    </a:solidFill>
                  </a:tcPr>
                </a:tc>
                <a:tc>
                  <a:txBody>
                    <a:bodyPr/>
                    <a:lstStyle/>
                    <a:p>
                      <a:pPr indent="107950" algn="ctr" rtl="1">
                        <a:lnSpc>
                          <a:spcPct val="115000"/>
                        </a:lnSpc>
                        <a:spcBef>
                          <a:spcPts val="1200"/>
                        </a:spcBef>
                        <a:spcAft>
                          <a:spcPts val="0"/>
                        </a:spcAft>
                      </a:pPr>
                      <a:r>
                        <a:rPr lang="ar-SA" sz="3200" b="1" dirty="0">
                          <a:solidFill>
                            <a:srgbClr val="FFFFFF"/>
                          </a:solidFill>
                          <a:latin typeface="Calibri"/>
                          <a:ea typeface="Calibri"/>
                          <a:cs typeface="AL-Mohanad" pitchFamily="2" charset="-78"/>
                        </a:rPr>
                        <a:t>رقم الوحدة</a:t>
                      </a:r>
                      <a:endParaRPr lang="en-US" sz="2000" dirty="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76923C"/>
                    </a:solidFill>
                  </a:tcPr>
                </a:tc>
                <a:tc>
                  <a:txBody>
                    <a:bodyPr/>
                    <a:lstStyle/>
                    <a:p>
                      <a:pPr indent="107950" algn="ctr" rtl="1">
                        <a:lnSpc>
                          <a:spcPct val="115000"/>
                        </a:lnSpc>
                        <a:spcBef>
                          <a:spcPts val="1200"/>
                        </a:spcBef>
                        <a:spcAft>
                          <a:spcPts val="0"/>
                        </a:spcAft>
                      </a:pPr>
                      <a:r>
                        <a:rPr lang="ar-SA" sz="3200" b="1" dirty="0">
                          <a:solidFill>
                            <a:srgbClr val="FFFFFF"/>
                          </a:solidFill>
                          <a:latin typeface="Calibri"/>
                          <a:ea typeface="Calibri"/>
                          <a:cs typeface="AL-Mohanad" pitchFamily="2" charset="-78"/>
                        </a:rPr>
                        <a:t>عنوان الوحدة</a:t>
                      </a:r>
                      <a:endParaRPr lang="en-US" sz="2000" dirty="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76923C"/>
                    </a:solidFill>
                  </a:tcPr>
                </a:tc>
                <a:tc>
                  <a:txBody>
                    <a:bodyPr/>
                    <a:lstStyle/>
                    <a:p>
                      <a:pPr indent="107950" algn="ctr" rtl="1">
                        <a:lnSpc>
                          <a:spcPct val="115000"/>
                        </a:lnSpc>
                        <a:spcBef>
                          <a:spcPts val="1200"/>
                        </a:spcBef>
                        <a:spcAft>
                          <a:spcPts val="0"/>
                        </a:spcAft>
                      </a:pPr>
                      <a:r>
                        <a:rPr lang="ar-SA" sz="3200" b="1">
                          <a:solidFill>
                            <a:srgbClr val="FFFFFF"/>
                          </a:solidFill>
                          <a:latin typeface="Calibri"/>
                          <a:ea typeface="Calibri"/>
                          <a:cs typeface="AL-Mohanad" pitchFamily="2" charset="-78"/>
                        </a:rPr>
                        <a:t>زمن تنفيذ الوحدة</a:t>
                      </a:r>
                      <a:endParaRPr lang="en-US" sz="200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76923C"/>
                    </a:solidFill>
                  </a:tcPr>
                </a:tc>
              </a:tr>
              <a:tr h="816799">
                <a:tc>
                  <a:txBody>
                    <a:bodyPr/>
                    <a:lstStyle/>
                    <a:p>
                      <a:pPr indent="107950" algn="ctr" rtl="1">
                        <a:lnSpc>
                          <a:spcPct val="115000"/>
                        </a:lnSpc>
                        <a:spcAft>
                          <a:spcPts val="0"/>
                        </a:spcAft>
                      </a:pPr>
                      <a:endParaRPr lang="en-US" sz="2000">
                        <a:solidFill>
                          <a:srgbClr val="000000"/>
                        </a:solidFill>
                        <a:latin typeface="Calibri"/>
                        <a:ea typeface="Calibri"/>
                        <a:cs typeface="AL-Mohanad" pitchFamily="2" charset="-78"/>
                      </a:endParaRPr>
                    </a:p>
                    <a:p>
                      <a:pPr indent="107950" algn="ctr" rtl="1">
                        <a:lnSpc>
                          <a:spcPct val="115000"/>
                        </a:lnSpc>
                        <a:spcAft>
                          <a:spcPts val="0"/>
                        </a:spcAft>
                      </a:pPr>
                      <a:r>
                        <a:rPr lang="ar-SA" sz="3200" b="1">
                          <a:solidFill>
                            <a:srgbClr val="FFFFFF"/>
                          </a:solidFill>
                          <a:latin typeface="Calibri"/>
                          <a:ea typeface="Calibri"/>
                          <a:cs typeface="AL-Mohanad" pitchFamily="2" charset="-78"/>
                        </a:rPr>
                        <a:t>الأول</a:t>
                      </a:r>
                      <a:endParaRPr lang="en-US" sz="200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76923C"/>
                    </a:solidFill>
                  </a:tcPr>
                </a:tc>
                <a:tc>
                  <a:txBody>
                    <a:bodyPr/>
                    <a:lstStyle/>
                    <a:p>
                      <a:pPr indent="107950" algn="ctr" rtl="1">
                        <a:lnSpc>
                          <a:spcPct val="115000"/>
                        </a:lnSpc>
                        <a:spcBef>
                          <a:spcPts val="1200"/>
                        </a:spcBef>
                        <a:spcAft>
                          <a:spcPts val="0"/>
                        </a:spcAft>
                      </a:pPr>
                      <a:r>
                        <a:rPr lang="ar-SA" sz="3200">
                          <a:solidFill>
                            <a:srgbClr val="000000"/>
                          </a:solidFill>
                          <a:latin typeface="Calibri"/>
                          <a:ea typeface="Calibri"/>
                          <a:cs typeface="AL-Mohanad" pitchFamily="2" charset="-78"/>
                        </a:rPr>
                        <a:t>الأولى</a:t>
                      </a:r>
                      <a:endParaRPr lang="en-US" sz="200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CDDDAC"/>
                    </a:solidFill>
                  </a:tcPr>
                </a:tc>
                <a:tc>
                  <a:txBody>
                    <a:bodyPr/>
                    <a:lstStyle/>
                    <a:p>
                      <a:pPr indent="107950" algn="ctr" rtl="1">
                        <a:lnSpc>
                          <a:spcPct val="115000"/>
                        </a:lnSpc>
                        <a:spcBef>
                          <a:spcPts val="1200"/>
                        </a:spcBef>
                        <a:spcAft>
                          <a:spcPts val="0"/>
                        </a:spcAft>
                      </a:pPr>
                      <a:r>
                        <a:rPr lang="ar-SA" sz="3200" dirty="0">
                          <a:solidFill>
                            <a:srgbClr val="000000"/>
                          </a:solidFill>
                          <a:latin typeface="Calibri"/>
                          <a:ea typeface="Calibri"/>
                          <a:cs typeface="AL-Mohanad" pitchFamily="2" charset="-78"/>
                        </a:rPr>
                        <a:t>التفكير ودمج مهاراته في التدريس</a:t>
                      </a:r>
                      <a:endParaRPr lang="en-US" sz="2000" dirty="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CDDDAC"/>
                    </a:solidFill>
                  </a:tcPr>
                </a:tc>
                <a:tc>
                  <a:txBody>
                    <a:bodyPr/>
                    <a:lstStyle/>
                    <a:p>
                      <a:pPr indent="107950" algn="ctr" rtl="1">
                        <a:lnSpc>
                          <a:spcPct val="115000"/>
                        </a:lnSpc>
                        <a:spcBef>
                          <a:spcPts val="1200"/>
                        </a:spcBef>
                        <a:spcAft>
                          <a:spcPts val="0"/>
                        </a:spcAft>
                      </a:pPr>
                      <a:r>
                        <a:rPr lang="ar-SA" sz="3200" dirty="0">
                          <a:solidFill>
                            <a:srgbClr val="000000"/>
                          </a:solidFill>
                          <a:latin typeface="Calibri"/>
                          <a:ea typeface="Calibri"/>
                          <a:cs typeface="AL-Mohanad" pitchFamily="2" charset="-78"/>
                        </a:rPr>
                        <a:t>أربع ساعات</a:t>
                      </a:r>
                      <a:endParaRPr lang="en-US" sz="2000" dirty="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CDDDAC"/>
                    </a:solidFill>
                  </a:tcPr>
                </a:tc>
              </a:tr>
              <a:tr h="1513688">
                <a:tc>
                  <a:txBody>
                    <a:bodyPr/>
                    <a:lstStyle/>
                    <a:p>
                      <a:pPr indent="107950" algn="ctr" rtl="1">
                        <a:lnSpc>
                          <a:spcPct val="115000"/>
                        </a:lnSpc>
                        <a:spcBef>
                          <a:spcPts val="1200"/>
                        </a:spcBef>
                        <a:spcAft>
                          <a:spcPts val="0"/>
                        </a:spcAft>
                      </a:pPr>
                      <a:r>
                        <a:rPr lang="ar-SA" sz="3200" b="1">
                          <a:solidFill>
                            <a:srgbClr val="FFFFFF"/>
                          </a:solidFill>
                          <a:latin typeface="Calibri"/>
                          <a:ea typeface="Calibri"/>
                          <a:cs typeface="AL-Mohanad" pitchFamily="2" charset="-78"/>
                        </a:rPr>
                        <a:t>الثاني</a:t>
                      </a:r>
                      <a:endParaRPr lang="en-US" sz="200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76923C"/>
                    </a:solidFill>
                  </a:tcPr>
                </a:tc>
                <a:tc>
                  <a:txBody>
                    <a:bodyPr/>
                    <a:lstStyle/>
                    <a:p>
                      <a:pPr indent="107950" algn="ctr" rtl="1">
                        <a:lnSpc>
                          <a:spcPct val="115000"/>
                        </a:lnSpc>
                        <a:spcBef>
                          <a:spcPts val="1200"/>
                        </a:spcBef>
                        <a:spcAft>
                          <a:spcPts val="0"/>
                        </a:spcAft>
                      </a:pPr>
                      <a:r>
                        <a:rPr lang="ar-SA" sz="3200">
                          <a:solidFill>
                            <a:srgbClr val="000000"/>
                          </a:solidFill>
                          <a:latin typeface="Calibri"/>
                          <a:ea typeface="Calibri"/>
                          <a:cs typeface="AL-Mohanad" pitchFamily="2" charset="-78"/>
                        </a:rPr>
                        <a:t>الثانية</a:t>
                      </a:r>
                      <a:endParaRPr lang="en-US" sz="200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EAF1DD"/>
                    </a:solidFill>
                  </a:tcPr>
                </a:tc>
                <a:tc>
                  <a:txBody>
                    <a:bodyPr/>
                    <a:lstStyle/>
                    <a:p>
                      <a:pPr indent="107950" algn="ctr" rtl="1">
                        <a:lnSpc>
                          <a:spcPct val="115000"/>
                        </a:lnSpc>
                        <a:spcBef>
                          <a:spcPts val="1200"/>
                        </a:spcBef>
                        <a:spcAft>
                          <a:spcPts val="0"/>
                        </a:spcAft>
                      </a:pPr>
                      <a:r>
                        <a:rPr lang="ar-SA" sz="3200">
                          <a:solidFill>
                            <a:srgbClr val="000000"/>
                          </a:solidFill>
                          <a:latin typeface="Calibri"/>
                          <a:ea typeface="Calibri"/>
                          <a:cs typeface="AL-Mohanad" pitchFamily="2" charset="-78"/>
                        </a:rPr>
                        <a:t>تطبيقات الدمج </a:t>
                      </a:r>
                      <a:endParaRPr lang="en-US" sz="200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EAF1DD"/>
                    </a:solidFill>
                  </a:tcPr>
                </a:tc>
                <a:tc>
                  <a:txBody>
                    <a:bodyPr/>
                    <a:lstStyle/>
                    <a:p>
                      <a:pPr indent="107950" algn="ctr" rtl="1">
                        <a:lnSpc>
                          <a:spcPct val="115000"/>
                        </a:lnSpc>
                        <a:spcBef>
                          <a:spcPts val="1200"/>
                        </a:spcBef>
                        <a:spcAft>
                          <a:spcPts val="0"/>
                        </a:spcAft>
                      </a:pPr>
                      <a:r>
                        <a:rPr lang="ar-SA" sz="3200" dirty="0">
                          <a:solidFill>
                            <a:srgbClr val="000000"/>
                          </a:solidFill>
                          <a:latin typeface="Calibri"/>
                          <a:ea typeface="Calibri"/>
                          <a:cs typeface="AL-Mohanad" pitchFamily="2" charset="-78"/>
                        </a:rPr>
                        <a:t>أربع ساعات</a:t>
                      </a:r>
                      <a:endParaRPr lang="en-US" sz="2000" dirty="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EAF1DD"/>
                    </a:solidFill>
                  </a:tcPr>
                </a:tc>
              </a:tr>
              <a:tr h="1215553">
                <a:tc>
                  <a:txBody>
                    <a:bodyPr/>
                    <a:lstStyle/>
                    <a:p>
                      <a:pPr indent="107950" algn="ctr" rtl="1">
                        <a:lnSpc>
                          <a:spcPct val="115000"/>
                        </a:lnSpc>
                        <a:spcBef>
                          <a:spcPts val="1200"/>
                        </a:spcBef>
                        <a:spcAft>
                          <a:spcPts val="0"/>
                        </a:spcAft>
                      </a:pPr>
                      <a:r>
                        <a:rPr lang="ar-SA" sz="3200" b="1">
                          <a:solidFill>
                            <a:srgbClr val="FFFFFF"/>
                          </a:solidFill>
                          <a:latin typeface="Calibri"/>
                          <a:ea typeface="Calibri"/>
                          <a:cs typeface="AL-Mohanad" pitchFamily="2" charset="-78"/>
                        </a:rPr>
                        <a:t>المجموع</a:t>
                      </a:r>
                      <a:endParaRPr lang="en-US" sz="200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76923C"/>
                    </a:solidFill>
                  </a:tcPr>
                </a:tc>
                <a:tc gridSpan="3">
                  <a:txBody>
                    <a:bodyPr/>
                    <a:lstStyle/>
                    <a:p>
                      <a:pPr indent="107950" algn="ctr" rtl="1">
                        <a:lnSpc>
                          <a:spcPct val="115000"/>
                        </a:lnSpc>
                        <a:spcBef>
                          <a:spcPts val="1200"/>
                        </a:spcBef>
                        <a:spcAft>
                          <a:spcPts val="0"/>
                        </a:spcAft>
                      </a:pPr>
                      <a:r>
                        <a:rPr lang="ar-SA" sz="3200" dirty="0">
                          <a:solidFill>
                            <a:srgbClr val="000000"/>
                          </a:solidFill>
                          <a:latin typeface="Calibri"/>
                          <a:ea typeface="Calibri"/>
                          <a:cs typeface="AL-Mohanad" pitchFamily="2" charset="-78"/>
                        </a:rPr>
                        <a:t>8 ساعة</a:t>
                      </a:r>
                      <a:endParaRPr lang="en-US" sz="2000" dirty="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CDDDAC"/>
                    </a:solidFill>
                  </a:tcPr>
                </a:tc>
                <a:tc hMerge="1">
                  <a:txBody>
                    <a:bodyPr/>
                    <a:lstStyle/>
                    <a:p>
                      <a:pPr rtl="1"/>
                      <a:endParaRPr lang="ar-SA"/>
                    </a:p>
                  </a:txBody>
                  <a:tcPr/>
                </a:tc>
                <a:tc hMerge="1">
                  <a:txBody>
                    <a:bodyPr/>
                    <a:lstStyle/>
                    <a:p>
                      <a:pPr rtl="1"/>
                      <a:endParaRPr lang="ar-SA"/>
                    </a:p>
                  </a:txBody>
                  <a:tcPr/>
                </a:tc>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sz="4000" b="1" dirty="0" smtClean="0">
                <a:solidFill>
                  <a:srgbClr val="FF0000"/>
                </a:solidFill>
                <a:cs typeface="AL-Mohanad" pitchFamily="2" charset="-78"/>
              </a:rPr>
              <a:t/>
            </a:r>
            <a:br>
              <a:rPr lang="ar-SA" sz="4000" b="1" dirty="0" smtClean="0">
                <a:solidFill>
                  <a:srgbClr val="FF0000"/>
                </a:solidFill>
                <a:cs typeface="AL-Mohanad" pitchFamily="2" charset="-78"/>
              </a:rPr>
            </a:br>
            <a:r>
              <a:rPr lang="ar-SA" sz="4000" b="1" dirty="0" smtClean="0">
                <a:solidFill>
                  <a:srgbClr val="FF0000"/>
                </a:solidFill>
                <a:cs typeface="AL-Mohanad" pitchFamily="2" charset="-78"/>
              </a:rPr>
              <a:t>ثالثاً : كيف يشجع المعلم الطلاب على تعلم مهارات التفكير</a:t>
            </a:r>
            <a:r>
              <a:rPr lang="en-US" sz="4000" dirty="0" smtClean="0">
                <a:solidFill>
                  <a:srgbClr val="FF0000"/>
                </a:solidFill>
                <a:cs typeface="AL-Mohanad" pitchFamily="2" charset="-78"/>
              </a:rPr>
              <a:t/>
            </a:r>
            <a:br>
              <a:rPr lang="en-US" sz="4000"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4000496" y="2143116"/>
            <a:ext cx="4686304" cy="3983047"/>
          </a:xfrm>
        </p:spPr>
        <p:txBody>
          <a:bodyPr/>
          <a:lstStyle/>
          <a:p>
            <a:pPr lvl="0" algn="just"/>
            <a:r>
              <a:rPr lang="ar-SA" dirty="0" smtClean="0">
                <a:cs typeface="AL-Mohanad" pitchFamily="2" charset="-78"/>
              </a:rPr>
              <a:t>الاستماع للطلاب.</a:t>
            </a:r>
            <a:endParaRPr lang="en-US" dirty="0" smtClean="0">
              <a:cs typeface="AL-Mohanad" pitchFamily="2" charset="-78"/>
            </a:endParaRPr>
          </a:p>
          <a:p>
            <a:pPr lvl="0" algn="just"/>
            <a:r>
              <a:rPr lang="ar-SA" dirty="0" smtClean="0">
                <a:cs typeface="AL-Mohanad" pitchFamily="2" charset="-78"/>
              </a:rPr>
              <a:t>احترام التنوع والانفتاح</a:t>
            </a:r>
            <a:endParaRPr lang="en-US" dirty="0" smtClean="0">
              <a:cs typeface="AL-Mohanad" pitchFamily="2" charset="-78"/>
            </a:endParaRPr>
          </a:p>
          <a:p>
            <a:pPr lvl="0" algn="just"/>
            <a:r>
              <a:rPr lang="ar-SA" dirty="0" smtClean="0">
                <a:cs typeface="AL-Mohanad" pitchFamily="2" charset="-78"/>
              </a:rPr>
              <a:t>تشجيع المناقشة والتعبير</a:t>
            </a:r>
            <a:endParaRPr lang="en-US" dirty="0" smtClean="0">
              <a:cs typeface="AL-Mohanad" pitchFamily="2" charset="-78"/>
            </a:endParaRPr>
          </a:p>
          <a:p>
            <a:pPr lvl="0" algn="just"/>
            <a:r>
              <a:rPr lang="ar-SA" dirty="0" smtClean="0">
                <a:cs typeface="AL-Mohanad" pitchFamily="2" charset="-78"/>
              </a:rPr>
              <a:t>تشجيع التعلم النشط</a:t>
            </a:r>
            <a:endParaRPr lang="en-US" dirty="0" smtClean="0">
              <a:cs typeface="AL-Mohanad" pitchFamily="2" charset="-78"/>
            </a:endParaRPr>
          </a:p>
          <a:p>
            <a:pPr lvl="0" algn="just"/>
            <a:r>
              <a:rPr lang="ar-SA" dirty="0" smtClean="0">
                <a:cs typeface="AL-Mohanad" pitchFamily="2" charset="-78"/>
              </a:rPr>
              <a:t>تقبل أفكار الطلاب</a:t>
            </a:r>
            <a:endParaRPr lang="en-US" dirty="0" smtClean="0">
              <a:cs typeface="AL-Mohanad" pitchFamily="2" charset="-78"/>
            </a:endParaRPr>
          </a:p>
          <a:p>
            <a:pPr algn="just">
              <a:buNone/>
            </a:pPr>
            <a:endParaRPr lang="ar-SA" dirty="0">
              <a:cs typeface="AL-Mohanad" pitchFamily="2" charset="-78"/>
            </a:endParaRPr>
          </a:p>
        </p:txBody>
      </p:sp>
      <p:pic>
        <p:nvPicPr>
          <p:cNvPr id="4" name="صورة 3" descr="images (20).jpg"/>
          <p:cNvPicPr>
            <a:picLocks noChangeAspect="1"/>
          </p:cNvPicPr>
          <p:nvPr/>
        </p:nvPicPr>
        <p:blipFill>
          <a:blip r:embed="rId2" cstate="print">
            <a:clrChange>
              <a:clrFrom>
                <a:srgbClr val="C6CE85"/>
              </a:clrFrom>
              <a:clrTo>
                <a:srgbClr val="C6CE85">
                  <a:alpha val="0"/>
                </a:srgbClr>
              </a:clrTo>
            </a:clrChange>
          </a:blip>
          <a:stretch>
            <a:fillRect/>
          </a:stretch>
        </p:blipFill>
        <p:spPr>
          <a:xfrm>
            <a:off x="357158" y="1785926"/>
            <a:ext cx="4714908" cy="4000528"/>
          </a:xfrm>
          <a:prstGeom prst="rect">
            <a:avLst/>
          </a:prstGeom>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071934" y="2000239"/>
            <a:ext cx="4614866" cy="3143273"/>
          </a:xfrm>
        </p:spPr>
        <p:txBody>
          <a:bodyPr/>
          <a:lstStyle/>
          <a:p>
            <a:pPr lvl="0"/>
            <a:r>
              <a:rPr lang="ar-SA" dirty="0" smtClean="0">
                <a:cs typeface="AL-Mohanad" pitchFamily="2" charset="-78"/>
              </a:rPr>
              <a:t>إعطاء وقت كاف للتفكير </a:t>
            </a:r>
            <a:endParaRPr lang="en-US" dirty="0" smtClean="0">
              <a:cs typeface="AL-Mohanad" pitchFamily="2" charset="-78"/>
            </a:endParaRPr>
          </a:p>
          <a:p>
            <a:pPr lvl="0"/>
            <a:r>
              <a:rPr lang="ar-SA" dirty="0" smtClean="0">
                <a:cs typeface="AL-Mohanad" pitchFamily="2" charset="-78"/>
              </a:rPr>
              <a:t>تنمية ثقة الطلاب بأنفسهم</a:t>
            </a:r>
            <a:endParaRPr lang="en-US" dirty="0" smtClean="0">
              <a:cs typeface="AL-Mohanad" pitchFamily="2" charset="-78"/>
            </a:endParaRPr>
          </a:p>
          <a:p>
            <a:pPr lvl="0"/>
            <a:r>
              <a:rPr lang="ar-SA" dirty="0" smtClean="0">
                <a:cs typeface="AL-Mohanad" pitchFamily="2" charset="-78"/>
              </a:rPr>
              <a:t>إعطاء تغذية راجعة إيجابية. </a:t>
            </a:r>
            <a:endParaRPr lang="en-US" dirty="0" smtClean="0">
              <a:cs typeface="AL-Mohanad" pitchFamily="2" charset="-78"/>
            </a:endParaRPr>
          </a:p>
          <a:p>
            <a:pPr lvl="0"/>
            <a:r>
              <a:rPr lang="ar-SA" dirty="0" smtClean="0">
                <a:cs typeface="AL-Mohanad" pitchFamily="2" charset="-78"/>
              </a:rPr>
              <a:t>تثمين أفكار الطلاب.</a:t>
            </a:r>
            <a:endParaRPr lang="en-US" dirty="0" smtClean="0">
              <a:cs typeface="AL-Mohanad" pitchFamily="2" charset="-78"/>
            </a:endParaRPr>
          </a:p>
          <a:p>
            <a:pPr>
              <a:buNone/>
            </a:pPr>
            <a:endParaRPr lang="ar-SA" dirty="0">
              <a:cs typeface="AL-Mohanad" pitchFamily="2" charset="-78"/>
            </a:endParaRPr>
          </a:p>
        </p:txBody>
      </p:sp>
      <p:pic>
        <p:nvPicPr>
          <p:cNvPr id="5" name="صورة 4" descr="images (21).jpg"/>
          <p:cNvPicPr>
            <a:picLocks noChangeAspect="1"/>
          </p:cNvPicPr>
          <p:nvPr/>
        </p:nvPicPr>
        <p:blipFill>
          <a:blip r:embed="rId2" cstate="print">
            <a:clrChange>
              <a:clrFrom>
                <a:srgbClr val="FFFFFF"/>
              </a:clrFrom>
              <a:clrTo>
                <a:srgbClr val="FFFFFF">
                  <a:alpha val="0"/>
                </a:srgbClr>
              </a:clrTo>
            </a:clrChange>
          </a:blip>
          <a:stretch>
            <a:fillRect/>
          </a:stretch>
        </p:blipFill>
        <p:spPr>
          <a:xfrm>
            <a:off x="500034" y="1500174"/>
            <a:ext cx="3714776" cy="3500462"/>
          </a:xfrm>
          <a:prstGeom prst="rect">
            <a:avLst/>
          </a:prstGeom>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cs typeface="AL-Mohanad" pitchFamily="2" charset="-78"/>
              </a:rPr>
              <a:t>"لبيب يسأل </a:t>
            </a:r>
            <a:r>
              <a:rPr lang="ar-SA" b="1" dirty="0" err="1" smtClean="0">
                <a:cs typeface="AL-Mohanad" pitchFamily="2" charset="-78"/>
              </a:rPr>
              <a:t>وفكّار</a:t>
            </a:r>
            <a:r>
              <a:rPr lang="ar-SA" b="1" dirty="0" smtClean="0">
                <a:cs typeface="AL-Mohanad" pitchFamily="2" charset="-78"/>
              </a:rPr>
              <a:t> يجيب"</a:t>
            </a:r>
            <a:endParaRPr lang="ar-SA" dirty="0">
              <a:cs typeface="AL-Mohanad" pitchFamily="2" charset="-78"/>
            </a:endParaRPr>
          </a:p>
        </p:txBody>
      </p:sp>
      <p:pic>
        <p:nvPicPr>
          <p:cNvPr id="4" name="صورة 3" descr="images (19).jpg"/>
          <p:cNvPicPr>
            <a:picLocks noChangeAspect="1"/>
          </p:cNvPicPr>
          <p:nvPr/>
        </p:nvPicPr>
        <p:blipFill>
          <a:blip r:embed="rId2" cstate="print">
            <a:clrChange>
              <a:clrFrom>
                <a:srgbClr val="FFFFFF"/>
              </a:clrFrom>
              <a:clrTo>
                <a:srgbClr val="FFFFFF">
                  <a:alpha val="0"/>
                </a:srgbClr>
              </a:clrTo>
            </a:clrChange>
          </a:blip>
          <a:stretch>
            <a:fillRect/>
          </a:stretch>
        </p:blipFill>
        <p:spPr>
          <a:xfrm>
            <a:off x="1857356" y="1500174"/>
            <a:ext cx="5572165" cy="3929089"/>
          </a:xfrm>
          <a:prstGeom prst="rect">
            <a:avLst/>
          </a:prstGeom>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357158" y="428604"/>
          <a:ext cx="8429684" cy="1682496"/>
        </p:xfrm>
        <a:graphic>
          <a:graphicData uri="http://schemas.openxmlformats.org/drawingml/2006/table">
            <a:tbl>
              <a:tblPr rtl="1"/>
              <a:tblGrid>
                <a:gridCol w="2177405"/>
                <a:gridCol w="6252279"/>
              </a:tblGrid>
              <a:tr h="303530">
                <a:tc>
                  <a:txBody>
                    <a:bodyPr/>
                    <a:lstStyle/>
                    <a:p>
                      <a:pPr indent="457200" algn="ctr" rtl="1">
                        <a:lnSpc>
                          <a:spcPct val="115000"/>
                        </a:lnSpc>
                        <a:spcAft>
                          <a:spcPts val="0"/>
                        </a:spcAft>
                      </a:pPr>
                      <a:r>
                        <a:rPr lang="ar-SA" sz="3200" b="1" dirty="0" smtClean="0">
                          <a:solidFill>
                            <a:srgbClr val="FFFFFF"/>
                          </a:solidFill>
                          <a:latin typeface="Times New Roman"/>
                          <a:ea typeface="Calibri"/>
                          <a:cs typeface="AL-Mohanad" pitchFamily="2" charset="-78"/>
                        </a:rPr>
                        <a:t>رقم </a:t>
                      </a:r>
                      <a:r>
                        <a:rPr lang="ar-SA" sz="3200" b="1" dirty="0">
                          <a:solidFill>
                            <a:srgbClr val="FFFFFF"/>
                          </a:solidFill>
                          <a:latin typeface="Times New Roman"/>
                          <a:ea typeface="Calibri"/>
                          <a:cs typeface="AL-Mohanad" pitchFamily="2" charset="-78"/>
                        </a:rPr>
                        <a:t>النشاط</a:t>
                      </a:r>
                      <a:endParaRPr lang="en-US" sz="2000" dirty="0">
                        <a:latin typeface="Calibri"/>
                        <a:ea typeface="Calibri"/>
                        <a:cs typeface="AL-Mohanad" pitchFamily="2" charset="-78"/>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c>
                  <a:txBody>
                    <a:bodyPr/>
                    <a:lstStyle/>
                    <a:p>
                      <a:pPr indent="173355" algn="just" rtl="1">
                        <a:lnSpc>
                          <a:spcPct val="115000"/>
                        </a:lnSpc>
                        <a:spcAft>
                          <a:spcPts val="0"/>
                        </a:spcAft>
                      </a:pPr>
                      <a:r>
                        <a:rPr lang="ar-SA" sz="3200" b="1" dirty="0" smtClean="0">
                          <a:solidFill>
                            <a:srgbClr val="FFFFFF"/>
                          </a:solidFill>
                          <a:latin typeface="Times New Roman"/>
                          <a:ea typeface="Calibri"/>
                          <a:cs typeface="AL-Mohanad" pitchFamily="2" charset="-78"/>
                        </a:rPr>
                        <a:t>(</a:t>
                      </a:r>
                      <a:r>
                        <a:rPr lang="ar-SA" sz="3200" b="1" dirty="0">
                          <a:solidFill>
                            <a:srgbClr val="FFFFFF"/>
                          </a:solidFill>
                          <a:latin typeface="Times New Roman"/>
                          <a:ea typeface="Calibri"/>
                          <a:cs typeface="AL-Mohanad" pitchFamily="2" charset="-78"/>
                        </a:rPr>
                        <a:t>2/1/2)</a:t>
                      </a:r>
                      <a:endParaRPr lang="en-US" sz="2000" dirty="0">
                        <a:latin typeface="Calibri"/>
                        <a:ea typeface="Calibri"/>
                        <a:cs typeface="AL-Mohanad" pitchFamily="2" charset="-78"/>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r>
              <a:tr h="307975">
                <a:tc>
                  <a:txBody>
                    <a:bodyPr/>
                    <a:lstStyle/>
                    <a:p>
                      <a:pPr indent="457200" algn="ctr" rtl="1">
                        <a:lnSpc>
                          <a:spcPct val="115000"/>
                        </a:lnSpc>
                        <a:spcAft>
                          <a:spcPts val="0"/>
                        </a:spcAft>
                      </a:pPr>
                      <a:r>
                        <a:rPr lang="ar-SA" sz="3200" b="1">
                          <a:solidFill>
                            <a:srgbClr val="FFFFFF"/>
                          </a:solidFill>
                          <a:latin typeface="Times New Roman"/>
                          <a:ea typeface="Calibri"/>
                          <a:cs typeface="AL-Mohanad" pitchFamily="2" charset="-78"/>
                        </a:rPr>
                        <a:t>العنوان</a:t>
                      </a:r>
                      <a:endParaRPr lang="en-US" sz="2000">
                        <a:latin typeface="Calibri"/>
                        <a:ea typeface="Calibri"/>
                        <a:cs typeface="AL-Mohanad" pitchFamily="2" charset="-78"/>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457200" algn="just" rtl="1">
                        <a:lnSpc>
                          <a:spcPct val="115000"/>
                        </a:lnSpc>
                        <a:spcAft>
                          <a:spcPts val="0"/>
                        </a:spcAft>
                      </a:pPr>
                      <a:r>
                        <a:rPr lang="ar-SA" sz="3200">
                          <a:latin typeface="Times New Roman"/>
                          <a:ea typeface="Calibri"/>
                          <a:cs typeface="AL-Mohanad" pitchFamily="2" charset="-78"/>
                        </a:rPr>
                        <a:t>المنظماتالبيانية . </a:t>
                      </a:r>
                      <a:endParaRPr lang="en-US" sz="2000">
                        <a:latin typeface="Calibri"/>
                        <a:ea typeface="Calibri"/>
                        <a:cs typeface="AL-Mohanad" pitchFamily="2" charset="-78"/>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307975">
                <a:tc>
                  <a:txBody>
                    <a:bodyPr/>
                    <a:lstStyle/>
                    <a:p>
                      <a:pPr indent="457200" algn="ctr" rtl="1">
                        <a:lnSpc>
                          <a:spcPct val="115000"/>
                        </a:lnSpc>
                        <a:spcAft>
                          <a:spcPts val="0"/>
                        </a:spcAft>
                      </a:pPr>
                      <a:r>
                        <a:rPr lang="ar-SA" sz="3200" b="1" dirty="0">
                          <a:solidFill>
                            <a:srgbClr val="FFFFFF"/>
                          </a:solidFill>
                          <a:latin typeface="Times New Roman"/>
                          <a:ea typeface="Calibri"/>
                          <a:cs typeface="AL-Mohanad" pitchFamily="2" charset="-78"/>
                        </a:rPr>
                        <a:t>الزمن</a:t>
                      </a:r>
                      <a:endParaRPr lang="en-US" sz="2000" dirty="0">
                        <a:latin typeface="Calibri"/>
                        <a:ea typeface="Calibri"/>
                        <a:cs typeface="AL-Mohanad" pitchFamily="2" charset="-78"/>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457200" algn="just" rtl="1">
                        <a:lnSpc>
                          <a:spcPct val="115000"/>
                        </a:lnSpc>
                        <a:spcAft>
                          <a:spcPts val="0"/>
                        </a:spcAft>
                      </a:pPr>
                      <a:r>
                        <a:rPr lang="ar-SA" sz="3200" dirty="0">
                          <a:latin typeface="Times New Roman"/>
                          <a:ea typeface="Calibri"/>
                          <a:cs typeface="AL-Mohanad" pitchFamily="2" charset="-78"/>
                        </a:rPr>
                        <a:t>80 </a:t>
                      </a:r>
                      <a:r>
                        <a:rPr lang="ar-SA" sz="3200" dirty="0" err="1">
                          <a:latin typeface="Times New Roman"/>
                          <a:ea typeface="Calibri"/>
                          <a:cs typeface="AL-Mohanad" pitchFamily="2" charset="-78"/>
                        </a:rPr>
                        <a:t>د</a:t>
                      </a:r>
                      <a:endParaRPr lang="en-US" sz="2000" dirty="0">
                        <a:latin typeface="Calibri"/>
                        <a:ea typeface="Calibri"/>
                        <a:cs typeface="AL-Mohanad" pitchFamily="2" charset="-78"/>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bl>
          </a:graphicData>
        </a:graphic>
      </p:graphicFrame>
      <p:sp>
        <p:nvSpPr>
          <p:cNvPr id="1025" name="Rectangle 1"/>
          <p:cNvSpPr>
            <a:spLocks noChangeArrowheads="1"/>
          </p:cNvSpPr>
          <p:nvPr/>
        </p:nvSpPr>
        <p:spPr bwMode="auto">
          <a:xfrm>
            <a:off x="2857488" y="2214554"/>
            <a:ext cx="600072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Low" defTabSz="914400" rtl="1" eaLnBrk="1" fontAlgn="base" latinLnBrk="0" hangingPunct="1">
              <a:lnSpc>
                <a:spcPct val="100000"/>
              </a:lnSpc>
              <a:spcBef>
                <a:spcPct val="0"/>
              </a:spcBef>
              <a:spcAft>
                <a:spcPct val="0"/>
              </a:spcAft>
              <a:buClrTx/>
              <a:buSzTx/>
              <a:buFont typeface="Wingdings" pitchFamily="2" charset="2"/>
              <a:buChar char=""/>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AL-Mohanad" pitchFamily="2" charset="-78"/>
              </a:rPr>
              <a:t>يوزع أعضاء المجموعة المنظمات البيانية الواردة في النشرة العلمية لنشاط (1/2/1).</a:t>
            </a:r>
            <a:endParaRPr kumimoji="0" lang="en-US" sz="1200" b="0" i="0" u="none" strike="noStrike" cap="none" normalizeH="0" baseline="0" dirty="0" smtClean="0">
              <a:ln>
                <a:noFill/>
              </a:ln>
              <a:solidFill>
                <a:schemeClr val="tx1"/>
              </a:solidFill>
              <a:effectLst/>
              <a:latin typeface="Arial" pitchFamily="34" charset="0"/>
              <a:cs typeface="AL-Mohanad" pitchFamily="2" charset="-78"/>
            </a:endParaRPr>
          </a:p>
          <a:p>
            <a:pPr marL="457200" marR="0" lvl="1" indent="0" algn="justLow" defTabSz="914400" rtl="1" eaLnBrk="0" fontAlgn="base" latinLnBrk="0" hangingPunct="0">
              <a:lnSpc>
                <a:spcPct val="100000"/>
              </a:lnSpc>
              <a:spcBef>
                <a:spcPct val="0"/>
              </a:spcBef>
              <a:spcAft>
                <a:spcPct val="0"/>
              </a:spcAft>
              <a:buClrTx/>
              <a:buSzTx/>
              <a:buFont typeface="Wingdings" pitchFamily="2" charset="2"/>
              <a:buChar char=""/>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AL-Mohanad" pitchFamily="2" charset="-78"/>
              </a:rPr>
              <a:t> أطبق بمفردي هدف من مقررات تخصصي يتفق مع المهارة الواردة في المنظم البياني الذي بين يدي. </a:t>
            </a:r>
            <a:endParaRPr kumimoji="0" lang="en-US" sz="1200" b="0" i="0" u="none" strike="noStrike" cap="none" normalizeH="0" baseline="0" dirty="0" smtClean="0">
              <a:ln>
                <a:noFill/>
              </a:ln>
              <a:solidFill>
                <a:schemeClr val="tx1"/>
              </a:solidFill>
              <a:effectLst/>
              <a:latin typeface="Arial" pitchFamily="34" charset="0"/>
              <a:cs typeface="AL-Mohanad" pitchFamily="2" charset="-78"/>
            </a:endParaRPr>
          </a:p>
          <a:p>
            <a:pPr marL="457200" marR="0" lvl="1" indent="0" algn="justLow" defTabSz="914400" rtl="1" eaLnBrk="0" fontAlgn="base" latinLnBrk="0" hangingPunct="0">
              <a:lnSpc>
                <a:spcPct val="100000"/>
              </a:lnSpc>
              <a:spcBef>
                <a:spcPct val="0"/>
              </a:spcBef>
              <a:spcAft>
                <a:spcPct val="0"/>
              </a:spcAft>
              <a:buClrTx/>
              <a:buSzTx/>
              <a:buFont typeface="Wingdings" pitchFamily="2" charset="2"/>
              <a:buChar char=""/>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AL-Mohanad" pitchFamily="2" charset="-78"/>
              </a:rPr>
              <a:t>أناقش مع زملائي في المجموعة جميع المهارات الواردة في المنظمات البيانية التي تم إعدادها لتقويمها من قبل المجموعات الأخرى وفق النموذج المستخدم في أعدادها.</a:t>
            </a:r>
            <a:endParaRPr kumimoji="0" lang="en-US" sz="1200" b="0" i="0" u="none" strike="noStrike" cap="none" normalizeH="0" baseline="0" dirty="0" smtClean="0">
              <a:ln>
                <a:noFill/>
              </a:ln>
              <a:solidFill>
                <a:schemeClr val="tx1"/>
              </a:solidFill>
              <a:effectLst/>
              <a:latin typeface="Arial" pitchFamily="34" charset="0"/>
              <a:cs typeface="AL-Mohanad" pitchFamily="2" charset="-78"/>
            </a:endParaRPr>
          </a:p>
        </p:txBody>
      </p:sp>
      <p:pic>
        <p:nvPicPr>
          <p:cNvPr id="7" name="صورة 6" descr="images (18).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85720" y="2285992"/>
            <a:ext cx="2652716" cy="4286280"/>
          </a:xfrm>
          <a:prstGeom prst="rect">
            <a:avLst/>
          </a:prstGeom>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285720" y="428604"/>
          <a:ext cx="8501122" cy="785818"/>
        </p:xfrm>
        <a:graphic>
          <a:graphicData uri="http://schemas.openxmlformats.org/drawingml/2006/table">
            <a:tbl>
              <a:tblPr rtl="1"/>
              <a:tblGrid>
                <a:gridCol w="1939393"/>
                <a:gridCol w="4627829"/>
                <a:gridCol w="1933900"/>
              </a:tblGrid>
              <a:tr h="785818">
                <a:tc>
                  <a:txBody>
                    <a:bodyPr/>
                    <a:lstStyle/>
                    <a:p>
                      <a:pPr indent="457200" algn="l" rtl="0">
                        <a:lnSpc>
                          <a:spcPct val="115000"/>
                        </a:lnSpc>
                        <a:spcAft>
                          <a:spcPts val="1000"/>
                        </a:spcAft>
                      </a:pPr>
                      <a:r>
                        <a:rPr lang="ar-SA" sz="2800" b="1" dirty="0" smtClean="0">
                          <a:solidFill>
                            <a:srgbClr val="76923C"/>
                          </a:solidFill>
                          <a:latin typeface="Times New Roman"/>
                          <a:ea typeface="Times New Roman"/>
                          <a:cs typeface="Traditional Arabic"/>
                        </a:rPr>
                        <a:t>الجلسة </a:t>
                      </a:r>
                      <a:r>
                        <a:rPr lang="ar-SA" sz="2800" b="1" dirty="0">
                          <a:solidFill>
                            <a:srgbClr val="76923C"/>
                          </a:solidFill>
                          <a:latin typeface="Times New Roman"/>
                          <a:ea typeface="Times New Roman"/>
                          <a:cs typeface="Traditional Arabic"/>
                        </a:rPr>
                        <a:t>الثانية</a:t>
                      </a:r>
                      <a:endParaRPr lang="en-US" sz="1800" dirty="0">
                        <a:latin typeface="Calibri"/>
                        <a:ea typeface="Calibri"/>
                        <a:cs typeface="Arial"/>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indent="457200" algn="ctr" rtl="1">
                        <a:lnSpc>
                          <a:spcPct val="115000"/>
                        </a:lnSpc>
                        <a:spcAft>
                          <a:spcPts val="1000"/>
                        </a:spcAft>
                      </a:pPr>
                      <a:r>
                        <a:rPr lang="ar-SA" sz="2800" b="1">
                          <a:solidFill>
                            <a:srgbClr val="76923C"/>
                          </a:solidFill>
                          <a:latin typeface="Arial"/>
                          <a:ea typeface="Calibri"/>
                          <a:cs typeface="Traditional Arabic"/>
                        </a:rPr>
                        <a:t>دمج مهارات التفكير </a:t>
                      </a:r>
                      <a:endParaRPr lang="en-US" sz="1800">
                        <a:latin typeface="Calibri"/>
                        <a:ea typeface="Calibri"/>
                        <a:cs typeface="Arial"/>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indent="457200" algn="ctr" rtl="1">
                        <a:lnSpc>
                          <a:spcPct val="115000"/>
                        </a:lnSpc>
                        <a:spcAft>
                          <a:spcPts val="1000"/>
                        </a:spcAft>
                      </a:pPr>
                      <a:r>
                        <a:rPr lang="ar-SA" sz="2800" b="1" dirty="0">
                          <a:solidFill>
                            <a:srgbClr val="76923C"/>
                          </a:solidFill>
                          <a:latin typeface="Times New Roman"/>
                          <a:ea typeface="Times New Roman"/>
                          <a:cs typeface="Traditional Arabic"/>
                        </a:rPr>
                        <a:t>120 </a:t>
                      </a:r>
                      <a:r>
                        <a:rPr lang="ar-SA" sz="2800" b="1" dirty="0" err="1">
                          <a:solidFill>
                            <a:srgbClr val="76923C"/>
                          </a:solidFill>
                          <a:latin typeface="Times New Roman"/>
                          <a:ea typeface="Times New Roman"/>
                          <a:cs typeface="Traditional Arabic"/>
                        </a:rPr>
                        <a:t>د</a:t>
                      </a:r>
                      <a:endParaRPr lang="en-US" sz="1800" dirty="0">
                        <a:latin typeface="Calibri"/>
                        <a:ea typeface="Calibri"/>
                        <a:cs typeface="Arial"/>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sp>
        <p:nvSpPr>
          <p:cNvPr id="71681" name="Rectangle 1"/>
          <p:cNvSpPr>
            <a:spLocks noChangeArrowheads="1"/>
          </p:cNvSpPr>
          <p:nvPr/>
        </p:nvSpPr>
        <p:spPr bwMode="auto">
          <a:xfrm>
            <a:off x="3857620" y="1857364"/>
            <a:ext cx="5143536"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76923C"/>
                </a:solidFill>
                <a:effectLst/>
                <a:latin typeface="Traditional Arabic" pitchFamily="18" charset="-78"/>
                <a:ea typeface="Calibri" pitchFamily="34" charset="0"/>
                <a:cs typeface="Traditional Arabic" pitchFamily="18" charset="-78"/>
              </a:rPr>
              <a:t>أهداف الجلسة:</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r" defTabSz="914400" rtl="1" eaLnBrk="0" fontAlgn="base" latinLnBrk="0" hangingPunct="0">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يتوقع من المتدرب في نهاية الجلسة أن:</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r" defTabSz="914400" rtl="1"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يتقن خطوات تنفيذ درس وفق دمج مهارات التفكير في التدريس.</a:t>
            </a:r>
            <a:endParaRPr kumimoji="0" lang="ar-SA"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71682" name="Rectangle 2"/>
          <p:cNvSpPr>
            <a:spLocks noChangeArrowheads="1"/>
          </p:cNvSpPr>
          <p:nvPr/>
        </p:nvSpPr>
        <p:spPr bwMode="auto">
          <a:xfrm>
            <a:off x="4000496" y="4298114"/>
            <a:ext cx="4786346" cy="1631216"/>
          </a:xfrm>
          <a:prstGeom prst="rect">
            <a:avLst/>
          </a:prstGeom>
          <a:solidFill>
            <a:schemeClr val="accent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defTabSz="914400" rtl="0"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bg1"/>
                </a:solidFill>
                <a:effectLst/>
                <a:latin typeface="Traditional Arabic" pitchFamily="18" charset="-78"/>
                <a:ea typeface="Calibri" pitchFamily="34" charset="0"/>
                <a:cs typeface="Traditional Arabic" pitchFamily="18" charset="-78"/>
              </a:rPr>
              <a:t>موضوعات الجلسة :</a:t>
            </a:r>
            <a:endParaRPr kumimoji="0" lang="en-US" sz="1200" b="0" i="0" u="none" strike="noStrike" cap="none" normalizeH="0" baseline="0" dirty="0" smtClean="0">
              <a:ln>
                <a:noFill/>
              </a:ln>
              <a:solidFill>
                <a:schemeClr val="bg1"/>
              </a:solidFill>
              <a:effectLst/>
              <a:latin typeface="Arial" pitchFamily="34" charset="0"/>
              <a:cs typeface="Arial" pitchFamily="34" charset="0"/>
            </a:endParaRPr>
          </a:p>
          <a:p>
            <a:pPr marL="0" marR="0" lvl="0" indent="457200" defTabSz="914400" rtl="0"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دمج مهارات التفكير.</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7" name="صورة 6" descr="تنزيل (1).jpg"/>
          <p:cNvPicPr>
            <a:picLocks noChangeAspect="1"/>
          </p:cNvPicPr>
          <p:nvPr/>
        </p:nvPicPr>
        <p:blipFill>
          <a:blip r:embed="rId2" cstate="print">
            <a:clrChange>
              <a:clrFrom>
                <a:srgbClr val="FEFEFE"/>
              </a:clrFrom>
              <a:clrTo>
                <a:srgbClr val="FEFEFE">
                  <a:alpha val="0"/>
                </a:srgbClr>
              </a:clrTo>
            </a:clrChange>
          </a:blip>
          <a:stretch>
            <a:fillRect/>
          </a:stretch>
        </p:blipFill>
        <p:spPr>
          <a:xfrm>
            <a:off x="500034" y="2071678"/>
            <a:ext cx="3071834" cy="4205304"/>
          </a:xfrm>
          <a:prstGeom prst="rect">
            <a:avLst/>
          </a:prstGeom>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142844" y="357166"/>
          <a:ext cx="8572560" cy="1472184"/>
        </p:xfrm>
        <a:graphic>
          <a:graphicData uri="http://schemas.openxmlformats.org/drawingml/2006/table">
            <a:tbl>
              <a:tblPr rtl="1"/>
              <a:tblGrid>
                <a:gridCol w="2214311"/>
                <a:gridCol w="6358249"/>
              </a:tblGrid>
              <a:tr h="303530">
                <a:tc>
                  <a:txBody>
                    <a:bodyPr/>
                    <a:lstStyle/>
                    <a:p>
                      <a:pPr indent="457200" algn="ctr" rtl="1">
                        <a:lnSpc>
                          <a:spcPct val="115000"/>
                        </a:lnSpc>
                        <a:spcAft>
                          <a:spcPts val="0"/>
                        </a:spcAft>
                      </a:pPr>
                      <a:r>
                        <a:rPr lang="ar-SA" sz="2800" b="1" dirty="0" smtClean="0">
                          <a:solidFill>
                            <a:srgbClr val="FFFFFF"/>
                          </a:solidFill>
                          <a:latin typeface="Times New Roman"/>
                          <a:ea typeface="Calibri"/>
                          <a:cs typeface="Traditional Arabic"/>
                        </a:rPr>
                        <a:t>رقم </a:t>
                      </a:r>
                      <a:r>
                        <a:rPr lang="ar-SA" sz="2800" b="1" dirty="0">
                          <a:solidFill>
                            <a:srgbClr val="FFFFFF"/>
                          </a:solidFill>
                          <a:latin typeface="Times New Roman"/>
                          <a:ea typeface="Calibri"/>
                          <a:cs typeface="Traditional Arabic"/>
                        </a:rPr>
                        <a:t>النشاط</a:t>
                      </a:r>
                      <a:endParaRPr lang="en-US" sz="18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c>
                  <a:txBody>
                    <a:bodyPr/>
                    <a:lstStyle/>
                    <a:p>
                      <a:pPr indent="173355" algn="just" rtl="1">
                        <a:lnSpc>
                          <a:spcPct val="115000"/>
                        </a:lnSpc>
                        <a:spcAft>
                          <a:spcPts val="0"/>
                        </a:spcAft>
                      </a:pPr>
                      <a:r>
                        <a:rPr lang="ar-SA" sz="2800" b="1">
                          <a:solidFill>
                            <a:srgbClr val="FFFFFF"/>
                          </a:solidFill>
                          <a:latin typeface="Times New Roman"/>
                          <a:ea typeface="Calibri"/>
                          <a:cs typeface="Traditional Arabic"/>
                        </a:rPr>
                        <a:t>(2/1/2)</a:t>
                      </a:r>
                      <a:endParaRPr lang="en-US" sz="180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r>
              <a:tr h="307975">
                <a:tc>
                  <a:txBody>
                    <a:bodyPr/>
                    <a:lstStyle/>
                    <a:p>
                      <a:pPr indent="457200" algn="ctr" rtl="1">
                        <a:lnSpc>
                          <a:spcPct val="115000"/>
                        </a:lnSpc>
                        <a:spcAft>
                          <a:spcPts val="0"/>
                        </a:spcAft>
                      </a:pPr>
                      <a:r>
                        <a:rPr lang="ar-SA" sz="2800" b="1">
                          <a:solidFill>
                            <a:srgbClr val="FFFFFF"/>
                          </a:solidFill>
                          <a:latin typeface="Times New Roman"/>
                          <a:ea typeface="Calibri"/>
                          <a:cs typeface="Traditional Arabic"/>
                        </a:rPr>
                        <a:t>العنوان</a:t>
                      </a:r>
                      <a:endParaRPr lang="en-US" sz="180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457200" algn="just" rtl="1">
                        <a:lnSpc>
                          <a:spcPct val="115000"/>
                        </a:lnSpc>
                        <a:spcAft>
                          <a:spcPts val="0"/>
                        </a:spcAft>
                      </a:pPr>
                      <a:r>
                        <a:rPr lang="ar-SA" sz="2800">
                          <a:latin typeface="Times New Roman"/>
                          <a:ea typeface="Calibri"/>
                          <a:cs typeface="Traditional Arabic"/>
                        </a:rPr>
                        <a:t>دمج مهارات التفكير . </a:t>
                      </a:r>
                      <a:endParaRPr lang="en-US" sz="180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307975">
                <a:tc>
                  <a:txBody>
                    <a:bodyPr/>
                    <a:lstStyle/>
                    <a:p>
                      <a:pPr indent="457200" algn="ctr" rtl="1">
                        <a:lnSpc>
                          <a:spcPct val="115000"/>
                        </a:lnSpc>
                        <a:spcAft>
                          <a:spcPts val="0"/>
                        </a:spcAft>
                      </a:pPr>
                      <a:r>
                        <a:rPr lang="ar-SA" sz="2800" b="1" dirty="0">
                          <a:solidFill>
                            <a:srgbClr val="FFFFFF"/>
                          </a:solidFill>
                          <a:latin typeface="Times New Roman"/>
                          <a:ea typeface="Calibri"/>
                          <a:cs typeface="Traditional Arabic"/>
                        </a:rPr>
                        <a:t>الزمن</a:t>
                      </a:r>
                      <a:endParaRPr lang="en-US" sz="18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457200" algn="just" rtl="1">
                        <a:lnSpc>
                          <a:spcPct val="115000"/>
                        </a:lnSpc>
                        <a:spcAft>
                          <a:spcPts val="0"/>
                        </a:spcAft>
                      </a:pPr>
                      <a:r>
                        <a:rPr lang="ar-SA" sz="2800" dirty="0">
                          <a:latin typeface="Times New Roman"/>
                          <a:ea typeface="Calibri"/>
                          <a:cs typeface="Traditional Arabic"/>
                        </a:rPr>
                        <a:t>100 </a:t>
                      </a:r>
                      <a:r>
                        <a:rPr lang="ar-SA" sz="2800" dirty="0" err="1">
                          <a:latin typeface="Times New Roman"/>
                          <a:ea typeface="Calibri"/>
                          <a:cs typeface="Traditional Arabic"/>
                        </a:rPr>
                        <a:t>د</a:t>
                      </a:r>
                      <a:r>
                        <a:rPr lang="ar-SA" sz="2800" dirty="0">
                          <a:latin typeface="Times New Roman"/>
                          <a:ea typeface="Calibri"/>
                          <a:cs typeface="Traditional Arabic"/>
                        </a:rPr>
                        <a:t>  </a:t>
                      </a:r>
                      <a:endParaRPr lang="en-US" sz="1800" dirty="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bl>
          </a:graphicData>
        </a:graphic>
      </p:graphicFrame>
      <p:sp>
        <p:nvSpPr>
          <p:cNvPr id="70657" name="Rectangle 1"/>
          <p:cNvSpPr>
            <a:spLocks noChangeArrowheads="1"/>
          </p:cNvSpPr>
          <p:nvPr/>
        </p:nvSpPr>
        <p:spPr bwMode="auto">
          <a:xfrm>
            <a:off x="3786246" y="2071678"/>
            <a:ext cx="514347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Low" defTabSz="914400" rtl="1" eaLnBrk="1" fontAlgn="base" latinLnBrk="0" hangingPunct="1">
              <a:lnSpc>
                <a:spcPct val="100000"/>
              </a:lnSpc>
              <a:spcBef>
                <a:spcPct val="0"/>
              </a:spcBef>
              <a:spcAft>
                <a:spcPct val="0"/>
              </a:spcAft>
              <a:buClrTx/>
              <a:buSzTx/>
              <a:buFont typeface="Wingdings" pitchFamily="2" charset="2"/>
              <a:buChar char=""/>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أعد بمفردي درساً من أحد مقررات تخصصي وفق دمج مهارات التفكير مستخدماً النموذج الوارد في النشرة العلمية لنشاط (2/2/1)مستعيناً بنماذج خطوات دمج مهارات التفكير الوارد في ملحق رقم (3).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1" eaLnBrk="0" fontAlgn="base" latinLnBrk="0" hangingPunct="0">
              <a:lnSpc>
                <a:spcPct val="100000"/>
              </a:lnSpc>
              <a:spcBef>
                <a:spcPct val="0"/>
              </a:spcBef>
              <a:spcAft>
                <a:spcPct val="0"/>
              </a:spcAft>
              <a:buClrTx/>
              <a:buSzTx/>
              <a:buFont typeface="Wingdings" pitchFamily="2" charset="2"/>
              <a:buChar char=""/>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أناقش مع زملائي في المجموعة جميع الدروس التي تم إعدادها لتقويمها وفق نموذج خطوات الدمج المرفق.</a:t>
            </a:r>
            <a:endParaRPr kumimoji="0" lang="ar-SA" sz="3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صورة 5" descr="images (17).jpg"/>
          <p:cNvPicPr>
            <a:picLocks noChangeAspect="1"/>
          </p:cNvPicPr>
          <p:nvPr/>
        </p:nvPicPr>
        <p:blipFill>
          <a:blip r:embed="rId2" cstate="print">
            <a:clrChange>
              <a:clrFrom>
                <a:srgbClr val="332F24"/>
              </a:clrFrom>
              <a:clrTo>
                <a:srgbClr val="332F24">
                  <a:alpha val="0"/>
                </a:srgbClr>
              </a:clrTo>
            </a:clrChange>
          </a:blip>
          <a:stretch>
            <a:fillRect/>
          </a:stretch>
        </p:blipFill>
        <p:spPr>
          <a:xfrm>
            <a:off x="214282" y="2285992"/>
            <a:ext cx="3357586" cy="3857652"/>
          </a:xfrm>
          <a:prstGeom prst="rect">
            <a:avLst/>
          </a:prstGeom>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857224" y="357166"/>
            <a:ext cx="7786106" cy="584775"/>
          </a:xfrm>
          <a:prstGeom prst="rect">
            <a:avLst/>
          </a:prstGeom>
        </p:spPr>
        <p:txBody>
          <a:bodyPr wrap="none">
            <a:spAutoFit/>
          </a:bodyPr>
          <a:lstStyle/>
          <a:p>
            <a:r>
              <a:rPr lang="ar-SA" sz="3200" b="1" dirty="0" smtClean="0">
                <a:cs typeface="AL-Mohanad" pitchFamily="2" charset="-78"/>
              </a:rPr>
              <a:t>نموذج تقييم تنفيذ درس وفق خطوات دمج مهارات التفكير</a:t>
            </a:r>
            <a:endParaRPr lang="ar-SA" sz="3200" dirty="0">
              <a:cs typeface="AL-Mohanad" pitchFamily="2" charset="-78"/>
            </a:endParaRPr>
          </a:p>
        </p:txBody>
      </p:sp>
      <p:graphicFrame>
        <p:nvGraphicFramePr>
          <p:cNvPr id="5" name="جدول 4"/>
          <p:cNvGraphicFramePr>
            <a:graphicFrameLocks noGrp="1"/>
          </p:cNvGraphicFramePr>
          <p:nvPr/>
        </p:nvGraphicFramePr>
        <p:xfrm>
          <a:off x="214283" y="1643050"/>
          <a:ext cx="8715435" cy="1779399"/>
        </p:xfrm>
        <a:graphic>
          <a:graphicData uri="http://schemas.openxmlformats.org/drawingml/2006/table">
            <a:tbl>
              <a:tblPr rtl="1"/>
              <a:tblGrid>
                <a:gridCol w="1733822"/>
                <a:gridCol w="1169887"/>
                <a:gridCol w="1601419"/>
                <a:gridCol w="1304014"/>
                <a:gridCol w="1663338"/>
                <a:gridCol w="1242955"/>
              </a:tblGrid>
              <a:tr h="531962">
                <a:tc>
                  <a:txBody>
                    <a:bodyPr/>
                    <a:lstStyle/>
                    <a:p>
                      <a:pPr indent="457200" algn="ctr" rtl="0">
                        <a:lnSpc>
                          <a:spcPct val="115000"/>
                        </a:lnSpc>
                        <a:spcAft>
                          <a:spcPts val="0"/>
                        </a:spcAft>
                      </a:pPr>
                      <a:r>
                        <a:rPr lang="ar-SA" sz="2800" b="1" dirty="0">
                          <a:solidFill>
                            <a:srgbClr val="76923C"/>
                          </a:solidFill>
                          <a:latin typeface="Calibri"/>
                          <a:ea typeface="Calibri"/>
                          <a:cs typeface="Traditional Arabic"/>
                        </a:rPr>
                        <a:t>المادة </a:t>
                      </a:r>
                      <a:endParaRPr lang="en-US" sz="1600" dirty="0">
                        <a:solidFill>
                          <a:srgbClr val="76923C"/>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solidFill>
                      <a:srgbClr val="D6E3BC"/>
                    </a:solidFill>
                  </a:tcPr>
                </a:tc>
                <a:tc>
                  <a:txBody>
                    <a:bodyPr/>
                    <a:lstStyle/>
                    <a:p>
                      <a:pPr indent="457200" algn="ctr" rtl="0">
                        <a:lnSpc>
                          <a:spcPct val="115000"/>
                        </a:lnSpc>
                        <a:spcAft>
                          <a:spcPts val="0"/>
                        </a:spcAft>
                      </a:pPr>
                      <a:endParaRPr lang="en-US" sz="1600" dirty="0">
                        <a:solidFill>
                          <a:srgbClr val="76923C"/>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tcPr>
                </a:tc>
                <a:tc>
                  <a:txBody>
                    <a:bodyPr/>
                    <a:lstStyle/>
                    <a:p>
                      <a:pPr indent="457200" algn="ctr" rtl="0">
                        <a:lnSpc>
                          <a:spcPct val="115000"/>
                        </a:lnSpc>
                        <a:spcAft>
                          <a:spcPts val="0"/>
                        </a:spcAft>
                      </a:pPr>
                      <a:r>
                        <a:rPr lang="ar-SA" sz="2800" b="1" dirty="0">
                          <a:solidFill>
                            <a:srgbClr val="76923C"/>
                          </a:solidFill>
                          <a:latin typeface="Calibri"/>
                          <a:ea typeface="Calibri"/>
                          <a:cs typeface="Traditional Arabic"/>
                        </a:rPr>
                        <a:t>الموضوع</a:t>
                      </a:r>
                      <a:endParaRPr lang="en-US" sz="1600" dirty="0">
                        <a:solidFill>
                          <a:srgbClr val="76923C"/>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solidFill>
                      <a:srgbClr val="D6E3BC"/>
                    </a:solidFill>
                  </a:tcPr>
                </a:tc>
                <a:tc>
                  <a:txBody>
                    <a:bodyPr/>
                    <a:lstStyle/>
                    <a:p>
                      <a:pPr indent="457200" algn="ctr" rtl="0">
                        <a:lnSpc>
                          <a:spcPct val="115000"/>
                        </a:lnSpc>
                        <a:spcAft>
                          <a:spcPts val="0"/>
                        </a:spcAft>
                      </a:pPr>
                      <a:endParaRPr lang="en-US" sz="1600" dirty="0">
                        <a:solidFill>
                          <a:srgbClr val="76923C"/>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tcPr>
                </a:tc>
                <a:tc>
                  <a:txBody>
                    <a:bodyPr/>
                    <a:lstStyle/>
                    <a:p>
                      <a:pPr indent="457200" algn="ctr" rtl="0">
                        <a:lnSpc>
                          <a:spcPct val="115000"/>
                        </a:lnSpc>
                        <a:spcAft>
                          <a:spcPts val="0"/>
                        </a:spcAft>
                      </a:pPr>
                      <a:r>
                        <a:rPr lang="ar-SA" sz="2800" b="1" dirty="0">
                          <a:solidFill>
                            <a:srgbClr val="76923C"/>
                          </a:solidFill>
                          <a:latin typeface="Calibri"/>
                          <a:ea typeface="Calibri"/>
                          <a:cs typeface="Traditional Arabic"/>
                        </a:rPr>
                        <a:t>مهارة التفكير</a:t>
                      </a:r>
                      <a:endParaRPr lang="en-US" sz="1600" dirty="0">
                        <a:solidFill>
                          <a:srgbClr val="76923C"/>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solidFill>
                      <a:srgbClr val="D6E3BC"/>
                    </a:solidFill>
                  </a:tcPr>
                </a:tc>
                <a:tc>
                  <a:txBody>
                    <a:bodyPr/>
                    <a:lstStyle/>
                    <a:p>
                      <a:pPr indent="457200" algn="ctr" rtl="0">
                        <a:lnSpc>
                          <a:spcPct val="115000"/>
                        </a:lnSpc>
                        <a:spcAft>
                          <a:spcPts val="0"/>
                        </a:spcAft>
                      </a:pPr>
                      <a:endParaRPr lang="en-US" sz="1600" dirty="0">
                        <a:solidFill>
                          <a:srgbClr val="76923C"/>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tcPr>
                </a:tc>
              </a:tr>
              <a:tr h="797943">
                <a:tc>
                  <a:txBody>
                    <a:bodyPr/>
                    <a:lstStyle/>
                    <a:p>
                      <a:pPr indent="457200" algn="ctr" rtl="0">
                        <a:lnSpc>
                          <a:spcPct val="115000"/>
                        </a:lnSpc>
                        <a:spcAft>
                          <a:spcPts val="0"/>
                        </a:spcAft>
                      </a:pPr>
                      <a:r>
                        <a:rPr lang="ar-SA" sz="2800" b="1" dirty="0">
                          <a:solidFill>
                            <a:schemeClr val="tx1"/>
                          </a:solidFill>
                          <a:latin typeface="Calibri"/>
                          <a:ea typeface="Calibri"/>
                          <a:cs typeface="Traditional Arabic"/>
                        </a:rPr>
                        <a:t>اسم المعلم</a:t>
                      </a:r>
                      <a:endParaRPr lang="en-US" sz="1600" dirty="0">
                        <a:solidFill>
                          <a:schemeClr val="tx1"/>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solidFill>
                      <a:srgbClr val="D6E3BC"/>
                    </a:solidFill>
                  </a:tcPr>
                </a:tc>
                <a:tc>
                  <a:txBody>
                    <a:bodyPr/>
                    <a:lstStyle/>
                    <a:p>
                      <a:pPr indent="457200" algn="ctr" rtl="0">
                        <a:lnSpc>
                          <a:spcPct val="115000"/>
                        </a:lnSpc>
                        <a:spcAft>
                          <a:spcPts val="0"/>
                        </a:spcAft>
                      </a:pPr>
                      <a:endParaRPr lang="en-US" sz="1600" dirty="0">
                        <a:solidFill>
                          <a:schemeClr val="tx1"/>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tcPr>
                </a:tc>
                <a:tc>
                  <a:txBody>
                    <a:bodyPr/>
                    <a:lstStyle/>
                    <a:p>
                      <a:pPr indent="457200" algn="ctr" rtl="0">
                        <a:lnSpc>
                          <a:spcPct val="115000"/>
                        </a:lnSpc>
                        <a:spcAft>
                          <a:spcPts val="0"/>
                        </a:spcAft>
                      </a:pPr>
                      <a:r>
                        <a:rPr lang="ar-SA" sz="2800" b="1" dirty="0">
                          <a:solidFill>
                            <a:schemeClr val="tx1"/>
                          </a:solidFill>
                          <a:latin typeface="Calibri"/>
                          <a:ea typeface="Calibri"/>
                          <a:cs typeface="Traditional Arabic"/>
                        </a:rPr>
                        <a:t>التخصص</a:t>
                      </a:r>
                      <a:endParaRPr lang="en-US" sz="1600" dirty="0">
                        <a:solidFill>
                          <a:schemeClr val="tx1"/>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solidFill>
                      <a:srgbClr val="D6E3BC"/>
                    </a:solidFill>
                  </a:tcPr>
                </a:tc>
                <a:tc>
                  <a:txBody>
                    <a:bodyPr/>
                    <a:lstStyle/>
                    <a:p>
                      <a:pPr indent="457200" algn="ctr" rtl="0">
                        <a:lnSpc>
                          <a:spcPct val="115000"/>
                        </a:lnSpc>
                        <a:spcAft>
                          <a:spcPts val="0"/>
                        </a:spcAft>
                      </a:pPr>
                      <a:endParaRPr lang="en-US" sz="1600" dirty="0">
                        <a:solidFill>
                          <a:schemeClr val="tx1"/>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tcPr>
                </a:tc>
                <a:tc>
                  <a:txBody>
                    <a:bodyPr/>
                    <a:lstStyle/>
                    <a:p>
                      <a:pPr indent="457200" algn="ctr" rtl="0">
                        <a:lnSpc>
                          <a:spcPct val="115000"/>
                        </a:lnSpc>
                        <a:spcAft>
                          <a:spcPts val="0"/>
                        </a:spcAft>
                      </a:pPr>
                      <a:r>
                        <a:rPr lang="ar-SA" sz="2800" b="1" dirty="0">
                          <a:solidFill>
                            <a:schemeClr val="tx1"/>
                          </a:solidFill>
                          <a:latin typeface="Calibri"/>
                          <a:ea typeface="Calibri"/>
                          <a:cs typeface="Traditional Arabic"/>
                        </a:rPr>
                        <a:t>المرحلة</a:t>
                      </a:r>
                      <a:endParaRPr lang="en-US" sz="1600" dirty="0">
                        <a:solidFill>
                          <a:schemeClr val="tx1"/>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solidFill>
                      <a:srgbClr val="D6E3BC"/>
                    </a:solidFill>
                  </a:tcPr>
                </a:tc>
                <a:tc>
                  <a:txBody>
                    <a:bodyPr/>
                    <a:lstStyle/>
                    <a:p>
                      <a:pPr indent="457200" algn="ctr" rtl="0">
                        <a:lnSpc>
                          <a:spcPct val="115000"/>
                        </a:lnSpc>
                        <a:spcAft>
                          <a:spcPts val="0"/>
                        </a:spcAft>
                      </a:pPr>
                      <a:endParaRPr lang="en-US" sz="1600" dirty="0">
                        <a:solidFill>
                          <a:schemeClr val="tx1"/>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tcPr>
                </a:tc>
              </a:tr>
            </a:tbl>
          </a:graphicData>
        </a:graphic>
      </p:graphicFrame>
      <p:sp>
        <p:nvSpPr>
          <p:cNvPr id="6" name="مستطيل 5"/>
          <p:cNvSpPr/>
          <p:nvPr/>
        </p:nvSpPr>
        <p:spPr>
          <a:xfrm>
            <a:off x="3643306" y="4214818"/>
            <a:ext cx="4857163" cy="584775"/>
          </a:xfrm>
          <a:prstGeom prst="rect">
            <a:avLst/>
          </a:prstGeom>
          <a:solidFill>
            <a:schemeClr val="accent2"/>
          </a:solidFill>
        </p:spPr>
        <p:txBody>
          <a:bodyPr wrap="square">
            <a:spAutoFit/>
          </a:bodyPr>
          <a:lstStyle/>
          <a:p>
            <a:r>
              <a:rPr lang="ar-SA" sz="3200" b="1" dirty="0" smtClean="0">
                <a:solidFill>
                  <a:schemeClr val="bg1"/>
                </a:solidFill>
                <a:cs typeface="AL-Mohanad" pitchFamily="2" charset="-78"/>
              </a:rPr>
              <a:t>انظر النموذج داخل الحقيبة التدريبية </a:t>
            </a:r>
            <a:endParaRPr lang="ar-SA" sz="3200" dirty="0">
              <a:solidFill>
                <a:schemeClr val="bg1"/>
              </a:solidFill>
              <a:cs typeface="AL-Mohanad" pitchFamily="2" charset="-78"/>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ChangeArrowheads="1"/>
          </p:cNvSpPr>
          <p:nvPr/>
        </p:nvSpPr>
        <p:spPr bwMode="auto">
          <a:xfrm>
            <a:off x="4286248" y="857232"/>
            <a:ext cx="4214842"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07950" algn="ctr" defTabSz="914400" rtl="0" eaLnBrk="1" fontAlgn="base" latinLnBrk="0" hangingPunct="1">
              <a:lnSpc>
                <a:spcPct val="100000"/>
              </a:lnSpc>
              <a:spcBef>
                <a:spcPct val="0"/>
              </a:spcBef>
              <a:spcAft>
                <a:spcPct val="0"/>
              </a:spcAft>
              <a:buClrTx/>
              <a:buSzTx/>
              <a:buFontTx/>
              <a:buNone/>
              <a:tabLst/>
            </a:pPr>
            <a:r>
              <a:rPr kumimoji="0" lang="ar-SA" sz="60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اختبار / بعدي</a:t>
            </a:r>
            <a:endParaRPr kumimoji="0" lang="en-US" sz="6600" b="0" i="0" u="none" strike="noStrike" cap="none" normalizeH="0" baseline="0" dirty="0" smtClean="0">
              <a:ln>
                <a:noFill/>
              </a:ln>
              <a:solidFill>
                <a:schemeClr val="tx1"/>
              </a:solidFill>
              <a:effectLst/>
              <a:latin typeface="Arial" pitchFamily="34" charset="0"/>
              <a:cs typeface="Arial" pitchFamily="34" charset="0"/>
            </a:endParaRPr>
          </a:p>
        </p:txBody>
      </p:sp>
      <p:sp>
        <p:nvSpPr>
          <p:cNvPr id="68610" name="Rectangle 2"/>
          <p:cNvSpPr>
            <a:spLocks noChangeArrowheads="1"/>
          </p:cNvSpPr>
          <p:nvPr/>
        </p:nvSpPr>
        <p:spPr bwMode="auto">
          <a:xfrm>
            <a:off x="3357554" y="2305474"/>
            <a:ext cx="5500726"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07950" algn="just" defTabSz="914400" rtl="1" eaLnBrk="1" fontAlgn="base" latinLnBrk="0" hangingPunct="1">
              <a:lnSpc>
                <a:spcPct val="100000"/>
              </a:lnSpc>
              <a:spcBef>
                <a:spcPct val="0"/>
              </a:spcBef>
              <a:spcAft>
                <a:spcPct val="0"/>
              </a:spcAft>
              <a:buClrTx/>
              <a:buSzTx/>
              <a:buFontTx/>
              <a:buNone/>
              <a:tabLst/>
            </a:pPr>
            <a:r>
              <a:rPr kumimoji="0" lang="ar-SA" sz="4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ضع  علامة  (</a:t>
            </a:r>
            <a:r>
              <a:rPr kumimoji="0" lang="en-US" sz="4400" b="1" i="0" u="none" strike="noStrike" cap="none" normalizeH="0" baseline="0" dirty="0" smtClean="0">
                <a:ln>
                  <a:noFill/>
                </a:ln>
                <a:solidFill>
                  <a:schemeClr val="tx1"/>
                </a:solidFill>
                <a:effectLst/>
                <a:latin typeface="Calibri" pitchFamily="34" charset="0"/>
                <a:ea typeface="Calibri" pitchFamily="34" charset="0"/>
                <a:cs typeface="Traditional Arabic" pitchFamily="18" charset="-78"/>
                <a:sym typeface="Wingdings" pitchFamily="2" charset="2"/>
              </a:rPr>
              <a:t></a:t>
            </a:r>
            <a:r>
              <a:rPr kumimoji="0" lang="ar-SA" sz="4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 أمام العبارة الصحيحة وعلامة ( </a:t>
            </a:r>
            <a:r>
              <a:rPr kumimoji="0" lang="en-US" sz="4400" b="1" i="0" u="none" strike="noStrike" cap="none" normalizeH="0" baseline="0" dirty="0" smtClean="0">
                <a:ln>
                  <a:noFill/>
                </a:ln>
                <a:solidFill>
                  <a:schemeClr val="tx1"/>
                </a:solidFill>
                <a:effectLst/>
                <a:latin typeface="Calibri" pitchFamily="34" charset="0"/>
                <a:ea typeface="Calibri" pitchFamily="34" charset="0"/>
                <a:cs typeface="Traditional Arabic" pitchFamily="18" charset="-78"/>
                <a:sym typeface="Wingdings" pitchFamily="2" charset="2"/>
              </a:rPr>
              <a:t></a:t>
            </a:r>
            <a:r>
              <a:rPr kumimoji="0" lang="ar-SA" sz="4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أمام العبارة الخاطئة فيما يلي :</a:t>
            </a:r>
            <a:endParaRPr kumimoji="0" lang="ar-SA" sz="4400" b="1" i="0" u="none" strike="noStrike" cap="none" normalizeH="0" baseline="0" dirty="0" smtClean="0">
              <a:ln>
                <a:noFill/>
              </a:ln>
              <a:solidFill>
                <a:schemeClr val="tx1"/>
              </a:solidFill>
              <a:effectLst/>
              <a:latin typeface="Calibri" pitchFamily="34" charset="0"/>
              <a:ea typeface="Calibri" pitchFamily="34" charset="0"/>
              <a:cs typeface="Traditional Arabic" pitchFamily="18" charset="-78"/>
              <a:sym typeface="Wingdings" pitchFamily="2" charset="2"/>
            </a:endParaRPr>
          </a:p>
        </p:txBody>
      </p:sp>
      <p:pic>
        <p:nvPicPr>
          <p:cNvPr id="6" name="صورة 5" descr="اختبار 1.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85720" y="1285860"/>
            <a:ext cx="3071834" cy="4643470"/>
          </a:xfrm>
          <a:prstGeom prst="rect">
            <a:avLst/>
          </a:prstGeom>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مستدير الزوايا 4"/>
          <p:cNvSpPr/>
          <p:nvPr/>
        </p:nvSpPr>
        <p:spPr>
          <a:xfrm>
            <a:off x="5929322" y="785794"/>
            <a:ext cx="2786082" cy="1143008"/>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cs typeface="AL-Mohanad" pitchFamily="2" charset="-78"/>
              </a:rPr>
              <a:t>وأخيرا نقول </a:t>
            </a:r>
            <a:endParaRPr lang="ar-SA" sz="4800" dirty="0">
              <a:cs typeface="AL-Mohanad" pitchFamily="2" charset="-78"/>
            </a:endParaRPr>
          </a:p>
        </p:txBody>
      </p:sp>
      <p:sp>
        <p:nvSpPr>
          <p:cNvPr id="6" name="مستطيل مستدير الزوايا 5"/>
          <p:cNvSpPr/>
          <p:nvPr/>
        </p:nvSpPr>
        <p:spPr>
          <a:xfrm>
            <a:off x="500034" y="571480"/>
            <a:ext cx="5000660" cy="471490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chemeClr val="tx1"/>
                </a:solidFill>
                <a:cs typeface="AL-Mohanad" pitchFamily="2" charset="-78"/>
              </a:rPr>
              <a:t>إن تعليم المحتوى الدراسي مقرونا بتعليم مهارات التفكير يترتب عليه تحصيل أعلى مقارنة مع تعليم المحتوى فقط </a:t>
            </a:r>
            <a:endParaRPr lang="ar-SA" sz="4800" dirty="0">
              <a:solidFill>
                <a:schemeClr val="tx1"/>
              </a:solidFill>
              <a:cs typeface="AL-Mohanad" pitchFamily="2" charset="-78"/>
            </a:endParaRPr>
          </a:p>
        </p:txBody>
      </p:sp>
      <p:sp>
        <p:nvSpPr>
          <p:cNvPr id="8" name="مستطيل مستدير الزوايا 7"/>
          <p:cNvSpPr/>
          <p:nvPr/>
        </p:nvSpPr>
        <p:spPr>
          <a:xfrm>
            <a:off x="714348" y="5500702"/>
            <a:ext cx="7572428" cy="1143008"/>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cs typeface="AL-Mohanad" pitchFamily="2" charset="-78"/>
              </a:rPr>
              <a:t>دعوتنا لكم بالتوفيق والتميز والإبداع </a:t>
            </a:r>
            <a:endParaRPr lang="ar-SA" sz="4800" dirty="0">
              <a:cs typeface="AL-Mohanad"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368412"/>
          </a:xfrm>
        </p:spPr>
        <p:txBody>
          <a:bodyPr>
            <a:noAutofit/>
          </a:bodyPr>
          <a:lstStyle/>
          <a:p>
            <a:r>
              <a:rPr lang="ar-SA" sz="2800" b="1" dirty="0" smtClean="0">
                <a:solidFill>
                  <a:srgbClr val="FF0000"/>
                </a:solidFill>
                <a:cs typeface="AL-Mohanad" pitchFamily="2" charset="-78"/>
              </a:rPr>
              <a:t/>
            </a:r>
            <a:br>
              <a:rPr lang="ar-SA" sz="2800" b="1" dirty="0" smtClean="0">
                <a:solidFill>
                  <a:srgbClr val="FF0000"/>
                </a:solidFill>
                <a:cs typeface="AL-Mohanad" pitchFamily="2" charset="-78"/>
              </a:rPr>
            </a:br>
            <a:r>
              <a:rPr lang="ar-SA" sz="2800" b="1" dirty="0" smtClean="0">
                <a:solidFill>
                  <a:srgbClr val="FF0000"/>
                </a:solidFill>
                <a:cs typeface="AL-Mohanad" pitchFamily="2" charset="-78"/>
              </a:rPr>
              <a:t>أخي المتدرب:</a:t>
            </a:r>
            <a:r>
              <a:rPr lang="en-US" sz="2800" b="1" dirty="0" smtClean="0">
                <a:solidFill>
                  <a:srgbClr val="FF0000"/>
                </a:solidFill>
                <a:cs typeface="AL-Mohanad" pitchFamily="2" charset="-78"/>
              </a:rPr>
              <a:t/>
            </a:r>
            <a:br>
              <a:rPr lang="en-US" sz="2800" b="1" dirty="0" smtClean="0">
                <a:solidFill>
                  <a:srgbClr val="FF0000"/>
                </a:solidFill>
                <a:cs typeface="AL-Mohanad" pitchFamily="2" charset="-78"/>
              </a:rPr>
            </a:br>
            <a:r>
              <a:rPr lang="ar-SA" sz="2800" dirty="0" smtClean="0">
                <a:solidFill>
                  <a:srgbClr val="FF0000"/>
                </a:solidFill>
                <a:cs typeface="AL-Mohanad" pitchFamily="2" charset="-78"/>
              </a:rPr>
              <a:t> بصفتك أحد المعنيين بالعملية التعليمية في الميدان التربوي نرشدك أثناء التدريب للآتي :</a:t>
            </a:r>
            <a:r>
              <a:rPr lang="en-US" sz="2800" dirty="0" smtClean="0">
                <a:solidFill>
                  <a:srgbClr val="FF0000"/>
                </a:solidFill>
                <a:cs typeface="AL-Mohanad" pitchFamily="2" charset="-78"/>
              </a:rPr>
              <a:t/>
            </a:r>
            <a:br>
              <a:rPr lang="en-US" sz="2800" dirty="0" smtClean="0">
                <a:solidFill>
                  <a:srgbClr val="FF0000"/>
                </a:solidFill>
                <a:cs typeface="AL-Mohanad" pitchFamily="2" charset="-78"/>
              </a:rPr>
            </a:br>
            <a:endParaRPr lang="ar-SA" sz="2800" dirty="0">
              <a:solidFill>
                <a:srgbClr val="FF0000"/>
              </a:solidFill>
              <a:cs typeface="AL-Mohanad" pitchFamily="2" charset="-78"/>
            </a:endParaRPr>
          </a:p>
        </p:txBody>
      </p:sp>
      <p:sp>
        <p:nvSpPr>
          <p:cNvPr id="3" name="عنصر نائب للمحتوى 2"/>
          <p:cNvSpPr>
            <a:spLocks noGrp="1"/>
          </p:cNvSpPr>
          <p:nvPr>
            <p:ph idx="1"/>
          </p:nvPr>
        </p:nvSpPr>
        <p:spPr>
          <a:xfrm>
            <a:off x="2957530" y="1760557"/>
            <a:ext cx="5900750" cy="4525963"/>
          </a:xfrm>
        </p:spPr>
        <p:txBody>
          <a:bodyPr>
            <a:normAutofit/>
          </a:bodyPr>
          <a:lstStyle/>
          <a:p>
            <a:pPr lvl="0"/>
            <a:r>
              <a:rPr lang="ar-SA" dirty="0" smtClean="0">
                <a:cs typeface="AL-Mohanad" pitchFamily="2" charset="-78"/>
              </a:rPr>
              <a:t>كن مشاركاً في جميع الأنشطة التدريبية. </a:t>
            </a:r>
            <a:endParaRPr lang="en-US" dirty="0" smtClean="0">
              <a:cs typeface="AL-Mohanad" pitchFamily="2" charset="-78"/>
            </a:endParaRPr>
          </a:p>
          <a:p>
            <a:pPr lvl="0"/>
            <a:r>
              <a:rPr lang="ar-SA" dirty="0" smtClean="0">
                <a:cs typeface="AL-Mohanad" pitchFamily="2" charset="-78"/>
              </a:rPr>
              <a:t>تقبل أفكار المدرب والزملاء .</a:t>
            </a:r>
            <a:endParaRPr lang="en-US" dirty="0" smtClean="0">
              <a:cs typeface="AL-Mohanad" pitchFamily="2" charset="-78"/>
            </a:endParaRPr>
          </a:p>
          <a:p>
            <a:pPr lvl="0"/>
            <a:r>
              <a:rPr lang="ar-SA" dirty="0" smtClean="0">
                <a:cs typeface="AL-Mohanad" pitchFamily="2" charset="-78"/>
              </a:rPr>
              <a:t>انقد أفكار المدرب والزملاء إيجابياً .     </a:t>
            </a:r>
            <a:endParaRPr lang="en-US" dirty="0" smtClean="0">
              <a:cs typeface="AL-Mohanad" pitchFamily="2" charset="-78"/>
            </a:endParaRPr>
          </a:p>
          <a:p>
            <a:pPr lvl="0"/>
            <a:r>
              <a:rPr lang="ar-SA" dirty="0" smtClean="0">
                <a:cs typeface="AL-Mohanad" pitchFamily="2" charset="-78"/>
              </a:rPr>
              <a:t>احرص على استثمار الوقت .</a:t>
            </a:r>
            <a:endParaRPr lang="en-US" dirty="0" smtClean="0">
              <a:cs typeface="AL-Mohanad" pitchFamily="2" charset="-78"/>
            </a:endParaRPr>
          </a:p>
          <a:p>
            <a:pPr lvl="0"/>
            <a:r>
              <a:rPr lang="ar-SA" dirty="0" smtClean="0">
                <a:cs typeface="AL-Mohanad" pitchFamily="2" charset="-78"/>
              </a:rPr>
              <a:t>تقبل الدور الذي يسند إليك في المجموعة التدريبية .</a:t>
            </a:r>
            <a:endParaRPr lang="en-US" dirty="0" smtClean="0">
              <a:cs typeface="AL-Mohanad" pitchFamily="2" charset="-78"/>
            </a:endParaRPr>
          </a:p>
          <a:p>
            <a:pPr lvl="0"/>
            <a:r>
              <a:rPr lang="ar-SA" dirty="0" smtClean="0">
                <a:cs typeface="AL-Mohanad" pitchFamily="2" charset="-78"/>
              </a:rPr>
              <a:t>حفز أفراد مجموعتك على المشاركة في النشاطات التدريبية.</a:t>
            </a:r>
            <a:endParaRPr lang="en-US" dirty="0" smtClean="0">
              <a:cs typeface="AL-Mohanad" pitchFamily="2" charset="-78"/>
            </a:endParaRPr>
          </a:p>
          <a:p>
            <a:pPr>
              <a:buNone/>
            </a:pPr>
            <a:endParaRPr lang="ar-SA" dirty="0">
              <a:cs typeface="AL-Mohanad" pitchFamily="2" charset="-78"/>
            </a:endParaRPr>
          </a:p>
        </p:txBody>
      </p:sp>
      <p:pic>
        <p:nvPicPr>
          <p:cNvPr id="4" name="صورة 3" descr="images (4).jpg"/>
          <p:cNvPicPr>
            <a:picLocks noChangeAspect="1"/>
          </p:cNvPicPr>
          <p:nvPr/>
        </p:nvPicPr>
        <p:blipFill>
          <a:blip r:embed="rId2" cstate="print">
            <a:clrChange>
              <a:clrFrom>
                <a:srgbClr val="573D40"/>
              </a:clrFrom>
              <a:clrTo>
                <a:srgbClr val="573D40">
                  <a:alpha val="0"/>
                </a:srgbClr>
              </a:clrTo>
            </a:clrChange>
          </a:blip>
          <a:stretch>
            <a:fillRect/>
          </a:stretch>
        </p:blipFill>
        <p:spPr>
          <a:xfrm>
            <a:off x="214282" y="1785926"/>
            <a:ext cx="2643206" cy="350046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43174" y="1600200"/>
            <a:ext cx="6043626" cy="4525963"/>
          </a:xfrm>
        </p:spPr>
        <p:txBody>
          <a:bodyPr/>
          <a:lstStyle/>
          <a:p>
            <a:pPr lvl="0"/>
            <a:r>
              <a:rPr lang="ar-SA" dirty="0" smtClean="0">
                <a:cs typeface="AL-Mohanad" pitchFamily="2" charset="-78"/>
              </a:rPr>
              <a:t>احرص على بناء علاقات طيبة مع المدرب والزملاء أثناء البرنامج التدريبي .</a:t>
            </a:r>
            <a:endParaRPr lang="en-US" dirty="0" smtClean="0">
              <a:cs typeface="AL-Mohanad" pitchFamily="2" charset="-78"/>
            </a:endParaRPr>
          </a:p>
          <a:p>
            <a:pPr lvl="0"/>
            <a:r>
              <a:rPr lang="ar-SA" dirty="0" smtClean="0">
                <a:cs typeface="AL-Mohanad" pitchFamily="2" charset="-78"/>
              </a:rPr>
              <a:t>طبق ما تلقيته من مهارات ومعلومات في الميدان التربوي.</a:t>
            </a:r>
            <a:endParaRPr lang="en-US" dirty="0" smtClean="0">
              <a:cs typeface="AL-Mohanad" pitchFamily="2" charset="-78"/>
            </a:endParaRPr>
          </a:p>
          <a:p>
            <a:pPr lvl="0"/>
            <a:r>
              <a:rPr lang="ar-SA" dirty="0" smtClean="0">
                <a:cs typeface="AL-Mohanad" pitchFamily="2" charset="-78"/>
              </a:rPr>
              <a:t>انقل ما تعلمته وتدربت عليه لزملائك في الميدان التربوي .</a:t>
            </a:r>
            <a:endParaRPr lang="en-US" dirty="0" smtClean="0">
              <a:cs typeface="AL-Mohanad" pitchFamily="2" charset="-78"/>
            </a:endParaRPr>
          </a:p>
          <a:p>
            <a:pPr>
              <a:buNone/>
            </a:pPr>
            <a:endParaRPr lang="en-US" dirty="0" smtClean="0">
              <a:cs typeface="AL-Mohanad" pitchFamily="2" charset="-78"/>
            </a:endParaRPr>
          </a:p>
          <a:p>
            <a:pPr>
              <a:buNone/>
            </a:pPr>
            <a:endParaRPr lang="ar-SA" dirty="0">
              <a:cs typeface="AL-Mohanad" pitchFamily="2" charset="-78"/>
            </a:endParaRPr>
          </a:p>
        </p:txBody>
      </p:sp>
      <p:pic>
        <p:nvPicPr>
          <p:cNvPr id="4" name="صورة 3" descr="images (3).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85720" y="1071546"/>
            <a:ext cx="2824165" cy="4429156"/>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901014" cy="725470"/>
          </a:xfrm>
        </p:spPr>
        <p:txBody>
          <a:bodyPr>
            <a:normAutofit fontScale="90000"/>
          </a:bodyPr>
          <a:lstStyle/>
          <a:p>
            <a:r>
              <a:rPr lang="ar-SA" dirty="0" smtClean="0">
                <a:solidFill>
                  <a:srgbClr val="FF0000"/>
                </a:solidFill>
                <a:cs typeface="AL-Mohanad" pitchFamily="2" charset="-78"/>
              </a:rPr>
              <a:t>خطة البرنامج الزمنية </a:t>
            </a:r>
            <a:endParaRPr lang="ar-SA" dirty="0">
              <a:solidFill>
                <a:srgbClr val="FF0000"/>
              </a:solidFill>
              <a:cs typeface="AL-Mohanad" pitchFamily="2" charset="-78"/>
            </a:endParaRPr>
          </a:p>
        </p:txBody>
      </p:sp>
      <p:graphicFrame>
        <p:nvGraphicFramePr>
          <p:cNvPr id="4" name="جدول 3"/>
          <p:cNvGraphicFramePr>
            <a:graphicFrameLocks noGrp="1"/>
          </p:cNvGraphicFramePr>
          <p:nvPr/>
        </p:nvGraphicFramePr>
        <p:xfrm>
          <a:off x="214283" y="1071547"/>
          <a:ext cx="8643997" cy="4966598"/>
        </p:xfrm>
        <a:graphic>
          <a:graphicData uri="http://schemas.openxmlformats.org/drawingml/2006/table">
            <a:tbl>
              <a:tblPr rtl="1"/>
              <a:tblGrid>
                <a:gridCol w="870533"/>
                <a:gridCol w="1481689"/>
                <a:gridCol w="826559"/>
                <a:gridCol w="3367845"/>
                <a:gridCol w="2097371"/>
              </a:tblGrid>
              <a:tr h="857255">
                <a:tc>
                  <a:txBody>
                    <a:bodyPr/>
                    <a:lstStyle/>
                    <a:p>
                      <a:pPr indent="457200" algn="ctr" rtl="0">
                        <a:lnSpc>
                          <a:spcPct val="115000"/>
                        </a:lnSpc>
                        <a:spcBef>
                          <a:spcPts val="1200"/>
                        </a:spcBef>
                        <a:spcAft>
                          <a:spcPts val="0"/>
                        </a:spcAft>
                      </a:pPr>
                      <a:r>
                        <a:rPr lang="ar-SA" sz="2000" dirty="0" smtClean="0">
                          <a:solidFill>
                            <a:schemeClr val="bg1"/>
                          </a:solidFill>
                          <a:latin typeface="Calibri"/>
                          <a:ea typeface="Calibri"/>
                          <a:cs typeface="Arial"/>
                        </a:rPr>
                        <a:t>اليوم</a:t>
                      </a:r>
                      <a:r>
                        <a:rPr lang="ar-SA" sz="2000" baseline="0" dirty="0" smtClean="0">
                          <a:solidFill>
                            <a:schemeClr val="bg1"/>
                          </a:solidFill>
                          <a:latin typeface="Calibri"/>
                          <a:ea typeface="Calibri"/>
                          <a:cs typeface="Arial"/>
                        </a:rPr>
                        <a:t> </a:t>
                      </a:r>
                      <a:endParaRPr lang="en-US" sz="2000" dirty="0">
                        <a:solidFill>
                          <a:schemeClr val="bg1"/>
                        </a:solidFill>
                        <a:latin typeface="Calibri"/>
                        <a:ea typeface="Calibri"/>
                        <a:cs typeface="Arial"/>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C2D69B"/>
                    </a:solidFill>
                  </a:tcPr>
                </a:tc>
                <a:tc>
                  <a:txBody>
                    <a:bodyPr/>
                    <a:lstStyle/>
                    <a:p>
                      <a:pPr indent="107950" algn="ctr" rtl="1">
                        <a:lnSpc>
                          <a:spcPct val="115000"/>
                        </a:lnSpc>
                        <a:spcBef>
                          <a:spcPts val="1200"/>
                        </a:spcBef>
                        <a:spcAft>
                          <a:spcPts val="0"/>
                        </a:spcAft>
                      </a:pPr>
                      <a:r>
                        <a:rPr lang="ar-SA" sz="2400" b="1" dirty="0">
                          <a:solidFill>
                            <a:srgbClr val="FFFFFF"/>
                          </a:solidFill>
                          <a:latin typeface="Calibri"/>
                          <a:ea typeface="Calibri"/>
                          <a:cs typeface="Traditional Arabic"/>
                        </a:rPr>
                        <a:t>الوحدة</a:t>
                      </a:r>
                      <a:endParaRPr lang="en-US" sz="2000" dirty="0">
                        <a:latin typeface="Calibri"/>
                        <a:ea typeface="Calibri"/>
                        <a:cs typeface="Arial"/>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C2D69B"/>
                    </a:solidFill>
                  </a:tcPr>
                </a:tc>
                <a:tc>
                  <a:txBody>
                    <a:bodyPr/>
                    <a:lstStyle/>
                    <a:p>
                      <a:pPr indent="457200" algn="r" rtl="0">
                        <a:lnSpc>
                          <a:spcPct val="115000"/>
                        </a:lnSpc>
                        <a:spcBef>
                          <a:spcPts val="1200"/>
                        </a:spcBef>
                        <a:spcAft>
                          <a:spcPts val="0"/>
                        </a:spcAft>
                      </a:pPr>
                      <a:r>
                        <a:rPr lang="ar-SA" sz="2000" dirty="0" smtClean="0">
                          <a:latin typeface="Calibri"/>
                          <a:ea typeface="Calibri"/>
                          <a:cs typeface="Arial"/>
                        </a:rPr>
                        <a:t>الجلسة</a:t>
                      </a:r>
                      <a:endParaRPr lang="en-US" sz="2000" dirty="0">
                        <a:latin typeface="Calibri"/>
                        <a:ea typeface="Calibri"/>
                        <a:cs typeface="Arial"/>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C2D69B"/>
                    </a:solidFill>
                  </a:tcPr>
                </a:tc>
                <a:tc>
                  <a:txBody>
                    <a:bodyPr/>
                    <a:lstStyle/>
                    <a:p>
                      <a:pPr indent="107950" algn="ctr" rtl="1">
                        <a:lnSpc>
                          <a:spcPct val="115000"/>
                        </a:lnSpc>
                        <a:spcBef>
                          <a:spcPts val="1200"/>
                        </a:spcBef>
                        <a:spcAft>
                          <a:spcPts val="0"/>
                        </a:spcAft>
                      </a:pPr>
                      <a:r>
                        <a:rPr lang="ar-SA" sz="2400" b="1" dirty="0">
                          <a:solidFill>
                            <a:srgbClr val="FFFFFF"/>
                          </a:solidFill>
                          <a:latin typeface="Calibri"/>
                          <a:ea typeface="Calibri"/>
                          <a:cs typeface="Traditional Arabic"/>
                        </a:rPr>
                        <a:t>الموضوع</a:t>
                      </a:r>
                      <a:endParaRPr lang="en-US" sz="2000" dirty="0">
                        <a:latin typeface="Calibri"/>
                        <a:ea typeface="Calibri"/>
                        <a:cs typeface="Arial"/>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C2D69B"/>
                    </a:solidFill>
                  </a:tcPr>
                </a:tc>
                <a:tc>
                  <a:txBody>
                    <a:bodyPr/>
                    <a:lstStyle/>
                    <a:p>
                      <a:pPr indent="107950" algn="ctr" rtl="1">
                        <a:lnSpc>
                          <a:spcPct val="115000"/>
                        </a:lnSpc>
                        <a:spcBef>
                          <a:spcPts val="1200"/>
                        </a:spcBef>
                        <a:spcAft>
                          <a:spcPts val="0"/>
                        </a:spcAft>
                      </a:pPr>
                      <a:r>
                        <a:rPr lang="ar-SA" sz="2400" b="1" dirty="0">
                          <a:solidFill>
                            <a:srgbClr val="FFFFFF"/>
                          </a:solidFill>
                          <a:latin typeface="Calibri"/>
                          <a:ea typeface="Calibri"/>
                          <a:cs typeface="Traditional Arabic"/>
                        </a:rPr>
                        <a:t>الزمن بالدقائق</a:t>
                      </a:r>
                      <a:endParaRPr lang="en-US" sz="2000" dirty="0">
                        <a:latin typeface="Calibri"/>
                        <a:ea typeface="Calibri"/>
                        <a:cs typeface="Arial"/>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C2D69B"/>
                    </a:solidFill>
                  </a:tcPr>
                </a:tc>
              </a:tr>
              <a:tr h="150519">
                <a:tc gridSpan="3">
                  <a:txBody>
                    <a:bodyPr/>
                    <a:lstStyle/>
                    <a:p>
                      <a:pPr indent="107950" algn="ctr" rtl="1">
                        <a:lnSpc>
                          <a:spcPct val="115000"/>
                        </a:lnSpc>
                        <a:spcBef>
                          <a:spcPts val="1200"/>
                        </a:spcBef>
                        <a:spcAft>
                          <a:spcPts val="0"/>
                        </a:spcAft>
                      </a:pPr>
                      <a:r>
                        <a:rPr lang="ar-SA" sz="2000" dirty="0">
                          <a:solidFill>
                            <a:srgbClr val="000000"/>
                          </a:solidFill>
                          <a:latin typeface="Calibri"/>
                          <a:ea typeface="Calibri"/>
                          <a:cs typeface="AL-Mohanad" pitchFamily="2" charset="-78"/>
                        </a:rPr>
                        <a:t>افتتاح البرنامج</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hMerge="1">
                  <a:txBody>
                    <a:bodyPr/>
                    <a:lstStyle/>
                    <a:p>
                      <a:pPr rtl="1"/>
                      <a:endParaRPr lang="ar-SA"/>
                    </a:p>
                  </a:txBody>
                  <a:tcPr/>
                </a:tc>
                <a:tc hMerge="1">
                  <a:txBody>
                    <a:bodyPr/>
                    <a:lstStyle/>
                    <a:p>
                      <a:pPr rtl="1"/>
                      <a:endParaRPr lang="ar-SA"/>
                    </a:p>
                  </a:txBody>
                  <a:tcPr/>
                </a:tc>
                <a:tc>
                  <a:txBody>
                    <a:bodyPr/>
                    <a:lstStyle/>
                    <a:p>
                      <a:pPr indent="107950" algn="ctr" rtl="1">
                        <a:lnSpc>
                          <a:spcPct val="115000"/>
                        </a:lnSpc>
                        <a:spcBef>
                          <a:spcPts val="1200"/>
                        </a:spcBef>
                        <a:spcAft>
                          <a:spcPts val="0"/>
                        </a:spcAft>
                      </a:pPr>
                      <a:r>
                        <a:rPr lang="ar-SA" sz="2000">
                          <a:solidFill>
                            <a:srgbClr val="000000"/>
                          </a:solidFill>
                          <a:latin typeface="Calibri"/>
                          <a:ea typeface="Calibri"/>
                          <a:cs typeface="AL-Mohanad" pitchFamily="2" charset="-78"/>
                        </a:rPr>
                        <a:t>أغراض البرنامج - اختبار قبلي</a:t>
                      </a:r>
                      <a:endParaRPr lang="en-US" sz="1800">
                        <a:latin typeface="Calibri"/>
                        <a:ea typeface="Calibri"/>
                        <a:cs typeface="AL-Mohanad" pitchFamily="2" charset="-78"/>
                      </a:endParaRPr>
                    </a:p>
                  </a:txBody>
                  <a:tcPr marL="18406" marR="18406" marT="0" marB="0" anchor="ctr">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indent="107950" algn="ctr" rtl="1">
                        <a:lnSpc>
                          <a:spcPct val="115000"/>
                        </a:lnSpc>
                        <a:spcBef>
                          <a:spcPts val="1200"/>
                        </a:spcBef>
                        <a:spcAft>
                          <a:spcPts val="0"/>
                        </a:spcAft>
                      </a:pPr>
                      <a:r>
                        <a:rPr lang="ar-SA" sz="2000">
                          <a:solidFill>
                            <a:srgbClr val="000000"/>
                          </a:solidFill>
                          <a:latin typeface="Calibri"/>
                          <a:ea typeface="Calibri"/>
                          <a:cs typeface="AL-Mohanad" pitchFamily="2" charset="-78"/>
                        </a:rPr>
                        <a:t>20</a:t>
                      </a:r>
                      <a:endParaRPr lang="en-US" sz="1800">
                        <a:latin typeface="Calibri"/>
                        <a:ea typeface="Calibri"/>
                        <a:cs typeface="AL-Mohanad" pitchFamily="2" charset="-78"/>
                      </a:endParaRPr>
                    </a:p>
                  </a:txBody>
                  <a:tcPr marL="18406" marR="18406" marT="0" marB="0" anchor="ctr">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376296">
                <a:tc rowSpan="3">
                  <a:txBody>
                    <a:bodyPr/>
                    <a:lstStyle/>
                    <a:p>
                      <a:pPr indent="457200" algn="ctr" rtl="0">
                        <a:lnSpc>
                          <a:spcPct val="115000"/>
                        </a:lnSpc>
                        <a:spcBef>
                          <a:spcPts val="1200"/>
                        </a:spcBef>
                        <a:spcAft>
                          <a:spcPts val="0"/>
                        </a:spcAft>
                      </a:pPr>
                      <a:r>
                        <a:rPr lang="ar-SA" sz="1800" baseline="0" dirty="0" smtClean="0">
                          <a:latin typeface="Calibri"/>
                          <a:ea typeface="Calibri"/>
                          <a:cs typeface="AL-Mohanad" pitchFamily="2" charset="-78"/>
                        </a:rPr>
                        <a:t> الأول </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rowSpan="3">
                  <a:txBody>
                    <a:bodyPr/>
                    <a:lstStyle/>
                    <a:p>
                      <a:pPr indent="107950" algn="ctr" rtl="1">
                        <a:lnSpc>
                          <a:spcPct val="115000"/>
                        </a:lnSpc>
                        <a:spcBef>
                          <a:spcPts val="1200"/>
                        </a:spcBef>
                        <a:spcAft>
                          <a:spcPts val="0"/>
                        </a:spcAft>
                      </a:pPr>
                      <a:r>
                        <a:rPr lang="ar-SA" sz="2000" dirty="0">
                          <a:solidFill>
                            <a:srgbClr val="000000"/>
                          </a:solidFill>
                          <a:latin typeface="Calibri"/>
                          <a:ea typeface="Calibri"/>
                          <a:cs typeface="AL-Mohanad" pitchFamily="2" charset="-78"/>
                        </a:rPr>
                        <a:t>التفكير ودمج مهاراته في التدريس</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indent="107950" algn="ctr" rtl="1">
                        <a:lnSpc>
                          <a:spcPct val="115000"/>
                        </a:lnSpc>
                        <a:spcBef>
                          <a:spcPts val="1200"/>
                        </a:spcBef>
                        <a:spcAft>
                          <a:spcPts val="0"/>
                        </a:spcAft>
                      </a:pPr>
                      <a:r>
                        <a:rPr lang="ar-SA" sz="2000" dirty="0">
                          <a:solidFill>
                            <a:srgbClr val="000000"/>
                          </a:solidFill>
                          <a:latin typeface="Calibri"/>
                          <a:ea typeface="Calibri"/>
                          <a:cs typeface="AL-Mohanad" pitchFamily="2" charset="-78"/>
                        </a:rPr>
                        <a:t>الأولى</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indent="107950" algn="ctr" rtl="1">
                        <a:lnSpc>
                          <a:spcPct val="115000"/>
                        </a:lnSpc>
                        <a:spcBef>
                          <a:spcPts val="1200"/>
                        </a:spcBef>
                        <a:spcAft>
                          <a:spcPts val="0"/>
                        </a:spcAft>
                      </a:pPr>
                      <a:r>
                        <a:rPr lang="ar-SA" sz="2000" dirty="0">
                          <a:solidFill>
                            <a:srgbClr val="000000"/>
                          </a:solidFill>
                          <a:latin typeface="Calibri"/>
                          <a:ea typeface="Calibri"/>
                          <a:cs typeface="AL-Mohanad" pitchFamily="2" charset="-78"/>
                        </a:rPr>
                        <a:t>التفكير ودمجه في التدريس</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indent="107950" algn="ctr" rtl="1">
                        <a:lnSpc>
                          <a:spcPct val="115000"/>
                        </a:lnSpc>
                        <a:spcBef>
                          <a:spcPts val="1200"/>
                        </a:spcBef>
                        <a:spcAft>
                          <a:spcPts val="0"/>
                        </a:spcAft>
                      </a:pPr>
                      <a:r>
                        <a:rPr lang="ar-SA" sz="2000">
                          <a:solidFill>
                            <a:srgbClr val="000000"/>
                          </a:solidFill>
                          <a:latin typeface="Calibri"/>
                          <a:ea typeface="Calibri"/>
                          <a:cs typeface="AL-Mohanad" pitchFamily="2" charset="-78"/>
                        </a:rPr>
                        <a:t>100 د</a:t>
                      </a:r>
                      <a:endParaRPr lang="en-US" sz="180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301037">
                <a:tc vMerge="1">
                  <a:txBody>
                    <a:bodyPr/>
                    <a:lstStyle/>
                    <a:p>
                      <a:pPr rtl="1"/>
                      <a:endParaRPr lang="ar-SA"/>
                    </a:p>
                  </a:txBody>
                  <a:tcPr/>
                </a:tc>
                <a:tc vMerge="1">
                  <a:txBody>
                    <a:bodyPr/>
                    <a:lstStyle/>
                    <a:p>
                      <a:pPr rtl="1"/>
                      <a:endParaRPr lang="ar-SA"/>
                    </a:p>
                  </a:txBody>
                  <a:tcPr/>
                </a:tc>
                <a:tc gridSpan="2">
                  <a:txBody>
                    <a:bodyPr/>
                    <a:lstStyle/>
                    <a:p>
                      <a:pPr indent="107950" algn="ctr" rtl="1">
                        <a:lnSpc>
                          <a:spcPct val="115000"/>
                        </a:lnSpc>
                        <a:spcAft>
                          <a:spcPts val="0"/>
                        </a:spcAft>
                      </a:pPr>
                      <a:r>
                        <a:rPr lang="ar-SA" sz="2000" dirty="0">
                          <a:solidFill>
                            <a:srgbClr val="000000"/>
                          </a:solidFill>
                          <a:latin typeface="Calibri"/>
                          <a:ea typeface="Calibri"/>
                          <a:cs typeface="AL-Mohanad" pitchFamily="2" charset="-78"/>
                        </a:rPr>
                        <a:t>راحة</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hMerge="1">
                  <a:txBody>
                    <a:bodyPr/>
                    <a:lstStyle/>
                    <a:p>
                      <a:pPr rtl="1"/>
                      <a:endParaRPr lang="ar-SA"/>
                    </a:p>
                  </a:txBody>
                  <a:tcPr/>
                </a:tc>
                <a:tc>
                  <a:txBody>
                    <a:bodyPr/>
                    <a:lstStyle/>
                    <a:p>
                      <a:pPr indent="107950" algn="ctr" rtl="1">
                        <a:lnSpc>
                          <a:spcPct val="115000"/>
                        </a:lnSpc>
                        <a:spcAft>
                          <a:spcPts val="0"/>
                        </a:spcAft>
                      </a:pPr>
                      <a:r>
                        <a:rPr lang="ar-SA" sz="2000">
                          <a:solidFill>
                            <a:srgbClr val="000000"/>
                          </a:solidFill>
                          <a:latin typeface="Calibri"/>
                          <a:ea typeface="Calibri"/>
                          <a:cs typeface="AL-Mohanad" pitchFamily="2" charset="-78"/>
                        </a:rPr>
                        <a:t>20 د</a:t>
                      </a:r>
                      <a:endParaRPr lang="en-US" sz="180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376296">
                <a:tc vMerge="1">
                  <a:txBody>
                    <a:bodyPr/>
                    <a:lstStyle/>
                    <a:p>
                      <a:pPr rtl="1"/>
                      <a:endParaRPr lang="ar-SA"/>
                    </a:p>
                  </a:txBody>
                  <a:tcPr/>
                </a:tc>
                <a:tc vMerge="1">
                  <a:txBody>
                    <a:bodyPr/>
                    <a:lstStyle/>
                    <a:p>
                      <a:pPr rtl="1"/>
                      <a:endParaRPr lang="ar-SA"/>
                    </a:p>
                  </a:txBody>
                  <a:tcPr/>
                </a:tc>
                <a:tc>
                  <a:txBody>
                    <a:bodyPr/>
                    <a:lstStyle/>
                    <a:p>
                      <a:pPr indent="107950" algn="ctr" rtl="1">
                        <a:lnSpc>
                          <a:spcPct val="115000"/>
                        </a:lnSpc>
                        <a:spcAft>
                          <a:spcPts val="0"/>
                        </a:spcAft>
                      </a:pPr>
                      <a:r>
                        <a:rPr lang="ar-SA" sz="2000">
                          <a:solidFill>
                            <a:srgbClr val="000000"/>
                          </a:solidFill>
                          <a:latin typeface="Calibri"/>
                          <a:ea typeface="Calibri"/>
                          <a:cs typeface="AL-Mohanad" pitchFamily="2" charset="-78"/>
                        </a:rPr>
                        <a:t>الثانية</a:t>
                      </a:r>
                      <a:endParaRPr lang="en-US" sz="180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85090" indent="457200" algn="ctr" rtl="1">
                        <a:lnSpc>
                          <a:spcPct val="115000"/>
                        </a:lnSpc>
                        <a:spcAft>
                          <a:spcPts val="0"/>
                        </a:spcAft>
                      </a:pPr>
                      <a:r>
                        <a:rPr lang="ar-SA" sz="2000" dirty="0">
                          <a:latin typeface="Arial"/>
                          <a:ea typeface="Calibri"/>
                          <a:cs typeface="AL-Mohanad" pitchFamily="2" charset="-78"/>
                        </a:rPr>
                        <a:t>خطوات دمج مهارات التفكير</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indent="107950" algn="ctr" rtl="1">
                        <a:lnSpc>
                          <a:spcPct val="115000"/>
                        </a:lnSpc>
                        <a:spcAft>
                          <a:spcPts val="0"/>
                        </a:spcAft>
                      </a:pPr>
                      <a:r>
                        <a:rPr lang="ar-SA" sz="2000">
                          <a:solidFill>
                            <a:srgbClr val="000000"/>
                          </a:solidFill>
                          <a:latin typeface="Calibri"/>
                          <a:ea typeface="Calibri"/>
                          <a:cs typeface="AL-Mohanad" pitchFamily="2" charset="-78"/>
                        </a:rPr>
                        <a:t>100 د</a:t>
                      </a:r>
                      <a:endParaRPr lang="en-US" sz="180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75259">
                <a:tc gridSpan="5">
                  <a:txBody>
                    <a:bodyPr/>
                    <a:lstStyle/>
                    <a:p>
                      <a:pPr indent="107950" algn="ctr" rtl="1">
                        <a:lnSpc>
                          <a:spcPct val="115000"/>
                        </a:lnSpc>
                        <a:spcAft>
                          <a:spcPts val="0"/>
                        </a:spcAft>
                      </a:pPr>
                      <a:r>
                        <a:rPr lang="ar-SA" sz="2000" dirty="0">
                          <a:solidFill>
                            <a:srgbClr val="000000"/>
                          </a:solidFill>
                          <a:latin typeface="Calibri"/>
                          <a:ea typeface="Calibri"/>
                          <a:cs typeface="AL-Mohanad" pitchFamily="2" charset="-78"/>
                        </a:rPr>
                        <a:t>ختام اليوم الأول</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76296">
                <a:tc rowSpan="4">
                  <a:txBody>
                    <a:bodyPr/>
                    <a:lstStyle/>
                    <a:p>
                      <a:pPr indent="457200" algn="ctr" rtl="1">
                        <a:lnSpc>
                          <a:spcPct val="115000"/>
                        </a:lnSpc>
                        <a:spcBef>
                          <a:spcPts val="1200"/>
                        </a:spcBef>
                        <a:spcAft>
                          <a:spcPts val="0"/>
                        </a:spcAft>
                      </a:pPr>
                      <a:r>
                        <a:rPr lang="ar-SA" sz="1800" kern="1200" baseline="0" dirty="0" smtClean="0">
                          <a:solidFill>
                            <a:schemeClr val="tx1"/>
                          </a:solidFill>
                          <a:latin typeface="Calibri"/>
                          <a:ea typeface="Calibri"/>
                          <a:cs typeface="AL-Mohanad" pitchFamily="2" charset="-78"/>
                        </a:rPr>
                        <a:t>     الثاني                                                                </a:t>
                      </a:r>
                      <a:r>
                        <a:rPr lang="ar-SA" sz="1800" dirty="0" smtClean="0">
                          <a:latin typeface="Calibri"/>
                          <a:ea typeface="Calibri"/>
                          <a:cs typeface="AL-Mohanad" pitchFamily="2" charset="-78"/>
                        </a:rPr>
                        <a:t> </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rowSpan="3">
                  <a:txBody>
                    <a:bodyPr/>
                    <a:lstStyle/>
                    <a:p>
                      <a:pPr indent="107950" algn="ctr" rtl="1">
                        <a:lnSpc>
                          <a:spcPct val="115000"/>
                        </a:lnSpc>
                        <a:spcBef>
                          <a:spcPts val="1200"/>
                        </a:spcBef>
                        <a:spcAft>
                          <a:spcPts val="0"/>
                        </a:spcAft>
                      </a:pPr>
                      <a:r>
                        <a:rPr lang="ar-SA" sz="2000" dirty="0">
                          <a:solidFill>
                            <a:srgbClr val="000000"/>
                          </a:solidFill>
                          <a:latin typeface="Calibri"/>
                          <a:ea typeface="Calibri"/>
                          <a:cs typeface="AL-Mohanad" pitchFamily="2" charset="-78"/>
                        </a:rPr>
                        <a:t>تطبيقات الدمج</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indent="107950" algn="ctr" rtl="1">
                        <a:lnSpc>
                          <a:spcPct val="115000"/>
                        </a:lnSpc>
                        <a:spcAft>
                          <a:spcPts val="0"/>
                        </a:spcAft>
                      </a:pPr>
                      <a:r>
                        <a:rPr lang="ar-SA" sz="2000">
                          <a:solidFill>
                            <a:srgbClr val="000000"/>
                          </a:solidFill>
                          <a:latin typeface="Calibri"/>
                          <a:ea typeface="Calibri"/>
                          <a:cs typeface="AL-Mohanad" pitchFamily="2" charset="-78"/>
                        </a:rPr>
                        <a:t>الأولى</a:t>
                      </a:r>
                      <a:endParaRPr lang="en-US" sz="180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85090" indent="-85090" algn="ctr" rtl="1">
                        <a:lnSpc>
                          <a:spcPct val="115000"/>
                        </a:lnSpc>
                        <a:spcAft>
                          <a:spcPts val="0"/>
                        </a:spcAft>
                      </a:pPr>
                      <a:r>
                        <a:rPr lang="ar-SA" sz="2000" dirty="0">
                          <a:latin typeface="Calibri"/>
                          <a:ea typeface="Calibri"/>
                          <a:cs typeface="AL-Mohanad" pitchFamily="2" charset="-78"/>
                        </a:rPr>
                        <a:t>دمج مهارات التفكير من خلال المنظمات البيانية</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indent="107950" algn="ctr" rtl="1">
                        <a:lnSpc>
                          <a:spcPct val="115000"/>
                        </a:lnSpc>
                        <a:spcAft>
                          <a:spcPts val="0"/>
                        </a:spcAft>
                      </a:pPr>
                      <a:r>
                        <a:rPr lang="ar-SA" sz="2000" dirty="0">
                          <a:solidFill>
                            <a:srgbClr val="000000"/>
                          </a:solidFill>
                          <a:latin typeface="Calibri"/>
                          <a:ea typeface="Calibri"/>
                          <a:cs typeface="AL-Mohanad" pitchFamily="2" charset="-78"/>
                        </a:rPr>
                        <a:t>100 </a:t>
                      </a:r>
                      <a:r>
                        <a:rPr lang="ar-SA" sz="2000" dirty="0" err="1">
                          <a:solidFill>
                            <a:srgbClr val="000000"/>
                          </a:solidFill>
                          <a:latin typeface="Calibri"/>
                          <a:ea typeface="Calibri"/>
                          <a:cs typeface="AL-Mohanad" pitchFamily="2" charset="-78"/>
                        </a:rPr>
                        <a:t>د</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301037">
                <a:tc vMerge="1">
                  <a:txBody>
                    <a:bodyPr/>
                    <a:lstStyle/>
                    <a:p>
                      <a:pPr rtl="1"/>
                      <a:endParaRPr lang="ar-SA"/>
                    </a:p>
                  </a:txBody>
                  <a:tcPr/>
                </a:tc>
                <a:tc vMerge="1">
                  <a:txBody>
                    <a:bodyPr/>
                    <a:lstStyle/>
                    <a:p>
                      <a:pPr rtl="1"/>
                      <a:endParaRPr lang="ar-SA"/>
                    </a:p>
                  </a:txBody>
                  <a:tcPr/>
                </a:tc>
                <a:tc gridSpan="2">
                  <a:txBody>
                    <a:bodyPr/>
                    <a:lstStyle/>
                    <a:p>
                      <a:pPr indent="457200" algn="ctr" rtl="1">
                        <a:lnSpc>
                          <a:spcPct val="115000"/>
                        </a:lnSpc>
                        <a:spcAft>
                          <a:spcPts val="0"/>
                        </a:spcAft>
                      </a:pPr>
                      <a:r>
                        <a:rPr lang="ar-SA" sz="2000" dirty="0">
                          <a:solidFill>
                            <a:srgbClr val="000000"/>
                          </a:solidFill>
                          <a:latin typeface="Calibri"/>
                          <a:ea typeface="Calibri"/>
                          <a:cs typeface="AL-Mohanad" pitchFamily="2" charset="-78"/>
                        </a:rPr>
                        <a:t>راحة</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hMerge="1">
                  <a:txBody>
                    <a:bodyPr/>
                    <a:lstStyle/>
                    <a:p>
                      <a:pPr rtl="1"/>
                      <a:endParaRPr lang="ar-SA"/>
                    </a:p>
                  </a:txBody>
                  <a:tcPr/>
                </a:tc>
                <a:tc>
                  <a:txBody>
                    <a:bodyPr/>
                    <a:lstStyle/>
                    <a:p>
                      <a:pPr indent="457200" algn="ctr" rtl="1">
                        <a:lnSpc>
                          <a:spcPct val="115000"/>
                        </a:lnSpc>
                        <a:spcAft>
                          <a:spcPts val="0"/>
                        </a:spcAft>
                      </a:pPr>
                      <a:r>
                        <a:rPr lang="ar-SA" sz="2000">
                          <a:solidFill>
                            <a:srgbClr val="000000"/>
                          </a:solidFill>
                          <a:latin typeface="Calibri"/>
                          <a:ea typeface="Calibri"/>
                          <a:cs typeface="AL-Mohanad" pitchFamily="2" charset="-78"/>
                        </a:rPr>
                        <a:t>20 د</a:t>
                      </a:r>
                      <a:endParaRPr lang="en-US" sz="180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376296">
                <a:tc vMerge="1">
                  <a:txBody>
                    <a:bodyPr/>
                    <a:lstStyle/>
                    <a:p>
                      <a:pPr rtl="1"/>
                      <a:endParaRPr lang="ar-SA"/>
                    </a:p>
                  </a:txBody>
                  <a:tcPr/>
                </a:tc>
                <a:tc vMerge="1">
                  <a:txBody>
                    <a:bodyPr/>
                    <a:lstStyle/>
                    <a:p>
                      <a:pPr rtl="1"/>
                      <a:endParaRPr lang="ar-SA"/>
                    </a:p>
                  </a:txBody>
                  <a:tcPr/>
                </a:tc>
                <a:tc>
                  <a:txBody>
                    <a:bodyPr/>
                    <a:lstStyle/>
                    <a:p>
                      <a:pPr indent="107950" algn="ctr" rtl="1">
                        <a:lnSpc>
                          <a:spcPct val="115000"/>
                        </a:lnSpc>
                        <a:spcAft>
                          <a:spcPts val="0"/>
                        </a:spcAft>
                      </a:pPr>
                      <a:r>
                        <a:rPr lang="ar-SA" sz="2000">
                          <a:solidFill>
                            <a:srgbClr val="000000"/>
                          </a:solidFill>
                          <a:latin typeface="Calibri"/>
                          <a:ea typeface="Calibri"/>
                          <a:cs typeface="AL-Mohanad" pitchFamily="2" charset="-78"/>
                        </a:rPr>
                        <a:t>الثانية</a:t>
                      </a:r>
                      <a:endParaRPr lang="en-US" sz="180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indent="457200" algn="ctr" rtl="1">
                        <a:lnSpc>
                          <a:spcPct val="115000"/>
                        </a:lnSpc>
                        <a:spcAft>
                          <a:spcPts val="0"/>
                        </a:spcAft>
                      </a:pPr>
                      <a:r>
                        <a:rPr lang="ar-SA" sz="2000" dirty="0">
                          <a:latin typeface="Calibri"/>
                          <a:ea typeface="Calibri"/>
                          <a:cs typeface="AL-Mohanad" pitchFamily="2" charset="-78"/>
                        </a:rPr>
                        <a:t>تطبيقات دمج</a:t>
                      </a:r>
                      <a:r>
                        <a:rPr lang="ar-SA" sz="2000" dirty="0">
                          <a:solidFill>
                            <a:srgbClr val="000000"/>
                          </a:solidFill>
                          <a:latin typeface="Calibri"/>
                          <a:ea typeface="Calibri"/>
                          <a:cs typeface="AL-Mohanad" pitchFamily="2" charset="-78"/>
                        </a:rPr>
                        <a:t> مهارات التفكير</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indent="107950" algn="ctr" rtl="1">
                        <a:lnSpc>
                          <a:spcPct val="115000"/>
                        </a:lnSpc>
                        <a:spcAft>
                          <a:spcPts val="0"/>
                        </a:spcAft>
                      </a:pPr>
                      <a:r>
                        <a:rPr lang="ar-SA" sz="2000" dirty="0">
                          <a:solidFill>
                            <a:srgbClr val="000000"/>
                          </a:solidFill>
                          <a:latin typeface="Calibri"/>
                          <a:ea typeface="Calibri"/>
                          <a:cs typeface="AL-Mohanad" pitchFamily="2" charset="-78"/>
                        </a:rPr>
                        <a:t>100 </a:t>
                      </a:r>
                      <a:r>
                        <a:rPr lang="ar-SA" sz="2000" dirty="0" err="1">
                          <a:solidFill>
                            <a:srgbClr val="000000"/>
                          </a:solidFill>
                          <a:latin typeface="Calibri"/>
                          <a:ea typeface="Calibri"/>
                          <a:cs typeface="AL-Mohanad" pitchFamily="2" charset="-78"/>
                        </a:rPr>
                        <a:t>د</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150519">
                <a:tc vMerge="1">
                  <a:txBody>
                    <a:bodyPr/>
                    <a:lstStyle/>
                    <a:p>
                      <a:pPr rtl="1"/>
                      <a:endParaRPr lang="ar-SA"/>
                    </a:p>
                  </a:txBody>
                  <a:tcPr/>
                </a:tc>
                <a:tc gridSpan="3">
                  <a:txBody>
                    <a:bodyPr/>
                    <a:lstStyle/>
                    <a:p>
                      <a:pPr indent="107950" algn="ctr" rtl="1">
                        <a:lnSpc>
                          <a:spcPct val="115000"/>
                        </a:lnSpc>
                        <a:spcAft>
                          <a:spcPts val="0"/>
                        </a:spcAft>
                      </a:pPr>
                      <a:r>
                        <a:rPr lang="ar-SA" sz="2000">
                          <a:solidFill>
                            <a:srgbClr val="000000"/>
                          </a:solidFill>
                          <a:latin typeface="Calibri"/>
                          <a:ea typeface="Calibri"/>
                          <a:cs typeface="AL-Mohanad" pitchFamily="2" charset="-78"/>
                        </a:rPr>
                        <a:t>ختام وتقويم البرنامج</a:t>
                      </a:r>
                      <a:endParaRPr lang="en-US" sz="180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hMerge="1">
                  <a:txBody>
                    <a:bodyPr/>
                    <a:lstStyle/>
                    <a:p>
                      <a:pPr rtl="1"/>
                      <a:endParaRPr lang="ar-SA"/>
                    </a:p>
                  </a:txBody>
                  <a:tcPr/>
                </a:tc>
                <a:tc hMerge="1">
                  <a:txBody>
                    <a:bodyPr/>
                    <a:lstStyle/>
                    <a:p>
                      <a:pPr rtl="1"/>
                      <a:endParaRPr lang="ar-SA"/>
                    </a:p>
                  </a:txBody>
                  <a:tcPr/>
                </a:tc>
                <a:tc>
                  <a:txBody>
                    <a:bodyPr/>
                    <a:lstStyle/>
                    <a:p>
                      <a:pPr indent="107950" algn="ctr" rtl="1">
                        <a:lnSpc>
                          <a:spcPct val="115000"/>
                        </a:lnSpc>
                        <a:spcAft>
                          <a:spcPts val="0"/>
                        </a:spcAft>
                      </a:pPr>
                      <a:r>
                        <a:rPr lang="ar-SA" sz="2000" dirty="0">
                          <a:solidFill>
                            <a:srgbClr val="000000"/>
                          </a:solidFill>
                          <a:latin typeface="Calibri"/>
                          <a:ea typeface="Calibri"/>
                          <a:cs typeface="AL-Mohanad" pitchFamily="2" charset="-78"/>
                        </a:rPr>
                        <a:t>20</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526815">
                <a:tc gridSpan="4">
                  <a:txBody>
                    <a:bodyPr/>
                    <a:lstStyle/>
                    <a:p>
                      <a:pPr indent="107950" algn="ctr" rtl="1">
                        <a:lnSpc>
                          <a:spcPct val="115000"/>
                        </a:lnSpc>
                        <a:spcBef>
                          <a:spcPts val="1200"/>
                        </a:spcBef>
                        <a:spcAft>
                          <a:spcPts val="0"/>
                        </a:spcAft>
                      </a:pPr>
                      <a:r>
                        <a:rPr lang="ar-SA" sz="2000" dirty="0">
                          <a:solidFill>
                            <a:srgbClr val="000000"/>
                          </a:solidFill>
                          <a:latin typeface="Calibri"/>
                          <a:ea typeface="Calibri"/>
                          <a:cs typeface="AL-Mohanad" pitchFamily="2" charset="-78"/>
                        </a:rPr>
                        <a:t>المجموع</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a:txBody>
                    <a:bodyPr/>
                    <a:lstStyle/>
                    <a:p>
                      <a:pPr indent="107950" algn="ctr" rtl="1">
                        <a:lnSpc>
                          <a:spcPct val="115000"/>
                        </a:lnSpc>
                        <a:spcBef>
                          <a:spcPts val="1200"/>
                        </a:spcBef>
                        <a:spcAft>
                          <a:spcPts val="0"/>
                        </a:spcAft>
                      </a:pPr>
                      <a:r>
                        <a:rPr lang="ar-SA" sz="2000" dirty="0">
                          <a:solidFill>
                            <a:srgbClr val="000000"/>
                          </a:solidFill>
                          <a:latin typeface="Calibri"/>
                          <a:ea typeface="Calibri"/>
                          <a:cs typeface="AL-Mohanad" pitchFamily="2" charset="-78"/>
                        </a:rPr>
                        <a:t>8 ساعات</a:t>
                      </a:r>
                      <a:endParaRPr lang="en-US" sz="1800" dirty="0">
                        <a:latin typeface="Calibri"/>
                        <a:ea typeface="Calibri"/>
                        <a:cs typeface="AL-Mohanad" pitchFamily="2" charset="-78"/>
                      </a:endParaRPr>
                    </a:p>
                  </a:txBody>
                  <a:tcPr marL="18406" marR="18406" marT="0" marB="0" anchor="ctr">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AF1DD"/>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00562" y="2285993"/>
            <a:ext cx="4186238" cy="1500198"/>
          </a:xfrm>
        </p:spPr>
        <p:txBody>
          <a:bodyPr>
            <a:normAutofit/>
          </a:bodyPr>
          <a:lstStyle/>
          <a:p>
            <a:pPr algn="ctr">
              <a:buNone/>
            </a:pPr>
            <a:r>
              <a:rPr lang="ar-SA" sz="6600" b="1" cap="small" dirty="0" smtClean="0">
                <a:cs typeface="AL-Mohanad" pitchFamily="2" charset="-78"/>
              </a:rPr>
              <a:t>اختبار / قبلي</a:t>
            </a:r>
            <a:endParaRPr lang="en-US" sz="6600" dirty="0" smtClean="0">
              <a:cs typeface="AL-Mohanad" pitchFamily="2" charset="-78"/>
            </a:endParaRPr>
          </a:p>
          <a:p>
            <a:pPr algn="ctr">
              <a:buNone/>
            </a:pPr>
            <a:endParaRPr lang="ar-SA" sz="6600" dirty="0">
              <a:cs typeface="AL-Mohanad" pitchFamily="2" charset="-78"/>
            </a:endParaRPr>
          </a:p>
        </p:txBody>
      </p:sp>
      <p:sp>
        <p:nvSpPr>
          <p:cNvPr id="16386" name="AutoShape 2" descr="نتيجة بحث الصور عن اختبار قبلي"/>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pic>
        <p:nvPicPr>
          <p:cNvPr id="5" name="صورة 4" descr="اختبار 1.jpg"/>
          <p:cNvPicPr>
            <a:picLocks noChangeAspect="1"/>
          </p:cNvPicPr>
          <p:nvPr/>
        </p:nvPicPr>
        <p:blipFill>
          <a:blip r:embed="rId2" cstate="print">
            <a:clrChange>
              <a:clrFrom>
                <a:srgbClr val="FFFFFF"/>
              </a:clrFrom>
              <a:clrTo>
                <a:srgbClr val="FFFFFF">
                  <a:alpha val="0"/>
                </a:srgbClr>
              </a:clrTo>
            </a:clrChange>
          </a:blip>
          <a:stretch>
            <a:fillRect/>
          </a:stretch>
        </p:blipFill>
        <p:spPr>
          <a:xfrm>
            <a:off x="357158" y="1142984"/>
            <a:ext cx="4143404" cy="4500594"/>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1672</TotalTime>
  <Words>2351</Words>
  <Application>Microsoft Office PowerPoint</Application>
  <PresentationFormat>عرض على الشاشة (3:4)‏</PresentationFormat>
  <Paragraphs>354</Paragraphs>
  <Slides>58</Slides>
  <Notes>0</Notes>
  <HiddenSlides>0</HiddenSlides>
  <MMClips>0</MMClips>
  <ScaleCrop>false</ScaleCrop>
  <HeadingPairs>
    <vt:vector size="4" baseType="variant">
      <vt:variant>
        <vt:lpstr>سمة</vt:lpstr>
      </vt:variant>
      <vt:variant>
        <vt:i4>1</vt:i4>
      </vt:variant>
      <vt:variant>
        <vt:lpstr>عناوين الشرائح</vt:lpstr>
      </vt:variant>
      <vt:variant>
        <vt:i4>58</vt:i4>
      </vt:variant>
    </vt:vector>
  </HeadingPairs>
  <TitlesOfParts>
    <vt:vector size="59" baseType="lpstr">
      <vt:lpstr>سمة Office</vt:lpstr>
      <vt:lpstr> دمج مهارات التفكير  في التدريس </vt:lpstr>
      <vt:lpstr> الهدف العام </vt:lpstr>
      <vt:lpstr> الأهداف الخاصة </vt:lpstr>
      <vt:lpstr>الشريحة 4</vt:lpstr>
      <vt:lpstr>المنهج</vt:lpstr>
      <vt:lpstr> أخي المتدرب:  بصفتك أحد المعنيين بالعملية التعليمية في الميدان التربوي نرشدك أثناء التدريب للآتي : </vt:lpstr>
      <vt:lpstr>الشريحة 7</vt:lpstr>
      <vt:lpstr>خطة البرنامج الزمنية </vt:lpstr>
      <vt:lpstr>الشريحة 9</vt:lpstr>
      <vt:lpstr>الوحدة التدريبية الأولى</vt:lpstr>
      <vt:lpstr> الهدف العام للوحدة: </vt:lpstr>
      <vt:lpstr>الأهداف التفصيلية</vt:lpstr>
      <vt:lpstr>الشريحة 13</vt:lpstr>
      <vt:lpstr> موضوعات الجلسة:  </vt:lpstr>
      <vt:lpstr>الشريحة 15</vt:lpstr>
      <vt:lpstr> مفهوم التفكير  </vt:lpstr>
      <vt:lpstr> مفهوم مهارات التفكير  </vt:lpstr>
      <vt:lpstr> العلاقة بين التفكير ومهارات التفكير: </vt:lpstr>
      <vt:lpstr>الشريحة 19</vt:lpstr>
      <vt:lpstr> تفكير أساسي :( مباشر ) </vt:lpstr>
      <vt:lpstr> التفكير المركب: (غير مباشر) </vt:lpstr>
      <vt:lpstr>الشريحة 22</vt:lpstr>
      <vt:lpstr>الاتجاه الأول المدخل الإضافي (مستقل): </vt:lpstr>
      <vt:lpstr> الاتجاه الثاني التضمين (دمج التفكير)  </vt:lpstr>
      <vt:lpstr>الشريحة 25</vt:lpstr>
      <vt:lpstr> المميزات بالنسبة للمعلم  </vt:lpstr>
      <vt:lpstr> بالنسبة للمتعلم  </vt:lpstr>
      <vt:lpstr>الشريحة 28</vt:lpstr>
      <vt:lpstr>الشريحة 29</vt:lpstr>
      <vt:lpstr>الشريحة 30</vt:lpstr>
      <vt:lpstr>الشريحة 31</vt:lpstr>
      <vt:lpstr>الشريحة 32</vt:lpstr>
      <vt:lpstr> دمج مهارات التفكير  </vt:lpstr>
      <vt:lpstr>الأولى : دمج مهارات التفكير في المقررات الدراسية</vt:lpstr>
      <vt:lpstr>الثانية : دمج مهارات التفكير أثناء التدريس </vt:lpstr>
      <vt:lpstr>خطوات دمج مهارات التفكير في التدريس عند روبرت شوارتز </vt:lpstr>
      <vt:lpstr> التقديم للدرس  </vt:lpstr>
      <vt:lpstr>الشريحة 38</vt:lpstr>
      <vt:lpstr> عرض المهارة  </vt:lpstr>
      <vt:lpstr> التفكير النشط  </vt:lpstr>
      <vt:lpstr> التفكير في التفكير  </vt:lpstr>
      <vt:lpstr> تطبيق التفكير  </vt:lpstr>
      <vt:lpstr> تقويم التفكير  </vt:lpstr>
      <vt:lpstr> نموذج خطوات دمج مهارات التفكير </vt:lpstr>
      <vt:lpstr>الشريحة 45</vt:lpstr>
      <vt:lpstr>الشريحة 46</vt:lpstr>
      <vt:lpstr>الشريحة 47</vt:lpstr>
      <vt:lpstr>الشريحة 48</vt:lpstr>
      <vt:lpstr> ثانياً : إجراءات تحقيق مهارات التفكير الواردة في المقررات الدراسية </vt:lpstr>
      <vt:lpstr> ثالثاً : كيف يشجع المعلم الطلاب على تعلم مهارات التفكير </vt:lpstr>
      <vt:lpstr>الشريحة 51</vt:lpstr>
      <vt:lpstr>"لبيب يسأل وفكّار يجيب"</vt:lpstr>
      <vt:lpstr>الشريحة 53</vt:lpstr>
      <vt:lpstr>الشريحة 54</vt:lpstr>
      <vt:lpstr>الشريحة 55</vt:lpstr>
      <vt:lpstr>الشريحة 56</vt:lpstr>
      <vt:lpstr>الشريحة 57</vt:lpstr>
      <vt:lpstr>الشريحة 58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دمج مهارات التفكير  في التدريس</dc:title>
  <dc:creator>User</dc:creator>
  <cp:lastModifiedBy>Dell</cp:lastModifiedBy>
  <cp:revision>83</cp:revision>
  <dcterms:created xsi:type="dcterms:W3CDTF">2015-04-10T16:19:15Z</dcterms:created>
  <dcterms:modified xsi:type="dcterms:W3CDTF">2016-12-16T22:12:04Z</dcterms:modified>
</cp:coreProperties>
</file>