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00" r:id="rId1"/>
  </p:sldMasterIdLst>
  <p:sldIdLst>
    <p:sldId id="258" r:id="rId2"/>
    <p:sldId id="260" r:id="rId3"/>
    <p:sldId id="264" r:id="rId4"/>
    <p:sldId id="267" r:id="rId5"/>
    <p:sldId id="268" r:id="rId6"/>
    <p:sldId id="269" r:id="rId7"/>
    <p:sldId id="270" r:id="rId8"/>
    <p:sldId id="262" r:id="rId9"/>
    <p:sldId id="259" r:id="rId10"/>
    <p:sldId id="265" r:id="rId11"/>
    <p:sldId id="271" r:id="rId12"/>
    <p:sldId id="263" r:id="rId13"/>
    <p:sldId id="272" r:id="rId14"/>
    <p:sldId id="273" r:id="rId15"/>
    <p:sldId id="274" r:id="rId16"/>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نمط متوسط 2 - تميي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نمط فاتح 3 - تميي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نمط متوسط 1 - تميي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ar-S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ar-SA" sz="3200" dirty="0" smtClean="0"/>
              <a:t>توزيع درجات المادة الدراسية الواحدة في المستوى الدراسي الواحد</a:t>
            </a:r>
            <a:endParaRPr lang="ar-SA" sz="3200" dirty="0"/>
          </a:p>
        </c:rich>
      </c:tx>
      <c:layout/>
      <c:overlay val="0"/>
    </c:title>
    <c:autoTitleDeleted val="0"/>
    <c:view3D>
      <c:rotX val="30"/>
      <c:rotY val="0"/>
      <c:rAngAx val="0"/>
      <c:perspective val="30"/>
    </c:view3D>
    <c:floor>
      <c:thickness val="0"/>
    </c:floor>
    <c:sideWall>
      <c:thickness val="0"/>
    </c:sideWall>
    <c:backWall>
      <c:thickness val="0"/>
    </c:backWall>
    <c:plotArea>
      <c:layout/>
      <c:pie3DChart>
        <c:varyColors val="1"/>
        <c:ser>
          <c:idx val="0"/>
          <c:order val="0"/>
          <c:tx>
            <c:strRef>
              <c:f>ورقة1!$B$1</c:f>
              <c:strCache>
                <c:ptCount val="1"/>
                <c:pt idx="0">
                  <c:v>المبيعات</c:v>
                </c:pt>
              </c:strCache>
            </c:strRef>
          </c:tx>
          <c:dPt>
            <c:idx val="0"/>
            <c:bubble3D val="0"/>
            <c:spPr>
              <a:solidFill>
                <a:schemeClr val="accent5"/>
              </a:solidFill>
            </c:spPr>
          </c:dPt>
          <c:dPt>
            <c:idx val="1"/>
            <c:bubble3D val="0"/>
            <c:spPr>
              <a:solidFill>
                <a:schemeClr val="accent3"/>
              </a:solidFill>
            </c:spPr>
          </c:dPt>
          <c:dPt>
            <c:idx val="2"/>
            <c:bubble3D val="0"/>
            <c:spPr>
              <a:solidFill>
                <a:schemeClr val="accent6"/>
              </a:solidFill>
            </c:spPr>
          </c:dPt>
          <c:cat>
            <c:strRef>
              <c:f>ورقة1!$A$2:$A$4</c:f>
              <c:strCache>
                <c:ptCount val="3"/>
                <c:pt idx="0">
                  <c:v>الحضور - المشاركة الصفية - الواجبات المنزلية - المشروعات أو البحوث- ملف الانجاز</c:v>
                </c:pt>
                <c:pt idx="1">
                  <c:v>اختبار الفترتين خلال المستوى الدراسي</c:v>
                </c:pt>
                <c:pt idx="2">
                  <c:v>اختبار نهاية المستوى الدراسي</c:v>
                </c:pt>
              </c:strCache>
            </c:strRef>
          </c:cat>
          <c:val>
            <c:numRef>
              <c:f>ورقة1!$B$2:$B$4</c:f>
              <c:numCache>
                <c:formatCode>General</c:formatCode>
                <c:ptCount val="3"/>
                <c:pt idx="0">
                  <c:v>30</c:v>
                </c:pt>
                <c:pt idx="1">
                  <c:v>20</c:v>
                </c:pt>
                <c:pt idx="2">
                  <c:v>50</c:v>
                </c:pt>
              </c:numCache>
            </c:numRef>
          </c:val>
        </c:ser>
        <c:dLbls>
          <c:showLegendKey val="0"/>
          <c:showVal val="0"/>
          <c:showCatName val="0"/>
          <c:showSerName val="0"/>
          <c:showPercent val="0"/>
          <c:showBubbleSize val="0"/>
          <c:showLeaderLines val="0"/>
        </c:dLbls>
      </c:pie3DChart>
    </c:plotArea>
    <c:legend>
      <c:legendPos val="r"/>
      <c:layout>
        <c:manualLayout>
          <c:xMode val="edge"/>
          <c:yMode val="edge"/>
          <c:x val="0.67460999110260311"/>
          <c:y val="0.56658407686502266"/>
          <c:w val="0.31664691577479054"/>
          <c:h val="0.43341592313497745"/>
        </c:manualLayout>
      </c:layout>
      <c:overlay val="0"/>
      <c:txPr>
        <a:bodyPr/>
        <a:lstStyle/>
        <a:p>
          <a:pPr>
            <a:defRPr b="1"/>
          </a:pPr>
          <a:endParaRPr lang="ar-SA"/>
        </a:p>
      </c:txPr>
    </c:legend>
    <c:plotVisOnly val="1"/>
    <c:dispBlanksAs val="zero"/>
    <c:showDLblsOverMax val="0"/>
  </c:chart>
  <c:txPr>
    <a:bodyPr/>
    <a:lstStyle/>
    <a:p>
      <a:pPr>
        <a:defRPr sz="1800"/>
      </a:pPr>
      <a:endParaRPr lang="ar-SA"/>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3C6AA1DC-2EFD-40AF-AE88-E0487B93196B}" type="datetimeFigureOut">
              <a:rPr lang="ar-SA" smtClean="0"/>
              <a:pPr/>
              <a:t>24/06/36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3797922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3C6AA1DC-2EFD-40AF-AE88-E0487B93196B}" type="datetimeFigureOut">
              <a:rPr lang="ar-SA" smtClean="0"/>
              <a:pPr/>
              <a:t>24/06/36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1663080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3C6AA1DC-2EFD-40AF-AE88-E0487B93196B}" type="datetimeFigureOut">
              <a:rPr lang="ar-SA" smtClean="0"/>
              <a:pPr/>
              <a:t>24/06/36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191602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3C6AA1DC-2EFD-40AF-AE88-E0487B93196B}" type="datetimeFigureOut">
              <a:rPr lang="ar-SA" smtClean="0"/>
              <a:pPr/>
              <a:t>24/06/36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3652185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3C6AA1DC-2EFD-40AF-AE88-E0487B93196B}" type="datetimeFigureOut">
              <a:rPr lang="ar-SA" smtClean="0"/>
              <a:pPr/>
              <a:t>24/06/36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2719283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3C6AA1DC-2EFD-40AF-AE88-E0487B93196B}" type="datetimeFigureOut">
              <a:rPr lang="ar-SA" smtClean="0"/>
              <a:pPr/>
              <a:t>24/06/36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299968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3C6AA1DC-2EFD-40AF-AE88-E0487B93196B}" type="datetimeFigureOut">
              <a:rPr lang="ar-SA" smtClean="0"/>
              <a:pPr/>
              <a:t>24/06/36</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3103360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3C6AA1DC-2EFD-40AF-AE88-E0487B93196B}" type="datetimeFigureOut">
              <a:rPr lang="ar-SA" smtClean="0"/>
              <a:pPr/>
              <a:t>24/06/36</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3378232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3C6AA1DC-2EFD-40AF-AE88-E0487B93196B}" type="datetimeFigureOut">
              <a:rPr lang="ar-SA" smtClean="0"/>
              <a:pPr/>
              <a:t>24/06/36</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504441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3C6AA1DC-2EFD-40AF-AE88-E0487B93196B}" type="datetimeFigureOut">
              <a:rPr lang="ar-SA" smtClean="0"/>
              <a:pPr/>
              <a:t>24/06/36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1768447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3C6AA1DC-2EFD-40AF-AE88-E0487B93196B}" type="datetimeFigureOut">
              <a:rPr lang="ar-SA" smtClean="0"/>
              <a:pPr/>
              <a:t>24/06/36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7BA51EE-294E-468A-BAA4-2BD83736883F}" type="slidenum">
              <a:rPr lang="ar-SA" smtClean="0"/>
              <a:pPr/>
              <a:t>‹#›</a:t>
            </a:fld>
            <a:endParaRPr lang="ar-SA"/>
          </a:p>
        </p:txBody>
      </p:sp>
    </p:spTree>
    <p:extLst>
      <p:ext uri="{BB962C8B-B14F-4D97-AF65-F5344CB8AC3E}">
        <p14:creationId xmlns:p14="http://schemas.microsoft.com/office/powerpoint/2010/main" val="876196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C6AA1DC-2EFD-40AF-AE88-E0487B93196B}" type="datetimeFigureOut">
              <a:rPr lang="ar-SA" smtClean="0"/>
              <a:pPr/>
              <a:t>24/06/36</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7BA51EE-294E-468A-BAA4-2BD83736883F}" type="slidenum">
              <a:rPr lang="ar-SA" smtClean="0"/>
              <a:pPr/>
              <a:t>‹#›</a:t>
            </a:fld>
            <a:endParaRPr lang="ar-SA"/>
          </a:p>
        </p:txBody>
      </p:sp>
    </p:spTree>
    <p:extLst>
      <p:ext uri="{BB962C8B-B14F-4D97-AF65-F5344CB8AC3E}">
        <p14:creationId xmlns:p14="http://schemas.microsoft.com/office/powerpoint/2010/main" val="3834229957"/>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5076056" y="188640"/>
            <a:ext cx="3857636" cy="1754326"/>
          </a:xfrm>
          <a:prstGeom prst="rect">
            <a:avLst/>
          </a:prstGeom>
        </p:spPr>
        <p:txBody>
          <a:bodyPr wrap="square">
            <a:spAutoFit/>
          </a:bodyPr>
          <a:lstStyle/>
          <a:p>
            <a:pPr algn="ctr"/>
            <a:r>
              <a:rPr lang="ar-SA" b="1" dirty="0" smtClean="0">
                <a:cs typeface="+mn-cs"/>
              </a:rPr>
              <a:t>المملكة العربية السعودية</a:t>
            </a:r>
            <a:br>
              <a:rPr lang="ar-SA" b="1" dirty="0" smtClean="0">
                <a:cs typeface="+mn-cs"/>
              </a:rPr>
            </a:br>
            <a:r>
              <a:rPr lang="ar-SA" b="1" dirty="0" smtClean="0">
                <a:cs typeface="+mn-cs"/>
              </a:rPr>
              <a:t>وزارة التربية والتعليم</a:t>
            </a:r>
            <a:br>
              <a:rPr lang="ar-SA" b="1" dirty="0" smtClean="0">
                <a:cs typeface="+mn-cs"/>
              </a:rPr>
            </a:br>
            <a:r>
              <a:rPr lang="ar-SA" b="1" dirty="0" smtClean="0">
                <a:cs typeface="+mn-cs"/>
              </a:rPr>
              <a:t>إدارة التربية والتعليم بمحافظة المذنب</a:t>
            </a:r>
            <a:br>
              <a:rPr lang="ar-SA" b="1" dirty="0" smtClean="0">
                <a:cs typeface="+mn-cs"/>
              </a:rPr>
            </a:br>
            <a:r>
              <a:rPr lang="ar-SA" b="1" dirty="0" smtClean="0">
                <a:cs typeface="+mn-cs"/>
              </a:rPr>
              <a:t>قسم التخطيط والتطوير</a:t>
            </a:r>
          </a:p>
          <a:p>
            <a:pPr algn="ctr"/>
            <a:r>
              <a:rPr lang="ar-SA" b="1" dirty="0" smtClean="0">
                <a:cs typeface="+mn-cs"/>
              </a:rPr>
              <a:t>مشروع النظام الفصلي للتعليم الثانوي</a:t>
            </a:r>
            <a:r>
              <a:rPr lang="ar-SA" b="1" dirty="0" smtClean="0">
                <a:solidFill>
                  <a:srgbClr val="860000"/>
                </a:solidFill>
                <a:cs typeface="+mn-cs"/>
              </a:rPr>
              <a:t/>
            </a:r>
            <a:br>
              <a:rPr lang="ar-SA" b="1" dirty="0" smtClean="0">
                <a:solidFill>
                  <a:srgbClr val="860000"/>
                </a:solidFill>
                <a:cs typeface="+mn-cs"/>
              </a:rPr>
            </a:br>
            <a:endParaRPr lang="ar-SA" dirty="0">
              <a:solidFill>
                <a:srgbClr val="860000"/>
              </a:solidFill>
              <a:cs typeface="+mn-cs"/>
            </a:endParaRPr>
          </a:p>
        </p:txBody>
      </p:sp>
      <p:pic>
        <p:nvPicPr>
          <p:cNvPr id="7" name="Picture 19" descr="C:\Users\LG\Pictures\images.jpg"/>
          <p:cNvPicPr/>
          <p:nvPr/>
        </p:nvPicPr>
        <p:blipFill>
          <a:blip r:embed="rId2"/>
          <a:srcRect/>
          <a:stretch>
            <a:fillRect/>
          </a:stretch>
        </p:blipFill>
        <p:spPr bwMode="auto">
          <a:xfrm>
            <a:off x="971600" y="404664"/>
            <a:ext cx="1368152" cy="1055610"/>
          </a:xfrm>
          <a:prstGeom prst="rect">
            <a:avLst/>
          </a:prstGeom>
          <a:ln>
            <a:noFill/>
          </a:ln>
          <a:effectLst>
            <a:outerShdw blurRad="190500" algn="tl" rotWithShape="0">
              <a:srgbClr val="000000">
                <a:alpha val="70000"/>
              </a:srgbClr>
            </a:outerShdw>
          </a:effectLst>
        </p:spPr>
      </p:pic>
      <p:sp>
        <p:nvSpPr>
          <p:cNvPr id="8" name="مربع نص 7"/>
          <p:cNvSpPr txBox="1"/>
          <p:nvPr/>
        </p:nvSpPr>
        <p:spPr>
          <a:xfrm>
            <a:off x="1655676" y="2016423"/>
            <a:ext cx="6033274" cy="2308324"/>
          </a:xfrm>
          <a:prstGeom prst="rect">
            <a:avLst/>
          </a:prstGeom>
          <a:noFill/>
        </p:spPr>
        <p:txBody>
          <a:bodyPr wrap="square" rtlCol="1">
            <a:spAutoFit/>
          </a:bodyPr>
          <a:lstStyle/>
          <a:p>
            <a:pPr algn="ctr"/>
            <a:r>
              <a:rPr lang="ar-SA" sz="2400" b="1" dirty="0" smtClean="0"/>
              <a:t>التعريف بمشروع </a:t>
            </a:r>
          </a:p>
          <a:p>
            <a:pPr algn="ctr"/>
            <a:endParaRPr lang="ar-SA" sz="4400" b="1" dirty="0" smtClean="0">
              <a:solidFill>
                <a:srgbClr val="006600"/>
              </a:solidFill>
            </a:endParaRPr>
          </a:p>
          <a:p>
            <a:pPr algn="ctr"/>
            <a:endParaRPr lang="ar-SA" sz="1200" b="1" dirty="0" smtClean="0"/>
          </a:p>
          <a:p>
            <a:pPr algn="ctr"/>
            <a:endParaRPr lang="ar-SA" sz="1200" b="1" dirty="0"/>
          </a:p>
          <a:p>
            <a:pPr algn="ctr"/>
            <a:endParaRPr lang="ar-SA" sz="1200" b="1" dirty="0" smtClean="0"/>
          </a:p>
          <a:p>
            <a:pPr algn="ctr"/>
            <a:endParaRPr lang="ar-SA" sz="1200" b="1" dirty="0" smtClean="0"/>
          </a:p>
          <a:p>
            <a:pPr algn="ctr"/>
            <a:r>
              <a:rPr lang="ar-SA" sz="2800" b="1" dirty="0" smtClean="0"/>
              <a:t>لائحة الدراسة والتقويم</a:t>
            </a:r>
            <a:endParaRPr lang="ar-SA" sz="2800" b="1" dirty="0"/>
          </a:p>
        </p:txBody>
      </p:sp>
      <p:sp>
        <p:nvSpPr>
          <p:cNvPr id="9" name="مستطيل 8"/>
          <p:cNvSpPr/>
          <p:nvPr/>
        </p:nvSpPr>
        <p:spPr>
          <a:xfrm>
            <a:off x="1245924" y="2708920"/>
            <a:ext cx="6636753" cy="923330"/>
          </a:xfrm>
          <a:prstGeom prst="rect">
            <a:avLst/>
          </a:prstGeom>
          <a:noFill/>
        </p:spPr>
        <p:txBody>
          <a:bodyPr wrap="none" lIns="91440" tIns="45720" rIns="91440" bIns="45720">
            <a:spAutoFit/>
          </a:bodyPr>
          <a:lstStyle/>
          <a:p>
            <a:pPr algn="ctr"/>
            <a:r>
              <a:rPr lang="ar-SA" sz="5400" b="1" cap="all" spc="0" dirty="0" smtClean="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rPr>
              <a:t>النظام الفصلي للتعليم الثانوي</a:t>
            </a:r>
            <a:endParaRPr lang="ar-SA" sz="5400" b="1" cap="all" spc="0" dirty="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38461043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11560" y="692696"/>
            <a:ext cx="7704856" cy="2677656"/>
          </a:xfrm>
          <a:prstGeom prst="rect">
            <a:avLst/>
          </a:prstGeom>
        </p:spPr>
        <p:txBody>
          <a:bodyPr wrap="square">
            <a:spAutoFit/>
          </a:bodyPr>
          <a:lstStyle/>
          <a:p>
            <a:pPr lvl="0"/>
            <a:r>
              <a:rPr lang="ar-SA" sz="2800" dirty="0" smtClean="0">
                <a:cs typeface="AL-Mohanad Bold" pitchFamily="2" charset="-78"/>
              </a:rPr>
              <a:t>14. (أ</a:t>
            </a:r>
            <a:r>
              <a:rPr lang="ar-SA" sz="2800" dirty="0">
                <a:cs typeface="AL-Mohanad Bold" pitchFamily="2" charset="-78"/>
              </a:rPr>
              <a:t>) مقرر المهارات التطبيقية : هو مقرر تطبيقي مهاري ،يتكون من أربع وحدات في المستوى الدراسي الواحد</a:t>
            </a:r>
            <a:r>
              <a:rPr lang="ar-SA" sz="2800" dirty="0" smtClean="0">
                <a:cs typeface="AL-Mohanad Bold" pitchFamily="2" charset="-78"/>
              </a:rPr>
              <a:t>، وهو </a:t>
            </a:r>
            <a:r>
              <a:rPr lang="ar-SA" sz="2800" dirty="0">
                <a:cs typeface="AL-Mohanad Bold" pitchFamily="2" charset="-78"/>
              </a:rPr>
              <a:t>مادة تقويم مستمر ،ويعامل معاملة المقررات الدراسية الأخرى من حيث النجاح والإكمال والتعثر </a:t>
            </a:r>
            <a:r>
              <a:rPr lang="ar-SA" sz="2800" dirty="0" smtClean="0">
                <a:cs typeface="AL-Mohanad Bold" pitchFamily="2" charset="-78"/>
              </a:rPr>
              <a:t> واحتسابها </a:t>
            </a:r>
            <a:r>
              <a:rPr lang="ar-SA" sz="2800" dirty="0">
                <a:cs typeface="AL-Mohanad Bold" pitchFamily="2" charset="-78"/>
              </a:rPr>
              <a:t>في المعدل التراكمي .</a:t>
            </a:r>
            <a:endParaRPr lang="en-US" sz="2800" dirty="0">
              <a:cs typeface="AL-Mohanad Bold" pitchFamily="2" charset="-78"/>
            </a:endParaRPr>
          </a:p>
          <a:p>
            <a:r>
              <a:rPr lang="ar-SA" sz="2800" dirty="0">
                <a:cs typeface="AL-Mohanad Bold" pitchFamily="2" charset="-78"/>
              </a:rPr>
              <a:t>(ب) التقويم في مادة المهارات التطبيقية : يخصص لكل وحدة دراسية تطبيقية من وحدات المقرر 100 درجة توزع كالتالي :</a:t>
            </a:r>
          </a:p>
        </p:txBody>
      </p:sp>
      <p:graphicFrame>
        <p:nvGraphicFramePr>
          <p:cNvPr id="5" name="جدول 4"/>
          <p:cNvGraphicFramePr>
            <a:graphicFrameLocks noGrp="1"/>
          </p:cNvGraphicFramePr>
          <p:nvPr>
            <p:extLst>
              <p:ext uri="{D42A27DB-BD31-4B8C-83A1-F6EECF244321}">
                <p14:modId xmlns:p14="http://schemas.microsoft.com/office/powerpoint/2010/main" val="2823393279"/>
              </p:ext>
            </p:extLst>
          </p:nvPr>
        </p:nvGraphicFramePr>
        <p:xfrm>
          <a:off x="611560" y="3717032"/>
          <a:ext cx="7704856" cy="2148009"/>
        </p:xfrm>
        <a:graphic>
          <a:graphicData uri="http://schemas.openxmlformats.org/drawingml/2006/table">
            <a:tbl>
              <a:tblPr rtl="1" firstRow="1" firstCol="1" bandRow="1">
                <a:tableStyleId>{93296810-A885-4BE3-A3E7-6D5BEEA58F35}</a:tableStyleId>
              </a:tblPr>
              <a:tblGrid>
                <a:gridCol w="1415712"/>
                <a:gridCol w="1114440"/>
                <a:gridCol w="1153304"/>
                <a:gridCol w="1472489"/>
                <a:gridCol w="1278667"/>
                <a:gridCol w="1270244"/>
              </a:tblGrid>
              <a:tr h="875204">
                <a:tc>
                  <a:txBody>
                    <a:bodyPr/>
                    <a:lstStyle/>
                    <a:p>
                      <a:pPr marL="457200" algn="r" rtl="1">
                        <a:lnSpc>
                          <a:spcPct val="115000"/>
                        </a:lnSpc>
                        <a:spcAft>
                          <a:spcPts val="0"/>
                        </a:spcAft>
                        <a:tabLst>
                          <a:tab pos="297180" algn="l"/>
                        </a:tabLst>
                      </a:pPr>
                      <a:r>
                        <a:rPr lang="ar-SA" sz="1400" b="1">
                          <a:effectLst/>
                        </a:rPr>
                        <a:t>مجال التقويم</a:t>
                      </a:r>
                      <a:endParaRPr lang="en-US" sz="1400" b="1">
                        <a:effectLst/>
                        <a:latin typeface="Calibri"/>
                        <a:ea typeface="Calibri"/>
                        <a:cs typeface="Arial"/>
                      </a:endParaRPr>
                    </a:p>
                  </a:txBody>
                  <a:tcPr marL="68580" marR="68580" marT="0" marB="0" anchor="ctr"/>
                </a:tc>
                <a:tc>
                  <a:txBody>
                    <a:bodyPr/>
                    <a:lstStyle/>
                    <a:p>
                      <a:pPr marL="457200" algn="r" rtl="1">
                        <a:lnSpc>
                          <a:spcPct val="115000"/>
                        </a:lnSpc>
                        <a:spcAft>
                          <a:spcPts val="0"/>
                        </a:spcAft>
                        <a:tabLst>
                          <a:tab pos="297180" algn="l"/>
                        </a:tabLst>
                      </a:pPr>
                      <a:r>
                        <a:rPr lang="ar-SA" sz="1400" b="1">
                          <a:effectLst/>
                        </a:rPr>
                        <a:t>الحضور</a:t>
                      </a:r>
                      <a:endParaRPr lang="en-US" sz="1400" b="1">
                        <a:effectLst/>
                        <a:latin typeface="Calibri"/>
                        <a:ea typeface="Calibri"/>
                        <a:cs typeface="Arial"/>
                      </a:endParaRPr>
                    </a:p>
                  </a:txBody>
                  <a:tcPr marL="68580" marR="68580" marT="0" marB="0" anchor="ctr"/>
                </a:tc>
                <a:tc>
                  <a:txBody>
                    <a:bodyPr/>
                    <a:lstStyle/>
                    <a:p>
                      <a:pPr marL="457200" algn="r" rtl="1">
                        <a:lnSpc>
                          <a:spcPct val="115000"/>
                        </a:lnSpc>
                        <a:spcAft>
                          <a:spcPts val="0"/>
                        </a:spcAft>
                        <a:tabLst>
                          <a:tab pos="297180" algn="l"/>
                        </a:tabLst>
                      </a:pPr>
                      <a:r>
                        <a:rPr lang="ar-SA" sz="1400" b="1">
                          <a:effectLst/>
                        </a:rPr>
                        <a:t>الانضباط والتفاعل</a:t>
                      </a:r>
                      <a:endParaRPr lang="en-US" sz="1400" b="1">
                        <a:effectLst/>
                        <a:latin typeface="Calibri"/>
                        <a:ea typeface="Calibri"/>
                        <a:cs typeface="Arial"/>
                      </a:endParaRPr>
                    </a:p>
                  </a:txBody>
                  <a:tcPr marL="68580" marR="68580" marT="0" marB="0" anchor="ctr"/>
                </a:tc>
                <a:tc>
                  <a:txBody>
                    <a:bodyPr/>
                    <a:lstStyle/>
                    <a:p>
                      <a:pPr marL="457200" algn="r" rtl="1">
                        <a:lnSpc>
                          <a:spcPct val="115000"/>
                        </a:lnSpc>
                        <a:spcAft>
                          <a:spcPts val="0"/>
                        </a:spcAft>
                        <a:tabLst>
                          <a:tab pos="297180" algn="l"/>
                        </a:tabLst>
                      </a:pPr>
                      <a:r>
                        <a:rPr lang="ar-SA" sz="1400" b="1">
                          <a:effectLst/>
                        </a:rPr>
                        <a:t>تقرير الأداء</a:t>
                      </a:r>
                      <a:endParaRPr lang="en-US" sz="1400" b="1">
                        <a:effectLst/>
                      </a:endParaRPr>
                    </a:p>
                    <a:p>
                      <a:pPr marL="457200" algn="r" rtl="1">
                        <a:lnSpc>
                          <a:spcPct val="115000"/>
                        </a:lnSpc>
                        <a:spcAft>
                          <a:spcPts val="0"/>
                        </a:spcAft>
                        <a:tabLst>
                          <a:tab pos="297180" algn="l"/>
                        </a:tabLst>
                      </a:pPr>
                      <a:r>
                        <a:rPr lang="ar-SA" sz="1400" b="1">
                          <a:effectLst/>
                        </a:rPr>
                        <a:t>المحدد/الإنجاز</a:t>
                      </a:r>
                      <a:endParaRPr lang="en-US" sz="1400" b="1">
                        <a:effectLst/>
                        <a:latin typeface="Calibri"/>
                        <a:ea typeface="Calibri"/>
                        <a:cs typeface="Arial"/>
                      </a:endParaRPr>
                    </a:p>
                  </a:txBody>
                  <a:tcPr marL="68580" marR="68580" marT="0" marB="0" anchor="ctr"/>
                </a:tc>
                <a:tc>
                  <a:txBody>
                    <a:bodyPr/>
                    <a:lstStyle/>
                    <a:p>
                      <a:pPr marL="457200" algn="r" rtl="1">
                        <a:lnSpc>
                          <a:spcPct val="115000"/>
                        </a:lnSpc>
                        <a:spcAft>
                          <a:spcPts val="0"/>
                        </a:spcAft>
                        <a:tabLst>
                          <a:tab pos="297180" algn="l"/>
                        </a:tabLst>
                      </a:pPr>
                      <a:r>
                        <a:rPr lang="ar-SA" sz="1400" b="1" dirty="0">
                          <a:effectLst/>
                        </a:rPr>
                        <a:t>تقويم الأداء الختامي </a:t>
                      </a:r>
                      <a:endParaRPr lang="en-US" sz="1400" b="1" dirty="0">
                        <a:effectLst/>
                      </a:endParaRPr>
                    </a:p>
                    <a:p>
                      <a:pPr marL="457200" algn="r" rtl="1">
                        <a:lnSpc>
                          <a:spcPct val="115000"/>
                        </a:lnSpc>
                        <a:spcAft>
                          <a:spcPts val="0"/>
                        </a:spcAft>
                        <a:tabLst>
                          <a:tab pos="297180" algn="l"/>
                        </a:tabLst>
                      </a:pPr>
                      <a:r>
                        <a:rPr lang="ar-SA" sz="1400" b="1" dirty="0">
                          <a:effectLst/>
                        </a:rPr>
                        <a:t>(المشروع الختامي )</a:t>
                      </a:r>
                      <a:endParaRPr lang="en-US" sz="1400" b="1" dirty="0">
                        <a:effectLst/>
                        <a:latin typeface="Calibri"/>
                        <a:ea typeface="Calibri"/>
                        <a:cs typeface="Arial"/>
                      </a:endParaRPr>
                    </a:p>
                  </a:txBody>
                  <a:tcPr marL="68580" marR="68580" marT="0" marB="0" anchor="ctr"/>
                </a:tc>
                <a:tc>
                  <a:txBody>
                    <a:bodyPr/>
                    <a:lstStyle/>
                    <a:p>
                      <a:pPr marL="457200" algn="r" rtl="1">
                        <a:lnSpc>
                          <a:spcPct val="115000"/>
                        </a:lnSpc>
                        <a:spcAft>
                          <a:spcPts val="0"/>
                        </a:spcAft>
                        <a:tabLst>
                          <a:tab pos="297180" algn="l"/>
                        </a:tabLst>
                      </a:pPr>
                      <a:r>
                        <a:rPr lang="ar-SA" sz="1400" b="1" dirty="0">
                          <a:effectLst/>
                        </a:rPr>
                        <a:t>الدرجة النهائية للوحدة</a:t>
                      </a:r>
                      <a:endParaRPr lang="en-US" sz="1400" b="1" dirty="0">
                        <a:effectLst/>
                        <a:latin typeface="Calibri"/>
                        <a:ea typeface="Calibri"/>
                        <a:cs typeface="Arial"/>
                      </a:endParaRPr>
                    </a:p>
                  </a:txBody>
                  <a:tcPr marL="68580" marR="68580" marT="0" marB="0" anchor="ctr"/>
                </a:tc>
              </a:tr>
              <a:tr h="430461">
                <a:tc>
                  <a:txBody>
                    <a:bodyPr/>
                    <a:lstStyle/>
                    <a:p>
                      <a:pPr marL="457200" algn="ctr" rtl="1">
                        <a:lnSpc>
                          <a:spcPct val="115000"/>
                        </a:lnSpc>
                        <a:spcAft>
                          <a:spcPts val="0"/>
                        </a:spcAft>
                        <a:tabLst>
                          <a:tab pos="297180" algn="l"/>
                        </a:tabLst>
                      </a:pPr>
                      <a:r>
                        <a:rPr lang="ar-SA" sz="1400" b="1">
                          <a:effectLst/>
                        </a:rPr>
                        <a:t>الدرجة</a:t>
                      </a:r>
                      <a:endParaRPr lang="en-US" sz="1400" b="1">
                        <a:effectLst/>
                        <a:latin typeface="Calibri"/>
                        <a:ea typeface="Calibri"/>
                        <a:cs typeface="Arial"/>
                      </a:endParaRPr>
                    </a:p>
                  </a:txBody>
                  <a:tcPr marL="68580" marR="68580" marT="0" marB="0" anchor="ctr"/>
                </a:tc>
                <a:tc>
                  <a:txBody>
                    <a:bodyPr/>
                    <a:lstStyle/>
                    <a:p>
                      <a:pPr marL="457200" algn="ctr" rtl="1">
                        <a:lnSpc>
                          <a:spcPct val="115000"/>
                        </a:lnSpc>
                        <a:spcAft>
                          <a:spcPts val="0"/>
                        </a:spcAft>
                        <a:tabLst>
                          <a:tab pos="297180" algn="l"/>
                        </a:tabLst>
                      </a:pPr>
                      <a:r>
                        <a:rPr lang="ar-SA" sz="1400" b="1" dirty="0" smtClean="0">
                          <a:effectLst/>
                        </a:rPr>
                        <a:t>5درجات</a:t>
                      </a:r>
                      <a:endParaRPr lang="en-US" sz="1400" b="1" dirty="0">
                        <a:effectLst/>
                        <a:latin typeface="Calibri"/>
                        <a:ea typeface="Calibri"/>
                        <a:cs typeface="Arial"/>
                      </a:endParaRPr>
                    </a:p>
                  </a:txBody>
                  <a:tcPr marL="68580" marR="68580" marT="0" marB="0" anchor="ctr"/>
                </a:tc>
                <a:tc>
                  <a:txBody>
                    <a:bodyPr/>
                    <a:lstStyle/>
                    <a:p>
                      <a:pPr marL="457200" algn="ctr" rtl="1">
                        <a:lnSpc>
                          <a:spcPct val="115000"/>
                        </a:lnSpc>
                        <a:spcAft>
                          <a:spcPts val="0"/>
                        </a:spcAft>
                        <a:tabLst>
                          <a:tab pos="297180" algn="l"/>
                        </a:tabLst>
                      </a:pPr>
                      <a:r>
                        <a:rPr lang="ar-SA" sz="1400" b="1">
                          <a:effectLst/>
                        </a:rPr>
                        <a:t>20 درجة</a:t>
                      </a:r>
                      <a:endParaRPr lang="en-US" sz="1400" b="1">
                        <a:effectLst/>
                        <a:latin typeface="Calibri"/>
                        <a:ea typeface="Calibri"/>
                        <a:cs typeface="Arial"/>
                      </a:endParaRPr>
                    </a:p>
                  </a:txBody>
                  <a:tcPr marL="68580" marR="68580" marT="0" marB="0" anchor="ctr"/>
                </a:tc>
                <a:tc>
                  <a:txBody>
                    <a:bodyPr/>
                    <a:lstStyle/>
                    <a:p>
                      <a:pPr marL="457200" algn="ctr" rtl="1">
                        <a:lnSpc>
                          <a:spcPct val="115000"/>
                        </a:lnSpc>
                        <a:spcAft>
                          <a:spcPts val="0"/>
                        </a:spcAft>
                        <a:tabLst>
                          <a:tab pos="297180" algn="l"/>
                        </a:tabLst>
                      </a:pPr>
                      <a:r>
                        <a:rPr lang="ar-SA" sz="1400" b="1">
                          <a:effectLst/>
                        </a:rPr>
                        <a:t>25 درجة</a:t>
                      </a:r>
                      <a:endParaRPr lang="en-US" sz="1400" b="1">
                        <a:effectLst/>
                        <a:latin typeface="Calibri"/>
                        <a:ea typeface="Calibri"/>
                        <a:cs typeface="Arial"/>
                      </a:endParaRPr>
                    </a:p>
                  </a:txBody>
                  <a:tcPr marL="68580" marR="68580" marT="0" marB="0" anchor="ctr"/>
                </a:tc>
                <a:tc>
                  <a:txBody>
                    <a:bodyPr/>
                    <a:lstStyle/>
                    <a:p>
                      <a:pPr marL="457200" algn="ctr" rtl="1">
                        <a:lnSpc>
                          <a:spcPct val="115000"/>
                        </a:lnSpc>
                        <a:spcAft>
                          <a:spcPts val="0"/>
                        </a:spcAft>
                        <a:tabLst>
                          <a:tab pos="297180" algn="l"/>
                        </a:tabLst>
                      </a:pPr>
                      <a:r>
                        <a:rPr lang="ar-SA" sz="1400" b="1">
                          <a:effectLst/>
                        </a:rPr>
                        <a:t>50 درجة</a:t>
                      </a:r>
                      <a:endParaRPr lang="en-US" sz="1400" b="1">
                        <a:effectLst/>
                        <a:latin typeface="Calibri"/>
                        <a:ea typeface="Calibri"/>
                        <a:cs typeface="Arial"/>
                      </a:endParaRPr>
                    </a:p>
                  </a:txBody>
                  <a:tcPr marL="68580" marR="68580" marT="0" marB="0" anchor="ctr"/>
                </a:tc>
                <a:tc>
                  <a:txBody>
                    <a:bodyPr/>
                    <a:lstStyle/>
                    <a:p>
                      <a:pPr marL="457200" algn="ctr" rtl="1">
                        <a:lnSpc>
                          <a:spcPct val="115000"/>
                        </a:lnSpc>
                        <a:spcAft>
                          <a:spcPts val="0"/>
                        </a:spcAft>
                        <a:tabLst>
                          <a:tab pos="297180" algn="l"/>
                        </a:tabLst>
                      </a:pPr>
                      <a:r>
                        <a:rPr lang="ar-SA" sz="1400" b="1">
                          <a:effectLst/>
                        </a:rPr>
                        <a:t>100 درجة</a:t>
                      </a:r>
                      <a:endParaRPr lang="en-US" sz="1400" b="1">
                        <a:effectLst/>
                        <a:latin typeface="Calibri"/>
                        <a:ea typeface="Calibri"/>
                        <a:cs typeface="Arial"/>
                      </a:endParaRPr>
                    </a:p>
                  </a:txBody>
                  <a:tcPr marL="68580" marR="68580" marT="0" marB="0" anchor="ctr"/>
                </a:tc>
              </a:tr>
              <a:tr h="430461">
                <a:tc>
                  <a:txBody>
                    <a:bodyPr/>
                    <a:lstStyle/>
                    <a:p>
                      <a:pPr marL="457200" algn="ctr" rtl="1">
                        <a:lnSpc>
                          <a:spcPct val="115000"/>
                        </a:lnSpc>
                        <a:spcAft>
                          <a:spcPts val="0"/>
                        </a:spcAft>
                        <a:tabLst>
                          <a:tab pos="297180" algn="l"/>
                        </a:tabLst>
                      </a:pPr>
                      <a:r>
                        <a:rPr lang="ar-SA" sz="1400" b="1">
                          <a:effectLst/>
                        </a:rPr>
                        <a:t>حساب الدرجة النهائية</a:t>
                      </a:r>
                      <a:endParaRPr lang="en-US" sz="1400" b="1">
                        <a:effectLst/>
                        <a:latin typeface="Calibri"/>
                        <a:ea typeface="Calibri"/>
                        <a:cs typeface="Arial"/>
                      </a:endParaRPr>
                    </a:p>
                  </a:txBody>
                  <a:tcPr marL="68580" marR="68580" marT="0" marB="0" anchor="ctr"/>
                </a:tc>
                <a:tc gridSpan="5">
                  <a:txBody>
                    <a:bodyPr/>
                    <a:lstStyle/>
                    <a:p>
                      <a:pPr marL="457200" algn="ctr" rtl="1">
                        <a:lnSpc>
                          <a:spcPct val="115000"/>
                        </a:lnSpc>
                        <a:spcAft>
                          <a:spcPts val="0"/>
                        </a:spcAft>
                        <a:tabLst>
                          <a:tab pos="297180" algn="l"/>
                        </a:tabLst>
                      </a:pPr>
                      <a:r>
                        <a:rPr lang="ar-SA" sz="1400" b="1">
                          <a:effectLst/>
                        </a:rPr>
                        <a:t>مجموع درجات جميع الوحدات ÷ عدد الوحدات</a:t>
                      </a:r>
                      <a:endParaRPr lang="en-US" sz="1400" b="1">
                        <a:effectLst/>
                        <a:latin typeface="Calibri"/>
                        <a:ea typeface="Calibri"/>
                        <a:cs typeface="Arial"/>
                      </a:endParaRPr>
                    </a:p>
                  </a:txBody>
                  <a:tcPr marL="68580" marR="68580" marT="0" marB="0" anchor="ct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208089">
                <a:tc>
                  <a:txBody>
                    <a:bodyPr/>
                    <a:lstStyle/>
                    <a:p>
                      <a:pPr marL="457200" algn="ctr" rtl="1">
                        <a:lnSpc>
                          <a:spcPct val="115000"/>
                        </a:lnSpc>
                        <a:spcAft>
                          <a:spcPts val="0"/>
                        </a:spcAft>
                        <a:tabLst>
                          <a:tab pos="297180" algn="l"/>
                        </a:tabLst>
                      </a:pPr>
                      <a:r>
                        <a:rPr lang="ar-SA" sz="1400" b="1">
                          <a:effectLst/>
                        </a:rPr>
                        <a:t>نوع التقويم</a:t>
                      </a:r>
                      <a:endParaRPr lang="en-US" sz="1400" b="1">
                        <a:effectLst/>
                        <a:latin typeface="Calibri"/>
                        <a:ea typeface="Calibri"/>
                        <a:cs typeface="Arial"/>
                      </a:endParaRPr>
                    </a:p>
                  </a:txBody>
                  <a:tcPr marL="68580" marR="68580" marT="0" marB="0" anchor="ctr"/>
                </a:tc>
                <a:tc gridSpan="5">
                  <a:txBody>
                    <a:bodyPr/>
                    <a:lstStyle/>
                    <a:p>
                      <a:pPr marL="457200" algn="ctr" rtl="1">
                        <a:lnSpc>
                          <a:spcPct val="115000"/>
                        </a:lnSpc>
                        <a:spcAft>
                          <a:spcPts val="0"/>
                        </a:spcAft>
                        <a:tabLst>
                          <a:tab pos="297180" algn="l"/>
                        </a:tabLst>
                      </a:pPr>
                      <a:r>
                        <a:rPr lang="ar-SA" sz="1400" b="1" dirty="0">
                          <a:effectLst/>
                        </a:rPr>
                        <a:t>تقويم مستمر</a:t>
                      </a:r>
                      <a:endParaRPr lang="en-US" sz="1400" b="1" dirty="0">
                        <a:effectLst/>
                        <a:latin typeface="Calibri"/>
                        <a:ea typeface="Calibri"/>
                        <a:cs typeface="Arial"/>
                      </a:endParaRPr>
                    </a:p>
                  </a:txBody>
                  <a:tcPr marL="68580" marR="68580" marT="0" marB="0" anchor="ct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bl>
          </a:graphicData>
        </a:graphic>
      </p:graphicFrame>
    </p:spTree>
    <p:extLst>
      <p:ext uri="{BB962C8B-B14F-4D97-AF65-F5344CB8AC3E}">
        <p14:creationId xmlns:p14="http://schemas.microsoft.com/office/powerpoint/2010/main" val="36211809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971600" y="1124744"/>
            <a:ext cx="7272808" cy="5262979"/>
          </a:xfrm>
          <a:prstGeom prst="rect">
            <a:avLst/>
          </a:prstGeom>
        </p:spPr>
        <p:txBody>
          <a:bodyPr wrap="square">
            <a:spAutoFit/>
          </a:bodyPr>
          <a:lstStyle/>
          <a:p>
            <a:pPr marL="342900" indent="-342900" algn="just">
              <a:buFont typeface="+mj-lt"/>
              <a:buAutoNum type="arabicPeriod"/>
            </a:pPr>
            <a:r>
              <a:rPr lang="ar-SA" sz="2800" dirty="0">
                <a:cs typeface="AL-Mohanad Bold" pitchFamily="2" charset="-78"/>
              </a:rPr>
              <a:t>الطلاب الذين تبقى لديهم </a:t>
            </a:r>
            <a:r>
              <a:rPr lang="ar-SA" sz="2800" dirty="0" smtClean="0">
                <a:cs typeface="AL-Mohanad Bold" pitchFamily="2" charset="-78"/>
              </a:rPr>
              <a:t>أكثر من 50% </a:t>
            </a:r>
            <a:r>
              <a:rPr lang="ar-SA" sz="2800" dirty="0">
                <a:cs typeface="AL-Mohanad Bold" pitchFamily="2" charset="-78"/>
              </a:rPr>
              <a:t>من مجموع مواد المستويين الدراسيين </a:t>
            </a:r>
            <a:r>
              <a:rPr lang="ar-SA" sz="2800" dirty="0" smtClean="0">
                <a:cs typeface="AL-Mohanad Bold" pitchFamily="2" charset="-78"/>
              </a:rPr>
              <a:t>لعام الدراسي  بعد الفصل الصيفي وقبل أداء اختبارات مواد التعثر يتم إعادة تسجيلهم في النظام ابتداءً من الفصلين الدراسيين اللذين نتجت منهما مواد التعثر(عدا المستويين الخامس والسادس).</a:t>
            </a:r>
          </a:p>
          <a:p>
            <a:pPr marL="342900" indent="-342900" algn="just">
              <a:buFont typeface="+mj-lt"/>
              <a:buAutoNum type="arabicPeriod"/>
            </a:pPr>
            <a:r>
              <a:rPr lang="ar-SA" sz="2800" dirty="0">
                <a:cs typeface="AL-Mohanad Bold" pitchFamily="2" charset="-78"/>
              </a:rPr>
              <a:t> </a:t>
            </a:r>
            <a:r>
              <a:rPr lang="ar-SA" sz="2800" dirty="0" smtClean="0">
                <a:cs typeface="AL-Mohanad Bold" pitchFamily="2" charset="-78"/>
              </a:rPr>
              <a:t>الطالب الذي أنهى جميع المستويات الستة للمرحلة الثانوية, وتبقى لديه مواد تعثر مع استنفاده لجميع الفرص المتاحة له لمعالجة ذلك، يتم تحويله إلى طالب منتسب يختبر من مائة درجة.</a:t>
            </a:r>
          </a:p>
          <a:p>
            <a:pPr marL="342900" indent="-342900" algn="just">
              <a:buFont typeface="+mj-lt"/>
              <a:buAutoNum type="arabicPeriod"/>
            </a:pPr>
            <a:r>
              <a:rPr lang="ar-SA" sz="2800" dirty="0">
                <a:cs typeface="AL-Mohanad Bold" pitchFamily="2" charset="-78"/>
              </a:rPr>
              <a:t>تغلق درجات الفترة الأولى في نهاية الأسبوع السابع, والفترة الثانية في نهاية الأسبوع الرابع عشر من أسابيع الدراسة في كل مستوى دراسي</a:t>
            </a:r>
            <a:r>
              <a:rPr lang="ar-SA" sz="2800" dirty="0" smtClean="0">
                <a:cs typeface="AL-Mohanad Bold" pitchFamily="2" charset="-78"/>
              </a:rPr>
              <a:t>.</a:t>
            </a:r>
            <a:endParaRPr lang="ar-SA" sz="2800" dirty="0">
              <a:cs typeface="AL-Mohanad Bold" pitchFamily="2" charset="-78"/>
            </a:endParaRPr>
          </a:p>
        </p:txBody>
      </p:sp>
      <p:sp>
        <p:nvSpPr>
          <p:cNvPr id="3" name="مستطيل 2"/>
          <p:cNvSpPr/>
          <p:nvPr/>
        </p:nvSpPr>
        <p:spPr>
          <a:xfrm>
            <a:off x="5717316" y="332656"/>
            <a:ext cx="2542684" cy="646331"/>
          </a:xfrm>
          <a:prstGeom prst="rect">
            <a:avLst/>
          </a:prstGeom>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r>
              <a:rPr lang="ar-SA" sz="3600" b="1" dirty="0" smtClean="0">
                <a:ln w="11430">
                  <a:solidFill>
                    <a:schemeClr val="accent6">
                      <a:lumMod val="75000"/>
                    </a:schemeClr>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أحكــــــام عامة:</a:t>
            </a:r>
            <a:endParaRPr lang="ar-SA" sz="3600" b="1" dirty="0">
              <a:ln w="11430">
                <a:solidFill>
                  <a:schemeClr val="accent6">
                    <a:lumMod val="75000"/>
                  </a:schemeClr>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p14="http://schemas.microsoft.com/office/powerpoint/2010/main" val="35752574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987192" y="980728"/>
            <a:ext cx="7272808" cy="4832092"/>
          </a:xfrm>
          <a:prstGeom prst="rect">
            <a:avLst/>
          </a:prstGeom>
        </p:spPr>
        <p:txBody>
          <a:bodyPr wrap="square">
            <a:spAutoFit/>
          </a:bodyPr>
          <a:lstStyle/>
          <a:p>
            <a:pPr marL="514350" indent="-514350" algn="just">
              <a:buFont typeface="+mj-lt"/>
              <a:buAutoNum type="arabicPeriod" startAt="4"/>
            </a:pPr>
            <a:r>
              <a:rPr lang="ar-SA" sz="2800" dirty="0" smtClean="0">
                <a:cs typeface="AL-Mohanad Bold" pitchFamily="2" charset="-78"/>
              </a:rPr>
              <a:t>ُيشعْر </a:t>
            </a:r>
            <a:r>
              <a:rPr lang="ar-SA" sz="2800" dirty="0">
                <a:cs typeface="AL-Mohanad Bold" pitchFamily="2" charset="-78"/>
              </a:rPr>
              <a:t>ولي أمر الطالب كتابياً أو </a:t>
            </a:r>
            <a:r>
              <a:rPr lang="ar-SA" sz="2800" dirty="0" smtClean="0">
                <a:cs typeface="AL-Mohanad Bold" pitchFamily="2" charset="-78"/>
              </a:rPr>
              <a:t>إلكترونياً </a:t>
            </a:r>
            <a:r>
              <a:rPr lang="ar-SA" sz="2800" dirty="0">
                <a:cs typeface="AL-Mohanad Bold" pitchFamily="2" charset="-78"/>
              </a:rPr>
              <a:t>بالمستوى الدراسي لأعمال المستوى دورياً بما لا يقل عن </a:t>
            </a:r>
            <a:r>
              <a:rPr lang="ar-SA" sz="2800" dirty="0" smtClean="0">
                <a:cs typeface="AL-Mohanad Bold" pitchFamily="2" charset="-78"/>
              </a:rPr>
              <a:t>فترتين.</a:t>
            </a:r>
            <a:endParaRPr lang="ar-SA" sz="2800" dirty="0">
              <a:cs typeface="AL-Mohanad Bold" pitchFamily="2" charset="-78"/>
            </a:endParaRPr>
          </a:p>
          <a:p>
            <a:pPr marL="514350" indent="-514350" algn="just">
              <a:buFont typeface="+mj-lt"/>
              <a:buAutoNum type="arabicPeriod" startAt="4"/>
            </a:pPr>
            <a:r>
              <a:rPr lang="ar-SA" sz="2800" baseline="0" dirty="0" smtClean="0">
                <a:solidFill>
                  <a:schemeClr val="tx1"/>
                </a:solidFill>
                <a:cs typeface="AL-Mohanad Bold" pitchFamily="2" charset="-78"/>
              </a:rPr>
              <a:t>يحق لطلاب مدارس النظام الفصلي وطلاب نظام المقررات في التعليم الثانوي  الانتقال بين النظامين  وإلى الأنظمة الأخرى للتعليم الثانوي والعكس؛ وفق الضوابط المنظمة لذلك.</a:t>
            </a:r>
            <a:endParaRPr lang="ar-SA" sz="2800" dirty="0" smtClean="0">
              <a:solidFill>
                <a:schemeClr val="tx1"/>
              </a:solidFill>
              <a:cs typeface="AL-Mohanad Bold" pitchFamily="2" charset="-78"/>
            </a:endParaRPr>
          </a:p>
          <a:p>
            <a:pPr marL="514350" indent="-514350" algn="just">
              <a:buFont typeface="+mj-lt"/>
              <a:buAutoNum type="arabicPeriod" startAt="4"/>
            </a:pPr>
            <a:r>
              <a:rPr lang="ar-SA" sz="2800" dirty="0" smtClean="0">
                <a:cs typeface="AL-Mohanad Bold" pitchFamily="2" charset="-78"/>
              </a:rPr>
              <a:t>الطالب المنتظم الذي درس ستة مستويات وتبقى لديه مواد تعثر يُعطى مهلة ثلاث سنوات فقط يؤدي فيها اختبار مواد التعثر منتسباً فإن تبقى مواد لم يجتزها يطوى قيده من المدرسة ويحول إلى طالب ليلي ليتمكن من تحقيق النجاح في المواد المتبقية عليه.</a:t>
            </a:r>
          </a:p>
        </p:txBody>
      </p:sp>
    </p:spTree>
    <p:extLst>
      <p:ext uri="{BB962C8B-B14F-4D97-AF65-F5344CB8AC3E}">
        <p14:creationId xmlns:p14="http://schemas.microsoft.com/office/powerpoint/2010/main" val="7973101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80528" y="228679"/>
            <a:ext cx="9127820" cy="646331"/>
          </a:xfrm>
          <a:prstGeom prst="rect">
            <a:avLst/>
          </a:prstGeom>
          <a:noFill/>
        </p:spPr>
        <p:txBody>
          <a:bodyPr wrap="none" lIns="91440" tIns="45720" rIns="91440" bIns="45720">
            <a:spAutoFit/>
          </a:bodyPr>
          <a:lstStyle/>
          <a:p>
            <a:pPr algn="ctr"/>
            <a:r>
              <a:rPr lang="ar-SA" sz="3600" b="1" cap="all" spc="0" dirty="0" smtClean="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rPr>
              <a:t>مقارنة </a:t>
            </a:r>
            <a:r>
              <a:rPr lang="ar-SA" sz="3600" b="1" cap="all" dirty="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rPr>
              <a:t>بين </a:t>
            </a:r>
            <a:r>
              <a:rPr lang="ar-SA" sz="3600" b="1" cap="all" dirty="0" smtClean="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rPr>
              <a:t>النظام </a:t>
            </a:r>
            <a:r>
              <a:rPr lang="ar-SA" sz="3600" b="1" cap="all" dirty="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rPr>
              <a:t>الفصلي </a:t>
            </a:r>
            <a:r>
              <a:rPr lang="ar-SA" sz="3600" b="1" cap="all" dirty="0" smtClean="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rPr>
              <a:t>ونظام المقررات والنظام </a:t>
            </a:r>
            <a:r>
              <a:rPr lang="ar-SA" sz="3600" b="1" cap="all" dirty="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rPr>
              <a:t>السنوي </a:t>
            </a:r>
            <a:r>
              <a:rPr lang="ar-SA" sz="3600" b="1" cap="all" dirty="0" smtClean="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rPr>
              <a:t> </a:t>
            </a:r>
            <a:endParaRPr lang="ar-SA" sz="3600" b="1" cap="all" spc="0" dirty="0">
              <a:ln w="9000" cmpd="sng">
                <a:solidFill>
                  <a:schemeClr val="accent4">
                    <a:shade val="50000"/>
                    <a:satMod val="120000"/>
                  </a:schemeClr>
                </a:solidFill>
                <a:prstDash val="solid"/>
              </a:ln>
              <a:solidFill>
                <a:srgbClr val="006600"/>
              </a:solidFill>
              <a:effectLst>
                <a:reflection blurRad="12700" stA="28000" endPos="45000" dist="1000" dir="5400000" sy="-100000" algn="bl" rotWithShape="0"/>
              </a:effectLst>
            </a:endParaRPr>
          </a:p>
        </p:txBody>
      </p:sp>
      <p:graphicFrame>
        <p:nvGraphicFramePr>
          <p:cNvPr id="3" name="جدول 2"/>
          <p:cNvGraphicFramePr>
            <a:graphicFrameLocks noGrp="1"/>
          </p:cNvGraphicFramePr>
          <p:nvPr>
            <p:extLst>
              <p:ext uri="{D42A27DB-BD31-4B8C-83A1-F6EECF244321}">
                <p14:modId xmlns:p14="http://schemas.microsoft.com/office/powerpoint/2010/main" val="1514581531"/>
              </p:ext>
            </p:extLst>
          </p:nvPr>
        </p:nvGraphicFramePr>
        <p:xfrm>
          <a:off x="259035" y="1124744"/>
          <a:ext cx="8643999" cy="5517287"/>
        </p:xfrm>
        <a:graphic>
          <a:graphicData uri="http://schemas.openxmlformats.org/drawingml/2006/table">
            <a:tbl>
              <a:tblPr rtl="1" firstRow="1" bandRow="1">
                <a:tableStyleId>{93296810-A885-4BE3-A3E7-6D5BEEA58F35}</a:tableStyleId>
              </a:tblPr>
              <a:tblGrid>
                <a:gridCol w="1630850"/>
                <a:gridCol w="2157968"/>
                <a:gridCol w="2341403"/>
                <a:gridCol w="2513778"/>
              </a:tblGrid>
              <a:tr h="390407">
                <a:tc>
                  <a:txBody>
                    <a:bodyPr/>
                    <a:lstStyle/>
                    <a:p>
                      <a:pPr algn="ctr" rtl="1"/>
                      <a:r>
                        <a:rPr lang="ar-SA" sz="2000" b="1" dirty="0" smtClean="0">
                          <a:solidFill>
                            <a:schemeClr val="bg2">
                              <a:lumMod val="25000"/>
                            </a:schemeClr>
                          </a:solidFill>
                        </a:rPr>
                        <a:t>مجال المقارنة</a:t>
                      </a:r>
                      <a:endParaRPr lang="ar-SA" sz="2000" b="1" dirty="0">
                        <a:solidFill>
                          <a:schemeClr val="bg2">
                            <a:lumMod val="25000"/>
                          </a:schemeClr>
                        </a:solidFill>
                        <a:cs typeface="+mj-cs"/>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rtl="1"/>
                      <a:r>
                        <a:rPr lang="ar-SA" sz="2000" b="1" dirty="0" smtClean="0">
                          <a:solidFill>
                            <a:schemeClr val="bg2">
                              <a:lumMod val="25000"/>
                            </a:schemeClr>
                          </a:solidFill>
                        </a:rPr>
                        <a:t>النظام السنوي</a:t>
                      </a:r>
                      <a:endParaRPr lang="ar-SA" sz="2000" b="1" dirty="0">
                        <a:solidFill>
                          <a:schemeClr val="bg2">
                            <a:lumMod val="25000"/>
                          </a:schemeClr>
                        </a:solidFill>
                        <a:cs typeface="+mj-cs"/>
                      </a:endParaRPr>
                    </a:p>
                  </a:txBody>
                  <a:tcP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rtl="1"/>
                      <a:r>
                        <a:rPr lang="ar-SA" sz="2000" b="1" dirty="0" smtClean="0">
                          <a:solidFill>
                            <a:schemeClr val="bg2">
                              <a:lumMod val="25000"/>
                            </a:schemeClr>
                          </a:solidFill>
                        </a:rPr>
                        <a:t>نظام</a:t>
                      </a:r>
                      <a:r>
                        <a:rPr lang="ar-SA" sz="2000" b="1" baseline="0" dirty="0" smtClean="0">
                          <a:solidFill>
                            <a:schemeClr val="bg2">
                              <a:lumMod val="25000"/>
                            </a:schemeClr>
                          </a:solidFill>
                        </a:rPr>
                        <a:t> المقررات</a:t>
                      </a:r>
                      <a:endParaRPr lang="ar-SA" sz="2000" b="1" dirty="0">
                        <a:solidFill>
                          <a:schemeClr val="bg2">
                            <a:lumMod val="25000"/>
                          </a:schemeClr>
                        </a:solidFill>
                        <a:cs typeface="+mj-cs"/>
                      </a:endParaRPr>
                    </a:p>
                  </a:txBody>
                  <a:tcP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rtl="1"/>
                      <a:r>
                        <a:rPr lang="ar-SA" sz="2000" b="1" dirty="0" smtClean="0">
                          <a:solidFill>
                            <a:schemeClr val="bg2">
                              <a:lumMod val="25000"/>
                            </a:schemeClr>
                          </a:solidFill>
                        </a:rPr>
                        <a:t>النظام الفصلي</a:t>
                      </a:r>
                      <a:endParaRPr lang="ar-SA" sz="2000"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90000"/>
                      </a:schemeClr>
                    </a:solidFill>
                  </a:tcPr>
                </a:tc>
              </a:tr>
              <a:tr h="390407">
                <a:tc>
                  <a:txBody>
                    <a:bodyPr/>
                    <a:lstStyle/>
                    <a:p>
                      <a:pPr algn="ctr" rtl="1"/>
                      <a:r>
                        <a:rPr lang="ar-SA" sz="1800" b="1" kern="1200" dirty="0" smtClean="0">
                          <a:solidFill>
                            <a:schemeClr val="bg2">
                              <a:lumMod val="25000"/>
                            </a:schemeClr>
                          </a:solidFill>
                        </a:rPr>
                        <a:t>الخطة الدراسية</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algn="ctr" rtl="1"/>
                      <a:r>
                        <a:rPr lang="ar-SA" sz="2000" b="1" dirty="0" smtClean="0">
                          <a:solidFill>
                            <a:schemeClr val="bg2">
                              <a:lumMod val="25000"/>
                            </a:schemeClr>
                          </a:solidFill>
                        </a:rPr>
                        <a:t>ثابتة</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غير ثابتة </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ثابتة</a:t>
                      </a:r>
                      <a:endParaRPr lang="ar-SA" sz="2000"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635552">
                <a:tc>
                  <a:txBody>
                    <a:bodyPr/>
                    <a:lstStyle/>
                    <a:p>
                      <a:pPr algn="ctr" rtl="1"/>
                      <a:r>
                        <a:rPr lang="ar-SA" sz="1800" b="1" kern="1200" dirty="0" smtClean="0">
                          <a:solidFill>
                            <a:schemeClr val="bg2">
                              <a:lumMod val="25000"/>
                            </a:schemeClr>
                          </a:solidFill>
                        </a:rPr>
                        <a:t>عدد المواد في الفصل الدراسي</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algn="ctr" rtl="1"/>
                      <a:r>
                        <a:rPr lang="ar-SA" sz="2000" b="1" dirty="0" smtClean="0">
                          <a:solidFill>
                            <a:schemeClr val="bg2">
                              <a:lumMod val="25000"/>
                            </a:schemeClr>
                          </a:solidFill>
                        </a:rPr>
                        <a:t>أكثر من 17 مادة</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7 مواد فأقل</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14 مادة فأقل</a:t>
                      </a:r>
                      <a:r>
                        <a:rPr lang="ar-SA" sz="2000" b="1" baseline="0" dirty="0" smtClean="0">
                          <a:solidFill>
                            <a:schemeClr val="bg2">
                              <a:lumMod val="25000"/>
                            </a:schemeClr>
                          </a:solidFill>
                        </a:rPr>
                        <a:t> </a:t>
                      </a:r>
                      <a:endParaRPr lang="ar-SA" sz="2000"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514097">
                <a:tc>
                  <a:txBody>
                    <a:bodyPr/>
                    <a:lstStyle/>
                    <a:p>
                      <a:pPr algn="ctr" rtl="1"/>
                      <a:r>
                        <a:rPr lang="ar-SA" sz="1800" b="1" kern="1200" dirty="0" smtClean="0">
                          <a:solidFill>
                            <a:schemeClr val="bg2">
                              <a:lumMod val="25000"/>
                            </a:schemeClr>
                          </a:solidFill>
                        </a:rPr>
                        <a:t>خطة البنين والبنات</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algn="ctr" rtl="1"/>
                      <a:r>
                        <a:rPr lang="ar-SA" sz="2000" b="1" dirty="0" smtClean="0">
                          <a:solidFill>
                            <a:schemeClr val="bg2">
                              <a:lumMod val="25000"/>
                            </a:schemeClr>
                          </a:solidFill>
                        </a:rPr>
                        <a:t>مختلفة</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متماثلة</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متماثلة</a:t>
                      </a:r>
                      <a:endParaRPr lang="ar-SA" sz="2000"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492705">
                <a:tc>
                  <a:txBody>
                    <a:bodyPr/>
                    <a:lstStyle/>
                    <a:p>
                      <a:pPr algn="ctr" rtl="1"/>
                      <a:r>
                        <a:rPr lang="ar-SA" sz="1800" b="1" kern="1200" dirty="0" smtClean="0">
                          <a:solidFill>
                            <a:schemeClr val="bg2">
                              <a:lumMod val="25000"/>
                            </a:schemeClr>
                          </a:solidFill>
                        </a:rPr>
                        <a:t>المسارات والأقسام</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algn="ctr" rtl="1"/>
                      <a:r>
                        <a:rPr lang="ar-SA" sz="2000" b="1" dirty="0" smtClean="0">
                          <a:solidFill>
                            <a:schemeClr val="bg2">
                              <a:lumMod val="25000"/>
                            </a:schemeClr>
                          </a:solidFill>
                        </a:rPr>
                        <a:t>3 للبنين – 2 للبنات</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مسارين للبنين</a:t>
                      </a:r>
                      <a:r>
                        <a:rPr lang="ar-SA" sz="2000" b="1" baseline="0" dirty="0" smtClean="0">
                          <a:solidFill>
                            <a:schemeClr val="bg2">
                              <a:lumMod val="25000"/>
                            </a:schemeClr>
                          </a:solidFill>
                        </a:rPr>
                        <a:t> والبنات</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3 مسارات للبنين والبنات</a:t>
                      </a:r>
                      <a:endParaRPr lang="ar-SA" sz="2000"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390407">
                <a:tc>
                  <a:txBody>
                    <a:bodyPr/>
                    <a:lstStyle/>
                    <a:p>
                      <a:pPr algn="ctr" rtl="1"/>
                      <a:r>
                        <a:rPr lang="ar-SA" sz="1800" b="1" kern="1200" dirty="0" smtClean="0">
                          <a:solidFill>
                            <a:schemeClr val="bg2">
                              <a:lumMod val="25000"/>
                            </a:schemeClr>
                          </a:solidFill>
                        </a:rPr>
                        <a:t>الأعباء الدراسية </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algn="ctr" rtl="1"/>
                      <a:r>
                        <a:rPr lang="ar-SA" sz="2000" b="1" dirty="0" smtClean="0">
                          <a:solidFill>
                            <a:schemeClr val="bg2">
                              <a:lumMod val="25000"/>
                            </a:schemeClr>
                          </a:solidFill>
                        </a:rPr>
                        <a:t>مرتفعة</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منخفضة جداً</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منخفضة</a:t>
                      </a:r>
                      <a:endParaRPr lang="ar-SA" sz="2000"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1458028">
                <a:tc>
                  <a:txBody>
                    <a:bodyPr/>
                    <a:lstStyle/>
                    <a:p>
                      <a:pPr algn="ctr" rtl="1"/>
                      <a:endParaRPr lang="ar-SA" sz="1800" b="1" kern="1200" dirty="0" smtClean="0">
                        <a:solidFill>
                          <a:schemeClr val="bg2">
                            <a:lumMod val="25000"/>
                          </a:schemeClr>
                        </a:solidFill>
                      </a:endParaRPr>
                    </a:p>
                    <a:p>
                      <a:pPr algn="ctr" rtl="1"/>
                      <a:r>
                        <a:rPr lang="ar-SA" sz="1800" b="1" kern="1200" dirty="0" smtClean="0">
                          <a:solidFill>
                            <a:schemeClr val="bg2">
                              <a:lumMod val="25000"/>
                            </a:schemeClr>
                          </a:solidFill>
                        </a:rPr>
                        <a:t>المعدل التراكمي</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algn="ctr" rtl="1"/>
                      <a:endParaRPr lang="ar-SA" sz="2000" b="1" dirty="0" smtClean="0">
                        <a:solidFill>
                          <a:schemeClr val="bg2">
                            <a:lumMod val="25000"/>
                          </a:schemeClr>
                        </a:solidFill>
                      </a:endParaRPr>
                    </a:p>
                    <a:p>
                      <a:pPr algn="ctr" rtl="1"/>
                      <a:r>
                        <a:rPr lang="ar-SA" sz="2000" b="1" dirty="0" smtClean="0">
                          <a:solidFill>
                            <a:schemeClr val="bg2">
                              <a:lumMod val="25000"/>
                            </a:schemeClr>
                          </a:solidFill>
                        </a:rPr>
                        <a:t>يبدأ من السنة الدراسية الثانية بنسبة ثابتة</a:t>
                      </a:r>
                      <a:endParaRPr lang="ar-SA" sz="2000" b="1" dirty="0">
                        <a:solidFill>
                          <a:schemeClr val="bg2">
                            <a:lumMod val="25000"/>
                          </a:schemeClr>
                        </a:solidFill>
                        <a:cs typeface="+mj-cs"/>
                      </a:endParaRPr>
                    </a:p>
                  </a:txBody>
                  <a:tcPr/>
                </a:tc>
                <a:tc>
                  <a:txBody>
                    <a:bodyPr/>
                    <a:lstStyle/>
                    <a:p>
                      <a:pPr algn="ctr" rtl="1"/>
                      <a:endParaRPr lang="ar-SA" sz="2000" b="1" dirty="0" smtClean="0">
                        <a:solidFill>
                          <a:schemeClr val="bg2">
                            <a:lumMod val="25000"/>
                          </a:schemeClr>
                        </a:solidFill>
                      </a:endParaRPr>
                    </a:p>
                    <a:p>
                      <a:pPr algn="ctr" rtl="1"/>
                      <a:r>
                        <a:rPr lang="ar-SA" sz="2000" b="1" dirty="0" smtClean="0">
                          <a:solidFill>
                            <a:schemeClr val="bg2">
                              <a:lumMod val="25000"/>
                            </a:schemeClr>
                          </a:solidFill>
                        </a:rPr>
                        <a:t>يبدأ من الفصل الدراسي الأول بنسبة واحدة</a:t>
                      </a:r>
                      <a:endParaRPr lang="ar-SA" sz="2000" b="1" dirty="0">
                        <a:solidFill>
                          <a:schemeClr val="bg2">
                            <a:lumMod val="25000"/>
                          </a:schemeClr>
                        </a:solidFill>
                        <a:cs typeface="+mj-cs"/>
                      </a:endParaRPr>
                    </a:p>
                  </a:txBody>
                  <a:tcPr/>
                </a:tc>
                <a:tc>
                  <a:txBody>
                    <a:bodyPr/>
                    <a:lstStyle/>
                    <a:p>
                      <a:pPr algn="ctr" rtl="1"/>
                      <a:r>
                        <a:rPr lang="ar-SA" sz="2000" b="1" dirty="0" smtClean="0">
                          <a:solidFill>
                            <a:schemeClr val="bg2">
                              <a:lumMod val="25000"/>
                            </a:schemeClr>
                          </a:solidFill>
                        </a:rPr>
                        <a:t>يبدأ من السنة الدراسية الأولى بالتدرج النسبي</a:t>
                      </a:r>
                    </a:p>
                    <a:p>
                      <a:pPr algn="ctr" rtl="1"/>
                      <a:r>
                        <a:rPr lang="ar-SA" sz="1800" b="1" dirty="0" smtClean="0">
                          <a:solidFill>
                            <a:schemeClr val="bg2">
                              <a:lumMod val="25000"/>
                            </a:schemeClr>
                          </a:solidFill>
                        </a:rPr>
                        <a:t>   25% للأولى</a:t>
                      </a:r>
                    </a:p>
                    <a:p>
                      <a:pPr algn="ctr" rtl="1"/>
                      <a:r>
                        <a:rPr lang="ar-SA" sz="1800" b="1" dirty="0" smtClean="0">
                          <a:solidFill>
                            <a:schemeClr val="bg2">
                              <a:lumMod val="25000"/>
                            </a:schemeClr>
                          </a:solidFill>
                        </a:rPr>
                        <a:t>  35% للثانية</a:t>
                      </a:r>
                    </a:p>
                    <a:p>
                      <a:pPr algn="ctr" rtl="1"/>
                      <a:r>
                        <a:rPr lang="ar-SA" sz="1800" b="1" dirty="0" smtClean="0">
                          <a:solidFill>
                            <a:schemeClr val="bg2">
                              <a:lumMod val="25000"/>
                            </a:schemeClr>
                          </a:solidFill>
                        </a:rPr>
                        <a:t> 40% للثالثة</a:t>
                      </a:r>
                      <a:endParaRPr lang="ar-SA" sz="1800" b="1" i="0"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1157685">
                <a:tc>
                  <a:txBody>
                    <a:bodyPr/>
                    <a:lstStyle/>
                    <a:p>
                      <a:pPr algn="ctr" rtl="1"/>
                      <a:endParaRPr lang="ar-SA" sz="1800" b="1" kern="1200" dirty="0" smtClean="0">
                        <a:solidFill>
                          <a:schemeClr val="bg2">
                            <a:lumMod val="25000"/>
                          </a:schemeClr>
                        </a:solidFill>
                      </a:endParaRPr>
                    </a:p>
                    <a:p>
                      <a:pPr algn="ctr" rtl="1"/>
                      <a:r>
                        <a:rPr lang="ar-SA" sz="1800" b="1" kern="1200" dirty="0" smtClean="0">
                          <a:solidFill>
                            <a:schemeClr val="bg2">
                              <a:lumMod val="25000"/>
                            </a:schemeClr>
                          </a:solidFill>
                        </a:rPr>
                        <a:t>المواد الاختيارية</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1"/>
                      <a:endParaRPr lang="ar-SA" sz="2000" b="1" dirty="0" smtClean="0">
                        <a:solidFill>
                          <a:schemeClr val="bg2">
                            <a:lumMod val="25000"/>
                          </a:schemeClr>
                        </a:solidFill>
                      </a:endParaRPr>
                    </a:p>
                    <a:p>
                      <a:pPr algn="ctr" rtl="1"/>
                      <a:r>
                        <a:rPr lang="ar-SA" sz="2000" b="1" dirty="0" smtClean="0">
                          <a:solidFill>
                            <a:schemeClr val="bg2">
                              <a:lumMod val="25000"/>
                            </a:schemeClr>
                          </a:solidFill>
                        </a:rPr>
                        <a:t>لا يوجد</a:t>
                      </a:r>
                      <a:endParaRPr lang="ar-SA" sz="2000" b="1" dirty="0">
                        <a:solidFill>
                          <a:schemeClr val="bg2">
                            <a:lumMod val="25000"/>
                          </a:schemeClr>
                        </a:solidFill>
                        <a:cs typeface="+mj-cs"/>
                      </a:endParaRPr>
                    </a:p>
                  </a:txBody>
                  <a:tcPr>
                    <a:lnB w="12700" cap="flat" cmpd="sng" algn="ctr">
                      <a:solidFill>
                        <a:schemeClr val="tx1"/>
                      </a:solidFill>
                      <a:prstDash val="solid"/>
                      <a:round/>
                      <a:headEnd type="none" w="med" len="med"/>
                      <a:tailEnd type="none" w="med" len="med"/>
                    </a:lnB>
                  </a:tcPr>
                </a:tc>
                <a:tc>
                  <a:txBody>
                    <a:bodyPr/>
                    <a:lstStyle/>
                    <a:p>
                      <a:pPr algn="ctr" rtl="1"/>
                      <a:endParaRPr lang="ar-SA" sz="2000" b="1" dirty="0" smtClean="0">
                        <a:solidFill>
                          <a:schemeClr val="bg2">
                            <a:lumMod val="25000"/>
                          </a:schemeClr>
                        </a:solidFill>
                      </a:endParaRPr>
                    </a:p>
                    <a:p>
                      <a:pPr algn="ctr" rtl="1"/>
                      <a:r>
                        <a:rPr lang="ar-SA" sz="2000" b="1" dirty="0" smtClean="0">
                          <a:solidFill>
                            <a:schemeClr val="bg2">
                              <a:lumMod val="25000"/>
                            </a:schemeClr>
                          </a:solidFill>
                        </a:rPr>
                        <a:t>يوجد</a:t>
                      </a:r>
                      <a:endParaRPr lang="ar-SA" sz="2000" b="1" dirty="0">
                        <a:solidFill>
                          <a:schemeClr val="bg2">
                            <a:lumMod val="25000"/>
                          </a:schemeClr>
                        </a:solidFill>
                        <a:cs typeface="+mj-cs"/>
                      </a:endParaRPr>
                    </a:p>
                  </a:txBody>
                  <a:tcPr>
                    <a:lnB w="12700" cap="flat" cmpd="sng" algn="ctr">
                      <a:solidFill>
                        <a:schemeClr val="tx1"/>
                      </a:solidFill>
                      <a:prstDash val="solid"/>
                      <a:round/>
                      <a:headEnd type="none" w="med" len="med"/>
                      <a:tailEnd type="none" w="med" len="med"/>
                    </a:lnB>
                  </a:tcPr>
                </a:tc>
                <a:tc>
                  <a:txBody>
                    <a:bodyPr/>
                    <a:lstStyle/>
                    <a:p>
                      <a:pPr algn="ctr" rtl="1"/>
                      <a:endParaRPr lang="ar-SA" sz="2000" b="1" dirty="0" smtClean="0">
                        <a:solidFill>
                          <a:schemeClr val="bg2">
                            <a:lumMod val="25000"/>
                          </a:schemeClr>
                        </a:solidFill>
                      </a:endParaRPr>
                    </a:p>
                    <a:p>
                      <a:pPr algn="ctr" rtl="1"/>
                      <a:r>
                        <a:rPr lang="ar-SA" sz="2000" b="1" dirty="0" smtClean="0">
                          <a:solidFill>
                            <a:schemeClr val="bg2">
                              <a:lumMod val="25000"/>
                            </a:schemeClr>
                          </a:solidFill>
                        </a:rPr>
                        <a:t>لا يوجد</a:t>
                      </a:r>
                      <a:endParaRPr lang="ar-SA" sz="2000"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398387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extLst>
              <p:ext uri="{D42A27DB-BD31-4B8C-83A1-F6EECF244321}">
                <p14:modId xmlns:p14="http://schemas.microsoft.com/office/powerpoint/2010/main" val="3743823596"/>
              </p:ext>
            </p:extLst>
          </p:nvPr>
        </p:nvGraphicFramePr>
        <p:xfrm>
          <a:off x="251520" y="908720"/>
          <a:ext cx="8643999" cy="4968240"/>
        </p:xfrm>
        <a:graphic>
          <a:graphicData uri="http://schemas.openxmlformats.org/drawingml/2006/table">
            <a:tbl>
              <a:tblPr rtl="1" firstRow="1" bandRow="1">
                <a:tableStyleId>{93296810-A885-4BE3-A3E7-6D5BEEA58F35}</a:tableStyleId>
              </a:tblPr>
              <a:tblGrid>
                <a:gridCol w="1531371"/>
                <a:gridCol w="2255490"/>
                <a:gridCol w="2287941"/>
                <a:gridCol w="2569197"/>
              </a:tblGrid>
              <a:tr h="383429">
                <a:tc>
                  <a:txBody>
                    <a:bodyPr/>
                    <a:lstStyle/>
                    <a:p>
                      <a:pPr algn="ctr" rtl="1"/>
                      <a:r>
                        <a:rPr lang="ar-SA" sz="2000" b="1" dirty="0" smtClean="0">
                          <a:solidFill>
                            <a:schemeClr val="bg2">
                              <a:lumMod val="25000"/>
                            </a:schemeClr>
                          </a:solidFill>
                        </a:rPr>
                        <a:t>مجال المقارنة</a:t>
                      </a:r>
                      <a:endParaRPr lang="ar-SA" sz="2000" b="1" dirty="0">
                        <a:solidFill>
                          <a:schemeClr val="bg2">
                            <a:lumMod val="25000"/>
                          </a:schemeClr>
                        </a:solidFill>
                        <a:cs typeface="+mj-cs"/>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rtl="1"/>
                      <a:r>
                        <a:rPr lang="ar-SA" sz="2000" b="1" dirty="0" smtClean="0">
                          <a:solidFill>
                            <a:schemeClr val="bg2">
                              <a:lumMod val="25000"/>
                            </a:schemeClr>
                          </a:solidFill>
                        </a:rPr>
                        <a:t>النظام السنوي</a:t>
                      </a:r>
                      <a:endParaRPr lang="ar-SA" sz="2000" b="1" dirty="0">
                        <a:solidFill>
                          <a:schemeClr val="bg2">
                            <a:lumMod val="25000"/>
                          </a:schemeClr>
                        </a:solidFill>
                        <a:cs typeface="+mj-cs"/>
                      </a:endParaRPr>
                    </a:p>
                  </a:txBody>
                  <a:tcP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rtl="1"/>
                      <a:r>
                        <a:rPr lang="ar-SA" sz="2000" b="1" dirty="0" smtClean="0">
                          <a:solidFill>
                            <a:schemeClr val="bg2">
                              <a:lumMod val="25000"/>
                            </a:schemeClr>
                          </a:solidFill>
                        </a:rPr>
                        <a:t>نظام</a:t>
                      </a:r>
                      <a:r>
                        <a:rPr lang="ar-SA" sz="2000" b="1" baseline="0" dirty="0" smtClean="0">
                          <a:solidFill>
                            <a:schemeClr val="bg2">
                              <a:lumMod val="25000"/>
                            </a:schemeClr>
                          </a:solidFill>
                        </a:rPr>
                        <a:t> المقررات</a:t>
                      </a:r>
                      <a:endParaRPr lang="ar-SA" sz="2000" b="1" dirty="0">
                        <a:solidFill>
                          <a:schemeClr val="bg2">
                            <a:lumMod val="25000"/>
                          </a:schemeClr>
                        </a:solidFill>
                        <a:cs typeface="+mj-cs"/>
                      </a:endParaRPr>
                    </a:p>
                  </a:txBody>
                  <a:tcP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pPr algn="ctr" rtl="1"/>
                      <a:r>
                        <a:rPr lang="ar-SA" sz="2000" b="1" dirty="0" smtClean="0">
                          <a:solidFill>
                            <a:schemeClr val="bg2">
                              <a:lumMod val="25000"/>
                            </a:schemeClr>
                          </a:solidFill>
                        </a:rPr>
                        <a:t>النظام الفصلي</a:t>
                      </a:r>
                      <a:endParaRPr lang="ar-SA" sz="2000"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90000"/>
                      </a:schemeClr>
                    </a:solidFill>
                  </a:tcPr>
                </a:tc>
              </a:tr>
              <a:tr h="1415739">
                <a:tc>
                  <a:txBody>
                    <a:bodyPr/>
                    <a:lstStyle/>
                    <a:p>
                      <a:pPr algn="ctr" rtl="1"/>
                      <a:endParaRPr lang="ar-SA" sz="1800" b="1" kern="1200" dirty="0" smtClean="0">
                        <a:solidFill>
                          <a:schemeClr val="bg2">
                            <a:lumMod val="25000"/>
                          </a:schemeClr>
                        </a:solidFill>
                      </a:endParaRPr>
                    </a:p>
                    <a:p>
                      <a:pPr algn="ctr" rtl="1"/>
                      <a:r>
                        <a:rPr lang="ar-SA" sz="1800" b="1" kern="1200" dirty="0" smtClean="0">
                          <a:solidFill>
                            <a:schemeClr val="bg2">
                              <a:lumMod val="25000"/>
                            </a:schemeClr>
                          </a:solidFill>
                        </a:rPr>
                        <a:t>توزيع الدرجات الكلية على الفصل الدراسي الواحد</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algn="ctr" rtl="1"/>
                      <a:r>
                        <a:rPr lang="ar-SA" b="1" dirty="0" smtClean="0">
                          <a:solidFill>
                            <a:schemeClr val="bg2">
                              <a:lumMod val="25000"/>
                            </a:schemeClr>
                          </a:solidFill>
                        </a:rPr>
                        <a:t>50 درجة لكل فصل دراسي</a:t>
                      </a:r>
                    </a:p>
                    <a:p>
                      <a:pPr algn="ctr" rtl="1"/>
                      <a:r>
                        <a:rPr lang="ar-SA" b="1" dirty="0" smtClean="0">
                          <a:solidFill>
                            <a:schemeClr val="bg2">
                              <a:lumMod val="25000"/>
                            </a:schemeClr>
                          </a:solidFill>
                        </a:rPr>
                        <a:t>(20 درجة لأعمال السنة/</a:t>
                      </a:r>
                    </a:p>
                    <a:p>
                      <a:pPr algn="ctr" rtl="1"/>
                      <a:r>
                        <a:rPr lang="ar-SA" b="1" dirty="0" smtClean="0">
                          <a:solidFill>
                            <a:schemeClr val="bg2">
                              <a:lumMod val="25000"/>
                            </a:schemeClr>
                          </a:solidFill>
                        </a:rPr>
                        <a:t>30</a:t>
                      </a:r>
                      <a:r>
                        <a:rPr lang="ar-SA" b="1" baseline="0" dirty="0" smtClean="0">
                          <a:solidFill>
                            <a:schemeClr val="bg2">
                              <a:lumMod val="25000"/>
                            </a:schemeClr>
                          </a:solidFill>
                        </a:rPr>
                        <a:t> درجة للاختبار النهائي</a:t>
                      </a:r>
                      <a:r>
                        <a:rPr lang="ar-SA" b="1" dirty="0" smtClean="0">
                          <a:solidFill>
                            <a:schemeClr val="bg2">
                              <a:lumMod val="25000"/>
                            </a:schemeClr>
                          </a:solidFill>
                        </a:rPr>
                        <a:t>)</a:t>
                      </a:r>
                      <a:endParaRPr lang="ar-SA" b="1" dirty="0" smtClean="0">
                        <a:solidFill>
                          <a:schemeClr val="bg2">
                            <a:lumMod val="25000"/>
                          </a:schemeClr>
                        </a:solidFill>
                        <a:cs typeface="+mj-cs"/>
                      </a:endParaRPr>
                    </a:p>
                  </a:txBody>
                  <a:tcPr/>
                </a:tc>
                <a:tc>
                  <a:txBody>
                    <a:bodyPr/>
                    <a:lstStyle/>
                    <a:p>
                      <a:pPr algn="ctr" rtl="1"/>
                      <a:r>
                        <a:rPr lang="ar-SA" b="1" dirty="0" smtClean="0">
                          <a:solidFill>
                            <a:schemeClr val="bg2">
                              <a:lumMod val="25000"/>
                            </a:schemeClr>
                          </a:solidFill>
                        </a:rPr>
                        <a:t>100 درجة لكل فصل دراسي</a:t>
                      </a:r>
                    </a:p>
                    <a:p>
                      <a:pPr algn="ctr" rtl="1"/>
                      <a:r>
                        <a:rPr lang="ar-SA" b="1" dirty="0" smtClean="0">
                          <a:solidFill>
                            <a:schemeClr val="bg2">
                              <a:lumMod val="25000"/>
                            </a:schemeClr>
                          </a:solidFill>
                        </a:rPr>
                        <a:t>50 درجة لأعمال الفصل أو المستوى</a:t>
                      </a:r>
                    </a:p>
                    <a:p>
                      <a:pPr algn="ctr" rtl="1"/>
                      <a:r>
                        <a:rPr lang="ar-SA" b="1" dirty="0" smtClean="0">
                          <a:solidFill>
                            <a:schemeClr val="bg2">
                              <a:lumMod val="25000"/>
                            </a:schemeClr>
                          </a:solidFill>
                        </a:rPr>
                        <a:t>50 درجة للاختبار النهائي</a:t>
                      </a:r>
                      <a:endParaRPr lang="ar-SA" b="1" dirty="0">
                        <a:solidFill>
                          <a:schemeClr val="bg2">
                            <a:lumMod val="25000"/>
                          </a:schemeClr>
                        </a:solidFill>
                        <a:cs typeface="+mj-cs"/>
                      </a:endParaRPr>
                    </a:p>
                  </a:txBody>
                  <a:tcPr/>
                </a:tc>
                <a:tc>
                  <a:txBody>
                    <a:bodyPr/>
                    <a:lstStyle/>
                    <a:p>
                      <a:pPr algn="ctr" rtl="1"/>
                      <a:r>
                        <a:rPr lang="ar-SA" b="1" dirty="0" smtClean="0">
                          <a:solidFill>
                            <a:schemeClr val="bg2">
                              <a:lumMod val="25000"/>
                            </a:schemeClr>
                          </a:solidFill>
                        </a:rPr>
                        <a:t>100 درجة لكل فصل دراسي</a:t>
                      </a:r>
                    </a:p>
                    <a:p>
                      <a:pPr algn="ctr" rtl="1"/>
                      <a:r>
                        <a:rPr lang="ar-SA" b="1" dirty="0" smtClean="0">
                          <a:solidFill>
                            <a:schemeClr val="bg2">
                              <a:lumMod val="25000"/>
                            </a:schemeClr>
                          </a:solidFill>
                        </a:rPr>
                        <a:t>50 درجة لأعمال الفصل أو المستوى</a:t>
                      </a:r>
                    </a:p>
                    <a:p>
                      <a:pPr algn="ctr" rtl="1"/>
                      <a:r>
                        <a:rPr lang="ar-SA" b="1" dirty="0" smtClean="0">
                          <a:solidFill>
                            <a:schemeClr val="bg2">
                              <a:lumMod val="25000"/>
                            </a:schemeClr>
                          </a:solidFill>
                        </a:rPr>
                        <a:t>50 درجة للاختبار النهائي</a:t>
                      </a:r>
                      <a:endParaRPr lang="ar-SA"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1415739">
                <a:tc>
                  <a:txBody>
                    <a:bodyPr/>
                    <a:lstStyle/>
                    <a:p>
                      <a:pPr algn="ctr" rtl="1"/>
                      <a:endParaRPr lang="ar-SA" sz="1800" b="1" kern="1200" dirty="0" smtClean="0">
                        <a:solidFill>
                          <a:schemeClr val="bg2">
                            <a:lumMod val="25000"/>
                          </a:schemeClr>
                        </a:solidFill>
                      </a:endParaRPr>
                    </a:p>
                    <a:p>
                      <a:pPr algn="ctr" rtl="1"/>
                      <a:r>
                        <a:rPr lang="ar-SA" sz="1800" b="1" kern="1200" dirty="0" smtClean="0">
                          <a:solidFill>
                            <a:schemeClr val="bg2">
                              <a:lumMod val="25000"/>
                            </a:schemeClr>
                          </a:solidFill>
                        </a:rPr>
                        <a:t>الحد الأدنى للنجاح في المادة</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1800" b="1" kern="1200" dirty="0" smtClean="0">
                          <a:solidFill>
                            <a:schemeClr val="bg2">
                              <a:lumMod val="25000"/>
                            </a:schemeClr>
                          </a:solidFill>
                        </a:rPr>
                        <a:t>الحصول على النهاية الصغرى للنجاح (50) درجة في نهاية العام بشرط حضور الطالب/ة الاختبار</a:t>
                      </a:r>
                      <a:r>
                        <a:rPr lang="ar-SA" sz="1800" b="1" kern="1200" baseline="0" dirty="0" smtClean="0">
                          <a:solidFill>
                            <a:schemeClr val="bg2">
                              <a:lumMod val="25000"/>
                            </a:schemeClr>
                          </a:solidFill>
                        </a:rPr>
                        <a:t> النهائي للمادة</a:t>
                      </a:r>
                      <a:endParaRPr lang="ar-SA" sz="1800" b="1" kern="1200" dirty="0" smtClean="0">
                        <a:solidFill>
                          <a:schemeClr val="bg2">
                            <a:lumMod val="25000"/>
                          </a:schemeClr>
                        </a:solidFill>
                        <a:latin typeface="+mn-lt"/>
                        <a:ea typeface="+mn-ea"/>
                        <a:cs typeface="+mn-cs"/>
                      </a:endParaRPr>
                    </a:p>
                  </a:txBody>
                  <a:tcPr/>
                </a:tc>
                <a:tc>
                  <a:txBody>
                    <a:bodyPr/>
                    <a:lstStyle/>
                    <a:p>
                      <a:pPr algn="ctr" rtl="1"/>
                      <a:r>
                        <a:rPr lang="ar-SA" b="1" dirty="0" smtClean="0">
                          <a:solidFill>
                            <a:schemeClr val="bg2">
                              <a:lumMod val="25000"/>
                            </a:schemeClr>
                          </a:solidFill>
                        </a:rPr>
                        <a:t>الحصول على النهاية الصغرى للنجاح (50) درجة بشرط حضور الطالب/ة الاختبار</a:t>
                      </a:r>
                      <a:r>
                        <a:rPr lang="ar-SA" b="1" baseline="0" dirty="0" smtClean="0">
                          <a:solidFill>
                            <a:schemeClr val="bg2">
                              <a:lumMod val="25000"/>
                            </a:schemeClr>
                          </a:solidFill>
                        </a:rPr>
                        <a:t> النهائي للمادة</a:t>
                      </a:r>
                      <a:endParaRPr lang="ar-SA" b="1" dirty="0">
                        <a:solidFill>
                          <a:schemeClr val="bg2">
                            <a:lumMod val="25000"/>
                          </a:schemeClr>
                        </a:solidFill>
                        <a:cs typeface="+mj-cs"/>
                      </a:endParaRPr>
                    </a:p>
                  </a:txBody>
                  <a:tcPr/>
                </a:tc>
                <a:tc>
                  <a:txBody>
                    <a:bodyPr/>
                    <a:lstStyle/>
                    <a:p>
                      <a:pPr algn="ctr" rtl="1"/>
                      <a:r>
                        <a:rPr lang="ar-SA" b="1" dirty="0" smtClean="0">
                          <a:solidFill>
                            <a:schemeClr val="bg2">
                              <a:lumMod val="25000"/>
                            </a:schemeClr>
                          </a:solidFill>
                        </a:rPr>
                        <a:t>الحصول على النهاية الصغرى للنجاح (50) درجة بشرط حصول</a:t>
                      </a:r>
                      <a:r>
                        <a:rPr lang="ar-SA" b="1" baseline="0" dirty="0" smtClean="0">
                          <a:solidFill>
                            <a:schemeClr val="bg2">
                              <a:lumMod val="25000"/>
                            </a:schemeClr>
                          </a:solidFill>
                        </a:rPr>
                        <a:t> الطالب/ة على 20% من درجة الاختبار النهائي للمادة</a:t>
                      </a:r>
                      <a:endParaRPr lang="ar-SA"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619386">
                <a:tc>
                  <a:txBody>
                    <a:bodyPr/>
                    <a:lstStyle/>
                    <a:p>
                      <a:pPr algn="ctr" rtl="1"/>
                      <a:r>
                        <a:rPr lang="ar-SA" sz="1800" b="1" kern="1200" dirty="0" smtClean="0">
                          <a:solidFill>
                            <a:schemeClr val="bg2">
                              <a:lumMod val="25000"/>
                            </a:schemeClr>
                          </a:solidFill>
                        </a:rPr>
                        <a:t>الدور الثاني</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algn="ctr" rtl="1"/>
                      <a:r>
                        <a:rPr lang="ar-SA" b="1" dirty="0" smtClean="0">
                          <a:solidFill>
                            <a:schemeClr val="bg2">
                              <a:lumMod val="25000"/>
                            </a:schemeClr>
                          </a:solidFill>
                        </a:rPr>
                        <a:t>يوجد دور ثاني نهاية العام</a:t>
                      </a:r>
                      <a:r>
                        <a:rPr lang="ar-SA" b="1" baseline="0" dirty="0" smtClean="0">
                          <a:solidFill>
                            <a:schemeClr val="bg2">
                              <a:lumMod val="25000"/>
                            </a:schemeClr>
                          </a:solidFill>
                        </a:rPr>
                        <a:t> الدراسي</a:t>
                      </a:r>
                      <a:endParaRPr lang="ar-SA" b="1" dirty="0">
                        <a:solidFill>
                          <a:schemeClr val="bg2">
                            <a:lumMod val="25000"/>
                          </a:schemeClr>
                        </a:solidFill>
                        <a:cs typeface="+mj-cs"/>
                      </a:endParaRPr>
                    </a:p>
                  </a:txBody>
                  <a:tcPr/>
                </a:tc>
                <a:tc>
                  <a:txBody>
                    <a:bodyPr/>
                    <a:lstStyle/>
                    <a:p>
                      <a:pPr algn="ctr" rtl="1"/>
                      <a:r>
                        <a:rPr lang="ar-SA" b="1" dirty="0" smtClean="0">
                          <a:solidFill>
                            <a:schemeClr val="bg2">
                              <a:lumMod val="25000"/>
                            </a:schemeClr>
                          </a:solidFill>
                        </a:rPr>
                        <a:t>لا يوجد</a:t>
                      </a:r>
                      <a:endParaRPr lang="ar-SA" b="1" dirty="0">
                        <a:solidFill>
                          <a:schemeClr val="bg2">
                            <a:lumMod val="25000"/>
                          </a:schemeClr>
                        </a:solidFill>
                        <a:cs typeface="+mj-cs"/>
                      </a:endParaRPr>
                    </a:p>
                  </a:txBody>
                  <a:tcPr/>
                </a:tc>
                <a:tc>
                  <a:txBody>
                    <a:bodyPr/>
                    <a:lstStyle/>
                    <a:p>
                      <a:pPr algn="ctr" rtl="1"/>
                      <a:r>
                        <a:rPr lang="ar-SA" b="1" dirty="0" smtClean="0">
                          <a:solidFill>
                            <a:schemeClr val="bg2">
                              <a:lumMod val="25000"/>
                            </a:schemeClr>
                          </a:solidFill>
                        </a:rPr>
                        <a:t>يوجد دور ثاني لكل فصل دراسي</a:t>
                      </a:r>
                      <a:endParaRPr lang="ar-SA"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619386">
                <a:tc>
                  <a:txBody>
                    <a:bodyPr/>
                    <a:lstStyle/>
                    <a:p>
                      <a:pPr algn="ctr" rtl="1"/>
                      <a:r>
                        <a:rPr lang="ar-SA" sz="1800" b="1" kern="1200" dirty="0" smtClean="0">
                          <a:solidFill>
                            <a:schemeClr val="bg2">
                              <a:lumMod val="25000"/>
                            </a:schemeClr>
                          </a:solidFill>
                        </a:rPr>
                        <a:t>اختبار</a:t>
                      </a:r>
                      <a:r>
                        <a:rPr lang="ar-SA" sz="1800" b="1" kern="1200" baseline="0" dirty="0" smtClean="0">
                          <a:solidFill>
                            <a:schemeClr val="bg2">
                              <a:lumMod val="25000"/>
                            </a:schemeClr>
                          </a:solidFill>
                        </a:rPr>
                        <a:t> المواد المحمولة</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solidFill>
                      <a:schemeClr val="bg2">
                        <a:lumMod val="90000"/>
                      </a:schemeClr>
                    </a:solidFill>
                  </a:tcPr>
                </a:tc>
                <a:tc>
                  <a:txBody>
                    <a:bodyPr/>
                    <a:lstStyle/>
                    <a:p>
                      <a:pPr algn="ctr" rtl="1"/>
                      <a:r>
                        <a:rPr lang="ar-SA" b="1" dirty="0" smtClean="0">
                          <a:solidFill>
                            <a:schemeClr val="bg2">
                              <a:lumMod val="25000"/>
                            </a:schemeClr>
                          </a:solidFill>
                        </a:rPr>
                        <a:t>لا يوجد</a:t>
                      </a:r>
                      <a:endParaRPr lang="ar-SA" b="1" dirty="0">
                        <a:solidFill>
                          <a:schemeClr val="bg2">
                            <a:lumMod val="25000"/>
                          </a:schemeClr>
                        </a:solidFill>
                        <a:cs typeface="+mj-cs"/>
                      </a:endParaRPr>
                    </a:p>
                  </a:txBody>
                  <a:tcPr/>
                </a:tc>
                <a:tc>
                  <a:txBody>
                    <a:bodyPr/>
                    <a:lstStyle/>
                    <a:p>
                      <a:pPr algn="ctr" rtl="1"/>
                      <a:r>
                        <a:rPr lang="ar-SA" b="1" dirty="0" smtClean="0">
                          <a:solidFill>
                            <a:schemeClr val="bg2">
                              <a:lumMod val="25000"/>
                            </a:schemeClr>
                          </a:solidFill>
                        </a:rPr>
                        <a:t>يوجد قبل الاختبارات النهائية في كل فصل دراسي</a:t>
                      </a:r>
                      <a:endParaRPr lang="ar-SA" b="1" dirty="0">
                        <a:solidFill>
                          <a:schemeClr val="bg2">
                            <a:lumMod val="25000"/>
                          </a:schemeClr>
                        </a:solidFill>
                        <a:cs typeface="+mj-cs"/>
                      </a:endParaRPr>
                    </a:p>
                  </a:txBody>
                  <a:tcPr/>
                </a:tc>
                <a:tc>
                  <a:txBody>
                    <a:bodyPr/>
                    <a:lstStyle/>
                    <a:p>
                      <a:pPr algn="ctr" rtl="1"/>
                      <a:r>
                        <a:rPr lang="ar-SA" b="1" dirty="0" smtClean="0">
                          <a:solidFill>
                            <a:schemeClr val="bg2">
                              <a:lumMod val="25000"/>
                            </a:schemeClr>
                          </a:solidFill>
                        </a:rPr>
                        <a:t>يوجد بداية كل عام دراسي</a:t>
                      </a:r>
                      <a:endParaRPr lang="ar-SA"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tcPr>
                </a:tc>
              </a:tr>
              <a:tr h="353935">
                <a:tc>
                  <a:txBody>
                    <a:bodyPr/>
                    <a:lstStyle/>
                    <a:p>
                      <a:pPr algn="ctr" rtl="1"/>
                      <a:r>
                        <a:rPr lang="ar-SA" sz="1800" b="1" kern="1200" dirty="0" smtClean="0">
                          <a:solidFill>
                            <a:schemeClr val="bg2">
                              <a:lumMod val="25000"/>
                            </a:schemeClr>
                          </a:solidFill>
                        </a:rPr>
                        <a:t>الفصل الصيفي</a:t>
                      </a:r>
                      <a:endParaRPr lang="ar-SA" sz="1800" b="1" kern="1200" dirty="0" smtClean="0">
                        <a:solidFill>
                          <a:schemeClr val="bg2">
                            <a:lumMod val="25000"/>
                          </a:schemeClr>
                        </a:solidFill>
                        <a:latin typeface="+mn-lt"/>
                        <a:ea typeface="+mn-ea"/>
                        <a:cs typeface="+mn-cs"/>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1"/>
                      <a:r>
                        <a:rPr lang="ar-SA" b="1" dirty="0" smtClean="0">
                          <a:solidFill>
                            <a:schemeClr val="bg2">
                              <a:lumMod val="25000"/>
                            </a:schemeClr>
                          </a:solidFill>
                        </a:rPr>
                        <a:t>لا</a:t>
                      </a:r>
                      <a:r>
                        <a:rPr lang="ar-SA" b="1" baseline="0" dirty="0" smtClean="0">
                          <a:solidFill>
                            <a:schemeClr val="bg2">
                              <a:lumMod val="25000"/>
                            </a:schemeClr>
                          </a:solidFill>
                        </a:rPr>
                        <a:t> يوجد</a:t>
                      </a:r>
                      <a:endParaRPr lang="ar-SA" b="1" dirty="0">
                        <a:solidFill>
                          <a:schemeClr val="bg2">
                            <a:lumMod val="25000"/>
                          </a:schemeClr>
                        </a:solidFill>
                        <a:cs typeface="+mj-cs"/>
                      </a:endParaRPr>
                    </a:p>
                  </a:txBody>
                  <a:tcPr>
                    <a:lnB w="12700" cap="flat" cmpd="sng" algn="ctr">
                      <a:solidFill>
                        <a:schemeClr val="tx1"/>
                      </a:solidFill>
                      <a:prstDash val="solid"/>
                      <a:round/>
                      <a:headEnd type="none" w="med" len="med"/>
                      <a:tailEnd type="none" w="med" len="med"/>
                    </a:lnB>
                  </a:tcPr>
                </a:tc>
                <a:tc>
                  <a:txBody>
                    <a:bodyPr/>
                    <a:lstStyle/>
                    <a:p>
                      <a:pPr algn="ctr" rtl="1"/>
                      <a:r>
                        <a:rPr lang="ar-SA" b="1" dirty="0" smtClean="0">
                          <a:solidFill>
                            <a:schemeClr val="bg2">
                              <a:lumMod val="25000"/>
                            </a:schemeClr>
                          </a:solidFill>
                        </a:rPr>
                        <a:t>يوجد </a:t>
                      </a:r>
                      <a:endParaRPr lang="ar-SA" b="1" dirty="0">
                        <a:solidFill>
                          <a:schemeClr val="bg2">
                            <a:lumMod val="25000"/>
                          </a:schemeClr>
                        </a:solidFill>
                        <a:cs typeface="+mj-cs"/>
                      </a:endParaRPr>
                    </a:p>
                  </a:txBody>
                  <a:tcPr>
                    <a:lnB w="12700" cap="flat" cmpd="sng" algn="ctr">
                      <a:solidFill>
                        <a:schemeClr val="tx1"/>
                      </a:solidFill>
                      <a:prstDash val="solid"/>
                      <a:round/>
                      <a:headEnd type="none" w="med" len="med"/>
                      <a:tailEnd type="none" w="med" len="med"/>
                    </a:lnB>
                  </a:tcPr>
                </a:tc>
                <a:tc>
                  <a:txBody>
                    <a:bodyPr/>
                    <a:lstStyle/>
                    <a:p>
                      <a:pPr algn="ctr" rtl="1"/>
                      <a:r>
                        <a:rPr lang="ar-SA" b="1" dirty="0" smtClean="0">
                          <a:solidFill>
                            <a:schemeClr val="bg2">
                              <a:lumMod val="25000"/>
                            </a:schemeClr>
                          </a:solidFill>
                        </a:rPr>
                        <a:t>يوجد للمتعثرين</a:t>
                      </a:r>
                      <a:endParaRPr lang="ar-SA" b="1" dirty="0">
                        <a:solidFill>
                          <a:schemeClr val="bg2">
                            <a:lumMod val="25000"/>
                          </a:schemeClr>
                        </a:solidFill>
                        <a:cs typeface="+mj-cs"/>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728893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2561807" y="1484784"/>
            <a:ext cx="4376519" cy="193899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انتهى</a:t>
            </a:r>
          </a:p>
          <a:p>
            <a:pPr algn="ctr"/>
            <a:r>
              <a:rPr lang="ar-SA" sz="6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بحمد الله وتوفيقه</a:t>
            </a:r>
          </a:p>
        </p:txBody>
      </p:sp>
    </p:spTree>
    <p:extLst>
      <p:ext uri="{BB962C8B-B14F-4D97-AF65-F5344CB8AC3E}">
        <p14:creationId xmlns:p14="http://schemas.microsoft.com/office/powerpoint/2010/main" val="26456484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3098050" y="256493"/>
            <a:ext cx="5641288" cy="646331"/>
          </a:xfrm>
          <a:prstGeom prst="rect">
            <a:avLst/>
          </a:prstGeom>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r>
              <a:rPr lang="ar-SA" sz="3600" b="1" dirty="0" smtClean="0">
                <a:ln w="11430">
                  <a:solidFill>
                    <a:schemeClr val="accent6">
                      <a:lumMod val="75000"/>
                    </a:schemeClr>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ما هو </a:t>
            </a:r>
            <a:r>
              <a:rPr lang="ar-SA" sz="3600" b="1" dirty="0" smtClean="0">
                <a:ln w="11430">
                  <a:solidFill>
                    <a:schemeClr val="accent6">
                      <a:lumMod val="75000"/>
                    </a:schemeClr>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النظام الفصلي للتعليم الثانوي؟</a:t>
            </a:r>
            <a:endParaRPr lang="ar-SA" sz="3600" b="1" dirty="0">
              <a:ln w="11430">
                <a:solidFill>
                  <a:schemeClr val="accent6">
                    <a:lumMod val="75000"/>
                  </a:schemeClr>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مستطيل 4"/>
          <p:cNvSpPr/>
          <p:nvPr/>
        </p:nvSpPr>
        <p:spPr>
          <a:xfrm>
            <a:off x="1043608" y="1412776"/>
            <a:ext cx="6912768" cy="3970318"/>
          </a:xfrm>
          <a:prstGeom prst="rect">
            <a:avLst/>
          </a:prstGeom>
        </p:spPr>
        <p:txBody>
          <a:bodyPr wrap="square">
            <a:spAutoFit/>
          </a:bodyPr>
          <a:lstStyle/>
          <a:p>
            <a:pPr algn="just"/>
            <a:r>
              <a:rPr lang="ar-SA" sz="2800" b="1" dirty="0" smtClean="0"/>
              <a:t>هو نظام للتعليم الثانوي، يُهيئ </a:t>
            </a:r>
            <a:r>
              <a:rPr lang="ar-SA" sz="2800" b="1" dirty="0"/>
              <a:t>المتعلم للحياة والعمل والتعلم </a:t>
            </a:r>
            <a:r>
              <a:rPr lang="ar-SA" sz="2800" b="1" dirty="0" smtClean="0"/>
              <a:t>الأكاديمي، يعتمد على التعلم خلال فصول (مستويات) دراسية, حيث أنه يتكون من ستة مستويات دراسية؛ تُدرَس في ثلاث سنوات، تتضمن السنة الأولى منه مرحلة الإعداد العام في المستويين الدراسيين الأول والثاني, يختار المتعلم بعدها من بين المسارات التشعيبية/ التخصصية ليدرس أربعة فصول/ مستويات دراسية، ويحصل بعد النجاح في مواده الدراسية على شهادة المرحلة الثانوية.</a:t>
            </a:r>
            <a:endParaRPr lang="ar-SA" sz="2800" b="1" dirty="0"/>
          </a:p>
        </p:txBody>
      </p:sp>
    </p:spTree>
    <p:extLst>
      <p:ext uri="{BB962C8B-B14F-4D97-AF65-F5344CB8AC3E}">
        <p14:creationId xmlns:p14="http://schemas.microsoft.com/office/powerpoint/2010/main" val="17566646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67544" y="332656"/>
            <a:ext cx="8321509" cy="646331"/>
          </a:xfrm>
          <a:prstGeom prst="rect">
            <a:avLst/>
          </a:prstGeom>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r>
              <a:rPr lang="ar-SA" sz="3600" b="1" dirty="0" smtClean="0">
                <a:ln w="11430">
                  <a:solidFill>
                    <a:schemeClr val="accent6">
                      <a:lumMod val="75000"/>
                    </a:schemeClr>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أنماط التعليم الثانوي المستهدفة بتطبيق النظام الفصلي:</a:t>
            </a:r>
            <a:endParaRPr lang="ar-SA" sz="3600" b="1" dirty="0">
              <a:ln w="11430">
                <a:solidFill>
                  <a:schemeClr val="accent6">
                    <a:lumMod val="75000"/>
                  </a:schemeClr>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6" name="شكل حر 5"/>
          <p:cNvSpPr/>
          <p:nvPr/>
        </p:nvSpPr>
        <p:spPr>
          <a:xfrm>
            <a:off x="3797894" y="1268760"/>
            <a:ext cx="1334988" cy="867742"/>
          </a:xfrm>
          <a:custGeom>
            <a:avLst/>
            <a:gdLst>
              <a:gd name="connsiteX0" fmla="*/ 0 w 1334988"/>
              <a:gd name="connsiteY0" fmla="*/ 144627 h 867742"/>
              <a:gd name="connsiteX1" fmla="*/ 144627 w 1334988"/>
              <a:gd name="connsiteY1" fmla="*/ 0 h 867742"/>
              <a:gd name="connsiteX2" fmla="*/ 1190361 w 1334988"/>
              <a:gd name="connsiteY2" fmla="*/ 0 h 867742"/>
              <a:gd name="connsiteX3" fmla="*/ 1334988 w 1334988"/>
              <a:gd name="connsiteY3" fmla="*/ 144627 h 867742"/>
              <a:gd name="connsiteX4" fmla="*/ 1334988 w 1334988"/>
              <a:gd name="connsiteY4" fmla="*/ 723115 h 867742"/>
              <a:gd name="connsiteX5" fmla="*/ 1190361 w 1334988"/>
              <a:gd name="connsiteY5" fmla="*/ 867742 h 867742"/>
              <a:gd name="connsiteX6" fmla="*/ 144627 w 1334988"/>
              <a:gd name="connsiteY6" fmla="*/ 867742 h 867742"/>
              <a:gd name="connsiteX7" fmla="*/ 0 w 1334988"/>
              <a:gd name="connsiteY7" fmla="*/ 723115 h 867742"/>
              <a:gd name="connsiteX8" fmla="*/ 0 w 1334988"/>
              <a:gd name="connsiteY8" fmla="*/ 144627 h 86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988" h="867742">
                <a:moveTo>
                  <a:pt x="0" y="144627"/>
                </a:moveTo>
                <a:cubicBezTo>
                  <a:pt x="0" y="64752"/>
                  <a:pt x="64752" y="0"/>
                  <a:pt x="144627" y="0"/>
                </a:cubicBezTo>
                <a:lnTo>
                  <a:pt x="1190361" y="0"/>
                </a:lnTo>
                <a:cubicBezTo>
                  <a:pt x="1270236" y="0"/>
                  <a:pt x="1334988" y="64752"/>
                  <a:pt x="1334988" y="144627"/>
                </a:cubicBezTo>
                <a:lnTo>
                  <a:pt x="1334988" y="723115"/>
                </a:lnTo>
                <a:cubicBezTo>
                  <a:pt x="1334988" y="802990"/>
                  <a:pt x="1270236" y="867742"/>
                  <a:pt x="1190361" y="867742"/>
                </a:cubicBezTo>
                <a:lnTo>
                  <a:pt x="144627" y="867742"/>
                </a:lnTo>
                <a:cubicBezTo>
                  <a:pt x="64752" y="867742"/>
                  <a:pt x="0" y="802990"/>
                  <a:pt x="0" y="723115"/>
                </a:cubicBezTo>
                <a:lnTo>
                  <a:pt x="0" y="144627"/>
                </a:lnTo>
                <a:close/>
              </a:path>
            </a:pathLst>
          </a:cu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spcFirstLastPara="0" vert="horz" wrap="square" lIns="103320" tIns="103320" rIns="103320" bIns="103320" numCol="1" spcCol="1270" anchor="ctr" anchorCtr="0">
            <a:noAutofit/>
          </a:bodyPr>
          <a:lstStyle/>
          <a:p>
            <a:pPr lvl="0" algn="ctr" defTabSz="711200" rtl="1">
              <a:lnSpc>
                <a:spcPct val="90000"/>
              </a:lnSpc>
              <a:spcBef>
                <a:spcPct val="0"/>
              </a:spcBef>
              <a:spcAft>
                <a:spcPct val="35000"/>
              </a:spcAft>
            </a:pPr>
            <a:r>
              <a:rPr lang="ar-SA" sz="1600" b="1" kern="1200" smtClean="0">
                <a:solidFill>
                  <a:schemeClr val="tx1"/>
                </a:solidFill>
              </a:rPr>
              <a:t>التعليم العام</a:t>
            </a:r>
            <a:endParaRPr lang="ar-SA" sz="1600" b="1" kern="1200" dirty="0">
              <a:solidFill>
                <a:schemeClr val="tx1"/>
              </a:solidFill>
            </a:endParaRPr>
          </a:p>
        </p:txBody>
      </p:sp>
      <p:sp>
        <p:nvSpPr>
          <p:cNvPr id="7" name="شكل حر 6"/>
          <p:cNvSpPr/>
          <p:nvPr/>
        </p:nvSpPr>
        <p:spPr>
          <a:xfrm>
            <a:off x="2732794" y="1702631"/>
            <a:ext cx="3465188" cy="3465188"/>
          </a:xfrm>
          <a:custGeom>
            <a:avLst/>
            <a:gdLst/>
            <a:ahLst/>
            <a:cxnLst/>
            <a:rect l="0" t="0" r="0" b="0"/>
            <a:pathLst>
              <a:path>
                <a:moveTo>
                  <a:pt x="2409246" y="137594"/>
                </a:moveTo>
                <a:arcTo wR="1732594" hR="1732594" stAng="17579295" swAng="1959991"/>
              </a:path>
            </a:pathLst>
          </a:custGeom>
          <a:noFill/>
          <a:ln>
            <a:solidFill>
              <a:srgbClr val="FF6600"/>
            </a:solidFill>
          </a:ln>
          <a:scene3d>
            <a:camera prst="orthographicFront">
              <a:rot lat="0" lon="0" rev="0"/>
            </a:camera>
            <a:lightRig rig="contrasting" dir="t">
              <a:rot lat="0" lon="0" rev="1200000"/>
            </a:lightRig>
          </a:scene3d>
          <a:sp3d z="-110000"/>
        </p:spPr>
        <p:style>
          <a:lnRef idx="1">
            <a:schemeClr val="accent6">
              <a:shade val="90000"/>
              <a:hueOff val="0"/>
              <a:satOff val="0"/>
              <a:lumOff val="0"/>
              <a:alphaOff val="0"/>
            </a:schemeClr>
          </a:lnRef>
          <a:fillRef idx="0">
            <a:scrgbClr r="0" g="0" b="0"/>
          </a:fillRef>
          <a:effectRef idx="0">
            <a:schemeClr val="accent6">
              <a:shade val="90000"/>
              <a:hueOff val="0"/>
              <a:satOff val="0"/>
              <a:lumOff val="0"/>
              <a:alphaOff val="0"/>
            </a:schemeClr>
          </a:effectRef>
          <a:fontRef idx="minor">
            <a:schemeClr val="tx1">
              <a:hueOff val="0"/>
              <a:satOff val="0"/>
              <a:lumOff val="0"/>
              <a:alphaOff val="0"/>
            </a:schemeClr>
          </a:fontRef>
        </p:style>
      </p:sp>
      <p:sp>
        <p:nvSpPr>
          <p:cNvPr id="8" name="شكل حر 7"/>
          <p:cNvSpPr/>
          <p:nvPr/>
        </p:nvSpPr>
        <p:spPr>
          <a:xfrm>
            <a:off x="5445690" y="2465953"/>
            <a:ext cx="1334988" cy="867742"/>
          </a:xfrm>
          <a:custGeom>
            <a:avLst/>
            <a:gdLst>
              <a:gd name="connsiteX0" fmla="*/ 0 w 1334988"/>
              <a:gd name="connsiteY0" fmla="*/ 144627 h 867742"/>
              <a:gd name="connsiteX1" fmla="*/ 144627 w 1334988"/>
              <a:gd name="connsiteY1" fmla="*/ 0 h 867742"/>
              <a:gd name="connsiteX2" fmla="*/ 1190361 w 1334988"/>
              <a:gd name="connsiteY2" fmla="*/ 0 h 867742"/>
              <a:gd name="connsiteX3" fmla="*/ 1334988 w 1334988"/>
              <a:gd name="connsiteY3" fmla="*/ 144627 h 867742"/>
              <a:gd name="connsiteX4" fmla="*/ 1334988 w 1334988"/>
              <a:gd name="connsiteY4" fmla="*/ 723115 h 867742"/>
              <a:gd name="connsiteX5" fmla="*/ 1190361 w 1334988"/>
              <a:gd name="connsiteY5" fmla="*/ 867742 h 867742"/>
              <a:gd name="connsiteX6" fmla="*/ 144627 w 1334988"/>
              <a:gd name="connsiteY6" fmla="*/ 867742 h 867742"/>
              <a:gd name="connsiteX7" fmla="*/ 0 w 1334988"/>
              <a:gd name="connsiteY7" fmla="*/ 723115 h 867742"/>
              <a:gd name="connsiteX8" fmla="*/ 0 w 1334988"/>
              <a:gd name="connsiteY8" fmla="*/ 144627 h 86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988" h="867742">
                <a:moveTo>
                  <a:pt x="0" y="144627"/>
                </a:moveTo>
                <a:cubicBezTo>
                  <a:pt x="0" y="64752"/>
                  <a:pt x="64752" y="0"/>
                  <a:pt x="144627" y="0"/>
                </a:cubicBezTo>
                <a:lnTo>
                  <a:pt x="1190361" y="0"/>
                </a:lnTo>
                <a:cubicBezTo>
                  <a:pt x="1270236" y="0"/>
                  <a:pt x="1334988" y="64752"/>
                  <a:pt x="1334988" y="144627"/>
                </a:cubicBezTo>
                <a:lnTo>
                  <a:pt x="1334988" y="723115"/>
                </a:lnTo>
                <a:cubicBezTo>
                  <a:pt x="1334988" y="802990"/>
                  <a:pt x="1270236" y="867742"/>
                  <a:pt x="1190361" y="867742"/>
                </a:cubicBezTo>
                <a:lnTo>
                  <a:pt x="144627" y="867742"/>
                </a:lnTo>
                <a:cubicBezTo>
                  <a:pt x="64752" y="867742"/>
                  <a:pt x="0" y="802990"/>
                  <a:pt x="0" y="723115"/>
                </a:cubicBezTo>
                <a:lnTo>
                  <a:pt x="0" y="144627"/>
                </a:lnTo>
                <a:close/>
              </a:path>
            </a:pathLst>
          </a:cu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spcFirstLastPara="0" vert="horz" wrap="square" lIns="103320" tIns="103320" rIns="103320" bIns="103320" numCol="1" spcCol="1270" anchor="ctr" anchorCtr="0">
            <a:noAutofit/>
          </a:bodyPr>
          <a:lstStyle/>
          <a:p>
            <a:pPr lvl="0" algn="ctr" defTabSz="711200" rtl="1">
              <a:lnSpc>
                <a:spcPct val="90000"/>
              </a:lnSpc>
              <a:spcBef>
                <a:spcPct val="0"/>
              </a:spcBef>
              <a:spcAft>
                <a:spcPct val="35000"/>
              </a:spcAft>
            </a:pPr>
            <a:r>
              <a:rPr lang="ar-SA" sz="1600" b="1" kern="1200" smtClean="0">
                <a:solidFill>
                  <a:schemeClr val="tx1"/>
                </a:solidFill>
              </a:rPr>
              <a:t>التربية الخاصة</a:t>
            </a:r>
            <a:endParaRPr lang="ar-SA" sz="1600" b="1" kern="1200" dirty="0">
              <a:solidFill>
                <a:schemeClr val="tx1"/>
              </a:solidFill>
            </a:endParaRPr>
          </a:p>
        </p:txBody>
      </p:sp>
      <p:sp>
        <p:nvSpPr>
          <p:cNvPr id="9" name="شكل حر 8"/>
          <p:cNvSpPr/>
          <p:nvPr/>
        </p:nvSpPr>
        <p:spPr>
          <a:xfrm>
            <a:off x="2732794" y="1702631"/>
            <a:ext cx="3465188" cy="3465188"/>
          </a:xfrm>
          <a:custGeom>
            <a:avLst/>
            <a:gdLst/>
            <a:ahLst/>
            <a:cxnLst/>
            <a:rect l="0" t="0" r="0" b="0"/>
            <a:pathLst>
              <a:path>
                <a:moveTo>
                  <a:pt x="3462825" y="1642133"/>
                </a:moveTo>
                <a:arcTo wR="1732594" hR="1732594" stAng="21420430" swAng="2195114"/>
              </a:path>
            </a:pathLst>
          </a:custGeom>
          <a:noFill/>
          <a:ln>
            <a:solidFill>
              <a:srgbClr val="FF6600"/>
            </a:solidFill>
          </a:ln>
          <a:scene3d>
            <a:camera prst="orthographicFront">
              <a:rot lat="0" lon="0" rev="0"/>
            </a:camera>
            <a:lightRig rig="contrasting" dir="t">
              <a:rot lat="0" lon="0" rev="1200000"/>
            </a:lightRig>
          </a:scene3d>
          <a:sp3d z="-110000"/>
        </p:spPr>
        <p:style>
          <a:lnRef idx="1">
            <a:schemeClr val="accent6">
              <a:shade val="90000"/>
              <a:hueOff val="-120681"/>
              <a:satOff val="1641"/>
              <a:lumOff val="6933"/>
              <a:alphaOff val="0"/>
            </a:schemeClr>
          </a:lnRef>
          <a:fillRef idx="0">
            <a:scrgbClr r="0" g="0" b="0"/>
          </a:fillRef>
          <a:effectRef idx="0">
            <a:schemeClr val="accent6">
              <a:shade val="90000"/>
              <a:hueOff val="-120681"/>
              <a:satOff val="1641"/>
              <a:lumOff val="6933"/>
              <a:alphaOff val="0"/>
            </a:schemeClr>
          </a:effectRef>
          <a:fontRef idx="minor">
            <a:schemeClr val="tx1">
              <a:hueOff val="0"/>
              <a:satOff val="0"/>
              <a:lumOff val="0"/>
              <a:alphaOff val="0"/>
            </a:schemeClr>
          </a:fontRef>
        </p:style>
      </p:sp>
      <p:sp>
        <p:nvSpPr>
          <p:cNvPr id="10" name="شكل حر 9"/>
          <p:cNvSpPr/>
          <p:nvPr/>
        </p:nvSpPr>
        <p:spPr>
          <a:xfrm>
            <a:off x="4816288" y="4403053"/>
            <a:ext cx="1334988" cy="867742"/>
          </a:xfrm>
          <a:custGeom>
            <a:avLst/>
            <a:gdLst>
              <a:gd name="connsiteX0" fmla="*/ 0 w 1334988"/>
              <a:gd name="connsiteY0" fmla="*/ 144627 h 867742"/>
              <a:gd name="connsiteX1" fmla="*/ 144627 w 1334988"/>
              <a:gd name="connsiteY1" fmla="*/ 0 h 867742"/>
              <a:gd name="connsiteX2" fmla="*/ 1190361 w 1334988"/>
              <a:gd name="connsiteY2" fmla="*/ 0 h 867742"/>
              <a:gd name="connsiteX3" fmla="*/ 1334988 w 1334988"/>
              <a:gd name="connsiteY3" fmla="*/ 144627 h 867742"/>
              <a:gd name="connsiteX4" fmla="*/ 1334988 w 1334988"/>
              <a:gd name="connsiteY4" fmla="*/ 723115 h 867742"/>
              <a:gd name="connsiteX5" fmla="*/ 1190361 w 1334988"/>
              <a:gd name="connsiteY5" fmla="*/ 867742 h 867742"/>
              <a:gd name="connsiteX6" fmla="*/ 144627 w 1334988"/>
              <a:gd name="connsiteY6" fmla="*/ 867742 h 867742"/>
              <a:gd name="connsiteX7" fmla="*/ 0 w 1334988"/>
              <a:gd name="connsiteY7" fmla="*/ 723115 h 867742"/>
              <a:gd name="connsiteX8" fmla="*/ 0 w 1334988"/>
              <a:gd name="connsiteY8" fmla="*/ 144627 h 86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988" h="867742">
                <a:moveTo>
                  <a:pt x="0" y="144627"/>
                </a:moveTo>
                <a:cubicBezTo>
                  <a:pt x="0" y="64752"/>
                  <a:pt x="64752" y="0"/>
                  <a:pt x="144627" y="0"/>
                </a:cubicBezTo>
                <a:lnTo>
                  <a:pt x="1190361" y="0"/>
                </a:lnTo>
                <a:cubicBezTo>
                  <a:pt x="1270236" y="0"/>
                  <a:pt x="1334988" y="64752"/>
                  <a:pt x="1334988" y="144627"/>
                </a:cubicBezTo>
                <a:lnTo>
                  <a:pt x="1334988" y="723115"/>
                </a:lnTo>
                <a:cubicBezTo>
                  <a:pt x="1334988" y="802990"/>
                  <a:pt x="1270236" y="867742"/>
                  <a:pt x="1190361" y="867742"/>
                </a:cubicBezTo>
                <a:lnTo>
                  <a:pt x="144627" y="867742"/>
                </a:lnTo>
                <a:cubicBezTo>
                  <a:pt x="64752" y="867742"/>
                  <a:pt x="0" y="802990"/>
                  <a:pt x="0" y="723115"/>
                </a:cubicBezTo>
                <a:lnTo>
                  <a:pt x="0" y="144627"/>
                </a:lnTo>
                <a:close/>
              </a:path>
            </a:pathLst>
          </a:cu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spcFirstLastPara="0" vert="horz" wrap="square" lIns="103320" tIns="103320" rIns="103320" bIns="103320" numCol="1" spcCol="1270" anchor="ctr" anchorCtr="0">
            <a:noAutofit/>
          </a:bodyPr>
          <a:lstStyle/>
          <a:p>
            <a:pPr lvl="0" algn="ctr" defTabSz="711200" rtl="1">
              <a:lnSpc>
                <a:spcPct val="90000"/>
              </a:lnSpc>
              <a:spcBef>
                <a:spcPct val="0"/>
              </a:spcBef>
              <a:spcAft>
                <a:spcPct val="35000"/>
              </a:spcAft>
            </a:pPr>
            <a:r>
              <a:rPr lang="ar-SA" sz="1600" b="1" kern="1200" dirty="0" smtClean="0">
                <a:solidFill>
                  <a:schemeClr val="tx1"/>
                </a:solidFill>
              </a:rPr>
              <a:t>مدارس تحفيظ القرآن الكريم</a:t>
            </a:r>
            <a:endParaRPr lang="ar-SA" sz="1600" b="1" kern="1200" dirty="0">
              <a:solidFill>
                <a:schemeClr val="tx1"/>
              </a:solidFill>
            </a:endParaRPr>
          </a:p>
        </p:txBody>
      </p:sp>
      <p:sp>
        <p:nvSpPr>
          <p:cNvPr id="11" name="شكل حر 10"/>
          <p:cNvSpPr/>
          <p:nvPr/>
        </p:nvSpPr>
        <p:spPr>
          <a:xfrm>
            <a:off x="2732794" y="1702631"/>
            <a:ext cx="3465188" cy="3465188"/>
          </a:xfrm>
          <a:custGeom>
            <a:avLst/>
            <a:gdLst/>
            <a:ahLst/>
            <a:cxnLst/>
            <a:rect l="0" t="0" r="0" b="0"/>
            <a:pathLst>
              <a:path>
                <a:moveTo>
                  <a:pt x="2076618" y="3430690"/>
                </a:moveTo>
                <a:arcTo wR="1732594" hR="1732594" stAng="4712834" swAng="1374332"/>
              </a:path>
            </a:pathLst>
          </a:custGeom>
          <a:noFill/>
          <a:scene3d>
            <a:camera prst="orthographicFront">
              <a:rot lat="0" lon="0" rev="0"/>
            </a:camera>
            <a:lightRig rig="contrasting" dir="t">
              <a:rot lat="0" lon="0" rev="1200000"/>
            </a:lightRig>
          </a:scene3d>
          <a:sp3d z="-110000"/>
        </p:spPr>
        <p:style>
          <a:lnRef idx="1">
            <a:schemeClr val="accent6">
              <a:shade val="90000"/>
              <a:hueOff val="-241362"/>
              <a:satOff val="3282"/>
              <a:lumOff val="13866"/>
              <a:alphaOff val="0"/>
            </a:schemeClr>
          </a:lnRef>
          <a:fillRef idx="0">
            <a:scrgbClr r="0" g="0" b="0"/>
          </a:fillRef>
          <a:effectRef idx="0">
            <a:schemeClr val="accent6">
              <a:shade val="90000"/>
              <a:hueOff val="-241362"/>
              <a:satOff val="3282"/>
              <a:lumOff val="13866"/>
              <a:alphaOff val="0"/>
            </a:schemeClr>
          </a:effectRef>
          <a:fontRef idx="minor">
            <a:schemeClr val="tx1">
              <a:hueOff val="0"/>
              <a:satOff val="0"/>
              <a:lumOff val="0"/>
              <a:alphaOff val="0"/>
            </a:schemeClr>
          </a:fontRef>
        </p:style>
      </p:sp>
      <p:sp>
        <p:nvSpPr>
          <p:cNvPr id="12" name="شكل حر 11"/>
          <p:cNvSpPr/>
          <p:nvPr/>
        </p:nvSpPr>
        <p:spPr>
          <a:xfrm>
            <a:off x="2779501" y="4403053"/>
            <a:ext cx="1334988" cy="867742"/>
          </a:xfrm>
          <a:custGeom>
            <a:avLst/>
            <a:gdLst>
              <a:gd name="connsiteX0" fmla="*/ 0 w 1334988"/>
              <a:gd name="connsiteY0" fmla="*/ 144627 h 867742"/>
              <a:gd name="connsiteX1" fmla="*/ 144627 w 1334988"/>
              <a:gd name="connsiteY1" fmla="*/ 0 h 867742"/>
              <a:gd name="connsiteX2" fmla="*/ 1190361 w 1334988"/>
              <a:gd name="connsiteY2" fmla="*/ 0 h 867742"/>
              <a:gd name="connsiteX3" fmla="*/ 1334988 w 1334988"/>
              <a:gd name="connsiteY3" fmla="*/ 144627 h 867742"/>
              <a:gd name="connsiteX4" fmla="*/ 1334988 w 1334988"/>
              <a:gd name="connsiteY4" fmla="*/ 723115 h 867742"/>
              <a:gd name="connsiteX5" fmla="*/ 1190361 w 1334988"/>
              <a:gd name="connsiteY5" fmla="*/ 867742 h 867742"/>
              <a:gd name="connsiteX6" fmla="*/ 144627 w 1334988"/>
              <a:gd name="connsiteY6" fmla="*/ 867742 h 867742"/>
              <a:gd name="connsiteX7" fmla="*/ 0 w 1334988"/>
              <a:gd name="connsiteY7" fmla="*/ 723115 h 867742"/>
              <a:gd name="connsiteX8" fmla="*/ 0 w 1334988"/>
              <a:gd name="connsiteY8" fmla="*/ 144627 h 86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988" h="867742">
                <a:moveTo>
                  <a:pt x="0" y="144627"/>
                </a:moveTo>
                <a:cubicBezTo>
                  <a:pt x="0" y="64752"/>
                  <a:pt x="64752" y="0"/>
                  <a:pt x="144627" y="0"/>
                </a:cubicBezTo>
                <a:lnTo>
                  <a:pt x="1190361" y="0"/>
                </a:lnTo>
                <a:cubicBezTo>
                  <a:pt x="1270236" y="0"/>
                  <a:pt x="1334988" y="64752"/>
                  <a:pt x="1334988" y="144627"/>
                </a:cubicBezTo>
                <a:lnTo>
                  <a:pt x="1334988" y="723115"/>
                </a:lnTo>
                <a:cubicBezTo>
                  <a:pt x="1334988" y="802990"/>
                  <a:pt x="1270236" y="867742"/>
                  <a:pt x="1190361" y="867742"/>
                </a:cubicBezTo>
                <a:lnTo>
                  <a:pt x="144627" y="867742"/>
                </a:lnTo>
                <a:cubicBezTo>
                  <a:pt x="64752" y="867742"/>
                  <a:pt x="0" y="802990"/>
                  <a:pt x="0" y="723115"/>
                </a:cubicBezTo>
                <a:lnTo>
                  <a:pt x="0" y="144627"/>
                </a:lnTo>
                <a:close/>
              </a:path>
            </a:pathLst>
          </a:cu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spcFirstLastPara="0" vert="horz" wrap="square" lIns="103320" tIns="103320" rIns="103320" bIns="103320" numCol="1" spcCol="1270" anchor="ctr" anchorCtr="0">
            <a:noAutofit/>
          </a:bodyPr>
          <a:lstStyle/>
          <a:p>
            <a:pPr lvl="0" algn="ctr" defTabSz="711200" rtl="1">
              <a:lnSpc>
                <a:spcPct val="90000"/>
              </a:lnSpc>
              <a:spcBef>
                <a:spcPct val="0"/>
              </a:spcBef>
              <a:spcAft>
                <a:spcPct val="35000"/>
              </a:spcAft>
            </a:pPr>
            <a:r>
              <a:rPr lang="ar-SA" sz="1600" b="1" kern="1200" dirty="0" smtClean="0">
                <a:solidFill>
                  <a:schemeClr val="tx1"/>
                </a:solidFill>
              </a:rPr>
              <a:t>المدارس الليلية وتعليم الكبار</a:t>
            </a:r>
            <a:endParaRPr lang="ar-SA" sz="1600" b="1" kern="1200" dirty="0">
              <a:solidFill>
                <a:schemeClr val="tx1"/>
              </a:solidFill>
            </a:endParaRPr>
          </a:p>
        </p:txBody>
      </p:sp>
      <p:sp>
        <p:nvSpPr>
          <p:cNvPr id="13" name="شكل حر 12"/>
          <p:cNvSpPr/>
          <p:nvPr/>
        </p:nvSpPr>
        <p:spPr>
          <a:xfrm>
            <a:off x="2732794" y="1702631"/>
            <a:ext cx="3465188" cy="3465188"/>
          </a:xfrm>
          <a:custGeom>
            <a:avLst/>
            <a:gdLst/>
            <a:ahLst/>
            <a:cxnLst/>
            <a:rect l="0" t="0" r="0" b="0"/>
            <a:pathLst>
              <a:path>
                <a:moveTo>
                  <a:pt x="289352" y="2691206"/>
                </a:moveTo>
                <a:arcTo wR="1732594" hR="1732594" stAng="8784456" swAng="2195114"/>
              </a:path>
            </a:pathLst>
          </a:custGeom>
          <a:noFill/>
          <a:ln>
            <a:solidFill>
              <a:srgbClr val="FF6600"/>
            </a:solidFill>
          </a:ln>
          <a:scene3d>
            <a:camera prst="orthographicFront">
              <a:rot lat="0" lon="0" rev="0"/>
            </a:camera>
            <a:lightRig rig="contrasting" dir="t">
              <a:rot lat="0" lon="0" rev="1200000"/>
            </a:lightRig>
          </a:scene3d>
          <a:sp3d z="-110000"/>
        </p:spPr>
        <p:style>
          <a:lnRef idx="1">
            <a:schemeClr val="accent6">
              <a:shade val="90000"/>
              <a:hueOff val="-362044"/>
              <a:satOff val="4922"/>
              <a:lumOff val="20799"/>
              <a:alphaOff val="0"/>
            </a:schemeClr>
          </a:lnRef>
          <a:fillRef idx="0">
            <a:scrgbClr r="0" g="0" b="0"/>
          </a:fillRef>
          <a:effectRef idx="0">
            <a:schemeClr val="accent6">
              <a:shade val="90000"/>
              <a:hueOff val="-362044"/>
              <a:satOff val="4922"/>
              <a:lumOff val="20799"/>
              <a:alphaOff val="0"/>
            </a:schemeClr>
          </a:effectRef>
          <a:fontRef idx="minor">
            <a:schemeClr val="tx1">
              <a:hueOff val="0"/>
              <a:satOff val="0"/>
              <a:lumOff val="0"/>
              <a:alphaOff val="0"/>
            </a:schemeClr>
          </a:fontRef>
        </p:style>
      </p:sp>
      <p:sp>
        <p:nvSpPr>
          <p:cNvPr id="14" name="شكل حر 13"/>
          <p:cNvSpPr/>
          <p:nvPr/>
        </p:nvSpPr>
        <p:spPr>
          <a:xfrm>
            <a:off x="2150099" y="2465953"/>
            <a:ext cx="1334988" cy="867742"/>
          </a:xfrm>
          <a:custGeom>
            <a:avLst/>
            <a:gdLst>
              <a:gd name="connsiteX0" fmla="*/ 0 w 1334988"/>
              <a:gd name="connsiteY0" fmla="*/ 144627 h 867742"/>
              <a:gd name="connsiteX1" fmla="*/ 144627 w 1334988"/>
              <a:gd name="connsiteY1" fmla="*/ 0 h 867742"/>
              <a:gd name="connsiteX2" fmla="*/ 1190361 w 1334988"/>
              <a:gd name="connsiteY2" fmla="*/ 0 h 867742"/>
              <a:gd name="connsiteX3" fmla="*/ 1334988 w 1334988"/>
              <a:gd name="connsiteY3" fmla="*/ 144627 h 867742"/>
              <a:gd name="connsiteX4" fmla="*/ 1334988 w 1334988"/>
              <a:gd name="connsiteY4" fmla="*/ 723115 h 867742"/>
              <a:gd name="connsiteX5" fmla="*/ 1190361 w 1334988"/>
              <a:gd name="connsiteY5" fmla="*/ 867742 h 867742"/>
              <a:gd name="connsiteX6" fmla="*/ 144627 w 1334988"/>
              <a:gd name="connsiteY6" fmla="*/ 867742 h 867742"/>
              <a:gd name="connsiteX7" fmla="*/ 0 w 1334988"/>
              <a:gd name="connsiteY7" fmla="*/ 723115 h 867742"/>
              <a:gd name="connsiteX8" fmla="*/ 0 w 1334988"/>
              <a:gd name="connsiteY8" fmla="*/ 144627 h 86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4988" h="867742">
                <a:moveTo>
                  <a:pt x="0" y="144627"/>
                </a:moveTo>
                <a:cubicBezTo>
                  <a:pt x="0" y="64752"/>
                  <a:pt x="64752" y="0"/>
                  <a:pt x="144627" y="0"/>
                </a:cubicBezTo>
                <a:lnTo>
                  <a:pt x="1190361" y="0"/>
                </a:lnTo>
                <a:cubicBezTo>
                  <a:pt x="1270236" y="0"/>
                  <a:pt x="1334988" y="64752"/>
                  <a:pt x="1334988" y="144627"/>
                </a:cubicBezTo>
                <a:lnTo>
                  <a:pt x="1334988" y="723115"/>
                </a:lnTo>
                <a:cubicBezTo>
                  <a:pt x="1334988" y="802990"/>
                  <a:pt x="1270236" y="867742"/>
                  <a:pt x="1190361" y="867742"/>
                </a:cubicBezTo>
                <a:lnTo>
                  <a:pt x="144627" y="867742"/>
                </a:lnTo>
                <a:cubicBezTo>
                  <a:pt x="64752" y="867742"/>
                  <a:pt x="0" y="802990"/>
                  <a:pt x="0" y="723115"/>
                </a:cubicBezTo>
                <a:lnTo>
                  <a:pt x="0" y="144627"/>
                </a:lnTo>
                <a:close/>
              </a:path>
            </a:pathLst>
          </a:cu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spcFirstLastPara="0" vert="horz" wrap="square" lIns="103320" tIns="103320" rIns="103320" bIns="103320" numCol="1" spcCol="1270" anchor="ctr" anchorCtr="0">
            <a:noAutofit/>
          </a:bodyPr>
          <a:lstStyle/>
          <a:p>
            <a:pPr lvl="0" algn="ctr" defTabSz="711200" rtl="1">
              <a:lnSpc>
                <a:spcPct val="90000"/>
              </a:lnSpc>
              <a:spcBef>
                <a:spcPct val="0"/>
              </a:spcBef>
              <a:spcAft>
                <a:spcPct val="35000"/>
              </a:spcAft>
            </a:pPr>
            <a:r>
              <a:rPr lang="ar-SA" sz="1600" b="1" kern="1200" dirty="0" smtClean="0">
                <a:solidFill>
                  <a:schemeClr val="tx1"/>
                </a:solidFill>
              </a:rPr>
              <a:t>المدارس السعودية في الخارج</a:t>
            </a:r>
            <a:endParaRPr lang="ar-SA" sz="1600" b="1" kern="1200" dirty="0">
              <a:solidFill>
                <a:schemeClr val="tx1"/>
              </a:solidFill>
            </a:endParaRPr>
          </a:p>
        </p:txBody>
      </p:sp>
      <p:sp>
        <p:nvSpPr>
          <p:cNvPr id="15" name="شكل حر 14"/>
          <p:cNvSpPr/>
          <p:nvPr/>
        </p:nvSpPr>
        <p:spPr>
          <a:xfrm>
            <a:off x="2732794" y="1702631"/>
            <a:ext cx="3465188" cy="3465188"/>
          </a:xfrm>
          <a:custGeom>
            <a:avLst/>
            <a:gdLst/>
            <a:ahLst/>
            <a:cxnLst/>
            <a:rect l="0" t="0" r="0" b="0"/>
            <a:pathLst>
              <a:path>
                <a:moveTo>
                  <a:pt x="302072" y="755102"/>
                </a:moveTo>
                <a:arcTo wR="1732594" hR="1732594" stAng="12860714" swAng="1959991"/>
              </a:path>
            </a:pathLst>
          </a:custGeom>
          <a:noFill/>
          <a:ln>
            <a:solidFill>
              <a:srgbClr val="FF6600"/>
            </a:solidFill>
          </a:ln>
          <a:scene3d>
            <a:camera prst="orthographicFront">
              <a:rot lat="0" lon="0" rev="0"/>
            </a:camera>
            <a:lightRig rig="contrasting" dir="t">
              <a:rot lat="0" lon="0" rev="1200000"/>
            </a:lightRig>
          </a:scene3d>
          <a:sp3d z="-110000"/>
        </p:spPr>
        <p:style>
          <a:lnRef idx="1">
            <a:schemeClr val="accent6">
              <a:shade val="90000"/>
              <a:hueOff val="-482725"/>
              <a:satOff val="6563"/>
              <a:lumOff val="27732"/>
              <a:alphaOff val="0"/>
            </a:schemeClr>
          </a:lnRef>
          <a:fillRef idx="0">
            <a:scrgbClr r="0" g="0" b="0"/>
          </a:fillRef>
          <a:effectRef idx="0">
            <a:schemeClr val="accent6">
              <a:shade val="90000"/>
              <a:hueOff val="-482725"/>
              <a:satOff val="6563"/>
              <a:lumOff val="27732"/>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14003374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4076212" y="278002"/>
            <a:ext cx="4461479" cy="830997"/>
          </a:xfrm>
          <a:prstGeom prst="rect">
            <a:avLst/>
          </a:prstGeom>
          <a:noFill/>
        </p:spPr>
        <p:txBody>
          <a:bodyPr wrap="none" lIns="91440" tIns="45720" rIns="91440" bIns="45720">
            <a:spAutoFit/>
          </a:bodyPr>
          <a:lstStyle/>
          <a:p>
            <a:pPr algn="ctr"/>
            <a:r>
              <a:rPr lang="ar-SA"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القواعد العامة للنظام:</a:t>
            </a:r>
            <a:endParaRPr lang="ar-SA"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6" name="مستطيل 5"/>
          <p:cNvSpPr/>
          <p:nvPr/>
        </p:nvSpPr>
        <p:spPr>
          <a:xfrm>
            <a:off x="611560" y="836712"/>
            <a:ext cx="7632848" cy="5239383"/>
          </a:xfrm>
          <a:prstGeom prst="rect">
            <a:avLst/>
          </a:prstGeom>
        </p:spPr>
        <p:txBody>
          <a:bodyPr wrap="square">
            <a:spAutoFit/>
          </a:bodyPr>
          <a:lstStyle/>
          <a:p>
            <a:pPr>
              <a:lnSpc>
                <a:spcPct val="115000"/>
              </a:lnSpc>
              <a:spcAft>
                <a:spcPts val="1000"/>
              </a:spcAft>
            </a:pPr>
            <a:r>
              <a:rPr lang="ar-SA" sz="2800" dirty="0">
                <a:ea typeface="Calibri"/>
                <a:cs typeface="AL-Mohanad Bold" pitchFamily="2" charset="-78"/>
              </a:rPr>
              <a:t> </a:t>
            </a:r>
            <a:endParaRPr lang="en-US" sz="2800" dirty="0">
              <a:ea typeface="Calibri"/>
              <a:cs typeface="AL-Mohanad Bold" pitchFamily="2" charset="-78"/>
            </a:endParaRPr>
          </a:p>
          <a:p>
            <a:pPr marL="342900" lvl="0" indent="-342900">
              <a:lnSpc>
                <a:spcPct val="115000"/>
              </a:lnSpc>
              <a:buFont typeface="+mj-lt"/>
              <a:buAutoNum type="arabicPeriod"/>
            </a:pPr>
            <a:r>
              <a:rPr lang="ar-SA" sz="2800" dirty="0">
                <a:ea typeface="Calibri"/>
                <a:cs typeface="AL-Mohanad Bold" pitchFamily="2" charset="-78"/>
              </a:rPr>
              <a:t>تتكون المرحلة الثانوية من ثلاث سنوات دراسية  , ويتكون السنة الدراسية من فصلين دراسيين توزع عليهما المستويات الدراسية للطلاب . </a:t>
            </a:r>
            <a:endParaRPr lang="en-US" sz="2800" dirty="0">
              <a:ea typeface="Calibri"/>
              <a:cs typeface="AL-Mohanad Bold" pitchFamily="2" charset="-78"/>
            </a:endParaRPr>
          </a:p>
          <a:p>
            <a:pPr marL="342900" lvl="0" indent="-342900">
              <a:lnSpc>
                <a:spcPct val="115000"/>
              </a:lnSpc>
              <a:buFont typeface="+mj-lt"/>
              <a:buAutoNum type="arabicPeriod"/>
            </a:pPr>
            <a:r>
              <a:rPr lang="ar-SA" sz="2800" dirty="0">
                <a:ea typeface="Calibri"/>
                <a:cs typeface="AL-Mohanad Bold" pitchFamily="2" charset="-78"/>
              </a:rPr>
              <a:t>يُعدُّ كل مستوى دراسي مستقلاً عن باقي المستويات الدراسية.</a:t>
            </a:r>
            <a:endParaRPr lang="en-US" sz="2800" dirty="0">
              <a:ea typeface="Calibri"/>
              <a:cs typeface="AL-Mohanad Bold" pitchFamily="2" charset="-78"/>
            </a:endParaRPr>
          </a:p>
          <a:p>
            <a:pPr marL="342900" lvl="0" indent="-342900">
              <a:lnSpc>
                <a:spcPct val="115000"/>
              </a:lnSpc>
              <a:buFont typeface="+mj-lt"/>
              <a:buAutoNum type="arabicPeriod"/>
            </a:pPr>
            <a:r>
              <a:rPr lang="ar-SA" sz="2800" dirty="0">
                <a:ea typeface="Calibri"/>
                <a:cs typeface="AL-Mohanad Bold" pitchFamily="2" charset="-78"/>
              </a:rPr>
              <a:t>يُخصص لكل مادة دراسية في كل مستوى دراسي مائة درجة موزعة وفق التالي: </a:t>
            </a:r>
            <a:endParaRPr lang="en-US" sz="2800" dirty="0">
              <a:ea typeface="Calibri"/>
              <a:cs typeface="AL-Mohanad Bold" pitchFamily="2" charset="-78"/>
            </a:endParaRPr>
          </a:p>
          <a:p>
            <a:pPr marL="342900" lvl="0" indent="-342900">
              <a:lnSpc>
                <a:spcPct val="115000"/>
              </a:lnSpc>
              <a:spcAft>
                <a:spcPts val="1000"/>
              </a:spcAft>
              <a:buFont typeface="Arial"/>
              <a:buChar char="-"/>
            </a:pPr>
            <a:r>
              <a:rPr lang="ar-SA" sz="2800" dirty="0">
                <a:ea typeface="Calibri"/>
                <a:cs typeface="AL-Mohanad Bold" pitchFamily="2" charset="-78"/>
              </a:rPr>
              <a:t>(50 ) درجة لأعمال المستوى و ( 50 ) درجة لاختبار نهاية المستوي ( للطالب المنتظم ).</a:t>
            </a:r>
            <a:endParaRPr lang="en-US" sz="2800" dirty="0">
              <a:ea typeface="Calibri"/>
              <a:cs typeface="AL-Mohanad Bold" pitchFamily="2" charset="-78"/>
            </a:endParaRPr>
          </a:p>
          <a:p>
            <a:r>
              <a:rPr lang="ar-SA" sz="2800" dirty="0">
                <a:ea typeface="Calibri"/>
                <a:cs typeface="AL-Mohanad Bold" pitchFamily="2" charset="-78"/>
              </a:rPr>
              <a:t>( 100 ) درجة لاختبار نهاية المستوى للمادة ( للطالب المنتسب ).</a:t>
            </a:r>
            <a:endParaRPr lang="ar-SA" sz="2800" dirty="0">
              <a:cs typeface="AL-Mohanad Bold" pitchFamily="2" charset="-78"/>
            </a:endParaRPr>
          </a:p>
        </p:txBody>
      </p:sp>
    </p:spTree>
    <p:extLst>
      <p:ext uri="{BB962C8B-B14F-4D97-AF65-F5344CB8AC3E}">
        <p14:creationId xmlns:p14="http://schemas.microsoft.com/office/powerpoint/2010/main" val="25532000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611560" y="260648"/>
            <a:ext cx="8100392" cy="6038576"/>
          </a:xfrm>
          <a:prstGeom prst="rect">
            <a:avLst/>
          </a:prstGeom>
        </p:spPr>
        <p:txBody>
          <a:bodyPr wrap="square">
            <a:spAutoFit/>
          </a:bodyPr>
          <a:lstStyle/>
          <a:p>
            <a:pPr lvl="0">
              <a:lnSpc>
                <a:spcPct val="115000"/>
              </a:lnSpc>
            </a:pPr>
            <a:endParaRPr lang="en-US" sz="2800" dirty="0">
              <a:ea typeface="Calibri"/>
              <a:cs typeface="AL-Mohanad Bold" pitchFamily="2" charset="-78"/>
            </a:endParaRPr>
          </a:p>
          <a:p>
            <a:pPr marL="514350" lvl="0" indent="-514350">
              <a:lnSpc>
                <a:spcPct val="115000"/>
              </a:lnSpc>
              <a:buFont typeface="+mj-lt"/>
              <a:buAutoNum type="arabicPeriod" startAt="4"/>
            </a:pPr>
            <a:r>
              <a:rPr lang="ar-SA" sz="2800" dirty="0">
                <a:ea typeface="Calibri"/>
                <a:cs typeface="AL-Mohanad Bold" pitchFamily="2" charset="-78"/>
              </a:rPr>
              <a:t>تكون النهاية الصغرى لجميع المواد الدراسية ( 50 ) درجة سواءً كان الطالب منتظماً أو منتسباً.</a:t>
            </a:r>
            <a:endParaRPr lang="en-US" sz="2800" dirty="0">
              <a:ea typeface="Calibri"/>
              <a:cs typeface="AL-Mohanad Bold" pitchFamily="2" charset="-78"/>
            </a:endParaRPr>
          </a:p>
          <a:p>
            <a:pPr marL="514350" lvl="0" indent="-514350">
              <a:lnSpc>
                <a:spcPct val="115000"/>
              </a:lnSpc>
              <a:buFont typeface="+mj-lt"/>
              <a:buAutoNum type="arabicPeriod" startAt="4"/>
            </a:pPr>
            <a:r>
              <a:rPr lang="ar-SA" sz="2800" dirty="0">
                <a:ea typeface="Calibri"/>
                <a:cs typeface="AL-Mohanad Bold" pitchFamily="2" charset="-78"/>
              </a:rPr>
              <a:t>تكون الاختبارات النهائية ( الختامية ) للمواد الدراسية وفق التسلسل التالي :</a:t>
            </a:r>
            <a:endParaRPr lang="en-US" sz="2800" dirty="0">
              <a:ea typeface="Calibri"/>
              <a:cs typeface="AL-Mohanad Bold" pitchFamily="2" charset="-78"/>
            </a:endParaRPr>
          </a:p>
          <a:p>
            <a:pPr lvl="0">
              <a:lnSpc>
                <a:spcPct val="115000"/>
              </a:lnSpc>
            </a:pPr>
            <a:r>
              <a:rPr lang="ar-SA" sz="2800" dirty="0" smtClean="0">
                <a:ea typeface="Calibri"/>
                <a:cs typeface="AL-Mohanad Bold" pitchFamily="2" charset="-78"/>
              </a:rPr>
              <a:t>       </a:t>
            </a:r>
            <a:r>
              <a:rPr lang="ar-SA" sz="2800" dirty="0" smtClean="0">
                <a:solidFill>
                  <a:srgbClr val="C00000"/>
                </a:solidFill>
                <a:ea typeface="Calibri"/>
                <a:cs typeface="AL-Mohanad Bold" pitchFamily="2" charset="-78"/>
              </a:rPr>
              <a:t>-اختبار </a:t>
            </a:r>
            <a:r>
              <a:rPr lang="ar-SA" sz="2800" dirty="0">
                <a:solidFill>
                  <a:srgbClr val="C00000"/>
                </a:solidFill>
                <a:ea typeface="Calibri"/>
                <a:cs typeface="AL-Mohanad Bold" pitchFamily="2" charset="-78"/>
              </a:rPr>
              <a:t>الدور الأول : </a:t>
            </a:r>
            <a:r>
              <a:rPr lang="ar-SA" sz="2800" dirty="0">
                <a:ea typeface="Calibri"/>
                <a:cs typeface="AL-Mohanad Bold" pitchFamily="2" charset="-78"/>
              </a:rPr>
              <a:t>الاختبار الذي ينتهي به المستوى الدراسي ويتم لجميع طلاب المجموعة الدراسية و الطلاب المنتسبين المقبولين .</a:t>
            </a:r>
            <a:endParaRPr lang="en-US" sz="2800" dirty="0">
              <a:ea typeface="Calibri"/>
              <a:cs typeface="AL-Mohanad Bold" pitchFamily="2" charset="-78"/>
            </a:endParaRPr>
          </a:p>
          <a:p>
            <a:pPr lvl="0">
              <a:lnSpc>
                <a:spcPct val="115000"/>
              </a:lnSpc>
            </a:pPr>
            <a:r>
              <a:rPr lang="ar-SA" sz="2800" dirty="0" smtClean="0">
                <a:ea typeface="Calibri"/>
                <a:cs typeface="AL-Mohanad Bold" pitchFamily="2" charset="-78"/>
              </a:rPr>
              <a:t>       </a:t>
            </a:r>
            <a:r>
              <a:rPr lang="ar-SA" sz="2800" dirty="0" smtClean="0">
                <a:solidFill>
                  <a:srgbClr val="C00000"/>
                </a:solidFill>
                <a:ea typeface="Calibri"/>
                <a:cs typeface="AL-Mohanad Bold" pitchFamily="2" charset="-78"/>
              </a:rPr>
              <a:t>-اختبار </a:t>
            </a:r>
            <a:r>
              <a:rPr lang="ar-SA" sz="2800" dirty="0">
                <a:solidFill>
                  <a:srgbClr val="C00000"/>
                </a:solidFill>
                <a:ea typeface="Calibri"/>
                <a:cs typeface="AL-Mohanad Bold" pitchFamily="2" charset="-78"/>
              </a:rPr>
              <a:t>الدور الثاني : </a:t>
            </a:r>
            <a:r>
              <a:rPr lang="ar-SA" sz="2800" dirty="0">
                <a:ea typeface="Calibri"/>
                <a:cs typeface="AL-Mohanad Bold" pitchFamily="2" charset="-78"/>
              </a:rPr>
              <a:t>اختبار مواد الإكمال للمواد التي لم ينجح فيها الطالب في اختبار الدور الأول .</a:t>
            </a:r>
            <a:endParaRPr lang="en-US" sz="2800" dirty="0">
              <a:ea typeface="Calibri"/>
              <a:cs typeface="AL-Mohanad Bold" pitchFamily="2" charset="-78"/>
            </a:endParaRPr>
          </a:p>
          <a:p>
            <a:pPr lvl="0">
              <a:lnSpc>
                <a:spcPct val="115000"/>
              </a:lnSpc>
            </a:pPr>
            <a:r>
              <a:rPr lang="ar-SA" sz="2800" dirty="0" smtClean="0">
                <a:solidFill>
                  <a:srgbClr val="C00000"/>
                </a:solidFill>
                <a:ea typeface="Calibri"/>
                <a:cs typeface="AL-Mohanad Bold" pitchFamily="2" charset="-78"/>
              </a:rPr>
              <a:t>       -اختبار </a:t>
            </a:r>
            <a:r>
              <a:rPr lang="ar-SA" sz="2800" dirty="0">
                <a:solidFill>
                  <a:srgbClr val="C00000"/>
                </a:solidFill>
                <a:ea typeface="Calibri"/>
                <a:cs typeface="AL-Mohanad Bold" pitchFamily="2" charset="-78"/>
              </a:rPr>
              <a:t>مواد التعثر: </a:t>
            </a:r>
            <a:r>
              <a:rPr lang="ar-SA" sz="2800" dirty="0">
                <a:ea typeface="Calibri"/>
                <a:cs typeface="AL-Mohanad Bold" pitchFamily="2" charset="-78"/>
              </a:rPr>
              <a:t>اختبار المواد التي لم ينجح فيها الطالب في اختبار الدور الثاني للمستويات التي تسبق هذا الاختبار .</a:t>
            </a:r>
            <a:endParaRPr lang="en-US" sz="2800" dirty="0">
              <a:ea typeface="Calibri"/>
              <a:cs typeface="AL-Mohanad Bold" pitchFamily="2" charset="-78"/>
            </a:endParaRPr>
          </a:p>
          <a:p>
            <a:pPr marL="514350" lvl="0" indent="-514350">
              <a:lnSpc>
                <a:spcPct val="115000"/>
              </a:lnSpc>
              <a:spcAft>
                <a:spcPts val="1000"/>
              </a:spcAft>
              <a:buFont typeface="+mj-lt"/>
              <a:buAutoNum type="arabicPeriod" startAt="6"/>
            </a:pPr>
            <a:r>
              <a:rPr lang="ar-SA" sz="2800" dirty="0">
                <a:ea typeface="Calibri"/>
                <a:cs typeface="AL-Mohanad Bold" pitchFamily="2" charset="-78"/>
              </a:rPr>
              <a:t>يُحتفظ للطالب بدرجات أعمال المستوى في اختبار مواد التعثر.</a:t>
            </a:r>
            <a:endParaRPr lang="en-US" sz="2800" dirty="0">
              <a:ea typeface="Calibri"/>
              <a:cs typeface="AL-Mohanad Bold" pitchFamily="2" charset="-78"/>
            </a:endParaRPr>
          </a:p>
        </p:txBody>
      </p:sp>
    </p:spTree>
    <p:extLst>
      <p:ext uri="{BB962C8B-B14F-4D97-AF65-F5344CB8AC3E}">
        <p14:creationId xmlns:p14="http://schemas.microsoft.com/office/powerpoint/2010/main" val="2454578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539552" y="626331"/>
            <a:ext cx="8104424" cy="5189113"/>
          </a:xfrm>
          <a:prstGeom prst="rect">
            <a:avLst/>
          </a:prstGeom>
        </p:spPr>
        <p:txBody>
          <a:bodyPr wrap="square">
            <a:spAutoFit/>
          </a:bodyPr>
          <a:lstStyle/>
          <a:p>
            <a:pPr marL="342900" lvl="0" indent="-342900">
              <a:lnSpc>
                <a:spcPct val="115000"/>
              </a:lnSpc>
              <a:buFont typeface="+mj-lt"/>
              <a:buAutoNum type="arabicPeriod" startAt="7"/>
            </a:pPr>
            <a:r>
              <a:rPr lang="ar-SA" sz="2400" dirty="0">
                <a:ea typeface="Calibri"/>
                <a:cs typeface="AL-Mohanad Bold" pitchFamily="2" charset="-78"/>
              </a:rPr>
              <a:t>يُعد الطالب ناجحاً في المستوى الدراسي : إذا حصل على درجة النهاية الصغرى 50 % على الأقل في جميع المواد الدراسية ، شريطة حصوله على نسبة20 %  من درجة الاختبار النهائي لكل مادة دراسية.</a:t>
            </a:r>
            <a:endParaRPr lang="en-US" sz="2400" dirty="0">
              <a:ea typeface="Calibri"/>
              <a:cs typeface="AL-Mohanad Bold" pitchFamily="2" charset="-78"/>
            </a:endParaRPr>
          </a:p>
          <a:p>
            <a:pPr marL="342900" lvl="0" indent="-342900">
              <a:lnSpc>
                <a:spcPct val="115000"/>
              </a:lnSpc>
              <a:buFont typeface="+mj-lt"/>
              <a:buAutoNum type="arabicPeriod" startAt="7"/>
              <a:tabLst>
                <a:tab pos="297180" algn="l"/>
              </a:tabLst>
            </a:pPr>
            <a:r>
              <a:rPr lang="ar-SA" sz="2400" dirty="0">
                <a:ea typeface="Calibri"/>
                <a:cs typeface="AL-Mohanad Bold" pitchFamily="2" charset="-78"/>
              </a:rPr>
              <a:t>يُحدِّد الطالب المسار التخصص من بين المسارات المتاحة في مدرسته بعد دراسة المستويين الأول و الثاني     ( الإعداد العام ) وفق استعداداته وميوله الأكاديمية، وبناءً على توجيه الإرشاد الطلابي والأكاديمي، وبالتنسيق مع ولي أمره.</a:t>
            </a:r>
            <a:endParaRPr lang="en-US" sz="2400" dirty="0">
              <a:ea typeface="Calibri"/>
              <a:cs typeface="AL-Mohanad Bold" pitchFamily="2" charset="-78"/>
            </a:endParaRPr>
          </a:p>
          <a:p>
            <a:pPr marL="342900" lvl="0" indent="-342900">
              <a:lnSpc>
                <a:spcPct val="115000"/>
              </a:lnSpc>
              <a:buFont typeface="+mj-lt"/>
              <a:buAutoNum type="arabicPeriod" startAt="7"/>
              <a:tabLst>
                <a:tab pos="297180" algn="l"/>
              </a:tabLst>
            </a:pPr>
            <a:r>
              <a:rPr lang="ar-SA" sz="2400" dirty="0">
                <a:ea typeface="Calibri"/>
                <a:cs typeface="AL-Mohanad Bold" pitchFamily="2" charset="-78"/>
              </a:rPr>
              <a:t>اعتماد تنويع المسارات التشعيبية وفقا لإمكانيات المدارس وبما يستجيب مع ميول واتجاهات الطلاب والطالبات في المدرسة، وتتكون المسارات التشعيبية في مدارس النظام الفصلي للتعليم الثانوي (للبنين والبنات ) من المسارات الثلاثة التالية : </a:t>
            </a:r>
            <a:endParaRPr lang="en-US" sz="2400" dirty="0">
              <a:ea typeface="Calibri"/>
              <a:cs typeface="AL-Mohanad Bold" pitchFamily="2" charset="-78"/>
            </a:endParaRPr>
          </a:p>
          <a:p>
            <a:pPr lvl="0">
              <a:lnSpc>
                <a:spcPct val="115000"/>
              </a:lnSpc>
              <a:tabLst>
                <a:tab pos="297180" algn="l"/>
              </a:tabLst>
            </a:pPr>
            <a:r>
              <a:rPr lang="ar-SA" sz="2400" dirty="0" smtClean="0">
                <a:ea typeface="Calibri"/>
                <a:cs typeface="AL-Mohanad Bold" pitchFamily="2" charset="-78"/>
              </a:rPr>
              <a:t>       -المسار </a:t>
            </a:r>
            <a:r>
              <a:rPr lang="ar-SA" sz="2400" dirty="0">
                <a:ea typeface="Calibri"/>
                <a:cs typeface="AL-Mohanad Bold" pitchFamily="2" charset="-78"/>
              </a:rPr>
              <a:t>الأدبي ( قسم العلوم الشرعية والعربية ).</a:t>
            </a:r>
            <a:endParaRPr lang="en-US" sz="2400" dirty="0">
              <a:ea typeface="Calibri"/>
              <a:cs typeface="AL-Mohanad Bold" pitchFamily="2" charset="-78"/>
            </a:endParaRPr>
          </a:p>
          <a:p>
            <a:pPr lvl="0">
              <a:lnSpc>
                <a:spcPct val="115000"/>
              </a:lnSpc>
              <a:tabLst>
                <a:tab pos="297180" algn="l"/>
              </a:tabLst>
            </a:pPr>
            <a:r>
              <a:rPr lang="ar-SA" sz="2400" dirty="0" smtClean="0">
                <a:ea typeface="Calibri"/>
                <a:cs typeface="AL-Mohanad Bold" pitchFamily="2" charset="-78"/>
              </a:rPr>
              <a:t>       -المسار </a:t>
            </a:r>
            <a:r>
              <a:rPr lang="ar-SA" sz="2400" dirty="0">
                <a:ea typeface="Calibri"/>
                <a:cs typeface="AL-Mohanad Bold" pitchFamily="2" charset="-78"/>
              </a:rPr>
              <a:t>العلمي ( قسم العلوم الطبيعية ).</a:t>
            </a:r>
            <a:endParaRPr lang="en-US" sz="2400" dirty="0">
              <a:ea typeface="Calibri"/>
              <a:cs typeface="AL-Mohanad Bold" pitchFamily="2" charset="-78"/>
            </a:endParaRPr>
          </a:p>
          <a:p>
            <a:pPr lvl="0">
              <a:lnSpc>
                <a:spcPct val="115000"/>
              </a:lnSpc>
              <a:spcAft>
                <a:spcPts val="1000"/>
              </a:spcAft>
              <a:tabLst>
                <a:tab pos="297180" algn="l"/>
              </a:tabLst>
            </a:pPr>
            <a:r>
              <a:rPr lang="ar-SA" sz="2400" dirty="0" smtClean="0">
                <a:ea typeface="Calibri"/>
                <a:cs typeface="AL-Mohanad Bold" pitchFamily="2" charset="-78"/>
              </a:rPr>
              <a:t>       -المسار </a:t>
            </a:r>
            <a:r>
              <a:rPr lang="ar-SA" sz="2400" dirty="0">
                <a:ea typeface="Calibri"/>
                <a:cs typeface="AL-Mohanad Bold" pitchFamily="2" charset="-78"/>
              </a:rPr>
              <a:t>الإداري (قسم العلوم الإدارية والاجتماعية).</a:t>
            </a:r>
            <a:endParaRPr lang="en-US" sz="2400" dirty="0">
              <a:ea typeface="Calibri"/>
              <a:cs typeface="AL-Mohanad Bold" pitchFamily="2" charset="-78"/>
            </a:endParaRPr>
          </a:p>
        </p:txBody>
      </p:sp>
    </p:spTree>
    <p:extLst>
      <p:ext uri="{BB962C8B-B14F-4D97-AF65-F5344CB8AC3E}">
        <p14:creationId xmlns:p14="http://schemas.microsoft.com/office/powerpoint/2010/main" val="33648538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251520" y="620688"/>
            <a:ext cx="8280920" cy="5082930"/>
          </a:xfrm>
          <a:prstGeom prst="rect">
            <a:avLst/>
          </a:prstGeom>
        </p:spPr>
        <p:txBody>
          <a:bodyPr wrap="square">
            <a:spAutoFit/>
          </a:bodyPr>
          <a:lstStyle/>
          <a:p>
            <a:pPr lvl="0">
              <a:lnSpc>
                <a:spcPct val="115000"/>
              </a:lnSpc>
              <a:tabLst>
                <a:tab pos="297180" algn="l"/>
              </a:tabLst>
            </a:pPr>
            <a:r>
              <a:rPr lang="ar-SA" sz="2800" dirty="0" smtClean="0">
                <a:ea typeface="Calibri"/>
                <a:cs typeface="AL-Mohanad Bold" pitchFamily="2" charset="-78"/>
              </a:rPr>
              <a:t>10 . يحتسب </a:t>
            </a:r>
            <a:r>
              <a:rPr lang="ar-SA" sz="2800" dirty="0">
                <a:ea typeface="Calibri"/>
                <a:cs typeface="AL-Mohanad Bold" pitchFamily="2" charset="-78"/>
              </a:rPr>
              <a:t>المعدل التراكمي لجميع المستويات في المرحلة الثانوية على النحو التالي : </a:t>
            </a:r>
            <a:endParaRPr lang="en-US" sz="2800" dirty="0">
              <a:ea typeface="Calibri"/>
              <a:cs typeface="AL-Mohanad Bold" pitchFamily="2" charset="-78"/>
            </a:endParaRPr>
          </a:p>
          <a:p>
            <a:pPr marL="342900" lvl="0" indent="-342900">
              <a:lnSpc>
                <a:spcPct val="115000"/>
              </a:lnSpc>
              <a:buFont typeface="Arial"/>
              <a:buChar char="-"/>
              <a:tabLst>
                <a:tab pos="657225" algn="l"/>
              </a:tabLst>
            </a:pPr>
            <a:r>
              <a:rPr lang="en-US" sz="2800" dirty="0">
                <a:latin typeface="AL-Mohanad"/>
                <a:ea typeface="Calibri"/>
                <a:cs typeface="AL-Mohanad Bold" pitchFamily="2" charset="-78"/>
              </a:rPr>
              <a:t> </a:t>
            </a:r>
            <a:r>
              <a:rPr lang="ar-SA" sz="2800" dirty="0">
                <a:latin typeface="AL-Mohanad"/>
                <a:ea typeface="Calibri"/>
                <a:cs typeface="AL-Mohanad Bold" pitchFamily="2" charset="-78"/>
              </a:rPr>
              <a:t>تحتسب نسبة ( 25% ) من معدل المستويين الأول والثاني .</a:t>
            </a:r>
            <a:endParaRPr lang="en-US" sz="2800" dirty="0">
              <a:ea typeface="Calibri"/>
              <a:cs typeface="AL-Mohanad Bold" pitchFamily="2" charset="-78"/>
            </a:endParaRPr>
          </a:p>
          <a:p>
            <a:pPr marL="342900" lvl="0" indent="-342900">
              <a:lnSpc>
                <a:spcPct val="115000"/>
              </a:lnSpc>
              <a:buFont typeface="Arial"/>
              <a:buChar char="-"/>
              <a:tabLst>
                <a:tab pos="477520" algn="l"/>
              </a:tabLst>
            </a:pPr>
            <a:r>
              <a:rPr lang="ar-SA" sz="2800" dirty="0">
                <a:ea typeface="Calibri"/>
                <a:cs typeface="AL-Mohanad Bold" pitchFamily="2" charset="-78"/>
              </a:rPr>
              <a:t> تحتسب نسبة ( 35% ) من معدل المستويين الثالث والرابع .</a:t>
            </a:r>
            <a:endParaRPr lang="en-US" sz="2800" dirty="0">
              <a:ea typeface="Calibri"/>
              <a:cs typeface="AL-Mohanad Bold" pitchFamily="2" charset="-78"/>
            </a:endParaRPr>
          </a:p>
          <a:p>
            <a:pPr marL="342900" lvl="0" indent="-342900">
              <a:lnSpc>
                <a:spcPct val="115000"/>
              </a:lnSpc>
              <a:buFont typeface="Arial"/>
              <a:buChar char="-"/>
              <a:tabLst>
                <a:tab pos="477520" algn="l"/>
              </a:tabLst>
            </a:pPr>
            <a:r>
              <a:rPr lang="ar-SA" sz="2800" dirty="0">
                <a:ea typeface="Calibri"/>
                <a:cs typeface="AL-Mohanad Bold" pitchFamily="2" charset="-78"/>
              </a:rPr>
              <a:t> تحتسب نسبة ( 40% ) من معدل المستويين الخامس والسادس</a:t>
            </a:r>
            <a:r>
              <a:rPr lang="ar-SA" sz="2800" dirty="0" smtClean="0">
                <a:ea typeface="Calibri"/>
                <a:cs typeface="AL-Mohanad Bold" pitchFamily="2" charset="-78"/>
              </a:rPr>
              <a:t>.</a:t>
            </a:r>
          </a:p>
          <a:p>
            <a:pPr lvl="0">
              <a:lnSpc>
                <a:spcPct val="115000"/>
              </a:lnSpc>
              <a:tabLst>
                <a:tab pos="477520" algn="l"/>
              </a:tabLst>
            </a:pPr>
            <a:endParaRPr lang="en-US" sz="1400" dirty="0">
              <a:ea typeface="Calibri"/>
              <a:cs typeface="AL-Mohanad Bold" pitchFamily="2" charset="-78"/>
            </a:endParaRPr>
          </a:p>
          <a:p>
            <a:pPr marL="514350" lvl="0" indent="-514350">
              <a:lnSpc>
                <a:spcPct val="115000"/>
              </a:lnSpc>
              <a:buAutoNum type="arabicPeriod" startAt="11"/>
              <a:tabLst>
                <a:tab pos="297180" algn="l"/>
              </a:tabLst>
            </a:pPr>
            <a:r>
              <a:rPr lang="ar-SA" sz="2800" dirty="0" smtClean="0">
                <a:ea typeface="Calibri"/>
                <a:cs typeface="AL-Mohanad Bold" pitchFamily="2" charset="-78"/>
              </a:rPr>
              <a:t>منح </a:t>
            </a:r>
            <a:r>
              <a:rPr lang="ar-SA" sz="2800" dirty="0">
                <a:ea typeface="Calibri"/>
                <a:cs typeface="AL-Mohanad Bold" pitchFamily="2" charset="-78"/>
              </a:rPr>
              <a:t>الطالب درجة السلوك عن كل مستوى دراسي من ( 100 ) درجة</a:t>
            </a:r>
            <a:r>
              <a:rPr lang="ar-SA" sz="2800" dirty="0" smtClean="0">
                <a:ea typeface="Calibri"/>
                <a:cs typeface="AL-Mohanad Bold" pitchFamily="2" charset="-78"/>
              </a:rPr>
              <a:t>.</a:t>
            </a:r>
          </a:p>
          <a:p>
            <a:pPr lvl="0">
              <a:lnSpc>
                <a:spcPct val="115000"/>
              </a:lnSpc>
              <a:tabLst>
                <a:tab pos="297180" algn="l"/>
              </a:tabLst>
            </a:pPr>
            <a:endParaRPr lang="en-US" sz="1400" dirty="0">
              <a:ea typeface="Calibri"/>
              <a:cs typeface="AL-Mohanad Bold" pitchFamily="2" charset="-78"/>
            </a:endParaRPr>
          </a:p>
          <a:p>
            <a:pPr lvl="0">
              <a:lnSpc>
                <a:spcPct val="115000"/>
              </a:lnSpc>
              <a:spcAft>
                <a:spcPts val="1000"/>
              </a:spcAft>
              <a:tabLst>
                <a:tab pos="297180" algn="l"/>
              </a:tabLst>
            </a:pPr>
            <a:r>
              <a:rPr lang="ar-SA" sz="2800" dirty="0" smtClean="0">
                <a:ea typeface="Calibri"/>
                <a:cs typeface="AL-Mohanad Bold" pitchFamily="2" charset="-78"/>
              </a:rPr>
              <a:t>12.  يخصص </a:t>
            </a:r>
            <a:r>
              <a:rPr lang="ar-SA" sz="2800" dirty="0">
                <a:ea typeface="Calibri"/>
                <a:cs typeface="AL-Mohanad Bold" pitchFamily="2" charset="-78"/>
              </a:rPr>
              <a:t>لكل مادة دراسية ( 5 ) درجات للحضور والمواظبة يرصدها المعلم لكل مادة دراسية ،ويخصم ربع درجة مقابل كل حصة غياب بدون عذر.</a:t>
            </a:r>
            <a:endParaRPr lang="en-US" sz="2800" dirty="0">
              <a:ea typeface="Calibri"/>
              <a:cs typeface="AL-Mohanad Bold" pitchFamily="2" charset="-78"/>
            </a:endParaRPr>
          </a:p>
        </p:txBody>
      </p:sp>
    </p:spTree>
    <p:extLst>
      <p:ext uri="{BB962C8B-B14F-4D97-AF65-F5344CB8AC3E}">
        <p14:creationId xmlns:p14="http://schemas.microsoft.com/office/powerpoint/2010/main" val="8770074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جدول 2"/>
          <p:cNvGraphicFramePr>
            <a:graphicFrameLocks noGrp="1"/>
          </p:cNvGraphicFramePr>
          <p:nvPr>
            <p:extLst>
              <p:ext uri="{D42A27DB-BD31-4B8C-83A1-F6EECF244321}">
                <p14:modId xmlns:p14="http://schemas.microsoft.com/office/powerpoint/2010/main" val="3943022738"/>
              </p:ext>
            </p:extLst>
          </p:nvPr>
        </p:nvGraphicFramePr>
        <p:xfrm>
          <a:off x="610118" y="2289089"/>
          <a:ext cx="7707740" cy="3444167"/>
        </p:xfrm>
        <a:graphic>
          <a:graphicData uri="http://schemas.openxmlformats.org/drawingml/2006/table">
            <a:tbl>
              <a:tblPr rtl="1" firstRow="1" bandRow="1">
                <a:tableStyleId>{F5AB1C69-6EDB-4FF4-983F-18BD219EF322}</a:tableStyleId>
              </a:tblPr>
              <a:tblGrid>
                <a:gridCol w="1164356"/>
                <a:gridCol w="1090564"/>
                <a:gridCol w="1090564"/>
                <a:gridCol w="1090564"/>
                <a:gridCol w="1090564"/>
                <a:gridCol w="945488"/>
                <a:gridCol w="1235640"/>
              </a:tblGrid>
              <a:tr h="737907">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marL="0" marR="0" indent="0" algn="ctr" defTabSz="914400" rtl="1" eaLnBrk="1" fontAlgn="auto" latinLnBrk="0" hangingPunct="1">
                        <a:lnSpc>
                          <a:spcPct val="100000"/>
                        </a:lnSpc>
                        <a:spcBef>
                          <a:spcPts val="0"/>
                        </a:spcBef>
                        <a:spcAft>
                          <a:spcPts val="0"/>
                        </a:spcAft>
                        <a:buClrTx/>
                        <a:buSzTx/>
                        <a:buFontTx/>
                        <a:buNone/>
                        <a:tabLst/>
                        <a:defRPr/>
                      </a:pPr>
                      <a:endParaRPr lang="ar-SA" sz="800" kern="1200" baseline="0"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ar-SA" sz="2400" kern="1200" baseline="0"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ar-SA" sz="2400" kern="1200" baseline="0" dirty="0" smtClean="0"/>
                        <a:t>المجال</a:t>
                      </a:r>
                      <a:endParaRPr lang="ar-SA" sz="2400" b="1" kern="1200" baseline="0" dirty="0" smtClean="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endParaRPr lang="ar-SA" sz="2000" kern="1200" baseline="0" dirty="0" smtClean="0"/>
                    </a:p>
                    <a:p>
                      <a:pPr algn="ctr" rtl="1"/>
                      <a:endParaRPr lang="ar-SA" sz="2000" kern="1200" baseline="0" dirty="0" smtClean="0"/>
                    </a:p>
                    <a:p>
                      <a:pPr algn="ctr" rtl="1"/>
                      <a:r>
                        <a:rPr lang="ar-SA" sz="2000" kern="1200" baseline="0" dirty="0" smtClean="0"/>
                        <a:t>الحضور</a:t>
                      </a:r>
                      <a:endParaRPr lang="ar-SA" sz="2000" b="1" kern="1200" baseline="0" dirty="0" smtClean="0">
                        <a:solidFill>
                          <a:schemeClr val="bg1"/>
                        </a:solidFill>
                        <a:latin typeface="+mn-lt"/>
                        <a:ea typeface="+mn-ea"/>
                        <a:cs typeface="+mn-cs"/>
                      </a:endParaRPr>
                    </a:p>
                  </a:txBody>
                  <a:tcPr>
                    <a:lnT w="12700" cap="flat" cmpd="sng" algn="ctr">
                      <a:solidFill>
                        <a:schemeClr val="tx1"/>
                      </a:solidFill>
                      <a:prstDash val="solid"/>
                      <a:round/>
                      <a:headEnd type="none" w="med" len="med"/>
                      <a:tailEnd type="none" w="med" len="med"/>
                    </a:lnT>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endParaRPr lang="ar-SA" sz="2000" kern="1200" baseline="0" dirty="0" smtClean="0"/>
                    </a:p>
                    <a:p>
                      <a:pPr algn="ctr" rtl="1"/>
                      <a:r>
                        <a:rPr lang="ar-SA" sz="2000" kern="1200" baseline="0" dirty="0" smtClean="0"/>
                        <a:t>المشاركة والنشاطات الصفية</a:t>
                      </a:r>
                      <a:endParaRPr lang="ar-SA" sz="2000" b="1" kern="1200" baseline="0" dirty="0" smtClean="0">
                        <a:solidFill>
                          <a:schemeClr val="bg1"/>
                        </a:solidFill>
                        <a:latin typeface="+mn-lt"/>
                        <a:ea typeface="+mn-ea"/>
                        <a:cs typeface="+mn-cs"/>
                      </a:endParaRPr>
                    </a:p>
                  </a:txBody>
                  <a:tcPr>
                    <a:lnT w="12700" cap="flat" cmpd="sng" algn="ctr">
                      <a:solidFill>
                        <a:schemeClr val="tx1"/>
                      </a:solidFill>
                      <a:prstDash val="solid"/>
                      <a:round/>
                      <a:headEnd type="none" w="med" len="med"/>
                      <a:tailEnd type="none" w="med" len="med"/>
                    </a:lnT>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endParaRPr lang="ar-SA" sz="2000" kern="1200" baseline="0" dirty="0" smtClean="0"/>
                    </a:p>
                    <a:p>
                      <a:pPr algn="ctr" rtl="1"/>
                      <a:r>
                        <a:rPr lang="ar-SA" sz="2000" kern="1200" baseline="0" dirty="0" smtClean="0"/>
                        <a:t>الواجبات والمهام المنزلية</a:t>
                      </a:r>
                      <a:endParaRPr lang="ar-SA" sz="2000" b="1" kern="1200" baseline="0" dirty="0" smtClean="0">
                        <a:solidFill>
                          <a:schemeClr val="bg1"/>
                        </a:solidFill>
                        <a:latin typeface="+mn-lt"/>
                        <a:ea typeface="+mn-ea"/>
                        <a:cs typeface="+mn-cs"/>
                      </a:endParaRPr>
                    </a:p>
                  </a:txBody>
                  <a:tcPr>
                    <a:lnT w="12700" cap="flat" cmpd="sng" algn="ctr">
                      <a:solidFill>
                        <a:schemeClr val="tx1"/>
                      </a:solidFill>
                      <a:prstDash val="solid"/>
                      <a:round/>
                      <a:headEnd type="none" w="med" len="med"/>
                      <a:tailEnd type="none" w="med" len="med"/>
                    </a:lnT>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endParaRPr lang="ar-SA" sz="2000" kern="1200" baseline="0" dirty="0" smtClean="0"/>
                    </a:p>
                    <a:p>
                      <a:pPr algn="ctr" rtl="1"/>
                      <a:endParaRPr lang="ar-SA" sz="800" kern="1200" baseline="0" dirty="0" smtClean="0"/>
                    </a:p>
                    <a:p>
                      <a:pPr algn="ctr" rtl="1"/>
                      <a:r>
                        <a:rPr lang="ar-SA" sz="1800" kern="1200" baseline="0" dirty="0" smtClean="0"/>
                        <a:t>المشروعات والبحوث</a:t>
                      </a:r>
                      <a:endParaRPr lang="ar-SA" sz="1800" b="1" kern="1200" baseline="0" dirty="0" smtClean="0">
                        <a:solidFill>
                          <a:schemeClr val="bg1"/>
                        </a:solidFill>
                        <a:latin typeface="+mn-lt"/>
                        <a:ea typeface="+mn-ea"/>
                        <a:cs typeface="+mn-cs"/>
                      </a:endParaRPr>
                    </a:p>
                  </a:txBody>
                  <a:tcPr>
                    <a:lnT w="12700" cap="flat" cmpd="sng" algn="ctr">
                      <a:solidFill>
                        <a:schemeClr val="tx1"/>
                      </a:solidFill>
                      <a:prstDash val="solid"/>
                      <a:round/>
                      <a:headEnd type="none" w="med" len="med"/>
                      <a:tailEnd type="none" w="med" len="med"/>
                    </a:lnT>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endParaRPr lang="ar-SA" sz="2000" kern="1200" baseline="0" dirty="0" smtClean="0"/>
                    </a:p>
                    <a:p>
                      <a:pPr algn="ctr" rtl="1"/>
                      <a:r>
                        <a:rPr lang="ar-SA" sz="2000" kern="1200" baseline="0" dirty="0" smtClean="0"/>
                        <a:t>ملف الأعمال</a:t>
                      </a:r>
                      <a:endParaRPr lang="ar-SA" sz="2000" b="1" kern="1200" baseline="0" dirty="0" smtClean="0">
                        <a:solidFill>
                          <a:schemeClr val="bg1"/>
                        </a:solidFill>
                        <a:latin typeface="+mn-lt"/>
                        <a:ea typeface="+mn-ea"/>
                        <a:cs typeface="+mn-cs"/>
                      </a:endParaRPr>
                    </a:p>
                  </a:txBody>
                  <a:tcPr>
                    <a:lnT w="12700" cap="flat" cmpd="sng" algn="ctr">
                      <a:solidFill>
                        <a:schemeClr val="tx1"/>
                      </a:solidFill>
                      <a:prstDash val="solid"/>
                      <a:round/>
                      <a:headEnd type="none" w="med" len="med"/>
                      <a:tailEnd type="none" w="med" len="med"/>
                    </a:lnT>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r>
                        <a:rPr lang="ar-SA" sz="2000" kern="1200" baseline="0" dirty="0" smtClean="0"/>
                        <a:t>اختبار / اختبارات قصيرة « اختبار الفترة»</a:t>
                      </a:r>
                      <a:endParaRPr lang="ar-SA" sz="2000" b="1" kern="1200" baseline="0" dirty="0" smtClean="0">
                        <a:solidFill>
                          <a:schemeClr val="bg1"/>
                        </a:solidFill>
                        <a:latin typeface="+mn-lt"/>
                        <a:ea typeface="+mn-ea"/>
                        <a:cs typeface="+mn-cs"/>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866239">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r>
                        <a:rPr lang="ar-SA" sz="2400" kern="1200" baseline="0" dirty="0" smtClean="0"/>
                        <a:t>الدرجة</a:t>
                      </a:r>
                      <a:endParaRPr lang="ar-SA" sz="2400" b="1" kern="1200" baseline="0" dirty="0" smtClean="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r>
                        <a:rPr lang="ar-SA" sz="2400" kern="1200" baseline="0" dirty="0" smtClean="0"/>
                        <a:t>5 درجات</a:t>
                      </a:r>
                      <a:endParaRPr lang="ar-SA" sz="2400" b="1" kern="1200" baseline="0" dirty="0" smtClean="0">
                        <a:solidFill>
                          <a:schemeClr val="tx1"/>
                        </a:solidFill>
                        <a:latin typeface="+mn-lt"/>
                        <a:ea typeface="+mn-ea"/>
                        <a:cs typeface="+mn-cs"/>
                      </a:endParaRPr>
                    </a:p>
                  </a:txBody>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r>
                        <a:rPr lang="ar-SA" sz="2400" kern="1200" baseline="0" dirty="0" smtClean="0"/>
                        <a:t>5 درجات</a:t>
                      </a:r>
                      <a:endParaRPr lang="ar-SA" sz="2400" b="1" kern="1200" baseline="0" dirty="0">
                        <a:solidFill>
                          <a:schemeClr val="tx1"/>
                        </a:solidFill>
                        <a:latin typeface="+mn-lt"/>
                        <a:ea typeface="+mn-ea"/>
                        <a:cs typeface="+mn-cs"/>
                      </a:endParaRPr>
                    </a:p>
                  </a:txBody>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r>
                        <a:rPr lang="ar-SA" sz="2400" kern="1200" baseline="0" dirty="0" smtClean="0"/>
                        <a:t>5 درجات</a:t>
                      </a:r>
                      <a:endParaRPr lang="ar-SA" sz="2400" b="1" kern="1200" baseline="0" dirty="0">
                        <a:solidFill>
                          <a:schemeClr val="tx1"/>
                        </a:solidFill>
                        <a:latin typeface="+mn-lt"/>
                        <a:ea typeface="+mn-ea"/>
                        <a:cs typeface="+mn-cs"/>
                      </a:endParaRPr>
                    </a:p>
                  </a:txBody>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a:r>
                        <a:rPr lang="ar-SA" sz="2400" kern="1200" baseline="0" dirty="0" smtClean="0"/>
                        <a:t>10 درجات </a:t>
                      </a:r>
                      <a:endParaRPr lang="ar-SA" sz="2400" b="1" kern="1200" baseline="0" dirty="0" smtClean="0">
                        <a:solidFill>
                          <a:schemeClr val="tx1"/>
                        </a:solidFill>
                        <a:latin typeface="+mn-lt"/>
                        <a:ea typeface="+mn-ea"/>
                        <a:cs typeface="+mn-cs"/>
                      </a:endParaRPr>
                    </a:p>
                  </a:txBody>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r>
                        <a:rPr lang="ar-SA" sz="2400" kern="1200" baseline="0" dirty="0" smtClean="0"/>
                        <a:t>5 درجات</a:t>
                      </a:r>
                      <a:endParaRPr lang="ar-SA" sz="2400" b="1" kern="1200" baseline="0" dirty="0">
                        <a:solidFill>
                          <a:schemeClr val="tx1"/>
                        </a:solidFill>
                        <a:latin typeface="+mn-lt"/>
                        <a:ea typeface="+mn-ea"/>
                        <a:cs typeface="+mn-cs"/>
                      </a:endParaRPr>
                    </a:p>
                  </a:txBody>
                  <a:tcPr/>
                </a:tc>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r>
                        <a:rPr lang="ar-SA" sz="2400" kern="1200" baseline="0" dirty="0" smtClean="0"/>
                        <a:t>20 درجة</a:t>
                      </a:r>
                      <a:endParaRPr lang="ar-SA" sz="2400" b="1" kern="1200" baseline="0" dirty="0" smtClean="0">
                        <a:solidFill>
                          <a:schemeClr val="tx1"/>
                        </a:solidFill>
                        <a:latin typeface="+mn-lt"/>
                        <a:ea typeface="+mn-ea"/>
                        <a:cs typeface="+mn-cs"/>
                      </a:endParaRPr>
                    </a:p>
                  </a:txBody>
                  <a:tcPr>
                    <a:lnR w="12700" cap="flat" cmpd="sng" algn="ctr">
                      <a:solidFill>
                        <a:schemeClr val="tx1"/>
                      </a:solidFill>
                      <a:prstDash val="solid"/>
                      <a:round/>
                      <a:headEnd type="none" w="med" len="med"/>
                      <a:tailEnd type="none" w="med" len="med"/>
                    </a:lnR>
                  </a:tcPr>
                </a:tc>
              </a:tr>
              <a:tr h="481244">
                <a:tc>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r>
                        <a:rPr lang="ar-SA" sz="2400" kern="1200" baseline="0" dirty="0" smtClean="0"/>
                        <a:t>المجموع</a:t>
                      </a:r>
                      <a:endParaRPr lang="ar-SA" sz="2400" b="1" kern="1200" baseline="0" dirty="0" smtClean="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tcPr>
                </a:tc>
                <a:tc gridSpan="6">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r>
                        <a:rPr lang="ar-SA" sz="2400" kern="1200" baseline="0" dirty="0" smtClean="0"/>
                        <a:t>50 درجة</a:t>
                      </a:r>
                      <a:endParaRPr lang="ar-SA" sz="2400" b="1" kern="1200" baseline="0" dirty="0" smtClean="0">
                        <a:solidFill>
                          <a:schemeClr val="bg1"/>
                        </a:solidFill>
                        <a:latin typeface="+mn-lt"/>
                        <a:ea typeface="+mn-ea"/>
                        <a:cs typeface="+mn-cs"/>
                      </a:endParaRPr>
                    </a:p>
                  </a:txBody>
                  <a:tcPr>
                    <a:lnR w="12700" cap="flat" cmpd="sng" algn="ctr">
                      <a:solidFill>
                        <a:schemeClr val="tx1"/>
                      </a:solidFill>
                      <a:prstDash val="solid"/>
                      <a:round/>
                      <a:headEnd type="none" w="med" len="med"/>
                      <a:tailEnd type="none" w="med" len="med"/>
                    </a:lnR>
                  </a:tcPr>
                </a:tc>
                <a:tc hMerge="1">
                  <a:txBody>
                    <a:bodyPr/>
                    <a:lstStyle/>
                    <a:p>
                      <a:pPr rtl="1"/>
                      <a:endParaRPr lang="ar-SA" sz="2400" dirty="0">
                        <a:solidFill>
                          <a:schemeClr val="tx1"/>
                        </a:solidFill>
                      </a:endParaRPr>
                    </a:p>
                  </a:txBody>
                  <a:tcPr>
                    <a:lnT w="9525" cap="flat" cmpd="sng" algn="ctr">
                      <a:noFill/>
                      <a:prstDash val="solid"/>
                    </a:lnT>
                    <a:lnB w="9525" cap="flat" cmpd="sng" algn="ctr">
                      <a:noFill/>
                      <a:prstDash val="solid"/>
                    </a:lnB>
                    <a:solidFill>
                      <a:srgbClr val="CDE7A3"/>
                    </a:solidFill>
                  </a:tcPr>
                </a:tc>
                <a:tc hMerge="1">
                  <a:txBody>
                    <a:bodyPr/>
                    <a:lstStyle/>
                    <a:p>
                      <a:pPr rtl="1"/>
                      <a:endParaRPr lang="ar-SA" sz="2400" dirty="0">
                        <a:solidFill>
                          <a:schemeClr val="tx1"/>
                        </a:solidFill>
                      </a:endParaRPr>
                    </a:p>
                  </a:txBody>
                  <a:tcPr>
                    <a:lnT w="9525" cap="flat" cmpd="sng" algn="ctr">
                      <a:noFill/>
                      <a:prstDash val="solid"/>
                    </a:lnT>
                    <a:lnB w="9525" cap="flat" cmpd="sng" algn="ctr">
                      <a:noFill/>
                      <a:prstDash val="solid"/>
                    </a:lnB>
                    <a:solidFill>
                      <a:srgbClr val="CDE7A3"/>
                    </a:solidFill>
                  </a:tcPr>
                </a:tc>
                <a:tc hMerge="1">
                  <a:txBody>
                    <a:bodyPr/>
                    <a:lstStyle/>
                    <a:p>
                      <a:pPr rtl="1"/>
                      <a:endParaRPr lang="ar-SA" sz="2400" dirty="0">
                        <a:solidFill>
                          <a:schemeClr val="tx1"/>
                        </a:solidFill>
                      </a:endParaRPr>
                    </a:p>
                  </a:txBody>
                  <a:tcPr>
                    <a:lnT w="9525" cap="flat" cmpd="sng" algn="ctr">
                      <a:noFill/>
                      <a:prstDash val="solid"/>
                    </a:lnT>
                    <a:lnB w="9525" cap="flat" cmpd="sng" algn="ctr">
                      <a:noFill/>
                      <a:prstDash val="solid"/>
                    </a:lnB>
                    <a:solidFill>
                      <a:srgbClr val="CDE7A3"/>
                    </a:solidFill>
                  </a:tcPr>
                </a:tc>
                <a:tc hMerge="1">
                  <a:txBody>
                    <a:bodyPr/>
                    <a:lstStyle/>
                    <a:p>
                      <a:pPr rtl="1"/>
                      <a:endParaRPr lang="ar-SA" sz="2400" dirty="0">
                        <a:solidFill>
                          <a:schemeClr val="tx1"/>
                        </a:solidFill>
                      </a:endParaRPr>
                    </a:p>
                  </a:txBody>
                  <a:tcPr>
                    <a:lnT w="9525" cap="flat" cmpd="sng" algn="ctr">
                      <a:noFill/>
                      <a:prstDash val="solid"/>
                    </a:lnT>
                    <a:lnB w="9525" cap="flat" cmpd="sng" algn="ctr">
                      <a:noFill/>
                      <a:prstDash val="solid"/>
                    </a:lnB>
                    <a:solidFill>
                      <a:srgbClr val="CDE7A3"/>
                    </a:solidFill>
                  </a:tcPr>
                </a:tc>
                <a:tc hMerge="1">
                  <a:txBody>
                    <a:bodyPr/>
                    <a:lstStyle/>
                    <a:p>
                      <a:pPr rtl="1"/>
                      <a:endParaRPr lang="ar-SA" sz="2400" dirty="0">
                        <a:solidFill>
                          <a:schemeClr val="tx1"/>
                        </a:solidFill>
                      </a:endParaRPr>
                    </a:p>
                  </a:txBody>
                  <a:tcPr>
                    <a:solidFill>
                      <a:srgbClr val="CDE7A3"/>
                    </a:solidFill>
                  </a:tcPr>
                </a:tc>
              </a:tr>
              <a:tr h="481244">
                <a:tc gridSpan="7">
                  <a:txBody>
                    <a:bodyPr/>
                    <a:lstStyle>
                      <a:lvl1pPr marL="0" algn="r" defTabSz="914400" rtl="1" eaLnBrk="1" latinLnBrk="0" hangingPunct="1">
                        <a:defRPr sz="1800" kern="1200">
                          <a:solidFill>
                            <a:schemeClr val="tx1"/>
                          </a:solidFill>
                          <a:latin typeface="Arial"/>
                          <a:cs typeface="Arial"/>
                        </a:defRPr>
                      </a:lvl1pPr>
                      <a:lvl2pPr marL="457200" algn="r" defTabSz="914400" rtl="1" eaLnBrk="1" latinLnBrk="0" hangingPunct="1">
                        <a:defRPr sz="1800" kern="1200">
                          <a:solidFill>
                            <a:schemeClr val="tx1"/>
                          </a:solidFill>
                          <a:latin typeface="Arial"/>
                          <a:cs typeface="Arial"/>
                        </a:defRPr>
                      </a:lvl2pPr>
                      <a:lvl3pPr marL="914400" algn="r" defTabSz="914400" rtl="1" eaLnBrk="1" latinLnBrk="0" hangingPunct="1">
                        <a:defRPr sz="1800" kern="1200">
                          <a:solidFill>
                            <a:schemeClr val="tx1"/>
                          </a:solidFill>
                          <a:latin typeface="Arial"/>
                          <a:cs typeface="Arial"/>
                        </a:defRPr>
                      </a:lvl3pPr>
                      <a:lvl4pPr marL="1371600" algn="r" defTabSz="914400" rtl="1" eaLnBrk="1" latinLnBrk="0" hangingPunct="1">
                        <a:defRPr sz="1800" kern="1200">
                          <a:solidFill>
                            <a:schemeClr val="tx1"/>
                          </a:solidFill>
                          <a:latin typeface="Arial"/>
                          <a:cs typeface="Arial"/>
                        </a:defRPr>
                      </a:lvl4pPr>
                      <a:lvl5pPr marL="1828800" algn="r" defTabSz="914400" rtl="1" eaLnBrk="1" latinLnBrk="0" hangingPunct="1">
                        <a:defRPr sz="1800" kern="1200">
                          <a:solidFill>
                            <a:schemeClr val="tx1"/>
                          </a:solidFill>
                          <a:latin typeface="Arial"/>
                          <a:cs typeface="Arial"/>
                        </a:defRPr>
                      </a:lvl5pPr>
                      <a:lvl6pPr marL="2286000" algn="r" defTabSz="914400" rtl="1" eaLnBrk="1" latinLnBrk="0" hangingPunct="1">
                        <a:defRPr sz="1800" kern="1200">
                          <a:solidFill>
                            <a:schemeClr val="tx1"/>
                          </a:solidFill>
                          <a:latin typeface="Arial"/>
                          <a:cs typeface="Arial"/>
                        </a:defRPr>
                      </a:lvl6pPr>
                      <a:lvl7pPr marL="2743200" algn="r" defTabSz="914400" rtl="1" eaLnBrk="1" latinLnBrk="0" hangingPunct="1">
                        <a:defRPr sz="1800" kern="1200">
                          <a:solidFill>
                            <a:schemeClr val="tx1"/>
                          </a:solidFill>
                          <a:latin typeface="Arial"/>
                          <a:cs typeface="Arial"/>
                        </a:defRPr>
                      </a:lvl7pPr>
                      <a:lvl8pPr marL="3200400" algn="r" defTabSz="914400" rtl="1" eaLnBrk="1" latinLnBrk="0" hangingPunct="1">
                        <a:defRPr sz="1800" kern="1200">
                          <a:solidFill>
                            <a:schemeClr val="tx1"/>
                          </a:solidFill>
                          <a:latin typeface="Arial"/>
                          <a:cs typeface="Arial"/>
                        </a:defRPr>
                      </a:lvl8pPr>
                      <a:lvl9pPr marL="3657600" algn="r" defTabSz="914400" rtl="1" eaLnBrk="1" latinLnBrk="0" hangingPunct="1">
                        <a:defRPr sz="1800" kern="1200">
                          <a:solidFill>
                            <a:schemeClr val="tx1"/>
                          </a:solidFill>
                          <a:latin typeface="Arial"/>
                          <a:cs typeface="Arial"/>
                        </a:defRPr>
                      </a:lvl9pPr>
                    </a:lstStyle>
                    <a:p>
                      <a:pPr algn="ctr" rtl="1"/>
                      <a:endParaRPr lang="ar-SA" sz="2400"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pPr rtl="1"/>
                      <a:endParaRPr lang="ar-SA" sz="2400" dirty="0">
                        <a:solidFill>
                          <a:schemeClr val="tx1"/>
                        </a:solidFill>
                      </a:endParaRPr>
                    </a:p>
                  </a:txBody>
                  <a:tcPr>
                    <a:lnT w="9525" cap="flat" cmpd="sng" algn="ctr">
                      <a:noFill/>
                      <a:prstDash val="solid"/>
                    </a:lnT>
                    <a:lnB w="9525" cap="flat" cmpd="sng" algn="ctr">
                      <a:noFill/>
                      <a:prstDash val="solid"/>
                    </a:lnB>
                    <a:solidFill>
                      <a:srgbClr val="CDE7A3"/>
                    </a:soli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bl>
          </a:graphicData>
        </a:graphic>
      </p:graphicFrame>
      <p:sp>
        <p:nvSpPr>
          <p:cNvPr id="5" name="مستطيل 4"/>
          <p:cNvSpPr/>
          <p:nvPr/>
        </p:nvSpPr>
        <p:spPr>
          <a:xfrm>
            <a:off x="827584" y="346016"/>
            <a:ext cx="7272808" cy="1569660"/>
          </a:xfrm>
          <a:prstGeom prst="rect">
            <a:avLst/>
          </a:prstGeom>
        </p:spPr>
        <p:txBody>
          <a:bodyPr wrap="square">
            <a:spAutoFit/>
          </a:bodyPr>
          <a:lstStyle/>
          <a:p>
            <a:pPr algn="just"/>
            <a:r>
              <a:rPr lang="ar-SA" sz="2400" dirty="0" smtClean="0"/>
              <a:t>13. يقوّم</a:t>
            </a:r>
            <a:r>
              <a:rPr lang="ar-SA" sz="2400" baseline="0" dirty="0" smtClean="0"/>
              <a:t> الطالب في أعمال المستوى الدراسي للمادة الدراسية في فترتين وتحتسب الدرجة النهائية لأعمال المستوى الدراسي بحساب معدل الفترتين ، وتوزع درجة تقويم الطالب في أعمال المستوى الدراسي</a:t>
            </a:r>
            <a:r>
              <a:rPr lang="ar-SA" sz="2400" dirty="0" smtClean="0"/>
              <a:t> في كل فترة وفق التوزيع التالي *</a:t>
            </a:r>
            <a:r>
              <a:rPr lang="ar-SA" sz="2400" baseline="0" dirty="0" smtClean="0"/>
              <a:t>:</a:t>
            </a:r>
            <a:endParaRPr lang="ar-SA" sz="2400" dirty="0">
              <a:solidFill>
                <a:schemeClr val="tx1"/>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353" y="5093493"/>
            <a:ext cx="732155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84195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مخطط 2"/>
          <p:cNvGraphicFramePr/>
          <p:nvPr>
            <p:extLst>
              <p:ext uri="{D42A27DB-BD31-4B8C-83A1-F6EECF244321}">
                <p14:modId xmlns:p14="http://schemas.microsoft.com/office/powerpoint/2010/main" val="4260516773"/>
              </p:ext>
            </p:extLst>
          </p:nvPr>
        </p:nvGraphicFramePr>
        <p:xfrm>
          <a:off x="395536" y="180723"/>
          <a:ext cx="8424936" cy="6264696"/>
        </p:xfrm>
        <a:graphic>
          <a:graphicData uri="http://schemas.openxmlformats.org/drawingml/2006/chart">
            <c:chart xmlns:c="http://schemas.openxmlformats.org/drawingml/2006/chart" xmlns:r="http://schemas.openxmlformats.org/officeDocument/2006/relationships" r:id="rId2"/>
          </a:graphicData>
        </a:graphic>
      </p:graphicFrame>
      <p:sp>
        <p:nvSpPr>
          <p:cNvPr id="4" name="مربع نص 3"/>
          <p:cNvSpPr txBox="1"/>
          <p:nvPr/>
        </p:nvSpPr>
        <p:spPr>
          <a:xfrm>
            <a:off x="3029352" y="2673228"/>
            <a:ext cx="2016224" cy="461665"/>
          </a:xfrm>
          <a:prstGeom prst="rect">
            <a:avLst/>
          </a:prstGeom>
          <a:noFill/>
        </p:spPr>
        <p:txBody>
          <a:bodyPr wrap="square" rtlCol="1">
            <a:spAutoFit/>
          </a:bodyPr>
          <a:lstStyle/>
          <a:p>
            <a:r>
              <a:rPr lang="ar-SA" sz="2400" b="1" dirty="0" smtClean="0"/>
              <a:t>30 درجة</a:t>
            </a:r>
            <a:endParaRPr lang="ar-SA" sz="2400" b="1" dirty="0"/>
          </a:p>
        </p:txBody>
      </p:sp>
      <p:sp>
        <p:nvSpPr>
          <p:cNvPr id="5" name="مربع نص 4"/>
          <p:cNvSpPr txBox="1"/>
          <p:nvPr/>
        </p:nvSpPr>
        <p:spPr>
          <a:xfrm>
            <a:off x="3048784" y="3815672"/>
            <a:ext cx="2016224" cy="461665"/>
          </a:xfrm>
          <a:prstGeom prst="rect">
            <a:avLst/>
          </a:prstGeom>
          <a:noFill/>
        </p:spPr>
        <p:txBody>
          <a:bodyPr wrap="square" rtlCol="1">
            <a:spAutoFit/>
          </a:bodyPr>
          <a:lstStyle/>
          <a:p>
            <a:r>
              <a:rPr lang="ar-SA" sz="2400" b="1" dirty="0" smtClean="0"/>
              <a:t>20 درجة</a:t>
            </a:r>
            <a:endParaRPr lang="ar-SA" sz="2400" b="1" dirty="0"/>
          </a:p>
        </p:txBody>
      </p:sp>
      <p:sp>
        <p:nvSpPr>
          <p:cNvPr id="7" name="مربع نص 6"/>
          <p:cNvSpPr txBox="1"/>
          <p:nvPr/>
        </p:nvSpPr>
        <p:spPr>
          <a:xfrm>
            <a:off x="431384" y="3140565"/>
            <a:ext cx="2016224" cy="461665"/>
          </a:xfrm>
          <a:prstGeom prst="rect">
            <a:avLst/>
          </a:prstGeom>
          <a:noFill/>
        </p:spPr>
        <p:txBody>
          <a:bodyPr wrap="square" rtlCol="1">
            <a:spAutoFit/>
          </a:bodyPr>
          <a:lstStyle/>
          <a:p>
            <a:r>
              <a:rPr lang="ar-SA" sz="2400" b="1" dirty="0" smtClean="0"/>
              <a:t>50 درجة</a:t>
            </a:r>
            <a:endParaRPr lang="ar-SA" sz="2400" b="1" dirty="0"/>
          </a:p>
        </p:txBody>
      </p:sp>
    </p:spTree>
    <p:extLst>
      <p:ext uri="{BB962C8B-B14F-4D97-AF65-F5344CB8AC3E}">
        <p14:creationId xmlns:p14="http://schemas.microsoft.com/office/powerpoint/2010/main" val="4293895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274</TotalTime>
  <Words>1109</Words>
  <Application>Microsoft Office PowerPoint</Application>
  <PresentationFormat>عرض على الشاشة (3:4)‏</PresentationFormat>
  <Paragraphs>180</Paragraphs>
  <Slides>15</Slides>
  <Notes>0</Notes>
  <HiddenSlides>0</HiddenSlides>
  <MMClips>0</MMClips>
  <ScaleCrop>false</ScaleCrop>
  <HeadingPairs>
    <vt:vector size="4" baseType="variant">
      <vt:variant>
        <vt:lpstr>نسق</vt:lpstr>
      </vt:variant>
      <vt:variant>
        <vt:i4>1</vt:i4>
      </vt:variant>
      <vt:variant>
        <vt:lpstr>عناوين الشرائح</vt:lpstr>
      </vt:variant>
      <vt:variant>
        <vt:i4>15</vt:i4>
      </vt:variant>
    </vt:vector>
  </HeadingPairs>
  <TitlesOfParts>
    <vt:vector size="16" baseType="lpstr">
      <vt:lpstr>نسق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dell</dc:creator>
  <cp:lastModifiedBy>user</cp:lastModifiedBy>
  <cp:revision>38</cp:revision>
  <dcterms:created xsi:type="dcterms:W3CDTF">2014-08-21T05:15:03Z</dcterms:created>
  <dcterms:modified xsi:type="dcterms:W3CDTF">2015-04-13T07:10:47Z</dcterms:modified>
</cp:coreProperties>
</file>