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3"/>
  </p:notesMasterIdLst>
  <p:sldIdLst>
    <p:sldId id="1249" r:id="rId2"/>
    <p:sldId id="1228" r:id="rId3"/>
    <p:sldId id="1229" r:id="rId4"/>
    <p:sldId id="1231" r:id="rId5"/>
    <p:sldId id="1230" r:id="rId6"/>
    <p:sldId id="1232" r:id="rId7"/>
    <p:sldId id="1234" r:id="rId8"/>
    <p:sldId id="1235" r:id="rId9"/>
    <p:sldId id="1236" r:id="rId10"/>
    <p:sldId id="1237" r:id="rId11"/>
    <p:sldId id="1238" r:id="rId12"/>
    <p:sldId id="1239" r:id="rId13"/>
    <p:sldId id="1240" r:id="rId14"/>
    <p:sldId id="1241" r:id="rId15"/>
    <p:sldId id="1242" r:id="rId16"/>
    <p:sldId id="1243" r:id="rId17"/>
    <p:sldId id="1244" r:id="rId18"/>
    <p:sldId id="1245" r:id="rId19"/>
    <p:sldId id="1246" r:id="rId20"/>
    <p:sldId id="1248" r:id="rId21"/>
    <p:sldId id="1247" r:id="rId2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3119"/>
    <a:srgbClr val="8D7A50"/>
    <a:srgbClr val="476EE2"/>
    <a:srgbClr val="29BC9A"/>
    <a:srgbClr val="848484"/>
    <a:srgbClr val="BFBFBF"/>
    <a:srgbClr val="FF7F67"/>
    <a:srgbClr val="FFAB9C"/>
    <a:srgbClr val="D9D8CB"/>
    <a:srgbClr val="7AA2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73" autoAdjust="0"/>
    <p:restoredTop sz="94630" autoAdjust="0"/>
  </p:normalViewPr>
  <p:slideViewPr>
    <p:cSldViewPr snapToGrid="0">
      <p:cViewPr varScale="1">
        <p:scale>
          <a:sx n="76" d="100"/>
          <a:sy n="76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9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9FBF6-80F2-4599-9BFE-BEBE87EDABCD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C4B590A-974F-40E0-9006-79FD0840E4D3}">
      <dgm:prSet phldrT="[نص]"/>
      <dgm:spPr/>
      <dgm:t>
        <a:bodyPr/>
        <a:lstStyle/>
        <a:p>
          <a:r>
            <a:rPr lang="ar-SA" b="1" dirty="0" smtClean="0"/>
            <a:t>الأهداف</a:t>
          </a:r>
          <a:endParaRPr lang="en-US" b="1" dirty="0"/>
        </a:p>
      </dgm:t>
    </dgm:pt>
    <dgm:pt modelId="{F837E5B0-D8CF-460B-A159-48451C10667D}" type="parTrans" cxnId="{14BD1D38-5152-4416-9981-83DCE157407C}">
      <dgm:prSet/>
      <dgm:spPr/>
      <dgm:t>
        <a:bodyPr/>
        <a:lstStyle/>
        <a:p>
          <a:endParaRPr lang="en-US"/>
        </a:p>
      </dgm:t>
    </dgm:pt>
    <dgm:pt modelId="{3C8D3344-76AD-43FA-8A9E-251CFDE710D1}" type="sibTrans" cxnId="{14BD1D38-5152-4416-9981-83DCE157407C}">
      <dgm:prSet/>
      <dgm:spPr/>
      <dgm:t>
        <a:bodyPr/>
        <a:lstStyle/>
        <a:p>
          <a:r>
            <a:rPr lang="ar-SA" dirty="0" smtClean="0"/>
            <a:t>دور المتعلم</a:t>
          </a:r>
          <a:endParaRPr lang="en-US" dirty="0"/>
        </a:p>
      </dgm:t>
    </dgm:pt>
    <dgm:pt modelId="{0CD1DEDC-A2F2-4248-81A9-5555C8928689}">
      <dgm:prSet phldrT="[نص]" phldr="1"/>
      <dgm:spPr/>
      <dgm:t>
        <a:bodyPr/>
        <a:lstStyle/>
        <a:p>
          <a:endParaRPr lang="en-US"/>
        </a:p>
      </dgm:t>
    </dgm:pt>
    <dgm:pt modelId="{C4815A17-3826-4405-BB11-72754A9FA74E}" type="parTrans" cxnId="{2C32F5C8-4EA5-4B5E-A965-584A04294552}">
      <dgm:prSet/>
      <dgm:spPr/>
      <dgm:t>
        <a:bodyPr/>
        <a:lstStyle/>
        <a:p>
          <a:endParaRPr lang="en-US"/>
        </a:p>
      </dgm:t>
    </dgm:pt>
    <dgm:pt modelId="{9A0D7569-6D2D-42C3-8BA3-CC5AE261F4C9}" type="sibTrans" cxnId="{2C32F5C8-4EA5-4B5E-A965-584A04294552}">
      <dgm:prSet/>
      <dgm:spPr/>
      <dgm:t>
        <a:bodyPr/>
        <a:lstStyle/>
        <a:p>
          <a:endParaRPr lang="en-US"/>
        </a:p>
      </dgm:t>
    </dgm:pt>
    <dgm:pt modelId="{D2079DD9-6B01-40E8-B80B-A00B8FB00A92}">
      <dgm:prSet phldrT="[نص]" custT="1"/>
      <dgm:spPr/>
      <dgm:t>
        <a:bodyPr/>
        <a:lstStyle/>
        <a:p>
          <a:r>
            <a:rPr lang="ar-SA" sz="2400" b="1" dirty="0" smtClean="0"/>
            <a:t>عدد الأسئلة</a:t>
          </a:r>
          <a:endParaRPr lang="en-US" sz="2400" b="1" dirty="0"/>
        </a:p>
      </dgm:t>
    </dgm:pt>
    <dgm:pt modelId="{85312B2E-B006-45F2-A538-BE06CF28A84D}" type="parTrans" cxnId="{4AC714FD-3588-4419-9EB6-7C54F6FF24A2}">
      <dgm:prSet/>
      <dgm:spPr/>
      <dgm:t>
        <a:bodyPr/>
        <a:lstStyle/>
        <a:p>
          <a:endParaRPr lang="en-US"/>
        </a:p>
      </dgm:t>
    </dgm:pt>
    <dgm:pt modelId="{87715472-B0D6-4482-80EF-04AC3ECF97E9}" type="sibTrans" cxnId="{4AC714FD-3588-4419-9EB6-7C54F6FF24A2}">
      <dgm:prSet/>
      <dgm:spPr/>
      <dgm:t>
        <a:bodyPr/>
        <a:lstStyle/>
        <a:p>
          <a:r>
            <a:rPr lang="ar-SA" dirty="0" smtClean="0"/>
            <a:t>دور المعلم</a:t>
          </a:r>
          <a:endParaRPr lang="en-US" dirty="0"/>
        </a:p>
      </dgm:t>
    </dgm:pt>
    <dgm:pt modelId="{BB25AC9B-1B6D-438E-95B1-23B20F1190C0}">
      <dgm:prSet phldrT="[نص]" phldr="1"/>
      <dgm:spPr/>
      <dgm:t>
        <a:bodyPr/>
        <a:lstStyle/>
        <a:p>
          <a:endParaRPr lang="en-US"/>
        </a:p>
      </dgm:t>
    </dgm:pt>
    <dgm:pt modelId="{09DD146E-E203-4022-8EBF-03EF1CE101B0}" type="parTrans" cxnId="{CAC6EA5F-3294-4B8A-8FDB-AE3D77CD4B41}">
      <dgm:prSet/>
      <dgm:spPr/>
      <dgm:t>
        <a:bodyPr/>
        <a:lstStyle/>
        <a:p>
          <a:endParaRPr lang="en-US"/>
        </a:p>
      </dgm:t>
    </dgm:pt>
    <dgm:pt modelId="{4E3993C7-18CB-4A29-9DC4-6DDBED9912C0}" type="sibTrans" cxnId="{CAC6EA5F-3294-4B8A-8FDB-AE3D77CD4B41}">
      <dgm:prSet/>
      <dgm:spPr/>
      <dgm:t>
        <a:bodyPr/>
        <a:lstStyle/>
        <a:p>
          <a:endParaRPr lang="en-US"/>
        </a:p>
      </dgm:t>
    </dgm:pt>
    <dgm:pt modelId="{C8EC4010-48ED-450F-9E84-1BEE14C63E99}">
      <dgm:prSet phldrT="[نص]"/>
      <dgm:spPr/>
      <dgm:t>
        <a:bodyPr/>
        <a:lstStyle/>
        <a:p>
          <a:r>
            <a:rPr lang="ar-SA" dirty="0" smtClean="0"/>
            <a:t>عدد المفاهيم</a:t>
          </a:r>
          <a:endParaRPr lang="en-US" dirty="0"/>
        </a:p>
      </dgm:t>
    </dgm:pt>
    <dgm:pt modelId="{AC65A625-D795-4FB4-A3B2-3DAC6E6E502C}" type="parTrans" cxnId="{2EFF429B-EA10-43EE-ABAB-0BD4B6D55ED0}">
      <dgm:prSet/>
      <dgm:spPr/>
      <dgm:t>
        <a:bodyPr/>
        <a:lstStyle/>
        <a:p>
          <a:endParaRPr lang="en-US"/>
        </a:p>
      </dgm:t>
    </dgm:pt>
    <dgm:pt modelId="{C664F5C4-909C-487C-8D30-3E1691D107CF}" type="sibTrans" cxnId="{2EFF429B-EA10-43EE-ABAB-0BD4B6D55ED0}">
      <dgm:prSet/>
      <dgm:spPr/>
      <dgm:t>
        <a:bodyPr/>
        <a:lstStyle/>
        <a:p>
          <a:r>
            <a:rPr lang="ar-SA" dirty="0" smtClean="0"/>
            <a:t>مهارات التفكير العليا</a:t>
          </a:r>
          <a:endParaRPr lang="en-US" dirty="0"/>
        </a:p>
      </dgm:t>
    </dgm:pt>
    <dgm:pt modelId="{6916F0ED-C661-4DEF-99FF-81813B9BAFCC}">
      <dgm:prSet phldrT="[نص]" phldr="1"/>
      <dgm:spPr/>
      <dgm:t>
        <a:bodyPr/>
        <a:lstStyle/>
        <a:p>
          <a:endParaRPr lang="en-US"/>
        </a:p>
      </dgm:t>
    </dgm:pt>
    <dgm:pt modelId="{D26CA6A7-BCF9-460D-AE54-FBB6312533B1}" type="parTrans" cxnId="{846E72D0-AC83-4C8A-8D4D-90FB58375512}">
      <dgm:prSet/>
      <dgm:spPr/>
      <dgm:t>
        <a:bodyPr/>
        <a:lstStyle/>
        <a:p>
          <a:endParaRPr lang="en-US"/>
        </a:p>
      </dgm:t>
    </dgm:pt>
    <dgm:pt modelId="{465E486B-3FCB-4C32-AFDB-24C27CABAF37}" type="sibTrans" cxnId="{846E72D0-AC83-4C8A-8D4D-90FB58375512}">
      <dgm:prSet/>
      <dgm:spPr/>
      <dgm:t>
        <a:bodyPr/>
        <a:lstStyle/>
        <a:p>
          <a:endParaRPr lang="en-US"/>
        </a:p>
      </dgm:t>
    </dgm:pt>
    <dgm:pt modelId="{A65E364D-F778-4859-AA40-102ED7950542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D44544E8-94AD-4476-9F50-10A49E8B593F}" type="parTrans" cxnId="{3B170CEC-F98A-4653-A8D9-F18E945D21CE}">
      <dgm:prSet/>
      <dgm:spPr/>
      <dgm:t>
        <a:bodyPr/>
        <a:lstStyle/>
        <a:p>
          <a:endParaRPr lang="en-US"/>
        </a:p>
      </dgm:t>
    </dgm:pt>
    <dgm:pt modelId="{E0FF0D26-3C71-4A63-9485-6E74C57246C4}" type="sibTrans" cxnId="{3B170CEC-F98A-4653-A8D9-F18E945D21CE}">
      <dgm:prSet/>
      <dgm:spPr/>
      <dgm:t>
        <a:bodyPr/>
        <a:lstStyle/>
        <a:p>
          <a:r>
            <a:rPr lang="ar-SA" dirty="0" smtClean="0"/>
            <a:t>التمايز</a:t>
          </a:r>
          <a:endParaRPr lang="en-US" dirty="0"/>
        </a:p>
      </dgm:t>
    </dgm:pt>
    <dgm:pt modelId="{1B6A9CAC-AA1D-456B-AB7D-52D296A4ED3C}" type="pres">
      <dgm:prSet presAssocID="{75C9FBF6-80F2-4599-9BFE-BEBE87EDABC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7D510FE-4625-4C0C-9737-80D98D48752A}" type="pres">
      <dgm:prSet presAssocID="{7C4B590A-974F-40E0-9006-79FD0840E4D3}" presName="composite" presStyleCnt="0"/>
      <dgm:spPr/>
    </dgm:pt>
    <dgm:pt modelId="{6AC8B75D-2E7D-4134-9DD2-FAF1E7E75C30}" type="pres">
      <dgm:prSet presAssocID="{7C4B590A-974F-40E0-9006-79FD0840E4D3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48ED48-8093-4EF5-A1CD-A4BE19CA950C}" type="pres">
      <dgm:prSet presAssocID="{7C4B590A-974F-40E0-9006-79FD0840E4D3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D03536-073B-42D6-9239-D9405A0C10A1}" type="pres">
      <dgm:prSet presAssocID="{7C4B590A-974F-40E0-9006-79FD0840E4D3}" presName="BalanceSpacing" presStyleCnt="0"/>
      <dgm:spPr/>
    </dgm:pt>
    <dgm:pt modelId="{C7498051-37A4-4376-B064-08C6587D24A7}" type="pres">
      <dgm:prSet presAssocID="{7C4B590A-974F-40E0-9006-79FD0840E4D3}" presName="BalanceSpacing1" presStyleCnt="0"/>
      <dgm:spPr/>
    </dgm:pt>
    <dgm:pt modelId="{14F2FEF6-AF1B-4B5B-8053-FAAB4F75A8AE}" type="pres">
      <dgm:prSet presAssocID="{3C8D3344-76AD-43FA-8A9E-251CFDE710D1}" presName="Accent1Text" presStyleLbl="node1" presStyleIdx="1" presStyleCnt="8"/>
      <dgm:spPr/>
      <dgm:t>
        <a:bodyPr/>
        <a:lstStyle/>
        <a:p>
          <a:endParaRPr lang="en-US"/>
        </a:p>
      </dgm:t>
    </dgm:pt>
    <dgm:pt modelId="{A5B87B01-893D-46FD-B73A-6D8696B148B9}" type="pres">
      <dgm:prSet presAssocID="{3C8D3344-76AD-43FA-8A9E-251CFDE710D1}" presName="spaceBetweenRectangles" presStyleCnt="0"/>
      <dgm:spPr/>
    </dgm:pt>
    <dgm:pt modelId="{BF6B17B6-CBE4-4672-9ABC-644BDA8014AF}" type="pres">
      <dgm:prSet presAssocID="{D2079DD9-6B01-40E8-B80B-A00B8FB00A92}" presName="composite" presStyleCnt="0"/>
      <dgm:spPr/>
    </dgm:pt>
    <dgm:pt modelId="{6511F120-514D-45FE-9590-9AC354195099}" type="pres">
      <dgm:prSet presAssocID="{D2079DD9-6B01-40E8-B80B-A00B8FB00A92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76B63-CFAB-44CF-AF13-445DA8C924F4}" type="pres">
      <dgm:prSet presAssocID="{D2079DD9-6B01-40E8-B80B-A00B8FB00A92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C318CA-E31C-4620-8D53-C2F1CC1E5A0D}" type="pres">
      <dgm:prSet presAssocID="{D2079DD9-6B01-40E8-B80B-A00B8FB00A92}" presName="BalanceSpacing" presStyleCnt="0"/>
      <dgm:spPr/>
    </dgm:pt>
    <dgm:pt modelId="{965DED0F-0994-4066-AC11-B44BF9D0A382}" type="pres">
      <dgm:prSet presAssocID="{D2079DD9-6B01-40E8-B80B-A00B8FB00A92}" presName="BalanceSpacing1" presStyleCnt="0"/>
      <dgm:spPr/>
    </dgm:pt>
    <dgm:pt modelId="{31539E54-7F23-409B-882B-D0B8D096D37A}" type="pres">
      <dgm:prSet presAssocID="{87715472-B0D6-4482-80EF-04AC3ECF97E9}" presName="Accent1Text" presStyleLbl="node1" presStyleIdx="3" presStyleCnt="8"/>
      <dgm:spPr/>
      <dgm:t>
        <a:bodyPr/>
        <a:lstStyle/>
        <a:p>
          <a:endParaRPr lang="en-US"/>
        </a:p>
      </dgm:t>
    </dgm:pt>
    <dgm:pt modelId="{0A4FA8B5-47C8-461F-928C-F8A1DB81BAC2}" type="pres">
      <dgm:prSet presAssocID="{87715472-B0D6-4482-80EF-04AC3ECF97E9}" presName="spaceBetweenRectangles" presStyleCnt="0"/>
      <dgm:spPr/>
    </dgm:pt>
    <dgm:pt modelId="{8AFBB091-226C-4BC2-9B07-0706EB24981F}" type="pres">
      <dgm:prSet presAssocID="{C8EC4010-48ED-450F-9E84-1BEE14C63E99}" presName="composite" presStyleCnt="0"/>
      <dgm:spPr/>
    </dgm:pt>
    <dgm:pt modelId="{DC2CD161-07A8-4BAB-A5D6-A1613625BD03}" type="pres">
      <dgm:prSet presAssocID="{C8EC4010-48ED-450F-9E84-1BEE14C63E99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B5CCB8-ADBA-45B1-BEA7-752C5B4A2BDB}" type="pres">
      <dgm:prSet presAssocID="{C8EC4010-48ED-450F-9E84-1BEE14C63E99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3007C5-3CED-405D-9091-8084E9B1A456}" type="pres">
      <dgm:prSet presAssocID="{C8EC4010-48ED-450F-9E84-1BEE14C63E99}" presName="BalanceSpacing" presStyleCnt="0"/>
      <dgm:spPr/>
    </dgm:pt>
    <dgm:pt modelId="{9A958F4E-AA5C-47F7-9AB5-BCAA6C64D6BC}" type="pres">
      <dgm:prSet presAssocID="{C8EC4010-48ED-450F-9E84-1BEE14C63E99}" presName="BalanceSpacing1" presStyleCnt="0"/>
      <dgm:spPr/>
    </dgm:pt>
    <dgm:pt modelId="{D4B56A06-F06E-4B0F-9666-BC80CD3728AC}" type="pres">
      <dgm:prSet presAssocID="{C664F5C4-909C-487C-8D30-3E1691D107CF}" presName="Accent1Text" presStyleLbl="node1" presStyleIdx="5" presStyleCnt="8"/>
      <dgm:spPr/>
      <dgm:t>
        <a:bodyPr/>
        <a:lstStyle/>
        <a:p>
          <a:endParaRPr lang="en-US"/>
        </a:p>
      </dgm:t>
    </dgm:pt>
    <dgm:pt modelId="{F33CFCEB-9F16-4931-AD4A-4CB520FA02C3}" type="pres">
      <dgm:prSet presAssocID="{C664F5C4-909C-487C-8D30-3E1691D107CF}" presName="spaceBetweenRectangles" presStyleCnt="0"/>
      <dgm:spPr/>
    </dgm:pt>
    <dgm:pt modelId="{EFC8524F-0F73-4709-A24B-841196906A17}" type="pres">
      <dgm:prSet presAssocID="{A65E364D-F778-4859-AA40-102ED7950542}" presName="composite" presStyleCnt="0"/>
      <dgm:spPr/>
    </dgm:pt>
    <dgm:pt modelId="{23F3A6AB-F99D-49A9-A5D9-F1A9351DEFEA}" type="pres">
      <dgm:prSet presAssocID="{A65E364D-F778-4859-AA40-102ED7950542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45106-D52E-49DC-BE1A-B9EDD7817EB3}" type="pres">
      <dgm:prSet presAssocID="{A65E364D-F778-4859-AA40-102ED7950542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DD756697-BE2F-4A24-B1E8-27E58935A008}" type="pres">
      <dgm:prSet presAssocID="{A65E364D-F778-4859-AA40-102ED7950542}" presName="BalanceSpacing" presStyleCnt="0"/>
      <dgm:spPr/>
    </dgm:pt>
    <dgm:pt modelId="{C99C1815-1309-46B3-8442-062CB8990246}" type="pres">
      <dgm:prSet presAssocID="{A65E364D-F778-4859-AA40-102ED7950542}" presName="BalanceSpacing1" presStyleCnt="0"/>
      <dgm:spPr/>
    </dgm:pt>
    <dgm:pt modelId="{391EF3B4-29BE-4D1E-BBD0-C5C0D73F640B}" type="pres">
      <dgm:prSet presAssocID="{E0FF0D26-3C71-4A63-9485-6E74C57246C4}" presName="Accent1Text" presStyleLbl="node1" presStyleIdx="7" presStyleCnt="8" custLinFactX="-100000" custLinFactY="-73224" custLinFactNeighborX="-117037" custLinFactNeighborY="-100000"/>
      <dgm:spPr/>
      <dgm:t>
        <a:bodyPr/>
        <a:lstStyle/>
        <a:p>
          <a:endParaRPr lang="en-US"/>
        </a:p>
      </dgm:t>
    </dgm:pt>
  </dgm:ptLst>
  <dgm:cxnLst>
    <dgm:cxn modelId="{2C32F5C8-4EA5-4B5E-A965-584A04294552}" srcId="{7C4B590A-974F-40E0-9006-79FD0840E4D3}" destId="{0CD1DEDC-A2F2-4248-81A9-5555C8928689}" srcOrd="0" destOrd="0" parTransId="{C4815A17-3826-4405-BB11-72754A9FA74E}" sibTransId="{9A0D7569-6D2D-42C3-8BA3-CC5AE261F4C9}"/>
    <dgm:cxn modelId="{DEBD1D45-1422-41E5-961A-F3BC0D761607}" type="presOf" srcId="{6916F0ED-C661-4DEF-99FF-81813B9BAFCC}" destId="{83B5CCB8-ADBA-45B1-BEA7-752C5B4A2BDB}" srcOrd="0" destOrd="0" presId="urn:microsoft.com/office/officeart/2008/layout/AlternatingHexagons"/>
    <dgm:cxn modelId="{CD05BF87-446F-44BE-97FF-7C73EAA611AA}" type="presOf" srcId="{A65E364D-F778-4859-AA40-102ED7950542}" destId="{23F3A6AB-F99D-49A9-A5D9-F1A9351DEFEA}" srcOrd="0" destOrd="0" presId="urn:microsoft.com/office/officeart/2008/layout/AlternatingHexagons"/>
    <dgm:cxn modelId="{0BFC4951-DC0D-41FA-8A52-34B3D8ADFAD8}" type="presOf" srcId="{E0FF0D26-3C71-4A63-9485-6E74C57246C4}" destId="{391EF3B4-29BE-4D1E-BBD0-C5C0D73F640B}" srcOrd="0" destOrd="0" presId="urn:microsoft.com/office/officeart/2008/layout/AlternatingHexagons"/>
    <dgm:cxn modelId="{4AC714FD-3588-4419-9EB6-7C54F6FF24A2}" srcId="{75C9FBF6-80F2-4599-9BFE-BEBE87EDABCD}" destId="{D2079DD9-6B01-40E8-B80B-A00B8FB00A92}" srcOrd="1" destOrd="0" parTransId="{85312B2E-B006-45F2-A538-BE06CF28A84D}" sibTransId="{87715472-B0D6-4482-80EF-04AC3ECF97E9}"/>
    <dgm:cxn modelId="{C2547622-D8EB-4690-AD14-31F1831210C0}" type="presOf" srcId="{C664F5C4-909C-487C-8D30-3E1691D107CF}" destId="{D4B56A06-F06E-4B0F-9666-BC80CD3728AC}" srcOrd="0" destOrd="0" presId="urn:microsoft.com/office/officeart/2008/layout/AlternatingHexagons"/>
    <dgm:cxn modelId="{1BC5F197-1D5E-4BA1-AC74-7D9A70026AE0}" type="presOf" srcId="{0CD1DEDC-A2F2-4248-81A9-5555C8928689}" destId="{E948ED48-8093-4EF5-A1CD-A4BE19CA950C}" srcOrd="0" destOrd="0" presId="urn:microsoft.com/office/officeart/2008/layout/AlternatingHexagons"/>
    <dgm:cxn modelId="{846E72D0-AC83-4C8A-8D4D-90FB58375512}" srcId="{C8EC4010-48ED-450F-9E84-1BEE14C63E99}" destId="{6916F0ED-C661-4DEF-99FF-81813B9BAFCC}" srcOrd="0" destOrd="0" parTransId="{D26CA6A7-BCF9-460D-AE54-FBB6312533B1}" sibTransId="{465E486B-3FCB-4C32-AFDB-24C27CABAF37}"/>
    <dgm:cxn modelId="{91807A3C-918E-470C-B525-74FBD403ACC7}" type="presOf" srcId="{C8EC4010-48ED-450F-9E84-1BEE14C63E99}" destId="{DC2CD161-07A8-4BAB-A5D6-A1613625BD03}" srcOrd="0" destOrd="0" presId="urn:microsoft.com/office/officeart/2008/layout/AlternatingHexagons"/>
    <dgm:cxn modelId="{CAC6EA5F-3294-4B8A-8FDB-AE3D77CD4B41}" srcId="{D2079DD9-6B01-40E8-B80B-A00B8FB00A92}" destId="{BB25AC9B-1B6D-438E-95B1-23B20F1190C0}" srcOrd="0" destOrd="0" parTransId="{09DD146E-E203-4022-8EBF-03EF1CE101B0}" sibTransId="{4E3993C7-18CB-4A29-9DC4-6DDBED9912C0}"/>
    <dgm:cxn modelId="{3B170CEC-F98A-4653-A8D9-F18E945D21CE}" srcId="{75C9FBF6-80F2-4599-9BFE-BEBE87EDABCD}" destId="{A65E364D-F778-4859-AA40-102ED7950542}" srcOrd="3" destOrd="0" parTransId="{D44544E8-94AD-4476-9F50-10A49E8B593F}" sibTransId="{E0FF0D26-3C71-4A63-9485-6E74C57246C4}"/>
    <dgm:cxn modelId="{263776CC-0B45-4BFD-B05B-7EC15D3B9D5A}" type="presOf" srcId="{75C9FBF6-80F2-4599-9BFE-BEBE87EDABCD}" destId="{1B6A9CAC-AA1D-456B-AB7D-52D296A4ED3C}" srcOrd="0" destOrd="0" presId="urn:microsoft.com/office/officeart/2008/layout/AlternatingHexagons"/>
    <dgm:cxn modelId="{B7F8DDCF-F226-4155-AEE5-767A34DD71DF}" type="presOf" srcId="{BB25AC9B-1B6D-438E-95B1-23B20F1190C0}" destId="{E8176B63-CFAB-44CF-AF13-445DA8C924F4}" srcOrd="0" destOrd="0" presId="urn:microsoft.com/office/officeart/2008/layout/AlternatingHexagons"/>
    <dgm:cxn modelId="{3CE17102-8BD1-4E57-8CE3-DD6077371CFA}" type="presOf" srcId="{3C8D3344-76AD-43FA-8A9E-251CFDE710D1}" destId="{14F2FEF6-AF1B-4B5B-8053-FAAB4F75A8AE}" srcOrd="0" destOrd="0" presId="urn:microsoft.com/office/officeart/2008/layout/AlternatingHexagons"/>
    <dgm:cxn modelId="{4BC69AB1-DA6F-4FDB-A7AD-0180D68502B0}" type="presOf" srcId="{D2079DD9-6B01-40E8-B80B-A00B8FB00A92}" destId="{6511F120-514D-45FE-9590-9AC354195099}" srcOrd="0" destOrd="0" presId="urn:microsoft.com/office/officeart/2008/layout/AlternatingHexagons"/>
    <dgm:cxn modelId="{14BD1D38-5152-4416-9981-83DCE157407C}" srcId="{75C9FBF6-80F2-4599-9BFE-BEBE87EDABCD}" destId="{7C4B590A-974F-40E0-9006-79FD0840E4D3}" srcOrd="0" destOrd="0" parTransId="{F837E5B0-D8CF-460B-A159-48451C10667D}" sibTransId="{3C8D3344-76AD-43FA-8A9E-251CFDE710D1}"/>
    <dgm:cxn modelId="{311E0B42-AD36-48C6-8C9E-66E447608CAB}" type="presOf" srcId="{7C4B590A-974F-40E0-9006-79FD0840E4D3}" destId="{6AC8B75D-2E7D-4134-9DD2-FAF1E7E75C30}" srcOrd="0" destOrd="0" presId="urn:microsoft.com/office/officeart/2008/layout/AlternatingHexagons"/>
    <dgm:cxn modelId="{E90F5426-E18B-4635-B2D6-D00F13A00626}" type="presOf" srcId="{87715472-B0D6-4482-80EF-04AC3ECF97E9}" destId="{31539E54-7F23-409B-882B-D0B8D096D37A}" srcOrd="0" destOrd="0" presId="urn:microsoft.com/office/officeart/2008/layout/AlternatingHexagons"/>
    <dgm:cxn modelId="{2EFF429B-EA10-43EE-ABAB-0BD4B6D55ED0}" srcId="{75C9FBF6-80F2-4599-9BFE-BEBE87EDABCD}" destId="{C8EC4010-48ED-450F-9E84-1BEE14C63E99}" srcOrd="2" destOrd="0" parTransId="{AC65A625-D795-4FB4-A3B2-3DAC6E6E502C}" sibTransId="{C664F5C4-909C-487C-8D30-3E1691D107CF}"/>
    <dgm:cxn modelId="{421697E4-B762-487A-B0F1-0AAF55B05A23}" type="presParOf" srcId="{1B6A9CAC-AA1D-456B-AB7D-52D296A4ED3C}" destId="{F7D510FE-4625-4C0C-9737-80D98D48752A}" srcOrd="0" destOrd="0" presId="urn:microsoft.com/office/officeart/2008/layout/AlternatingHexagons"/>
    <dgm:cxn modelId="{3CF4E712-D060-4F08-B428-B00C9D984249}" type="presParOf" srcId="{F7D510FE-4625-4C0C-9737-80D98D48752A}" destId="{6AC8B75D-2E7D-4134-9DD2-FAF1E7E75C30}" srcOrd="0" destOrd="0" presId="urn:microsoft.com/office/officeart/2008/layout/AlternatingHexagons"/>
    <dgm:cxn modelId="{AED20FFC-A8A0-4B54-98D5-A47AB923A220}" type="presParOf" srcId="{F7D510FE-4625-4C0C-9737-80D98D48752A}" destId="{E948ED48-8093-4EF5-A1CD-A4BE19CA950C}" srcOrd="1" destOrd="0" presId="urn:microsoft.com/office/officeart/2008/layout/AlternatingHexagons"/>
    <dgm:cxn modelId="{78712796-5B32-4ABA-AB76-625C33CF7312}" type="presParOf" srcId="{F7D510FE-4625-4C0C-9737-80D98D48752A}" destId="{E3D03536-073B-42D6-9239-D9405A0C10A1}" srcOrd="2" destOrd="0" presId="urn:microsoft.com/office/officeart/2008/layout/AlternatingHexagons"/>
    <dgm:cxn modelId="{B7DBA66B-9464-4316-83F0-B903E63EADAB}" type="presParOf" srcId="{F7D510FE-4625-4C0C-9737-80D98D48752A}" destId="{C7498051-37A4-4376-B064-08C6587D24A7}" srcOrd="3" destOrd="0" presId="urn:microsoft.com/office/officeart/2008/layout/AlternatingHexagons"/>
    <dgm:cxn modelId="{F8187BD9-034A-43A3-822D-C17747556EA5}" type="presParOf" srcId="{F7D510FE-4625-4C0C-9737-80D98D48752A}" destId="{14F2FEF6-AF1B-4B5B-8053-FAAB4F75A8AE}" srcOrd="4" destOrd="0" presId="urn:microsoft.com/office/officeart/2008/layout/AlternatingHexagons"/>
    <dgm:cxn modelId="{EE94B6C4-BB7C-4593-A8C8-7970D54E8DFD}" type="presParOf" srcId="{1B6A9CAC-AA1D-456B-AB7D-52D296A4ED3C}" destId="{A5B87B01-893D-46FD-B73A-6D8696B148B9}" srcOrd="1" destOrd="0" presId="urn:microsoft.com/office/officeart/2008/layout/AlternatingHexagons"/>
    <dgm:cxn modelId="{B7BAE729-1E70-4886-87E3-7953D6B6506C}" type="presParOf" srcId="{1B6A9CAC-AA1D-456B-AB7D-52D296A4ED3C}" destId="{BF6B17B6-CBE4-4672-9ABC-644BDA8014AF}" srcOrd="2" destOrd="0" presId="urn:microsoft.com/office/officeart/2008/layout/AlternatingHexagons"/>
    <dgm:cxn modelId="{A3F50061-C5BB-4C0C-91D4-2848C4CBE4E8}" type="presParOf" srcId="{BF6B17B6-CBE4-4672-9ABC-644BDA8014AF}" destId="{6511F120-514D-45FE-9590-9AC354195099}" srcOrd="0" destOrd="0" presId="urn:microsoft.com/office/officeart/2008/layout/AlternatingHexagons"/>
    <dgm:cxn modelId="{94A0EED9-9E5A-49EA-A0ED-8B6739B95618}" type="presParOf" srcId="{BF6B17B6-CBE4-4672-9ABC-644BDA8014AF}" destId="{E8176B63-CFAB-44CF-AF13-445DA8C924F4}" srcOrd="1" destOrd="0" presId="urn:microsoft.com/office/officeart/2008/layout/AlternatingHexagons"/>
    <dgm:cxn modelId="{5337A96C-4965-4E38-8305-A3D523E5D0EF}" type="presParOf" srcId="{BF6B17B6-CBE4-4672-9ABC-644BDA8014AF}" destId="{C0C318CA-E31C-4620-8D53-C2F1CC1E5A0D}" srcOrd="2" destOrd="0" presId="urn:microsoft.com/office/officeart/2008/layout/AlternatingHexagons"/>
    <dgm:cxn modelId="{DBB9DA01-EEEC-4AA9-823C-60F2B0A22198}" type="presParOf" srcId="{BF6B17B6-CBE4-4672-9ABC-644BDA8014AF}" destId="{965DED0F-0994-4066-AC11-B44BF9D0A382}" srcOrd="3" destOrd="0" presId="urn:microsoft.com/office/officeart/2008/layout/AlternatingHexagons"/>
    <dgm:cxn modelId="{5EBDDFC2-22D0-49C9-AF91-3A539B1B8789}" type="presParOf" srcId="{BF6B17B6-CBE4-4672-9ABC-644BDA8014AF}" destId="{31539E54-7F23-409B-882B-D0B8D096D37A}" srcOrd="4" destOrd="0" presId="urn:microsoft.com/office/officeart/2008/layout/AlternatingHexagons"/>
    <dgm:cxn modelId="{8FCA39B8-4D23-4DD2-8F66-7AAAF6D9164F}" type="presParOf" srcId="{1B6A9CAC-AA1D-456B-AB7D-52D296A4ED3C}" destId="{0A4FA8B5-47C8-461F-928C-F8A1DB81BAC2}" srcOrd="3" destOrd="0" presId="urn:microsoft.com/office/officeart/2008/layout/AlternatingHexagons"/>
    <dgm:cxn modelId="{3880C5F3-4D9C-4484-B7E7-FD5D1161AA05}" type="presParOf" srcId="{1B6A9CAC-AA1D-456B-AB7D-52D296A4ED3C}" destId="{8AFBB091-226C-4BC2-9B07-0706EB24981F}" srcOrd="4" destOrd="0" presId="urn:microsoft.com/office/officeart/2008/layout/AlternatingHexagons"/>
    <dgm:cxn modelId="{A22964F2-C5E7-4B2A-B86E-7A67423680F1}" type="presParOf" srcId="{8AFBB091-226C-4BC2-9B07-0706EB24981F}" destId="{DC2CD161-07A8-4BAB-A5D6-A1613625BD03}" srcOrd="0" destOrd="0" presId="urn:microsoft.com/office/officeart/2008/layout/AlternatingHexagons"/>
    <dgm:cxn modelId="{9A04D5E2-F2F5-4F72-A526-8CBEAF43D385}" type="presParOf" srcId="{8AFBB091-226C-4BC2-9B07-0706EB24981F}" destId="{83B5CCB8-ADBA-45B1-BEA7-752C5B4A2BDB}" srcOrd="1" destOrd="0" presId="urn:microsoft.com/office/officeart/2008/layout/AlternatingHexagons"/>
    <dgm:cxn modelId="{11B53FED-6CBA-47E5-8169-5875FE7A7125}" type="presParOf" srcId="{8AFBB091-226C-4BC2-9B07-0706EB24981F}" destId="{153007C5-3CED-405D-9091-8084E9B1A456}" srcOrd="2" destOrd="0" presId="urn:microsoft.com/office/officeart/2008/layout/AlternatingHexagons"/>
    <dgm:cxn modelId="{3FE5D82B-B1B1-4112-84BD-09DE10235127}" type="presParOf" srcId="{8AFBB091-226C-4BC2-9B07-0706EB24981F}" destId="{9A958F4E-AA5C-47F7-9AB5-BCAA6C64D6BC}" srcOrd="3" destOrd="0" presId="urn:microsoft.com/office/officeart/2008/layout/AlternatingHexagons"/>
    <dgm:cxn modelId="{C1390AFE-1213-466C-B3F5-9388D26A7756}" type="presParOf" srcId="{8AFBB091-226C-4BC2-9B07-0706EB24981F}" destId="{D4B56A06-F06E-4B0F-9666-BC80CD3728AC}" srcOrd="4" destOrd="0" presId="urn:microsoft.com/office/officeart/2008/layout/AlternatingHexagons"/>
    <dgm:cxn modelId="{13D78E0D-EFF9-467C-B8D9-E5EBFB651511}" type="presParOf" srcId="{1B6A9CAC-AA1D-456B-AB7D-52D296A4ED3C}" destId="{F33CFCEB-9F16-4931-AD4A-4CB520FA02C3}" srcOrd="5" destOrd="0" presId="urn:microsoft.com/office/officeart/2008/layout/AlternatingHexagons"/>
    <dgm:cxn modelId="{74EBEBD7-443F-4AB1-A38C-DD5E34FFCF5B}" type="presParOf" srcId="{1B6A9CAC-AA1D-456B-AB7D-52D296A4ED3C}" destId="{EFC8524F-0F73-4709-A24B-841196906A17}" srcOrd="6" destOrd="0" presId="urn:microsoft.com/office/officeart/2008/layout/AlternatingHexagons"/>
    <dgm:cxn modelId="{C8072723-1847-4D3A-B694-C3BD054912B5}" type="presParOf" srcId="{EFC8524F-0F73-4709-A24B-841196906A17}" destId="{23F3A6AB-F99D-49A9-A5D9-F1A9351DEFEA}" srcOrd="0" destOrd="0" presId="urn:microsoft.com/office/officeart/2008/layout/AlternatingHexagons"/>
    <dgm:cxn modelId="{2E191252-5CA1-4041-9B25-6F0ADE517320}" type="presParOf" srcId="{EFC8524F-0F73-4709-A24B-841196906A17}" destId="{BCF45106-D52E-49DC-BE1A-B9EDD7817EB3}" srcOrd="1" destOrd="0" presId="urn:microsoft.com/office/officeart/2008/layout/AlternatingHexagons"/>
    <dgm:cxn modelId="{A762A815-0405-4D4D-900F-CD0B7FF5E72F}" type="presParOf" srcId="{EFC8524F-0F73-4709-A24B-841196906A17}" destId="{DD756697-BE2F-4A24-B1E8-27E58935A008}" srcOrd="2" destOrd="0" presId="urn:microsoft.com/office/officeart/2008/layout/AlternatingHexagons"/>
    <dgm:cxn modelId="{116ACF01-DED1-4A3E-9839-C51356CC0D7F}" type="presParOf" srcId="{EFC8524F-0F73-4709-A24B-841196906A17}" destId="{C99C1815-1309-46B3-8442-062CB8990246}" srcOrd="3" destOrd="0" presId="urn:microsoft.com/office/officeart/2008/layout/AlternatingHexagons"/>
    <dgm:cxn modelId="{8F521E22-0247-403B-834A-09E3C6096ECD}" type="presParOf" srcId="{EFC8524F-0F73-4709-A24B-841196906A17}" destId="{391EF3B4-29BE-4D1E-BBD0-C5C0D73F640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8B75D-2E7D-4134-9DD2-FAF1E7E75C30}">
      <dsp:nvSpPr>
        <dsp:cNvPr id="0" name=""/>
        <dsp:cNvSpPr/>
      </dsp:nvSpPr>
      <dsp:spPr>
        <a:xfrm rot="5400000">
          <a:off x="3640753" y="103023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/>
            <a:t>الأهداف</a:t>
          </a:r>
          <a:endParaRPr lang="en-US" sz="2300" b="1" kern="1200" dirty="0"/>
        </a:p>
      </dsp:txBody>
      <dsp:txXfrm rot="-5400000">
        <a:off x="3946782" y="241614"/>
        <a:ext cx="913704" cy="1050233"/>
      </dsp:txXfrm>
    </dsp:sp>
    <dsp:sp modelId="{E948ED48-8093-4EF5-A1CD-A4BE19CA950C}">
      <dsp:nvSpPr>
        <dsp:cNvPr id="0" name=""/>
        <dsp:cNvSpPr/>
      </dsp:nvSpPr>
      <dsp:spPr>
        <a:xfrm>
          <a:off x="5107622" y="309001"/>
          <a:ext cx="1702752" cy="915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107622" y="309001"/>
        <a:ext cx="1702752" cy="915458"/>
      </dsp:txXfrm>
    </dsp:sp>
    <dsp:sp modelId="{14F2FEF6-AF1B-4B5B-8053-FAAB4F75A8AE}">
      <dsp:nvSpPr>
        <dsp:cNvPr id="0" name=""/>
        <dsp:cNvSpPr/>
      </dsp:nvSpPr>
      <dsp:spPr>
        <a:xfrm rot="5400000">
          <a:off x="2207145" y="103023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387228"/>
            <a:satOff val="14286"/>
            <a:lumOff val="-21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/>
            <a:t>دور المتعلم</a:t>
          </a:r>
          <a:endParaRPr lang="en-US" sz="3600" kern="1200" dirty="0"/>
        </a:p>
      </dsp:txBody>
      <dsp:txXfrm rot="-5400000">
        <a:off x="2513174" y="241614"/>
        <a:ext cx="913704" cy="1050233"/>
      </dsp:txXfrm>
    </dsp:sp>
    <dsp:sp modelId="{6511F120-514D-45FE-9590-9AC354195099}">
      <dsp:nvSpPr>
        <dsp:cNvPr id="0" name=""/>
        <dsp:cNvSpPr/>
      </dsp:nvSpPr>
      <dsp:spPr>
        <a:xfrm rot="5400000">
          <a:off x="2921202" y="1398092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774457"/>
            <a:satOff val="28571"/>
            <a:lumOff val="-4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عدد الأسئلة</a:t>
          </a:r>
          <a:endParaRPr lang="en-US" sz="2400" b="1" kern="1200" dirty="0"/>
        </a:p>
      </dsp:txBody>
      <dsp:txXfrm rot="-5400000">
        <a:off x="3227231" y="1536683"/>
        <a:ext cx="913704" cy="1050233"/>
      </dsp:txXfrm>
    </dsp:sp>
    <dsp:sp modelId="{E8176B63-CFAB-44CF-AF13-445DA8C924F4}">
      <dsp:nvSpPr>
        <dsp:cNvPr id="0" name=""/>
        <dsp:cNvSpPr/>
      </dsp:nvSpPr>
      <dsp:spPr>
        <a:xfrm>
          <a:off x="1317625" y="1604070"/>
          <a:ext cx="1647825" cy="915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1317625" y="1604070"/>
        <a:ext cx="1647825" cy="915458"/>
      </dsp:txXfrm>
    </dsp:sp>
    <dsp:sp modelId="{31539E54-7F23-409B-882B-D0B8D096D37A}">
      <dsp:nvSpPr>
        <dsp:cNvPr id="0" name=""/>
        <dsp:cNvSpPr/>
      </dsp:nvSpPr>
      <dsp:spPr>
        <a:xfrm rot="5400000">
          <a:off x="4354810" y="1398092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1161685"/>
            <a:satOff val="42857"/>
            <a:lumOff val="-6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/>
            <a:t>دور المعلم</a:t>
          </a:r>
          <a:endParaRPr lang="en-US" sz="3600" kern="1200" dirty="0"/>
        </a:p>
      </dsp:txBody>
      <dsp:txXfrm rot="-5400000">
        <a:off x="4660839" y="1536683"/>
        <a:ext cx="913704" cy="1050233"/>
      </dsp:txXfrm>
    </dsp:sp>
    <dsp:sp modelId="{DC2CD161-07A8-4BAB-A5D6-A1613625BD03}">
      <dsp:nvSpPr>
        <dsp:cNvPr id="0" name=""/>
        <dsp:cNvSpPr/>
      </dsp:nvSpPr>
      <dsp:spPr>
        <a:xfrm rot="5400000">
          <a:off x="3640753" y="2693160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1548914"/>
            <a:satOff val="57143"/>
            <a:lumOff val="-84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عدد المفاهيم</a:t>
          </a:r>
          <a:endParaRPr lang="en-US" sz="2300" kern="1200" dirty="0"/>
        </a:p>
      </dsp:txBody>
      <dsp:txXfrm rot="-5400000">
        <a:off x="3946782" y="2831751"/>
        <a:ext cx="913704" cy="1050233"/>
      </dsp:txXfrm>
    </dsp:sp>
    <dsp:sp modelId="{83B5CCB8-ADBA-45B1-BEA7-752C5B4A2BDB}">
      <dsp:nvSpPr>
        <dsp:cNvPr id="0" name=""/>
        <dsp:cNvSpPr/>
      </dsp:nvSpPr>
      <dsp:spPr>
        <a:xfrm>
          <a:off x="5107622" y="2899138"/>
          <a:ext cx="1702752" cy="915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107622" y="2899138"/>
        <a:ext cx="1702752" cy="915458"/>
      </dsp:txXfrm>
    </dsp:sp>
    <dsp:sp modelId="{D4B56A06-F06E-4B0F-9666-BC80CD3728AC}">
      <dsp:nvSpPr>
        <dsp:cNvPr id="0" name=""/>
        <dsp:cNvSpPr/>
      </dsp:nvSpPr>
      <dsp:spPr>
        <a:xfrm rot="5400000">
          <a:off x="2207145" y="2693160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1936142"/>
            <a:satOff val="71429"/>
            <a:lumOff val="-105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مهارات التفكير العليا</a:t>
          </a:r>
          <a:endParaRPr lang="en-US" sz="2600" kern="1200" dirty="0"/>
        </a:p>
      </dsp:txBody>
      <dsp:txXfrm rot="-5400000">
        <a:off x="2513174" y="2831751"/>
        <a:ext cx="913704" cy="1050233"/>
      </dsp:txXfrm>
    </dsp:sp>
    <dsp:sp modelId="{23F3A6AB-F99D-49A9-A5D9-F1A9351DEFEA}">
      <dsp:nvSpPr>
        <dsp:cNvPr id="0" name=""/>
        <dsp:cNvSpPr/>
      </dsp:nvSpPr>
      <dsp:spPr>
        <a:xfrm rot="5400000">
          <a:off x="2921202" y="3988228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-5400000">
        <a:off x="3227231" y="4126819"/>
        <a:ext cx="913704" cy="1050233"/>
      </dsp:txXfrm>
    </dsp:sp>
    <dsp:sp modelId="{BCF45106-D52E-49DC-BE1A-B9EDD7817EB3}">
      <dsp:nvSpPr>
        <dsp:cNvPr id="0" name=""/>
        <dsp:cNvSpPr/>
      </dsp:nvSpPr>
      <dsp:spPr>
        <a:xfrm>
          <a:off x="1317625" y="4194206"/>
          <a:ext cx="1647825" cy="915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EF3B4-29BE-4D1E-BBD0-C5C0D73F640B}">
      <dsp:nvSpPr>
        <dsp:cNvPr id="0" name=""/>
        <dsp:cNvSpPr/>
      </dsp:nvSpPr>
      <dsp:spPr>
        <a:xfrm rot="5400000">
          <a:off x="1473829" y="1345239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التمايز</a:t>
          </a:r>
          <a:endParaRPr lang="en-US" sz="3500" kern="1200" dirty="0"/>
        </a:p>
      </dsp:txBody>
      <dsp:txXfrm rot="-5400000">
        <a:off x="1779858" y="1483830"/>
        <a:ext cx="913704" cy="1050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0A948-D846-43A6-B769-27FC2FEF4089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33945E5-9B13-4D2E-849F-6836D7440E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5697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546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455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355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007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987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454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939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509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5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450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876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29020-3DE6-4E26-839D-E8AB12181163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66063-19DE-4730-9BE7-21A9FF9E79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542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526093" y="1678488"/>
            <a:ext cx="79916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2">
                    <a:lumMod val="50000"/>
                  </a:schemeClr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استمارة التعلم النشط بشروطها السبعة</a:t>
            </a:r>
          </a:p>
          <a:p>
            <a:pPr algn="ctr">
              <a:lnSpc>
                <a:spcPct val="150000"/>
              </a:lnSpc>
            </a:pPr>
            <a:r>
              <a:rPr lang="ar-SA" sz="4000" dirty="0" smtClean="0">
                <a:cs typeface="PT Bold Heading" panose="02010400000000000000" pitchFamily="2" charset="-78"/>
              </a:rPr>
              <a:t>إعداد وتقديم</a:t>
            </a:r>
          </a:p>
          <a:p>
            <a:pPr algn="ctr">
              <a:lnSpc>
                <a:spcPct val="150000"/>
              </a:lnSpc>
            </a:pPr>
            <a:r>
              <a:rPr lang="ar-SA" sz="4000" dirty="0" smtClean="0">
                <a:cs typeface="PT Bold Heading" panose="02010400000000000000" pitchFamily="2" charset="-78"/>
              </a:rPr>
              <a:t>سعيد بن حسين ال عوض</a:t>
            </a:r>
          </a:p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الأحد 1438/4/3هـ</a:t>
            </a:r>
            <a:endParaRPr lang="en-US" sz="4000" dirty="0">
              <a:solidFill>
                <a:schemeClr val="accent1">
                  <a:lumMod val="50000"/>
                </a:schemeClr>
              </a:solidFill>
              <a:cs typeface="PT Bold Heading" panose="02010400000000000000" pitchFamily="2" charset="-78"/>
            </a:endParaRPr>
          </a:p>
        </p:txBody>
      </p:sp>
      <p:pic>
        <p:nvPicPr>
          <p:cNvPr id="5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9331889" y="1853855"/>
            <a:ext cx="2843409" cy="299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8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851758" y="2830528"/>
            <a:ext cx="6488483" cy="937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3- دور المعلم كان موجهًا وميسرًا</a:t>
            </a: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</p:spTree>
    <p:extLst>
      <p:ext uri="{BB962C8B-B14F-4D97-AF65-F5344CB8AC3E}">
        <p14:creationId xmlns:p14="http://schemas.microsoft.com/office/powerpoint/2010/main" val="387623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2526" y="1353180"/>
            <a:ext cx="10960273" cy="852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3- الدلائل التي تشير إلى أن المعلم كان موجهًا وميسرًا</a:t>
            </a:r>
          </a:p>
        </p:txBody>
      </p:sp>
      <p:grpSp>
        <p:nvGrpSpPr>
          <p:cNvPr id="9" name="مجموعة 8"/>
          <p:cNvGrpSpPr/>
          <p:nvPr/>
        </p:nvGrpSpPr>
        <p:grpSpPr>
          <a:xfrm>
            <a:off x="1372983" y="2690690"/>
            <a:ext cx="7674986" cy="966034"/>
            <a:chOff x="1040345" y="2730"/>
            <a:chExt cx="7674986" cy="966034"/>
          </a:xfrm>
        </p:grpSpPr>
        <p:sp>
          <p:nvSpPr>
            <p:cNvPr id="10" name="مستطيل ذو زاويتين مستديرتين في نفس الجانب 9"/>
            <p:cNvSpPr/>
            <p:nvPr/>
          </p:nvSpPr>
          <p:spPr>
            <a:xfrm rot="5400000">
              <a:off x="4394821" y="-33517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1040345" y="498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ar-SA" sz="2800" dirty="0" smtClean="0">
                  <a:cs typeface="PT Bold Heading" panose="02010400000000000000" pitchFamily="2" charset="-78"/>
                </a:rPr>
                <a:t>المتابعة والملاحظة لأداء المهام</a:t>
              </a:r>
              <a:endParaRPr lang="en-US" sz="28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التشكيل الصفي والعمل الجماعي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1372983" y="3951942"/>
            <a:ext cx="7674986" cy="966034"/>
            <a:chOff x="1040345" y="1293480"/>
            <a:chExt cx="7674986" cy="966034"/>
          </a:xfrm>
        </p:grpSpPr>
        <p:sp>
          <p:nvSpPr>
            <p:cNvPr id="13" name="مستطيل ذو زاويتين مستديرتين في نفس الجانب 12"/>
            <p:cNvSpPr/>
            <p:nvPr/>
          </p:nvSpPr>
          <p:spPr>
            <a:xfrm rot="5400000">
              <a:off x="4394821" y="-206099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مستطيل 13"/>
            <p:cNvSpPr/>
            <p:nvPr/>
          </p:nvSpPr>
          <p:spPr>
            <a:xfrm>
              <a:off x="1040345" y="134063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dirty="0">
                  <a:cs typeface="PT Bold Heading" panose="02010400000000000000" pitchFamily="2" charset="-78"/>
                </a:rPr>
                <a:t>هل يعرض المعلم مشكلات تتطلب التفكير؟</a:t>
              </a:r>
              <a:endParaRPr lang="en-US" sz="28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وجه المعلم الطلاب للاستفادة من التقنية؟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1372983" y="5213195"/>
            <a:ext cx="7674986" cy="966034"/>
            <a:chOff x="1040345" y="2584230"/>
            <a:chExt cx="7674986" cy="966034"/>
          </a:xfrm>
        </p:grpSpPr>
        <p:sp>
          <p:nvSpPr>
            <p:cNvPr id="16" name="مستطيل ذو زاويتين مستديرتين في نفس الجانب 15"/>
            <p:cNvSpPr/>
            <p:nvPr/>
          </p:nvSpPr>
          <p:spPr>
            <a:xfrm rot="5400000">
              <a:off x="4394821" y="-7702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مستطيل 16"/>
            <p:cNvSpPr/>
            <p:nvPr/>
          </p:nvSpPr>
          <p:spPr>
            <a:xfrm>
              <a:off x="1040345" y="26313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</a:t>
              </a:r>
              <a:r>
                <a:rPr lang="ar-SA" sz="2800" dirty="0" smtClean="0">
                  <a:cs typeface="PT Bold Heading" panose="02010400000000000000" pitchFamily="2" charset="-78"/>
                </a:rPr>
                <a:t>مر الطلاب بخبرات ومواقف تعليمية وحياتيه خلال الدرس</a:t>
              </a:r>
              <a:r>
                <a:rPr lang="ar-SA" sz="2800" kern="1200" dirty="0" smtClean="0">
                  <a:cs typeface="PT Bold Heading" panose="02010400000000000000" pitchFamily="2" charset="-78"/>
                </a:rPr>
                <a:t>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290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116900" y="2830528"/>
            <a:ext cx="72233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4- عدد الأسئلة التي سألها الطلاب (  ) علمًا بأن عدد طلاب الفصل(  )</a:t>
            </a: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</p:spTree>
    <p:extLst>
      <p:ext uri="{BB962C8B-B14F-4D97-AF65-F5344CB8AC3E}">
        <p14:creationId xmlns:p14="http://schemas.microsoft.com/office/powerpoint/2010/main" val="144386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2526" y="1603700"/>
            <a:ext cx="10960273" cy="747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1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4- الدلائل التي تشير إلى عدد </a:t>
            </a:r>
            <a:r>
              <a:rPr lang="ar-SA" sz="3100" dirty="0">
                <a:solidFill>
                  <a:srgbClr val="00B050"/>
                </a:solidFill>
                <a:cs typeface="PT Bold Heading" panose="02010400000000000000" pitchFamily="2" charset="-78"/>
              </a:rPr>
              <a:t>الأسئلة التي سألها الطلاب </a:t>
            </a:r>
            <a:r>
              <a:rPr lang="ar-SA" sz="31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لزملائهم او المعلم</a:t>
            </a:r>
          </a:p>
        </p:txBody>
      </p:sp>
      <p:grpSp>
        <p:nvGrpSpPr>
          <p:cNvPr id="9" name="مجموعة 8"/>
          <p:cNvGrpSpPr/>
          <p:nvPr/>
        </p:nvGrpSpPr>
        <p:grpSpPr>
          <a:xfrm>
            <a:off x="1097411" y="2690690"/>
            <a:ext cx="7674986" cy="966034"/>
            <a:chOff x="1040345" y="2730"/>
            <a:chExt cx="7674986" cy="966034"/>
          </a:xfrm>
        </p:grpSpPr>
        <p:sp>
          <p:nvSpPr>
            <p:cNvPr id="10" name="مستطيل ذو زاويتين مستديرتين في نفس الجانب 9"/>
            <p:cNvSpPr/>
            <p:nvPr/>
          </p:nvSpPr>
          <p:spPr>
            <a:xfrm rot="5400000">
              <a:off x="4394821" y="-33517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1040345" y="498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ar-SA" sz="2800" dirty="0" smtClean="0">
                  <a:cs typeface="PT Bold Heading" panose="02010400000000000000" pitchFamily="2" charset="-78"/>
                </a:rPr>
                <a:t>هل استخدم المعلم طريقة التواصل الثلاثية؟</a:t>
              </a:r>
              <a:endParaRPr lang="en-US" sz="28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أنشطة الدرس تجعل الطالب يسأل ويناقش؟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1097411" y="3951942"/>
            <a:ext cx="7674986" cy="966034"/>
            <a:chOff x="1040345" y="1293480"/>
            <a:chExt cx="7674986" cy="966034"/>
          </a:xfrm>
        </p:grpSpPr>
        <p:sp>
          <p:nvSpPr>
            <p:cNvPr id="13" name="مستطيل ذو زاويتين مستديرتين في نفس الجانب 12"/>
            <p:cNvSpPr/>
            <p:nvPr/>
          </p:nvSpPr>
          <p:spPr>
            <a:xfrm rot="5400000">
              <a:off x="4394821" y="-206099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مستطيل 13"/>
            <p:cNvSpPr/>
            <p:nvPr/>
          </p:nvSpPr>
          <p:spPr>
            <a:xfrm>
              <a:off x="1040345" y="134063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dirty="0" smtClean="0">
                  <a:cs typeface="PT Bold Heading" panose="02010400000000000000" pitchFamily="2" charset="-78"/>
                </a:rPr>
                <a:t>هل طرح معظم الطلاب أسئلة مختلفة؟</a:t>
              </a:r>
              <a:endParaRPr lang="en-US" sz="28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أجاب معظم الطلاب على بعض أسئلة المعلم؟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1097411" y="5213195"/>
            <a:ext cx="7674986" cy="966034"/>
            <a:chOff x="1040345" y="2584230"/>
            <a:chExt cx="7674986" cy="966034"/>
          </a:xfrm>
        </p:grpSpPr>
        <p:sp>
          <p:nvSpPr>
            <p:cNvPr id="16" name="مستطيل ذو زاويتين مستديرتين في نفس الجانب 15"/>
            <p:cNvSpPr/>
            <p:nvPr/>
          </p:nvSpPr>
          <p:spPr>
            <a:xfrm rot="5400000">
              <a:off x="4394821" y="-7702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مستطيل 16"/>
            <p:cNvSpPr/>
            <p:nvPr/>
          </p:nvSpPr>
          <p:spPr>
            <a:xfrm>
              <a:off x="1040345" y="26313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dirty="0">
                  <a:cs typeface="PT Bold Heading" panose="02010400000000000000" pitchFamily="2" charset="-78"/>
                </a:rPr>
                <a:t>هل أجاب معظم الطلاب على </a:t>
              </a:r>
              <a:r>
                <a:rPr lang="ar-SA" sz="2800" dirty="0" smtClean="0">
                  <a:cs typeface="PT Bold Heading" panose="02010400000000000000" pitchFamily="2" charset="-78"/>
                </a:rPr>
                <a:t>بعض أسئلة زملائهم؟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6741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217108" y="2830528"/>
            <a:ext cx="71231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5- يراعي المعلم التمايز بين الطلاب</a:t>
            </a: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</p:spTree>
    <p:extLst>
      <p:ext uri="{BB962C8B-B14F-4D97-AF65-F5344CB8AC3E}">
        <p14:creationId xmlns:p14="http://schemas.microsoft.com/office/powerpoint/2010/main" val="181654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2526" y="1353180"/>
            <a:ext cx="10960273" cy="768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2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5- الدلائل التي تشير إلى أن المعلم كان </a:t>
            </a:r>
            <a:r>
              <a:rPr lang="ar-SA" sz="3200" dirty="0">
                <a:solidFill>
                  <a:srgbClr val="00B050"/>
                </a:solidFill>
                <a:cs typeface="PT Bold Heading" panose="02010400000000000000" pitchFamily="2" charset="-78"/>
              </a:rPr>
              <a:t>يراعي </a:t>
            </a:r>
            <a:r>
              <a:rPr lang="ar-SA" sz="32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التمايز </a:t>
            </a:r>
            <a:r>
              <a:rPr lang="ar-SA" sz="3200" dirty="0">
                <a:solidFill>
                  <a:srgbClr val="00B050"/>
                </a:solidFill>
                <a:cs typeface="PT Bold Heading" panose="02010400000000000000" pitchFamily="2" charset="-78"/>
              </a:rPr>
              <a:t>بين الطلاب</a:t>
            </a:r>
            <a:endParaRPr lang="ar-SA" sz="3200" dirty="0" smtClean="0">
              <a:solidFill>
                <a:srgbClr val="00B050"/>
              </a:solidFill>
              <a:cs typeface="PT Bold Heading" panose="02010400000000000000" pitchFamily="2" charset="-78"/>
            </a:endParaRPr>
          </a:p>
        </p:txBody>
      </p:sp>
      <p:grpSp>
        <p:nvGrpSpPr>
          <p:cNvPr id="9" name="مجموعة 8"/>
          <p:cNvGrpSpPr/>
          <p:nvPr/>
        </p:nvGrpSpPr>
        <p:grpSpPr>
          <a:xfrm>
            <a:off x="1197619" y="2690690"/>
            <a:ext cx="7674986" cy="966034"/>
            <a:chOff x="1040345" y="2730"/>
            <a:chExt cx="7674986" cy="966034"/>
          </a:xfrm>
        </p:grpSpPr>
        <p:sp>
          <p:nvSpPr>
            <p:cNvPr id="10" name="مستطيل ذو زاويتين مستديرتين في نفس الجانب 9"/>
            <p:cNvSpPr/>
            <p:nvPr/>
          </p:nvSpPr>
          <p:spPr>
            <a:xfrm rot="5400000">
              <a:off x="4394821" y="-33517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1040345" y="498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ar-SA" sz="2800" dirty="0" smtClean="0">
                  <a:cs typeface="PT Bold Heading" panose="02010400000000000000" pitchFamily="2" charset="-78"/>
                </a:rPr>
                <a:t>توزيع الطلاب حسب أنماط التعلم – تشكيل المجموعات.</a:t>
              </a:r>
              <a:endParaRPr lang="en-US" sz="28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استخدام سجل المتابعة للتحفيز.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1197619" y="3951942"/>
            <a:ext cx="7674986" cy="966034"/>
            <a:chOff x="1040345" y="1293480"/>
            <a:chExt cx="7674986" cy="966034"/>
          </a:xfrm>
        </p:grpSpPr>
        <p:sp>
          <p:nvSpPr>
            <p:cNvPr id="13" name="مستطيل ذو زاويتين مستديرتين في نفس الجانب 12"/>
            <p:cNvSpPr/>
            <p:nvPr/>
          </p:nvSpPr>
          <p:spPr>
            <a:xfrm rot="5400000">
              <a:off x="4394821" y="-206099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مستطيل 13"/>
            <p:cNvSpPr/>
            <p:nvPr/>
          </p:nvSpPr>
          <p:spPr>
            <a:xfrm>
              <a:off x="1040345" y="134063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dirty="0">
                  <a:cs typeface="PT Bold Heading" panose="02010400000000000000" pitchFamily="2" charset="-78"/>
                </a:rPr>
                <a:t>هل </a:t>
              </a:r>
              <a:r>
                <a:rPr lang="ar-SA" sz="2800" dirty="0" smtClean="0">
                  <a:cs typeface="PT Bold Heading" panose="02010400000000000000" pitchFamily="2" charset="-78"/>
                </a:rPr>
                <a:t>قدم النصح والإرشاد للطلاب في الوقت المناسب؟</a:t>
              </a:r>
              <a:endParaRPr lang="en-US" sz="28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تم استثمار واشغال الطلاب بشكل مباشر للتعلم؟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1197619" y="5213195"/>
            <a:ext cx="7674986" cy="966034"/>
            <a:chOff x="1040345" y="2584230"/>
            <a:chExt cx="7674986" cy="966034"/>
          </a:xfrm>
        </p:grpSpPr>
        <p:sp>
          <p:nvSpPr>
            <p:cNvPr id="16" name="مستطيل ذو زاويتين مستديرتين في نفس الجانب 15"/>
            <p:cNvSpPr/>
            <p:nvPr/>
          </p:nvSpPr>
          <p:spPr>
            <a:xfrm rot="5400000">
              <a:off x="4394821" y="-7702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مستطيل 16"/>
            <p:cNvSpPr/>
            <p:nvPr/>
          </p:nvSpPr>
          <p:spPr>
            <a:xfrm>
              <a:off x="1040345" y="26313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dirty="0">
                  <a:cs typeface="PT Bold Heading" panose="02010400000000000000" pitchFamily="2" charset="-78"/>
                </a:rPr>
                <a:t>هل </a:t>
              </a:r>
              <a:r>
                <a:rPr lang="ar-SA" sz="2800" dirty="0" smtClean="0">
                  <a:cs typeface="PT Bold Heading" panose="02010400000000000000" pitchFamily="2" charset="-78"/>
                </a:rPr>
                <a:t>الأسئلة المقدمة ذات مستويات مختلفة تراعي الفروق الفردية بين الطلاب؟</a:t>
              </a:r>
              <a:endParaRPr lang="en-US" sz="2800" dirty="0">
                <a:cs typeface="PT Bold Heading" panose="0201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289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3707704" y="2830528"/>
            <a:ext cx="563253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6- عدد المفاهيم التي أوجد لها الطلاب معنى مرادف</a:t>
            </a: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</p:spTree>
    <p:extLst>
      <p:ext uri="{BB962C8B-B14F-4D97-AF65-F5344CB8AC3E}">
        <p14:creationId xmlns:p14="http://schemas.microsoft.com/office/powerpoint/2010/main" val="206250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2526" y="1603700"/>
            <a:ext cx="109602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1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6- الدلائل التي تشير إلى </a:t>
            </a:r>
            <a:r>
              <a:rPr lang="ar-SA" sz="3200" dirty="0">
                <a:solidFill>
                  <a:srgbClr val="00B050"/>
                </a:solidFill>
                <a:cs typeface="PT Bold Heading" panose="02010400000000000000" pitchFamily="2" charset="-78"/>
              </a:rPr>
              <a:t>عدد المفاهيم التي أوجد لها الطلاب معنى مرادف</a:t>
            </a:r>
            <a:endParaRPr lang="ar-SA" sz="3100" dirty="0" smtClean="0">
              <a:solidFill>
                <a:srgbClr val="00B050"/>
              </a:solidFill>
              <a:cs typeface="PT Bold Heading" panose="02010400000000000000" pitchFamily="2" charset="-78"/>
            </a:endParaRPr>
          </a:p>
        </p:txBody>
      </p:sp>
      <p:grpSp>
        <p:nvGrpSpPr>
          <p:cNvPr id="9" name="مجموعة 8"/>
          <p:cNvGrpSpPr/>
          <p:nvPr/>
        </p:nvGrpSpPr>
        <p:grpSpPr>
          <a:xfrm>
            <a:off x="896995" y="2690690"/>
            <a:ext cx="7674986" cy="966034"/>
            <a:chOff x="1040345" y="2730"/>
            <a:chExt cx="7674986" cy="966034"/>
          </a:xfrm>
        </p:grpSpPr>
        <p:sp>
          <p:nvSpPr>
            <p:cNvPr id="10" name="مستطيل ذو زاويتين مستديرتين في نفس الجانب 9"/>
            <p:cNvSpPr/>
            <p:nvPr/>
          </p:nvSpPr>
          <p:spPr>
            <a:xfrm rot="5400000">
              <a:off x="4394821" y="-33517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1040345" y="498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ar-SA" sz="2800" dirty="0" smtClean="0">
                  <a:cs typeface="PT Bold Heading" panose="02010400000000000000" pitchFamily="2" charset="-78"/>
                </a:rPr>
                <a:t>هل وضح الطلاب المفاهيم بتعبيرهم الخاص؟</a:t>
              </a:r>
              <a:endParaRPr lang="en-US" sz="28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896995" y="3951942"/>
            <a:ext cx="7674986" cy="966034"/>
            <a:chOff x="1040345" y="1293480"/>
            <a:chExt cx="7674986" cy="966034"/>
          </a:xfrm>
        </p:grpSpPr>
        <p:sp>
          <p:nvSpPr>
            <p:cNvPr id="13" name="مستطيل ذو زاويتين مستديرتين في نفس الجانب 12"/>
            <p:cNvSpPr/>
            <p:nvPr/>
          </p:nvSpPr>
          <p:spPr>
            <a:xfrm rot="5400000">
              <a:off x="4394821" y="-206099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مستطيل 13"/>
            <p:cNvSpPr/>
            <p:nvPr/>
          </p:nvSpPr>
          <p:spPr>
            <a:xfrm>
              <a:off x="1040345" y="134063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dirty="0" smtClean="0">
                  <a:cs typeface="PT Bold Heading" panose="02010400000000000000" pitchFamily="2" charset="-78"/>
                </a:rPr>
                <a:t>هل ربط الطلاب بين المعلومات للتوصل إلى نتائج تدل على الفهم؟</a:t>
              </a:r>
              <a:endParaRPr lang="en-US" sz="28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896995" y="5213195"/>
            <a:ext cx="7674986" cy="966034"/>
            <a:chOff x="1040345" y="2584230"/>
            <a:chExt cx="7674986" cy="966034"/>
          </a:xfrm>
        </p:grpSpPr>
        <p:sp>
          <p:nvSpPr>
            <p:cNvPr id="16" name="مستطيل ذو زاويتين مستديرتين في نفس الجانب 15"/>
            <p:cNvSpPr/>
            <p:nvPr/>
          </p:nvSpPr>
          <p:spPr>
            <a:xfrm rot="5400000">
              <a:off x="4394821" y="-7702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مستطيل 16"/>
            <p:cNvSpPr/>
            <p:nvPr/>
          </p:nvSpPr>
          <p:spPr>
            <a:xfrm>
              <a:off x="1040345" y="26313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dirty="0">
                  <a:cs typeface="PT Bold Heading" panose="02010400000000000000" pitchFamily="2" charset="-78"/>
                </a:rPr>
                <a:t>هل هناك تعاون وتفاعل بين الطلاب يحقق فهمًا أكثر؟</a:t>
              </a:r>
              <a:endParaRPr lang="en-US" sz="2800" dirty="0">
                <a:cs typeface="PT Bold Heading" panose="0201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086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3369501" y="2830528"/>
            <a:ext cx="597074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7- وصل الطلاب إلى مستوى جيد من مهارات التفكير العليا</a:t>
            </a: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</p:spTree>
    <p:extLst>
      <p:ext uri="{BB962C8B-B14F-4D97-AF65-F5344CB8AC3E}">
        <p14:creationId xmlns:p14="http://schemas.microsoft.com/office/powerpoint/2010/main" val="232091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2526" y="1603700"/>
            <a:ext cx="109602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1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7- الدلائل التي تشير إلى </a:t>
            </a:r>
            <a:r>
              <a:rPr lang="ar-SA" sz="32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وصول الطلاب لمهارات التفكير العليا</a:t>
            </a:r>
            <a:endParaRPr lang="ar-SA" sz="3100" dirty="0" smtClean="0">
              <a:solidFill>
                <a:srgbClr val="00B050"/>
              </a:solidFill>
              <a:cs typeface="PT Bold Heading" panose="02010400000000000000" pitchFamily="2" charset="-78"/>
            </a:endParaRPr>
          </a:p>
        </p:txBody>
      </p:sp>
      <p:grpSp>
        <p:nvGrpSpPr>
          <p:cNvPr id="9" name="مجموعة 8"/>
          <p:cNvGrpSpPr/>
          <p:nvPr/>
        </p:nvGrpSpPr>
        <p:grpSpPr>
          <a:xfrm>
            <a:off x="1460665" y="2690690"/>
            <a:ext cx="7674986" cy="966034"/>
            <a:chOff x="1040345" y="2730"/>
            <a:chExt cx="7674986" cy="966034"/>
          </a:xfrm>
        </p:grpSpPr>
        <p:sp>
          <p:nvSpPr>
            <p:cNvPr id="10" name="مستطيل ذو زاويتين مستديرتين في نفس الجانب 9"/>
            <p:cNvSpPr/>
            <p:nvPr/>
          </p:nvSpPr>
          <p:spPr>
            <a:xfrm rot="5400000">
              <a:off x="4394821" y="-33517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1040345" y="498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ar-SA" sz="2800" dirty="0" smtClean="0">
                  <a:cs typeface="PT Bold Heading" panose="02010400000000000000" pitchFamily="2" charset="-78"/>
                </a:rPr>
                <a:t>التحليل: تحليل الكلمات – تدوين النتائج</a:t>
              </a:r>
              <a:endParaRPr lang="en-US" sz="28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1460665" y="3951942"/>
            <a:ext cx="7674986" cy="966034"/>
            <a:chOff x="1040345" y="1293480"/>
            <a:chExt cx="7674986" cy="966034"/>
          </a:xfrm>
        </p:grpSpPr>
        <p:sp>
          <p:nvSpPr>
            <p:cNvPr id="13" name="مستطيل ذو زاويتين مستديرتين في نفس الجانب 12"/>
            <p:cNvSpPr/>
            <p:nvPr/>
          </p:nvSpPr>
          <p:spPr>
            <a:xfrm rot="5400000">
              <a:off x="4394821" y="-206099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مستطيل 13"/>
            <p:cNvSpPr/>
            <p:nvPr/>
          </p:nvSpPr>
          <p:spPr>
            <a:xfrm>
              <a:off x="1040345" y="134063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dirty="0" smtClean="0">
                  <a:cs typeface="PT Bold Heading" panose="02010400000000000000" pitchFamily="2" charset="-78"/>
                </a:rPr>
                <a:t>التركيب: التصنيفات الرقمية واللغوية</a:t>
              </a:r>
              <a:endParaRPr lang="en-US" sz="28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1460665" y="5213195"/>
            <a:ext cx="7674986" cy="966034"/>
            <a:chOff x="1040345" y="2584230"/>
            <a:chExt cx="7674986" cy="966034"/>
          </a:xfrm>
        </p:grpSpPr>
        <p:sp>
          <p:nvSpPr>
            <p:cNvPr id="16" name="مستطيل ذو زاويتين مستديرتين في نفس الجانب 15"/>
            <p:cNvSpPr/>
            <p:nvPr/>
          </p:nvSpPr>
          <p:spPr>
            <a:xfrm rot="5400000">
              <a:off x="4394821" y="-7702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مستطيل 16"/>
            <p:cNvSpPr/>
            <p:nvPr/>
          </p:nvSpPr>
          <p:spPr>
            <a:xfrm>
              <a:off x="1040345" y="26313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dirty="0" smtClean="0">
                  <a:cs typeface="PT Bold Heading" panose="02010400000000000000" pitchFamily="2" charset="-78"/>
                </a:rPr>
                <a:t>التقويم: إصدار الحكم وإبداء الرأي</a:t>
              </a:r>
              <a:endParaRPr lang="en-US" sz="2800" dirty="0">
                <a:cs typeface="PT Bold Heading" panose="0201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478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87684" y="1002084"/>
            <a:ext cx="91064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  <a:cs typeface="PT Bold Heading" panose="02010400000000000000" pitchFamily="2" charset="-78"/>
              </a:rPr>
              <a:t>نواتج التعلم للورشة</a:t>
            </a: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في نهاية الورشة من المتوقع 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أن يكون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 المعلم قادرًا على:</a:t>
            </a: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PT Bold Heading" panose="02010400000000000000" pitchFamily="2" charset="-78"/>
              </a:rPr>
              <a:t>الاستخدام الفعال لاستمارة التعلم النشط أثناء سير الدرس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87684" y="3870189"/>
            <a:ext cx="91064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في 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نهاية الورشة من المتوقع أن يكون 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القائد 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قادرًا على 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:</a:t>
            </a:r>
            <a:endParaRPr lang="ar-SA" sz="3200" dirty="0">
              <a:solidFill>
                <a:schemeClr val="accent1">
                  <a:lumMod val="50000"/>
                </a:schemeClr>
              </a:solidFill>
              <a:cs typeface="PT Bold Heading" panose="0201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PT Bold Heading" panose="02010400000000000000" pitchFamily="2" charset="-78"/>
              </a:rPr>
              <a:t>1- شرح العناصر السبعة لتطبيق استمارة </a:t>
            </a:r>
            <a:r>
              <a:rPr lang="ar-SA" sz="3200" dirty="0">
                <a:cs typeface="PT Bold Heading" panose="02010400000000000000" pitchFamily="2" charset="-78"/>
              </a:rPr>
              <a:t>التعلم </a:t>
            </a:r>
            <a:r>
              <a:rPr lang="ar-SA" sz="3200" dirty="0" smtClean="0">
                <a:cs typeface="PT Bold Heading" panose="02010400000000000000" pitchFamily="2" charset="-78"/>
              </a:rPr>
              <a:t>النشط</a:t>
            </a:r>
          </a:p>
          <a:p>
            <a:pPr algn="ctr">
              <a:lnSpc>
                <a:spcPct val="150000"/>
              </a:lnSpc>
            </a:pPr>
            <a:r>
              <a:rPr lang="ar-SA" sz="3200" dirty="0" smtClean="0">
                <a:cs typeface="PT Bold Heading" panose="02010400000000000000" pitchFamily="2" charset="-78"/>
              </a:rPr>
              <a:t>2- تعبئة استمارة تعلم نشط</a:t>
            </a:r>
            <a:endParaRPr lang="ar-SA" sz="3200" dirty="0">
              <a:cs typeface="PT Bold Heading" panose="02010400000000000000" pitchFamily="2" charset="-78"/>
            </a:endParaRP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08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ملخص استمارة التعلم النشط</a:t>
            </a:r>
          </a:p>
        </p:txBody>
      </p:sp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1995494904"/>
              </p:ext>
            </p:extLst>
          </p:nvPr>
        </p:nvGraphicFramePr>
        <p:xfrm>
          <a:off x="219762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2735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pic>
        <p:nvPicPr>
          <p:cNvPr id="3" name="Picture 2" descr="نتيجة بحث الصور عن شكرا للجميع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915" y="3333101"/>
            <a:ext cx="3457575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9331889" y="1853855"/>
            <a:ext cx="2843409" cy="299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مربع نص 18"/>
          <p:cNvSpPr txBox="1"/>
          <p:nvPr/>
        </p:nvSpPr>
        <p:spPr>
          <a:xfrm>
            <a:off x="3205858" y="1544539"/>
            <a:ext cx="4421688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شكرًا للجميع</a:t>
            </a:r>
          </a:p>
        </p:txBody>
      </p:sp>
    </p:spTree>
    <p:extLst>
      <p:ext uri="{BB962C8B-B14F-4D97-AF65-F5344CB8AC3E}">
        <p14:creationId xmlns:p14="http://schemas.microsoft.com/office/powerpoint/2010/main" val="186390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926925" y="2754253"/>
            <a:ext cx="72400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ما الفرق بين أهداف التعلم ونواتج(مخرجات) التعلم؟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pic>
        <p:nvPicPr>
          <p:cNvPr id="6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38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00416" y="698661"/>
            <a:ext cx="90103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أهداف التعلم: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ar-SA" sz="4000" b="1" dirty="0" smtClean="0"/>
              <a:t>تركز على المحتوى أو ما يريد المعلم تدريسه.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ar-SA" sz="4000" b="1" dirty="0" smtClean="0"/>
              <a:t>تحدد </a:t>
            </a:r>
            <a:r>
              <a:rPr lang="ar-SA" sz="4000" b="1" dirty="0"/>
              <a:t>ما يجب أن يكتسبه </a:t>
            </a:r>
            <a:r>
              <a:rPr lang="ar-SA" sz="4000" b="1" dirty="0" smtClean="0"/>
              <a:t>المتعلم </a:t>
            </a:r>
            <a:r>
              <a:rPr lang="ar-SA" sz="4000" b="1" dirty="0"/>
              <a:t>بنهاية درس </a:t>
            </a:r>
            <a:r>
              <a:rPr lang="ar-SA" sz="4000" b="1" dirty="0" smtClean="0"/>
              <a:t>ما.</a:t>
            </a:r>
            <a:endParaRPr lang="ar-SA" sz="4000" dirty="0" smtClean="0">
              <a:solidFill>
                <a:schemeClr val="accent1">
                  <a:lumMod val="50000"/>
                </a:schemeClr>
              </a:solidFill>
              <a:cs typeface="PT Bold Heading" panose="02010400000000000000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198329" y="3854016"/>
            <a:ext cx="90103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نواتج(مخرجات) التعلم:</a:t>
            </a:r>
          </a:p>
          <a:p>
            <a:pPr algn="ctr">
              <a:lnSpc>
                <a:spcPct val="150000"/>
              </a:lnSpc>
            </a:pPr>
            <a:r>
              <a:rPr lang="ar-SA" sz="4000" b="1" dirty="0"/>
              <a:t>تركز على ما هو متوقع من </a:t>
            </a:r>
            <a:r>
              <a:rPr lang="ar-SA" sz="4000" b="1" dirty="0" smtClean="0"/>
              <a:t>المتعلم </a:t>
            </a:r>
            <a:r>
              <a:rPr lang="ar-SA" sz="4000" b="1" dirty="0"/>
              <a:t>معرفته</a:t>
            </a:r>
          </a:p>
          <a:p>
            <a:pPr algn="ctr">
              <a:lnSpc>
                <a:spcPct val="150000"/>
              </a:lnSpc>
            </a:pPr>
            <a:r>
              <a:rPr lang="ar-SA" sz="4000" b="1" dirty="0"/>
              <a:t>والقدرة على أدائه في نهاية الموقف التعليمي</a:t>
            </a:r>
            <a:r>
              <a:rPr lang="ar-SA" sz="4000" b="1" dirty="0" smtClean="0"/>
              <a:t>.</a:t>
            </a:r>
            <a:endParaRPr lang="ar-SA" sz="4000" b="1" dirty="0"/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05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851758" y="2918209"/>
            <a:ext cx="64884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توثيق اسم استراتيجية التعلم</a:t>
            </a:r>
          </a:p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النشط التي استخدمها المعلم</a:t>
            </a:r>
          </a:p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 للدرس في سجل الإعداد الكتابي </a:t>
            </a: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استمارة التعلم النشط</a:t>
            </a:r>
          </a:p>
        </p:txBody>
      </p:sp>
    </p:spTree>
    <p:extLst>
      <p:ext uri="{BB962C8B-B14F-4D97-AF65-F5344CB8AC3E}">
        <p14:creationId xmlns:p14="http://schemas.microsoft.com/office/powerpoint/2010/main" val="228255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851758" y="3055996"/>
            <a:ext cx="6488483" cy="937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1- معرفة الطلاب بأهداف الدرس</a:t>
            </a: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</p:spTree>
    <p:extLst>
      <p:ext uri="{BB962C8B-B14F-4D97-AF65-F5344CB8AC3E}">
        <p14:creationId xmlns:p14="http://schemas.microsoft.com/office/powerpoint/2010/main" val="11036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400833" y="1290550"/>
            <a:ext cx="10471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1- الدلائل التي تشير إلى معرفة الطلاب بأهداف الدرس</a:t>
            </a:r>
          </a:p>
        </p:txBody>
      </p:sp>
      <p:grpSp>
        <p:nvGrpSpPr>
          <p:cNvPr id="9" name="مجموعة 8"/>
          <p:cNvGrpSpPr/>
          <p:nvPr/>
        </p:nvGrpSpPr>
        <p:grpSpPr>
          <a:xfrm>
            <a:off x="1097411" y="2690690"/>
            <a:ext cx="7674986" cy="966034"/>
            <a:chOff x="1040345" y="2730"/>
            <a:chExt cx="7674986" cy="966034"/>
          </a:xfrm>
        </p:grpSpPr>
        <p:sp>
          <p:nvSpPr>
            <p:cNvPr id="10" name="مستطيل ذو زاويتين مستديرتين في نفس الجانب 9"/>
            <p:cNvSpPr/>
            <p:nvPr/>
          </p:nvSpPr>
          <p:spPr>
            <a:xfrm rot="5400000">
              <a:off x="4394821" y="-33517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1040345" y="498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كتابة الأهداف</a:t>
              </a:r>
              <a:endParaRPr lang="en-US" sz="2800" kern="12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إعلان الأهداف لفظيًا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1097411" y="3951942"/>
            <a:ext cx="7674986" cy="966034"/>
            <a:chOff x="1040345" y="1293480"/>
            <a:chExt cx="7674986" cy="966034"/>
          </a:xfrm>
        </p:grpSpPr>
        <p:sp>
          <p:nvSpPr>
            <p:cNvPr id="13" name="مستطيل ذو زاويتين مستديرتين في نفس الجانب 12"/>
            <p:cNvSpPr/>
            <p:nvPr/>
          </p:nvSpPr>
          <p:spPr>
            <a:xfrm rot="5400000">
              <a:off x="4394821" y="-206099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مستطيل 13"/>
            <p:cNvSpPr/>
            <p:nvPr/>
          </p:nvSpPr>
          <p:spPr>
            <a:xfrm>
              <a:off x="1040345" y="134063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صياغة الأهداف عن طريق أسئلة.</a:t>
              </a:r>
              <a:endParaRPr lang="en-US" sz="2800" kern="12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المعلم المصدر الوحيد للمعرفة؟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1097411" y="5213195"/>
            <a:ext cx="7674986" cy="966034"/>
            <a:chOff x="1040345" y="2584230"/>
            <a:chExt cx="7674986" cy="966034"/>
          </a:xfrm>
        </p:grpSpPr>
        <p:sp>
          <p:nvSpPr>
            <p:cNvPr id="16" name="مستطيل ذو زاويتين مستديرتين في نفس الجانب 15"/>
            <p:cNvSpPr/>
            <p:nvPr/>
          </p:nvSpPr>
          <p:spPr>
            <a:xfrm rot="5400000">
              <a:off x="4394821" y="-7702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مستطيل 16"/>
            <p:cNvSpPr/>
            <p:nvPr/>
          </p:nvSpPr>
          <p:spPr>
            <a:xfrm>
              <a:off x="1040345" y="26313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شخص المعلم خبرات الطلاب السابقة؟</a:t>
              </a:r>
              <a:endParaRPr lang="en-US" sz="2800" kern="12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ساهمت الأهداف في الوصول إلى مصادر المعرفة؟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9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851758" y="2830528"/>
            <a:ext cx="648848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2- وضح المعلم للطلاب دورهم في تحقيق أهداف الدرس</a:t>
            </a:r>
          </a:p>
        </p:txBody>
      </p:sp>
      <p:pic>
        <p:nvPicPr>
          <p:cNvPr id="7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</p:spTree>
    <p:extLst>
      <p:ext uri="{BB962C8B-B14F-4D97-AF65-F5344CB8AC3E}">
        <p14:creationId xmlns:p14="http://schemas.microsoft.com/office/powerpoint/2010/main" val="31629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http://www.tatweer.edu.sa/sites/all/themes/tatweer/images/background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35076"/>
          <a:stretch/>
        </p:blipFill>
        <p:spPr bwMode="auto">
          <a:xfrm>
            <a:off x="0" y="0"/>
            <a:ext cx="12192000" cy="2479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نتيجة بحث الصور عن التعلم النشط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4" t="6371" r="4312" b="8912"/>
          <a:stretch/>
        </p:blipFill>
        <p:spPr bwMode="auto">
          <a:xfrm>
            <a:off x="10325621" y="12526"/>
            <a:ext cx="1853852" cy="19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851758" y="253582"/>
            <a:ext cx="64884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000" dirty="0" smtClean="0">
                <a:solidFill>
                  <a:schemeClr val="accent1">
                    <a:lumMod val="50000"/>
                  </a:schemeClr>
                </a:solidFill>
                <a:cs typeface="PT Bold Heading" panose="02010400000000000000" pitchFamily="2" charset="-78"/>
              </a:rPr>
              <a:t>عناصر استمارة التعلم النشط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2526" y="12526"/>
            <a:ext cx="2968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ورشة عمل</a:t>
            </a:r>
          </a:p>
          <a:p>
            <a:pPr algn="ctr">
              <a:lnSpc>
                <a:spcPct val="150000"/>
              </a:lnSpc>
            </a:pPr>
            <a:r>
              <a:rPr lang="ar-SA" sz="1600" dirty="0" smtClean="0">
                <a:solidFill>
                  <a:srgbClr val="A73119"/>
                </a:solidFill>
                <a:cs typeface="PT Bold Heading" panose="02010400000000000000" pitchFamily="2" charset="-78"/>
              </a:rPr>
              <a:t>بطاقة التعلم النشط بشروطها السبعة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2526" y="1616226"/>
            <a:ext cx="10960273" cy="768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2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2- الدلائل التي تشير إلى أن المعلم وضح للطلاب </a:t>
            </a:r>
            <a:r>
              <a:rPr lang="ar-SA" sz="3200" dirty="0">
                <a:solidFill>
                  <a:srgbClr val="00B050"/>
                </a:solidFill>
                <a:cs typeface="PT Bold Heading" panose="02010400000000000000" pitchFamily="2" charset="-78"/>
              </a:rPr>
              <a:t>دورهم في تحقيق </a:t>
            </a:r>
            <a:r>
              <a:rPr lang="ar-SA" sz="3200" dirty="0" smtClean="0">
                <a:solidFill>
                  <a:srgbClr val="00B050"/>
                </a:solidFill>
                <a:cs typeface="PT Bold Heading" panose="02010400000000000000" pitchFamily="2" charset="-78"/>
              </a:rPr>
              <a:t>الأهداف </a:t>
            </a:r>
          </a:p>
        </p:txBody>
      </p:sp>
      <p:grpSp>
        <p:nvGrpSpPr>
          <p:cNvPr id="9" name="مجموعة 8"/>
          <p:cNvGrpSpPr/>
          <p:nvPr/>
        </p:nvGrpSpPr>
        <p:grpSpPr>
          <a:xfrm>
            <a:off x="997203" y="2690690"/>
            <a:ext cx="7674986" cy="966034"/>
            <a:chOff x="1040345" y="2730"/>
            <a:chExt cx="7674986" cy="966034"/>
          </a:xfrm>
        </p:grpSpPr>
        <p:sp>
          <p:nvSpPr>
            <p:cNvPr id="10" name="مستطيل ذو زاويتين مستديرتين في نفس الجانب 9"/>
            <p:cNvSpPr/>
            <p:nvPr/>
          </p:nvSpPr>
          <p:spPr>
            <a:xfrm rot="5400000">
              <a:off x="4394821" y="-33517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1040345" y="498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توزيع المهام بين الطلاب</a:t>
              </a:r>
              <a:endParaRPr lang="en-US" sz="2800" kern="12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توضيح الخطوات (الطريقة) للوصول إلى المفهوم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997203" y="3951942"/>
            <a:ext cx="7674986" cy="966034"/>
            <a:chOff x="1040345" y="1293480"/>
            <a:chExt cx="7674986" cy="966034"/>
          </a:xfrm>
        </p:grpSpPr>
        <p:sp>
          <p:nvSpPr>
            <p:cNvPr id="13" name="مستطيل ذو زاويتين مستديرتين في نفس الجانب 12"/>
            <p:cNvSpPr/>
            <p:nvPr/>
          </p:nvSpPr>
          <p:spPr>
            <a:xfrm rot="5400000">
              <a:off x="4394821" y="-206099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مستطيل 13"/>
            <p:cNvSpPr/>
            <p:nvPr/>
          </p:nvSpPr>
          <p:spPr>
            <a:xfrm>
              <a:off x="1040345" y="134063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الأسلوب والطريقة تناسب الفئة العمرية؟</a:t>
              </a:r>
              <a:endParaRPr lang="en-US" sz="2800" kern="12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الأسلوب والطريقة تتناسب مع وقت التعلم؟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997203" y="5213195"/>
            <a:ext cx="7674986" cy="966034"/>
            <a:chOff x="1040345" y="2584230"/>
            <a:chExt cx="7674986" cy="966034"/>
          </a:xfrm>
        </p:grpSpPr>
        <p:sp>
          <p:nvSpPr>
            <p:cNvPr id="16" name="مستطيل ذو زاويتين مستديرتين في نفس الجانب 15"/>
            <p:cNvSpPr/>
            <p:nvPr/>
          </p:nvSpPr>
          <p:spPr>
            <a:xfrm rot="5400000">
              <a:off x="4394821" y="-770246"/>
              <a:ext cx="966034" cy="76749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مستطيل 16"/>
            <p:cNvSpPr/>
            <p:nvPr/>
          </p:nvSpPr>
          <p:spPr>
            <a:xfrm>
              <a:off x="1040345" y="2631388"/>
              <a:ext cx="7627828" cy="8717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</a:t>
              </a:r>
              <a:r>
                <a:rPr lang="ar-SA" sz="2800" dirty="0" smtClean="0">
                  <a:cs typeface="PT Bold Heading" panose="02010400000000000000" pitchFamily="2" charset="-78"/>
                </a:rPr>
                <a:t>الأسلوب والطريقة تتناسب مع محتوى التعلم</a:t>
              </a:r>
              <a:r>
                <a:rPr lang="ar-SA" sz="2800" kern="1200" dirty="0" smtClean="0">
                  <a:cs typeface="PT Bold Heading" panose="02010400000000000000" pitchFamily="2" charset="-78"/>
                </a:rPr>
                <a:t>؟</a:t>
              </a:r>
              <a:endParaRPr lang="en-US" sz="2800" kern="1200" dirty="0">
                <a:cs typeface="PT Bold Heading" panose="02010400000000000000" pitchFamily="2" charset="-78"/>
              </a:endParaRPr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800" kern="1200" dirty="0" smtClean="0">
                  <a:cs typeface="PT Bold Heading" panose="02010400000000000000" pitchFamily="2" charset="-78"/>
                </a:rPr>
                <a:t>هل يغلب على الصف المتعة في العمل؟</a:t>
              </a:r>
              <a:endParaRPr lang="en-US" sz="2800" kern="1200" dirty="0">
                <a:cs typeface="PT Bold Heading" panose="0201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445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11613</TotalTime>
  <Words>725</Words>
  <Application>Microsoft Office PowerPoint</Application>
  <PresentationFormat>ملء الشاشة</PresentationFormat>
  <Paragraphs>132</Paragraphs>
  <Slides>21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PT Bold Heading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 H</cp:lastModifiedBy>
  <cp:revision>1529</cp:revision>
  <dcterms:created xsi:type="dcterms:W3CDTF">2015-08-27T08:53:28Z</dcterms:created>
  <dcterms:modified xsi:type="dcterms:W3CDTF">2017-01-07T20:29:00Z</dcterms:modified>
</cp:coreProperties>
</file>