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61" r:id="rId2"/>
    <p:sldId id="256" r:id="rId3"/>
    <p:sldId id="262" r:id="rId4"/>
    <p:sldId id="258" r:id="rId5"/>
    <p:sldId id="259" r:id="rId6"/>
    <p:sldId id="257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8" d="100"/>
          <a:sy n="78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56ED529-E179-44B3-988C-51309471935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37E628D-E8BD-462B-97DE-F98B3237A2B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E628D-E8BD-462B-97DE-F98B3237A2B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B756B-CB45-484C-91B9-BFAA23F9415F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A7F91-354F-425F-ACF2-198D7591C4B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رسم تخطيطي 7"/>
          <p:cNvPicPr>
            <a:picLocks noChangeArrowheads="1"/>
          </p:cNvPicPr>
          <p:nvPr/>
        </p:nvPicPr>
        <p:blipFill>
          <a:blip r:embed="rId2" cstate="print"/>
          <a:srcRect l="-137988" t="-13333"/>
          <a:stretch>
            <a:fillRect/>
          </a:stretch>
        </p:blipFill>
        <p:spPr bwMode="auto">
          <a:xfrm>
            <a:off x="251520" y="1124744"/>
            <a:ext cx="860831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صورة 13" descr="IMG-20140224-WA0017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81373"/>
            <a:ext cx="2328862" cy="2884487"/>
          </a:xfrm>
          <a:prstGeom prst="rect">
            <a:avLst/>
          </a:prstGeom>
          <a:noFill/>
        </p:spPr>
      </p:pic>
      <p:pic>
        <p:nvPicPr>
          <p:cNvPr id="1028" name="صورة 15" descr="IMG-20140224-WA0028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408" y="1181373"/>
            <a:ext cx="2395537" cy="2884487"/>
          </a:xfrm>
          <a:prstGeom prst="rect">
            <a:avLst/>
          </a:prstGeom>
          <a:noFill/>
        </p:spPr>
      </p:pic>
      <p:pic>
        <p:nvPicPr>
          <p:cNvPr id="1029" name="صورة 0" descr="20140401_124558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533" y="4084910"/>
            <a:ext cx="2401887" cy="2584450"/>
          </a:xfrm>
          <a:prstGeom prst="rect">
            <a:avLst/>
          </a:prstGeom>
          <a:noFill/>
        </p:spPr>
      </p:pic>
      <p:pic>
        <p:nvPicPr>
          <p:cNvPr id="1030" name="صورة 4" descr="IMG-20140224-WA0031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27933" y="4086498"/>
            <a:ext cx="2341562" cy="257175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2051720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64288" y="116632"/>
            <a:ext cx="17636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إدارة التربية والتعليم </a:t>
            </a:r>
          </a:p>
          <a:p>
            <a:pPr algn="ctr"/>
            <a:r>
              <a:rPr lang="ar-SA" sz="1200" dirty="0" smtClean="0"/>
              <a:t>بالمنطقة الشرقية</a:t>
            </a:r>
          </a:p>
          <a:p>
            <a:pPr algn="ctr"/>
            <a:r>
              <a:rPr lang="ar-SA" sz="1200" dirty="0" smtClean="0"/>
              <a:t>مكتب التربية والتعليم 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 </a:t>
            </a:r>
            <a:endParaRPr lang="ar-SA" sz="1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79512" y="188640"/>
            <a:ext cx="20162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مدرسة الابتدائية الأولى </a:t>
            </a:r>
          </a:p>
          <a:p>
            <a:pPr algn="ctr"/>
            <a:r>
              <a:rPr lang="ar-SA" sz="1200" dirty="0" smtClean="0"/>
              <a:t>لتحفيظ القرآن الكريم  </a:t>
            </a:r>
          </a:p>
          <a:p>
            <a:pPr algn="ctr"/>
            <a:r>
              <a:rPr lang="ar-SA" sz="1200" dirty="0" smtClean="0"/>
              <a:t>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</a:t>
            </a:r>
            <a:endParaRPr lang="ar-SA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251520" y="260648"/>
            <a:ext cx="47170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</a:t>
            </a:r>
          </a:p>
          <a:p>
            <a:pPr algn="ctr"/>
            <a:r>
              <a:rPr lang="ar-SA" sz="1600" dirty="0" smtClean="0"/>
              <a:t>الصف الأول  الفصل الدراسي الثاني  </a:t>
            </a:r>
            <a:r>
              <a:rPr lang="ar-SA" sz="1600" dirty="0" err="1" smtClean="0"/>
              <a:t>لعام /..........................</a:t>
            </a:r>
            <a:endParaRPr lang="ar-SA" sz="16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148064" y="313492"/>
            <a:ext cx="374441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err="1" smtClean="0">
                <a:solidFill>
                  <a:srgbClr val="0070C0"/>
                </a:solidFill>
              </a:rPr>
              <a:t>الموضوع </a:t>
            </a:r>
            <a:r>
              <a:rPr lang="ar-SA" sz="2800" dirty="0" smtClean="0">
                <a:solidFill>
                  <a:srgbClr val="0070C0"/>
                </a:solidFill>
              </a:rPr>
              <a:t>: الشجرة الحزينة </a:t>
            </a:r>
            <a:endParaRPr lang="ar-SA" sz="2800" dirty="0">
              <a:solidFill>
                <a:srgbClr val="0070C0"/>
              </a:solidFill>
            </a:endParaRPr>
          </a:p>
        </p:txBody>
      </p:sp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323528" y="991394"/>
          <a:ext cx="8496943" cy="567796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285128"/>
                <a:gridCol w="2431960"/>
                <a:gridCol w="1214265"/>
                <a:gridCol w="1036711"/>
                <a:gridCol w="1104800"/>
              </a:tblGrid>
              <a:tr h="811967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811967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 التلميذة أن </a:t>
                      </a:r>
                    </a:p>
                    <a:p>
                      <a:pPr algn="ctr" rtl="1"/>
                      <a:r>
                        <a:rPr lang="ar-SA" sz="1600" dirty="0" err="1" smtClean="0"/>
                        <a:t>1 -  </a:t>
                      </a:r>
                      <a:r>
                        <a:rPr lang="ar-SA" sz="1600" dirty="0" smtClean="0"/>
                        <a:t>- تقرأ</a:t>
                      </a:r>
                      <a:r>
                        <a:rPr lang="ar-SA" sz="1600" baseline="0" dirty="0" smtClean="0"/>
                        <a:t> النص السابق قراءة صحيحة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4-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التلميذة</a:t>
                      </a:r>
                      <a:r>
                        <a:rPr lang="ar-SA" sz="1600" baseline="0" dirty="0" smtClean="0"/>
                        <a:t> ل</a:t>
                      </a:r>
                      <a:r>
                        <a:rPr lang="ar-SA" sz="1600" dirty="0" smtClean="0"/>
                        <a:t>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</a:t>
                      </a:r>
                      <a:r>
                        <a:rPr lang="ar-SA" sz="1600" baseline="0" dirty="0" smtClean="0"/>
                        <a:t> التلميذة للنص قراءة صحيحة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604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600" dirty="0" smtClean="0"/>
                        <a:t>1-</a:t>
                      </a:r>
                      <a:r>
                        <a:rPr lang="ar-SA" sz="1600" baseline="0" dirty="0" smtClean="0"/>
                        <a:t> ماذا رأت المعلمة عندما دخلت </a:t>
                      </a:r>
                      <a:r>
                        <a:rPr lang="ar-SA" sz="1600" baseline="0" dirty="0" err="1" smtClean="0"/>
                        <a:t>الفصل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</a:t>
                      </a:r>
                      <a:r>
                        <a:rPr lang="ar-SA" sz="1600" baseline="0" dirty="0" err="1" smtClean="0"/>
                        <a:t>بماذا</a:t>
                      </a:r>
                      <a:r>
                        <a:rPr lang="ar-SA" sz="1600" baseline="0" dirty="0" smtClean="0"/>
                        <a:t> أجابتها </a:t>
                      </a:r>
                      <a:r>
                        <a:rPr lang="ar-SA" sz="1600" baseline="0" dirty="0" err="1" smtClean="0"/>
                        <a:t>أحلام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</a:t>
                      </a:r>
                      <a:r>
                        <a:rPr lang="ar-SA" sz="1600" baseline="0" dirty="0" err="1" smtClean="0"/>
                        <a:t>ماذاقالت</a:t>
                      </a:r>
                      <a:r>
                        <a:rPr lang="ar-SA" sz="1600" baseline="0" dirty="0" smtClean="0"/>
                        <a:t> المعلمة </a:t>
                      </a:r>
                      <a:r>
                        <a:rPr lang="ar-SA" sz="1600" baseline="0" dirty="0" err="1" smtClean="0"/>
                        <a:t>لأحلام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ماذا استفدت من الدرس </a:t>
                      </a:r>
                      <a:r>
                        <a:rPr lang="ar-SA" sz="1600" baseline="0" dirty="0" err="1" smtClean="0"/>
                        <a:t>السابق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5 </a:t>
                      </a:r>
                      <a:r>
                        <a:rPr lang="ar-SA" sz="1600" baseline="0" dirty="0" smtClean="0"/>
                        <a:t>– إملاء مفردات لغوية على </a:t>
                      </a:r>
                      <a:r>
                        <a:rPr lang="ar-SA" sz="1600" baseline="0" dirty="0" err="1" smtClean="0"/>
                        <a:t>التلميذات </a:t>
                      </a:r>
                      <a:r>
                        <a:rPr lang="ar-SA" sz="1600" baseline="0" dirty="0" smtClean="0"/>
                        <a:t>( التاء المفتوحة والمربوطة والتنوين </a:t>
                      </a:r>
                      <a:r>
                        <a:rPr lang="ar-SA" sz="1600" baseline="0" dirty="0" err="1" smtClean="0"/>
                        <a:t>بالفتح )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كرسي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دفتر</a:t>
                      </a:r>
                      <a:r>
                        <a:rPr lang="ar-SA" sz="1600" baseline="0" dirty="0" smtClean="0"/>
                        <a:t> الإملاء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إجابة التلميذة على الأسئلة إجابة</a:t>
                      </a:r>
                      <a:r>
                        <a:rPr lang="ar-SA" sz="1600" baseline="0" dirty="0" smtClean="0"/>
                        <a:t> صحيحة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كتابة ما يملى عليها كتابة صحيحة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220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استنتاج</a:t>
                      </a:r>
                      <a:r>
                        <a:rPr lang="ar-SA" sz="1600" baseline="0" dirty="0" smtClean="0"/>
                        <a:t> عنوان الدرس الجديد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الشجرة </a:t>
                      </a:r>
                      <a:r>
                        <a:rPr lang="ar-SA" sz="1600" baseline="0" dirty="0" err="1" smtClean="0"/>
                        <a:t>الحزينة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عن طرق التمثيل الصامت للكلمتين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التمثيل الصامت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الملاحظة والتحدث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3059832" y="764704"/>
            <a:ext cx="4470470" cy="1279035"/>
            <a:chOff x="-3930724" y="3102510"/>
            <a:chExt cx="5016629" cy="1340118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95535" y="3429000"/>
          <a:ext cx="8064897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06151"/>
                <a:gridCol w="3170447"/>
                <a:gridCol w="2688299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</a:t>
                      </a:r>
                      <a:r>
                        <a:rPr lang="ar-SA" dirty="0" err="1" smtClean="0"/>
                        <a:t>الدرس 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الدرس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الدرس 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23528" y="190381"/>
            <a:ext cx="83529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395536" y="634320"/>
          <a:ext cx="8568952" cy="60350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50840"/>
                <a:gridCol w="694192"/>
                <a:gridCol w="1550463"/>
                <a:gridCol w="2858529"/>
                <a:gridCol w="1115584"/>
                <a:gridCol w="792872"/>
                <a:gridCol w="806472"/>
              </a:tblGrid>
              <a:tr h="57577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040853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</a:t>
                      </a:r>
                      <a:r>
                        <a:rPr lang="ar-SA" sz="1800" dirty="0" smtClean="0"/>
                        <a:t>النص القرائي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</a:t>
                      </a:r>
                      <a:r>
                        <a:rPr lang="ar-SA" sz="1400" baseline="0" dirty="0" smtClean="0"/>
                        <a:t> الدرس قراءة صحيحة </a:t>
                      </a:r>
                    </a:p>
                    <a:p>
                      <a:pPr lvl="0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تصوب الخطأ الذي تقع فيه زميلتها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3- تشرح بعض معاني المفردات </a:t>
                      </a:r>
                    </a:p>
                    <a:p>
                      <a:pPr lvl="0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تجيب عن الأسئلة المعطاة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5- تكتشف الظواهر اللغوية في النص وتميز بينها </a:t>
                      </a:r>
                    </a:p>
                    <a:p>
                      <a:pPr lvl="0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تشكر الله على نعمه الجليلة ومنها أن شرع لنا عيدين يفرح فيهما المسلمون </a:t>
                      </a:r>
                    </a:p>
                    <a:p>
                      <a:pPr lvl="0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تحرص على إسعاد الآخرين وإدخال السرور عليهم </a:t>
                      </a:r>
                    </a:p>
                    <a:p>
                      <a:pPr lvl="0" rtl="1"/>
                      <a:r>
                        <a:rPr lang="ar-SA" sz="1400" baseline="0" dirty="0" err="1" smtClean="0"/>
                        <a:t>8 </a:t>
                      </a:r>
                      <a:r>
                        <a:rPr lang="ar-SA" sz="1400" baseline="0" dirty="0" smtClean="0"/>
                        <a:t>– تجتهد في عمل المعروف ولا تحقرن منه شيئا </a:t>
                      </a:r>
                    </a:p>
                    <a:p>
                      <a:pPr lvl="0" rtl="1"/>
                      <a:r>
                        <a:rPr lang="ar-SA" sz="1400" baseline="0" dirty="0" err="1" smtClean="0"/>
                        <a:t>9 </a:t>
                      </a:r>
                      <a:r>
                        <a:rPr lang="ar-SA" sz="1400" baseline="0" dirty="0" smtClean="0"/>
                        <a:t>– تكتب النص بخط جميل ومرتب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القراءة الصامتة للدرس من الكتاب ولو جزءاً يسيراً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السؤال عن ماذا </a:t>
                      </a:r>
                      <a:r>
                        <a:rPr lang="ar-SA" sz="1600" baseline="0" dirty="0" err="1" smtClean="0"/>
                        <a:t>قرأت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تنبئين </a:t>
                      </a:r>
                      <a:r>
                        <a:rPr lang="ar-SA" sz="1600" baseline="0" dirty="0" err="1" smtClean="0"/>
                        <a:t>وتتوقعين ..</a:t>
                      </a:r>
                      <a:r>
                        <a:rPr lang="ar-SA" sz="1600" baseline="0" dirty="0" smtClean="0"/>
                        <a:t> لماذا كانت الشجرة </a:t>
                      </a:r>
                      <a:r>
                        <a:rPr lang="ar-SA" sz="1600" baseline="0" dirty="0" err="1" smtClean="0"/>
                        <a:t>حزينة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عرض النص على السبورة </a:t>
                      </a:r>
                    </a:p>
                    <a:p>
                      <a:pPr lvl="0" rtl="1"/>
                      <a:r>
                        <a:rPr lang="ar-SA" sz="1600" baseline="0" dirty="0" smtClean="0"/>
                        <a:t>ثم القراءة النموذجية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المجيدات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الشرح المبسط لمضمون النص من خلاله الربط بالبيئة </a:t>
                      </a:r>
                    </a:p>
                    <a:p>
                      <a:pPr lvl="0" rtl="1"/>
                      <a:r>
                        <a:rPr lang="ar-SA" sz="1600" baseline="0" dirty="0" smtClean="0"/>
                        <a:t>وغرس بعض القيم الإسلامية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5 </a:t>
                      </a:r>
                      <a:r>
                        <a:rPr lang="ar-SA" sz="1600" baseline="0" dirty="0" smtClean="0"/>
                        <a:t>– المناقشة في </a:t>
                      </a:r>
                      <a:r>
                        <a:rPr lang="ar-SA" sz="1600" baseline="0" dirty="0" err="1" smtClean="0"/>
                        <a:t>النص :</a:t>
                      </a:r>
                      <a:endParaRPr lang="ar-SA" sz="1600" baseline="0" dirty="0" smtClean="0"/>
                    </a:p>
                    <a:p>
                      <a:pPr lvl="0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أين تجمع </a:t>
                      </a:r>
                      <a:r>
                        <a:rPr lang="ar-SA" sz="1600" baseline="0" dirty="0" err="1" smtClean="0"/>
                        <a:t>الأطفال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من اكتشف أن الشجرة </a:t>
                      </a:r>
                      <a:r>
                        <a:rPr lang="ar-SA" sz="1600" baseline="0" dirty="0" err="1" smtClean="0"/>
                        <a:t>تبكي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ولماذا </a:t>
                      </a:r>
                      <a:r>
                        <a:rPr lang="ar-SA" sz="1600" baseline="0" dirty="0" err="1" smtClean="0"/>
                        <a:t>تبكي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فعلت العصافير </a:t>
                      </a:r>
                      <a:r>
                        <a:rPr lang="ar-SA" sz="1600" baseline="0" dirty="0" err="1" smtClean="0"/>
                        <a:t>لإسعادها </a:t>
                      </a:r>
                      <a:r>
                        <a:rPr lang="ar-SA" sz="1600" baseline="0" dirty="0" err="1" smtClean="0"/>
                        <a:t>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ستفعلين </a:t>
                      </a:r>
                      <a:r>
                        <a:rPr lang="ar-SA" sz="1600" baseline="0" dirty="0" err="1" smtClean="0"/>
                        <a:t>ولوكان</a:t>
                      </a:r>
                      <a:r>
                        <a:rPr lang="ar-SA" sz="1600" baseline="0" dirty="0" smtClean="0"/>
                        <a:t> لديك قريبة أو صديقة عاجزة عن اللعب في يوم </a:t>
                      </a:r>
                      <a:r>
                        <a:rPr lang="ar-SA" sz="1600" baseline="0" dirty="0" err="1" smtClean="0"/>
                        <a:t>العيد؟</a:t>
                      </a:r>
                      <a:endParaRPr lang="ar-SA" sz="1600" baseline="0" dirty="0" smtClean="0"/>
                    </a:p>
                    <a:p>
                      <a:pPr lvl="0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التحدث عن شكر الله على نعمة الصحة والحركة والحرص على عمل المعروف </a:t>
                      </a:r>
                    </a:p>
                    <a:p>
                      <a:pPr lvl="0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المناقشة في جميع الظواهر اللغوية في </a:t>
                      </a:r>
                      <a:r>
                        <a:rPr lang="ar-SA" sz="1600" baseline="0" dirty="0" err="1" smtClean="0"/>
                        <a:t>النص </a:t>
                      </a:r>
                      <a:r>
                        <a:rPr lang="ar-SA" sz="1600" baseline="0" dirty="0" smtClean="0"/>
                        <a:t>( المهارات </a:t>
                      </a:r>
                      <a:r>
                        <a:rPr lang="ar-SA" sz="1600" baseline="0" dirty="0" err="1" smtClean="0"/>
                        <a:t>االشرطية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المطلوبة </a:t>
                      </a:r>
                      <a:r>
                        <a:rPr lang="ar-SA" sz="1600" baseline="0" dirty="0" err="1" smtClean="0"/>
                        <a:t>)</a:t>
                      </a:r>
                      <a:r>
                        <a:rPr lang="ar-SA" sz="1600" baseline="0" dirty="0" smtClean="0"/>
                        <a:t> 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  بجميع مراحله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أرسلي سؤالاً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 كرة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6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6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6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6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6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6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6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عرض مقطع فيديو 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 للنص قراءة جيدة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الإجابة عن الأسئلة المعطاة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اكتشاف الظواهر اللغوية في الدرس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كتابة النص بخط جميل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23528" y="190381"/>
            <a:ext cx="83529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251520" y="634321"/>
          <a:ext cx="8712968" cy="608977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3459"/>
                <a:gridCol w="705859"/>
                <a:gridCol w="1576521"/>
                <a:gridCol w="2149962"/>
                <a:gridCol w="1234672"/>
                <a:gridCol w="1186247"/>
                <a:gridCol w="1096248"/>
              </a:tblGrid>
              <a:tr h="563974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13826">
                <a:tc rowSpan="4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أنمي لغتي </a:t>
                      </a:r>
                      <a:endParaRPr lang="ar-S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تكمل الجملة بالكلمة المناسبة </a:t>
                      </a:r>
                    </a:p>
                    <a:p>
                      <a:pPr lvl="0" rtl="1"/>
                      <a:r>
                        <a:rPr lang="ar-SA" sz="1400" dirty="0" smtClean="0"/>
                        <a:t>تقرأ الجملة قراءة صحيحة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عرض الجمل والكلمات على السبورة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الجملة والكلمات من التلميذات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إكمال الجملة بالكلمة مناسبة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السهم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 لوحة فلين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سهم صغير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 للجمل والكلمات قراءة جيدة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تكملة</a:t>
                      </a:r>
                      <a:r>
                        <a:rPr lang="ar-SA" sz="1400" baseline="0" dirty="0" smtClean="0"/>
                        <a:t> الجملة الناقصة بالكلمة المناسبة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تمييزها بين الظواهر الإملائية واللغوية في الجمل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14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 وأقرأ </a:t>
                      </a:r>
                      <a:endParaRPr lang="ar-S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تقرأ الجمل قراءة صحيحة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تميز بين الظواهر الإملائية واللغوية في الجمل </a:t>
                      </a:r>
                    </a:p>
                    <a:p>
                      <a:pPr lvl="0" rtl="1"/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 الجمل على السبورة </a:t>
                      </a:r>
                    </a:p>
                    <a:p>
                      <a:pPr lvl="0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قراءة التلميذات للجمل </a:t>
                      </a:r>
                    </a:p>
                    <a:p>
                      <a:pPr lvl="0" rtl="1"/>
                      <a:r>
                        <a:rPr lang="ar-SA" sz="1600" dirty="0" err="1" smtClean="0"/>
                        <a:t>3 </a:t>
                      </a:r>
                      <a:r>
                        <a:rPr lang="ar-SA" sz="1600" dirty="0" smtClean="0"/>
                        <a:t>– شرح الظواهر</a:t>
                      </a:r>
                      <a:r>
                        <a:rPr lang="ar-SA" sz="1600" baseline="0" dirty="0" smtClean="0"/>
                        <a:t> الإملائية واللغوية في الجمل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157631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أستثمر</a:t>
                      </a:r>
                      <a:r>
                        <a:rPr lang="ar-SA" sz="1800" baseline="0" dirty="0" smtClean="0"/>
                        <a:t> النص </a:t>
                      </a:r>
                    </a:p>
                    <a:p>
                      <a:pPr algn="ctr" rtl="1"/>
                      <a:r>
                        <a:rPr lang="ar-SA" sz="1800" baseline="0" dirty="0" err="1" smtClean="0"/>
                        <a:t>1 )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أفكر </a:t>
                      </a:r>
                      <a:endParaRPr lang="ar-SA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تستمع جيدا ثم تفكر بتمهل قبل الإجابة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تلتزم بآداب الحديث والحوار </a:t>
                      </a:r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لو كنت أنت من شاهد</a:t>
                      </a:r>
                      <a:r>
                        <a:rPr lang="ar-SA" sz="1600" baseline="0" dirty="0" smtClean="0"/>
                        <a:t> الشجرة الحزينة وهي </a:t>
                      </a:r>
                      <a:r>
                        <a:rPr lang="ar-SA" sz="1600" baseline="0" dirty="0" err="1" smtClean="0"/>
                        <a:t>تبكي ..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rtl="1"/>
                      <a:r>
                        <a:rPr lang="ar-SA" sz="1600" baseline="0" dirty="0" smtClean="0"/>
                        <a:t>ماذا ستفعلين </a:t>
                      </a:r>
                      <a:r>
                        <a:rPr lang="ar-SA" sz="1600" baseline="0" dirty="0" err="1" smtClean="0"/>
                        <a:t>لإسعادها ؟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مناقشتها والتزامها</a:t>
                      </a:r>
                      <a:r>
                        <a:rPr lang="ar-SA" sz="1400" baseline="0" dirty="0" smtClean="0"/>
                        <a:t> بآداب الحوار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45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endParaRPr lang="ar-SA" sz="1800" dirty="0" smtClean="0"/>
                    </a:p>
                    <a:p>
                      <a:pPr algn="ctr" rtl="1"/>
                      <a:r>
                        <a:rPr lang="ar-SA" sz="1800" dirty="0" smtClean="0"/>
                        <a:t>أرسم وألون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تكمل الرسم</a:t>
                      </a:r>
                      <a:r>
                        <a:rPr lang="ar-SA" sz="1400" baseline="0" dirty="0" smtClean="0"/>
                        <a:t> الناقص ثم تلون بألوان جميلة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تتقن رسمها وتلوينها وتتذوق جمال ما تقوم </a:t>
                      </a:r>
                      <a:r>
                        <a:rPr lang="ar-SA" sz="1400" baseline="0" dirty="0" err="1" smtClean="0"/>
                        <a:t>به</a:t>
                      </a:r>
                      <a:r>
                        <a:rPr lang="ar-SA" sz="1400" baseline="0" dirty="0" smtClean="0"/>
                        <a:t> من إنجاز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smtClean="0"/>
                        <a:t>تكمل الرسم</a:t>
                      </a:r>
                      <a:r>
                        <a:rPr lang="ar-SA" sz="1600" baseline="0" dirty="0" smtClean="0"/>
                        <a:t> الناقص ثم تلونه مع توجيههن لطريقة التلوين الجميل والحرص على الإتقان وعدم التعجل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</a:p>
                    <a:p>
                      <a:pPr algn="ctr" rtl="1"/>
                      <a:r>
                        <a:rPr lang="ar-SA" sz="1600" dirty="0" smtClean="0"/>
                        <a:t>+ الألوان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إكمالها للسم وتلوينها بألوان مرتبة وجميلة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323528" y="188640"/>
            <a:ext cx="83529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251520" y="620688"/>
          <a:ext cx="8712968" cy="520190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3459"/>
                <a:gridCol w="705859"/>
                <a:gridCol w="1576521"/>
                <a:gridCol w="2149962"/>
                <a:gridCol w="1234672"/>
                <a:gridCol w="1186247"/>
                <a:gridCol w="1096248"/>
              </a:tblGrid>
              <a:tr h="563974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13826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أستثمر</a:t>
                      </a:r>
                      <a:r>
                        <a:rPr lang="ar-SA" sz="1800" baseline="0" dirty="0" smtClean="0"/>
                        <a:t> النص </a:t>
                      </a:r>
                      <a:endParaRPr lang="ar-SA" sz="1800" dirty="0" smtClean="0"/>
                    </a:p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أحول </a:t>
                      </a:r>
                      <a:endParaRPr lang="ar-S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تحول الفعل من المذكر للمؤنث</a:t>
                      </a:r>
                      <a:r>
                        <a:rPr lang="ar-SA" sz="1400" baseline="0" dirty="0" smtClean="0"/>
                        <a:t> والعكس </a:t>
                      </a:r>
                    </a:p>
                    <a:p>
                      <a:pPr lvl="0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كاملة قراءة صحيحة بعد التحويل وتميز </a:t>
                      </a:r>
                      <a:r>
                        <a:rPr lang="ar-SA" sz="1400" baseline="0" dirty="0" err="1" smtClean="0"/>
                        <a:t>بنهما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عرض الجمل على السبورة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الجملة من التلميذات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– تحويل الفعل في الجملة من المذكر للمؤنث والعكس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الرؤوس المرقمة 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قطار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تحويل التلميذة للفعل من التذكير للتأنيث</a:t>
                      </a:r>
                      <a:r>
                        <a:rPr lang="ar-SA" sz="1400" baseline="0" dirty="0" smtClean="0"/>
                        <a:t> والعكس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14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4 )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أبحث </a:t>
                      </a:r>
                      <a:endParaRPr lang="ar-S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تذكر بعض المظاهر ليوم العيد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تجمع صوراً لبعض مظاهر يوم العيد</a:t>
                      </a:r>
                    </a:p>
                    <a:p>
                      <a:pPr lvl="0" rtl="1"/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المناقشة</a:t>
                      </a:r>
                      <a:r>
                        <a:rPr lang="ar-SA" sz="1600" baseline="0" dirty="0" smtClean="0"/>
                        <a:t> في بعض مظاهر يوم العيد كالعبارات المتبادلة في يوم العيد والأعمال التي نقوم </a:t>
                      </a:r>
                      <a:r>
                        <a:rPr lang="ar-SA" sz="1600" baseline="0" dirty="0" err="1" smtClean="0"/>
                        <a:t>بها</a:t>
                      </a:r>
                      <a:r>
                        <a:rPr lang="ar-SA" sz="1600" baseline="0" dirty="0" smtClean="0"/>
                        <a:t> في يوم العيد </a:t>
                      </a:r>
                    </a:p>
                    <a:p>
                      <a:pPr lvl="0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تجمع صوراً لبعض مظاهر يوم العيد وتلصقها في كتابها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جمعها لصور</a:t>
                      </a:r>
                      <a:r>
                        <a:rPr lang="ar-SA" sz="1400" baseline="0" dirty="0" smtClean="0"/>
                        <a:t> عن مظاهر العيد</a:t>
                      </a:r>
                      <a:r>
                        <a:rPr lang="ar-SA" sz="1400" dirty="0" smtClean="0"/>
                        <a:t> ثم إلصاقها في كتابها بمساعدة أسرتها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31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5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أعبر </a:t>
                      </a:r>
                      <a:endParaRPr lang="ar-SA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ترتب الكلمات لتكون جملا مفيدة </a:t>
                      </a:r>
                    </a:p>
                    <a:p>
                      <a:pPr lvl="0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الجملة بعد ترتيبها قراءة صحيحة </a:t>
                      </a:r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 الكلمات على</a:t>
                      </a:r>
                      <a:r>
                        <a:rPr lang="ar-SA" sz="1600" baseline="0" dirty="0" smtClean="0"/>
                        <a:t> السبورة ثم قراءتها من قبل التلميذات </a:t>
                      </a:r>
                    </a:p>
                    <a:p>
                      <a:pPr lvl="0" rtl="1"/>
                      <a:r>
                        <a:rPr lang="ar-SA" sz="1600" baseline="0" dirty="0" smtClean="0"/>
                        <a:t>2- العمل الفردي وترتيب الكلمات لتكون جملا مفيدة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القطار الجميل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تكوينها</a:t>
                      </a:r>
                      <a:r>
                        <a:rPr lang="ar-SA" sz="1400" baseline="0" dirty="0" smtClean="0"/>
                        <a:t> لجملة من كلمات غير مرتبة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5436096" y="602128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323528" y="6021288"/>
            <a:ext cx="31683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930</Words>
  <Application>Microsoft Office PowerPoint</Application>
  <PresentationFormat>عرض على الشاشة (3:4)‏</PresentationFormat>
  <Paragraphs>258</Paragraphs>
  <Slides>6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35</cp:revision>
  <dcterms:created xsi:type="dcterms:W3CDTF">2015-01-28T15:23:18Z</dcterms:created>
  <dcterms:modified xsi:type="dcterms:W3CDTF">2015-01-29T07:39:55Z</dcterms:modified>
</cp:coreProperties>
</file>