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9" r:id="rId2"/>
    <p:sldId id="256" r:id="rId3"/>
    <p:sldId id="265" r:id="rId4"/>
    <p:sldId id="264" r:id="rId5"/>
    <p:sldId id="257" r:id="rId6"/>
    <p:sldId id="258" r:id="rId7"/>
    <p:sldId id="26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380"/>
    <p:restoredTop sz="79661" autoAdjust="0"/>
  </p:normalViewPr>
  <p:slideViewPr>
    <p:cSldViewPr>
      <p:cViewPr varScale="1">
        <p:scale>
          <a:sx n="73" d="100"/>
          <a:sy n="73" d="100"/>
        </p:scale>
        <p:origin x="-12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رسم تخطيطي 7"/>
          <p:cNvPicPr>
            <a:picLocks noChangeArrowheads="1"/>
          </p:cNvPicPr>
          <p:nvPr/>
        </p:nvPicPr>
        <p:blipFill>
          <a:blip r:embed="rId2" cstate="print"/>
          <a:srcRect l="-137988" t="-13333"/>
          <a:stretch>
            <a:fillRect/>
          </a:stretch>
        </p:blipFill>
        <p:spPr bwMode="auto">
          <a:xfrm>
            <a:off x="179512" y="548680"/>
            <a:ext cx="8608318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صورة 13" descr="IMG-20140224-WA0017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181373"/>
            <a:ext cx="2328862" cy="2884487"/>
          </a:xfrm>
          <a:prstGeom prst="rect">
            <a:avLst/>
          </a:prstGeom>
          <a:noFill/>
        </p:spPr>
      </p:pic>
      <p:pic>
        <p:nvPicPr>
          <p:cNvPr id="1028" name="صورة 15" descr="IMG-20140224-WA0028.jpg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5408" y="1181373"/>
            <a:ext cx="2395537" cy="2884487"/>
          </a:xfrm>
          <a:prstGeom prst="rect">
            <a:avLst/>
          </a:prstGeom>
          <a:noFill/>
        </p:spPr>
      </p:pic>
      <p:pic>
        <p:nvPicPr>
          <p:cNvPr id="1029" name="صورة 0" descr="20140401_124558.jpg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9533" y="4084910"/>
            <a:ext cx="2401887" cy="2584450"/>
          </a:xfrm>
          <a:prstGeom prst="rect">
            <a:avLst/>
          </a:prstGeom>
          <a:noFill/>
        </p:spPr>
      </p:pic>
      <p:pic>
        <p:nvPicPr>
          <p:cNvPr id="1030" name="صورة 4" descr="IMG-20140224-WA0031.jpg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27933" y="4086498"/>
            <a:ext cx="2341562" cy="2571750"/>
          </a:xfrm>
          <a:prstGeom prst="rect">
            <a:avLst/>
          </a:prstGeom>
          <a:noFill/>
        </p:spPr>
      </p:pic>
      <p:sp>
        <p:nvSpPr>
          <p:cNvPr id="7" name="مربع نص 6"/>
          <p:cNvSpPr txBox="1"/>
          <p:nvPr/>
        </p:nvSpPr>
        <p:spPr>
          <a:xfrm>
            <a:off x="2051720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8" name="مربع نص 7"/>
          <p:cNvSpPr txBox="1"/>
          <p:nvPr/>
        </p:nvSpPr>
        <p:spPr>
          <a:xfrm>
            <a:off x="7164288" y="116632"/>
            <a:ext cx="176368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200" dirty="0" smtClean="0"/>
              <a:t>إدارة التربية والتعليم </a:t>
            </a:r>
          </a:p>
          <a:p>
            <a:pPr algn="ctr"/>
            <a:r>
              <a:rPr lang="ar-SA" sz="1200" dirty="0" smtClean="0"/>
              <a:t>بالمنطقة الشرقية</a:t>
            </a:r>
          </a:p>
          <a:p>
            <a:pPr algn="ctr"/>
            <a:r>
              <a:rPr lang="ar-SA" sz="1200" dirty="0" smtClean="0"/>
              <a:t>مكتب التربية والتعليم بمحافظة راس </a:t>
            </a:r>
            <a:r>
              <a:rPr lang="ar-SA" sz="1200" dirty="0" err="1" smtClean="0"/>
              <a:t>تنورة</a:t>
            </a:r>
            <a:r>
              <a:rPr lang="ar-SA" sz="1200" dirty="0" smtClean="0"/>
              <a:t>  </a:t>
            </a:r>
            <a:endParaRPr lang="ar-SA" sz="1200" dirty="0"/>
          </a:p>
        </p:txBody>
      </p:sp>
      <p:sp>
        <p:nvSpPr>
          <p:cNvPr id="9" name="مربع نص 8"/>
          <p:cNvSpPr txBox="1"/>
          <p:nvPr/>
        </p:nvSpPr>
        <p:spPr>
          <a:xfrm>
            <a:off x="179512" y="188640"/>
            <a:ext cx="20162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200" dirty="0" smtClean="0"/>
              <a:t>مدرسة الابتدائية الأولى </a:t>
            </a:r>
          </a:p>
          <a:p>
            <a:pPr algn="ctr"/>
            <a:r>
              <a:rPr lang="ar-SA" sz="1200" dirty="0" smtClean="0"/>
              <a:t>لتحفيظ القرآن الكريم  </a:t>
            </a:r>
          </a:p>
          <a:p>
            <a:pPr algn="ctr"/>
            <a:r>
              <a:rPr lang="ar-SA" sz="1200" dirty="0" smtClean="0"/>
              <a:t>بمحافظة راس </a:t>
            </a:r>
            <a:r>
              <a:rPr lang="ar-SA" sz="1200" dirty="0" err="1" smtClean="0"/>
              <a:t>تنورة</a:t>
            </a:r>
            <a:r>
              <a:rPr lang="ar-SA" sz="1200" dirty="0" smtClean="0"/>
              <a:t> </a:t>
            </a:r>
            <a:endParaRPr lang="ar-SA" sz="1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5436096" y="6021288"/>
            <a:ext cx="338437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u="sng" dirty="0" smtClean="0"/>
              <a:t>توضع الافتتاحية في أول سجل التحضير وتطبق يومياً في بداية كل درس </a:t>
            </a:r>
            <a:endParaRPr lang="ar-SA" sz="1600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07504" y="221159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2" y="908720"/>
          <a:ext cx="8839585" cy="4795389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7662"/>
                <a:gridCol w="898604"/>
                <a:gridCol w="1453784"/>
                <a:gridCol w="2660342"/>
                <a:gridCol w="1095314"/>
                <a:gridCol w="838408"/>
                <a:gridCol w="1165471"/>
              </a:tblGrid>
              <a:tr h="803403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409288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9</a:t>
                      </a:r>
                      <a:r>
                        <a:rPr lang="ar-SA" sz="1400" dirty="0" err="1" smtClean="0"/>
                        <a:t>)</a:t>
                      </a:r>
                      <a:r>
                        <a:rPr lang="ar-SA" sz="14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أستمع ثم أنطق الحرف المشدد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تستمع وتميز الحرف المشدد</a:t>
                      </a:r>
                      <a:endParaRPr lang="ar-SA" sz="1400" baseline="0" dirty="0" smtClean="0"/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</a:t>
                      </a:r>
                      <a:r>
                        <a:rPr lang="ar-SA" sz="1400" dirty="0" smtClean="0"/>
                        <a:t>تقرأ </a:t>
                      </a:r>
                      <a:r>
                        <a:rPr lang="ar-SA" sz="1400" dirty="0" err="1" smtClean="0"/>
                        <a:t>االحرف</a:t>
                      </a:r>
                      <a:r>
                        <a:rPr lang="ar-SA" sz="1400" dirty="0" smtClean="0"/>
                        <a:t> المشدد في الكلمة قراءة صحيحة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baseline="0" dirty="0" err="1" smtClean="0"/>
                        <a:t>1 </a:t>
                      </a:r>
                      <a:r>
                        <a:rPr lang="ar-SA" sz="1400" baseline="0" dirty="0" smtClean="0"/>
                        <a:t>- عرض الصورة والكلمات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النموذجية للكلمات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توضيح الحرف المشدد وطريقة نطقه وكتابة فلابد من نطقه مع الحرف الذي قبله كالمقطع الساكن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4- قراءة التلميذات الكلمة و للحرف المشدد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أعواد المثلجات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الحاسوب وجهاز العرض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باستخدام سجل التقويم متابعة التلميذة لقراءة الحرف المشدد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224136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err="1" smtClean="0"/>
                        <a:t>10 )</a:t>
                      </a:r>
                      <a:r>
                        <a:rPr lang="ar-SA" sz="14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أحاكي عمر في تذكير الفعل وتأنيثه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- تميز بين الاسم المذكر والمؤنث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2- </a:t>
                      </a:r>
                      <a:r>
                        <a:rPr lang="ar-SA" sz="1400" dirty="0" err="1" smtClean="0"/>
                        <a:t>تستحدم</a:t>
                      </a:r>
                      <a:r>
                        <a:rPr lang="ar-SA" sz="1400" dirty="0" smtClean="0"/>
                        <a:t> الفعل المناسب للاسم</a:t>
                      </a:r>
                      <a:r>
                        <a:rPr lang="ar-SA" sz="1400" baseline="0" dirty="0" smtClean="0"/>
                        <a:t> من حيث التذكير والتأنيث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baseline="0" dirty="0" err="1" smtClean="0"/>
                        <a:t>1 </a:t>
                      </a:r>
                      <a:r>
                        <a:rPr lang="ar-SA" sz="1400" baseline="0" dirty="0" smtClean="0"/>
                        <a:t>– عرض الصور والجمل على السبورة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قراءة الجملة قراءة نموذجية ثم </a:t>
                      </a:r>
                      <a:r>
                        <a:rPr lang="ar-SA" sz="1400" baseline="0" dirty="0" err="1" smtClean="0"/>
                        <a:t>زمرية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توضيح الفعل والاسم وضرورة مناسبة الفعل للاسم من حيث التذكير والتأنيث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4 </a:t>
                      </a:r>
                      <a:r>
                        <a:rPr lang="ar-SA" sz="1400" baseline="0" dirty="0" smtClean="0"/>
                        <a:t>– تكمل التلميذات المحاكاة في بقية الصور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9005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11</a:t>
                      </a:r>
                      <a:r>
                        <a:rPr lang="ar-SA" sz="1400" dirty="0" err="1" smtClean="0"/>
                        <a:t>)</a:t>
                      </a:r>
                      <a:r>
                        <a:rPr lang="ar-SA" sz="1400" dirty="0" smtClean="0"/>
                        <a:t> </a:t>
                      </a:r>
                    </a:p>
                    <a:p>
                      <a:pPr algn="ctr" rtl="1"/>
                      <a:r>
                        <a:rPr lang="ar-SA" sz="1400" dirty="0" smtClean="0"/>
                        <a:t>اكتب</a:t>
                      </a:r>
                      <a:r>
                        <a:rPr lang="ar-SA" sz="1400" baseline="0" dirty="0" smtClean="0"/>
                        <a:t> ثم أكمل الحرف الناقص ثم أكتب الكلمة </a:t>
                      </a:r>
                      <a:endParaRPr lang="ar-SA" sz="14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تكتب الحرف الناقص في الكلمة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تكتب الكلمة كتابة صحيحة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تفتح التلميذة الكتاب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2- تكتب الحرف الناقص ثم تكتب الكلمة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 متابعة التلميذات أثناء الكتابة مع التصويب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الكتاب المدرسي</a:t>
                      </a:r>
                      <a:r>
                        <a:rPr lang="ar-SA" sz="1400" baseline="0" dirty="0" smtClean="0"/>
                        <a:t>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كتابة التلميذة للحرف</a:t>
                      </a:r>
                      <a:r>
                        <a:rPr lang="ar-SA" sz="1400" baseline="0" dirty="0" smtClean="0"/>
                        <a:t> الناقص وكتابة الكلمة كتابة صحيحة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بالمتابعة </a:t>
                      </a:r>
                      <a:endParaRPr lang="ar-SA" sz="14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مربع نص 3"/>
          <p:cNvSpPr txBox="1"/>
          <p:nvPr/>
        </p:nvSpPr>
        <p:spPr>
          <a:xfrm>
            <a:off x="323528" y="6021288"/>
            <a:ext cx="374441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معلمة </a:t>
            </a:r>
            <a:r>
              <a:rPr lang="ar-SA" dirty="0" err="1" smtClean="0"/>
              <a:t>المادة </a:t>
            </a:r>
            <a:r>
              <a:rPr lang="ar-SA" dirty="0" smtClean="0"/>
              <a:t>/ فاطمة بنت علي بن ظافر  الشهري 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5508104" y="6021288"/>
            <a:ext cx="34563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مديرة </a:t>
            </a:r>
            <a:r>
              <a:rPr lang="ar-SA" dirty="0" err="1" smtClean="0"/>
              <a:t>المدرسة </a:t>
            </a:r>
            <a:r>
              <a:rPr lang="ar-SA" dirty="0" smtClean="0"/>
              <a:t>/ نوره بنت راشد </a:t>
            </a:r>
            <a:r>
              <a:rPr lang="ar-SA" dirty="0" err="1" smtClean="0"/>
              <a:t>الدوسري</a:t>
            </a:r>
            <a:r>
              <a:rPr lang="ar-SA" dirty="0" smtClean="0"/>
              <a:t>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7504" y="201414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076056" y="303039"/>
            <a:ext cx="3816424" cy="40011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000" dirty="0" err="1" smtClean="0">
                <a:solidFill>
                  <a:srgbClr val="0070C0"/>
                </a:solidFill>
              </a:rPr>
              <a:t>الموضوع </a:t>
            </a:r>
            <a:r>
              <a:rPr lang="ar-SA" sz="2000" dirty="0" smtClean="0">
                <a:solidFill>
                  <a:srgbClr val="0070C0"/>
                </a:solidFill>
              </a:rPr>
              <a:t>: </a:t>
            </a:r>
            <a:r>
              <a:rPr lang="ar-SA" dirty="0" smtClean="0">
                <a:solidFill>
                  <a:srgbClr val="0070C0"/>
                </a:solidFill>
              </a:rPr>
              <a:t>الوحدة </a:t>
            </a:r>
            <a:r>
              <a:rPr lang="ar-SA" dirty="0" err="1" smtClean="0">
                <a:solidFill>
                  <a:srgbClr val="0070C0"/>
                </a:solidFill>
              </a:rPr>
              <a:t>الرابعة </a:t>
            </a:r>
            <a:r>
              <a:rPr lang="ar-SA" dirty="0" smtClean="0">
                <a:solidFill>
                  <a:srgbClr val="0070C0"/>
                </a:solidFill>
              </a:rPr>
              <a:t>( صحتي </a:t>
            </a:r>
            <a:r>
              <a:rPr lang="ar-SA" dirty="0" err="1" smtClean="0">
                <a:solidFill>
                  <a:srgbClr val="0070C0"/>
                </a:solidFill>
              </a:rPr>
              <a:t>وسلامتي )</a:t>
            </a:r>
            <a:r>
              <a:rPr lang="ar-SA" dirty="0" smtClean="0">
                <a:solidFill>
                  <a:srgbClr val="0070C0"/>
                </a:solidFill>
              </a:rPr>
              <a:t> </a:t>
            </a:r>
            <a:endParaRPr lang="ar-SA" sz="2000" dirty="0">
              <a:solidFill>
                <a:srgbClr val="0070C0"/>
              </a:solidFill>
            </a:endParaRPr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23528" y="980728"/>
          <a:ext cx="8496943" cy="53644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88384"/>
                <a:gridCol w="2701684"/>
                <a:gridCol w="1018992"/>
                <a:gridCol w="749955"/>
                <a:gridCol w="1213849"/>
              </a:tblGrid>
              <a:tr h="504056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594637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مدخل الوحدة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 1</a:t>
                      </a:r>
                      <a:r>
                        <a:rPr lang="ar-SA" sz="1800" baseline="0" dirty="0" err="1" smtClean="0"/>
                        <a:t>)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ألاحظ وأعبر </a:t>
                      </a:r>
                      <a:endParaRPr lang="ar-SA" sz="1800" dirty="0" smtClean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1</a:t>
                      </a:r>
                      <a:r>
                        <a:rPr lang="ar-SA" sz="1400" dirty="0" smtClean="0"/>
                        <a:t>- تذكر الحروف التي سبق دراستها في الفصل الدراسي الأول 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2- تذكر الشخصيات التي كانت معنا في الفصل الدراسي الأول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تذكر الوحدات السابقة التي تم دراستها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4- تستنتج أهم الأساسيات لكتابة الحروف بشكل صحيح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– تحرص على التميز والتفوق مع بداية الدراسة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6 </a:t>
                      </a:r>
                      <a:r>
                        <a:rPr lang="ar-SA" sz="1400" baseline="0" dirty="0" smtClean="0"/>
                        <a:t>– تستنتج عنوان </a:t>
                      </a:r>
                      <a:r>
                        <a:rPr lang="ar-SA" sz="1400" baseline="0" dirty="0" err="1" smtClean="0"/>
                        <a:t>الوحدة </a:t>
                      </a:r>
                      <a:r>
                        <a:rPr lang="ar-SA" sz="1400" baseline="0" dirty="0" smtClean="0"/>
                        <a:t>( صحتي </a:t>
                      </a:r>
                      <a:r>
                        <a:rPr lang="ar-SA" sz="1400" baseline="0" dirty="0" err="1" smtClean="0"/>
                        <a:t>وسلامتي )</a:t>
                      </a:r>
                      <a:r>
                        <a:rPr lang="ar-SA" sz="1400" baseline="0" dirty="0" smtClean="0"/>
                        <a:t>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 1- كتابة جميع</a:t>
                      </a:r>
                      <a:r>
                        <a:rPr lang="ar-SA" sz="1400" baseline="0" dirty="0" smtClean="0"/>
                        <a:t> الحروف الهجائية على السبورة ثم تحديد الحروف المدروسة في الفصل الأول من قبل التلميذات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المناقشة في الشخصيات التي تم التعرف عليها وعنوان الوحدات التي تم دراستها في الفصل الدراسي الأول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تذكر التلميذة الطريقة الصحيحة لكتابة الحروف والكلمات من خلال ما تعلمته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السبورة </a:t>
                      </a:r>
                    </a:p>
                    <a:p>
                      <a:pPr algn="ctr" rtl="1"/>
                      <a:r>
                        <a:rPr lang="ar-SA" sz="1600" dirty="0" smtClean="0"/>
                        <a:t>والأقلام الملونة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بمتابعة</a:t>
                      </a:r>
                      <a:r>
                        <a:rPr lang="ar-SA" sz="1400" baseline="0" dirty="0" smtClean="0"/>
                        <a:t> التلميذة في تمييز الحروف المدروسة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198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عرض حروف وصور المدخل على السبورة ثم المناقشة فيه </a:t>
                      </a:r>
                    </a:p>
                    <a:p>
                      <a:pPr algn="ctr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–</a:t>
                      </a:r>
                      <a:r>
                        <a:rPr lang="ar-SA" sz="1400" baseline="0" dirty="0" smtClean="0"/>
                        <a:t> عرض الصور ثم أطلب من التلميذات ملاحظة الصورة وتأملها ثم التعبير والتحدث عنها مع ترديد مسمى المكون حتى </a:t>
                      </a:r>
                      <a:r>
                        <a:rPr lang="ar-SA" sz="1400" baseline="0" dirty="0" err="1" smtClean="0"/>
                        <a:t>تفهمه </a:t>
                      </a:r>
                      <a:r>
                        <a:rPr lang="ar-SA" sz="1400" baseline="0" dirty="0" smtClean="0"/>
                        <a:t>( ألاحظ </a:t>
                      </a:r>
                      <a:r>
                        <a:rPr lang="ar-SA" sz="1400" baseline="0" dirty="0" err="1" smtClean="0"/>
                        <a:t>وأعبر )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حثهن على الالتزام بآداب الحديث والحوار التي وصانا </a:t>
                      </a:r>
                      <a:r>
                        <a:rPr lang="ar-SA" sz="1400" baseline="0" dirty="0" err="1" smtClean="0"/>
                        <a:t>بها</a:t>
                      </a:r>
                      <a:r>
                        <a:rPr lang="ar-SA" sz="1400" baseline="0" dirty="0" smtClean="0"/>
                        <a:t> ديننا الإسلامي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4 </a:t>
                      </a:r>
                      <a:r>
                        <a:rPr lang="ar-SA" sz="1400" baseline="0" dirty="0" smtClean="0"/>
                        <a:t>– تعويد التلميذة على التحدث باللغة العربية الفصحى وتنقيح مفرداتها حتى تتقنها </a:t>
                      </a:r>
                      <a:endParaRPr lang="ar-S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رمي الكرة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كرة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( بالمناقشة </a:t>
                      </a:r>
                      <a:r>
                        <a:rPr lang="ar-SA" sz="1400" baseline="0" dirty="0" err="1" smtClean="0"/>
                        <a:t>والملاحظة )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في  تعبير التلميذة وتحدثها عن ما تشاهده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467544" y="188640"/>
            <a:ext cx="828092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الصف الأول  الفصل الدراسي الثاني  </a:t>
            </a:r>
            <a:r>
              <a:rPr lang="ar-SA" dirty="0" err="1" smtClean="0"/>
              <a:t>لعام /......................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11" name="جدول 10"/>
          <p:cNvGraphicFramePr>
            <a:graphicFrameLocks noGrp="1"/>
          </p:cNvGraphicFramePr>
          <p:nvPr/>
        </p:nvGraphicFramePr>
        <p:xfrm>
          <a:off x="323528" y="997083"/>
          <a:ext cx="8496943" cy="565032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88384"/>
                <a:gridCol w="2328704"/>
                <a:gridCol w="1214265"/>
                <a:gridCol w="927662"/>
                <a:gridCol w="1213849"/>
              </a:tblGrid>
              <a:tr h="853635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922010">
                <a:tc rowSpan="3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التمهيد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1 </a:t>
                      </a:r>
                      <a:r>
                        <a:rPr lang="ar-SA" sz="1800" dirty="0" smtClean="0"/>
                        <a:t>- تقرأ</a:t>
                      </a:r>
                      <a:r>
                        <a:rPr lang="ar-SA" sz="1800" baseline="0" dirty="0" smtClean="0"/>
                        <a:t> كلمات وجمل من الدرس السابق 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2- تصوب الخطأ الذي تقع فيه زميلتها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3- تجيب عن أسئلة المناقشة في الدرس السابق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4- تستنتج عنوان الدرس الجديد 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قراءة كلمات وجمل الدرس السابق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أعواد المثلجات </a:t>
                      </a:r>
                    </a:p>
                    <a:p>
                      <a:pPr algn="ctr" rtl="1"/>
                      <a:r>
                        <a:rPr lang="ar-SA" sz="1600" dirty="0" smtClean="0"/>
                        <a:t>أو الرؤوس المرقمة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الكتاب المدرسي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قراءة</a:t>
                      </a:r>
                      <a:r>
                        <a:rPr lang="ar-SA" sz="1600" baseline="0" dirty="0" smtClean="0"/>
                        <a:t> التلميذة للكلمات قراءة صحيحة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198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المناقشة في الدرس السابق </a:t>
                      </a:r>
                    </a:p>
                    <a:p>
                      <a:pPr algn="ctr" rtl="1"/>
                      <a:r>
                        <a:rPr lang="ar-SA" sz="1600" dirty="0" smtClean="0"/>
                        <a:t>1-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err="1" smtClean="0"/>
                        <a:t>ماذاتعلمت</a:t>
                      </a:r>
                      <a:r>
                        <a:rPr lang="ar-SA" sz="1600" baseline="0" dirty="0" smtClean="0"/>
                        <a:t> عن حرف </a:t>
                      </a:r>
                      <a:r>
                        <a:rPr lang="ar-SA" sz="1600" baseline="0" dirty="0" err="1" smtClean="0"/>
                        <a:t>الضاد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2- اكتبي حرف الضاد في مواضعه </a:t>
                      </a:r>
                      <a:r>
                        <a:rPr lang="ar-SA" sz="1600" baseline="0" dirty="0" err="1" smtClean="0"/>
                        <a:t>المختلفة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3- كيف ينطق </a:t>
                      </a:r>
                      <a:r>
                        <a:rPr lang="ar-SA" sz="1600" baseline="0" dirty="0" err="1" smtClean="0"/>
                        <a:t>حرف (ض </a:t>
                      </a:r>
                      <a:r>
                        <a:rPr lang="ar-SA" sz="1600" baseline="0" dirty="0" smtClean="0"/>
                        <a:t>)بالصوت القصير </a:t>
                      </a:r>
                      <a:r>
                        <a:rPr lang="ar-SA" sz="1600" baseline="0" dirty="0" err="1" smtClean="0"/>
                        <a:t>والطويل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4- ماذا استفدت من الدرس </a:t>
                      </a:r>
                      <a:r>
                        <a:rPr lang="ar-SA" sz="1600" baseline="0" dirty="0" err="1" smtClean="0"/>
                        <a:t>السابق ؟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الكرسي الساخن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رمي الكرة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كرسي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كرة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إجابة التلميذة على الأسئلة إجابة</a:t>
                      </a:r>
                      <a:r>
                        <a:rPr lang="ar-SA" sz="1600" baseline="0" dirty="0" smtClean="0"/>
                        <a:t> صحيحة </a:t>
                      </a:r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4426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سرد قصة تحتوي</a:t>
                      </a:r>
                      <a:r>
                        <a:rPr lang="ar-SA" sz="1600" baseline="0" dirty="0" smtClean="0"/>
                        <a:t> على كلمات فيها الحرف الجديد ثم </a:t>
                      </a:r>
                      <a:r>
                        <a:rPr lang="ar-SA" sz="1600" baseline="0" dirty="0" err="1" smtClean="0"/>
                        <a:t>التركيزعلى</a:t>
                      </a:r>
                      <a:r>
                        <a:rPr lang="ar-SA" sz="1600" baseline="0" dirty="0" smtClean="0"/>
                        <a:t> الكلمات حتى تستنتج العنوان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أو عرض أشياء تبدأ بالحرف المدروس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الدمى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صندوق المفاجآت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دمية </a:t>
                      </a:r>
                    </a:p>
                    <a:p>
                      <a:pPr algn="ctr" rtl="1"/>
                      <a:r>
                        <a:rPr lang="ar-SA" sz="1600" dirty="0" smtClean="0"/>
                        <a:t>بطاقات صور </a:t>
                      </a:r>
                    </a:p>
                    <a:p>
                      <a:pPr algn="ctr" rtl="1"/>
                      <a:r>
                        <a:rPr lang="ar-SA" sz="1600" dirty="0" smtClean="0"/>
                        <a:t>مجسمات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الملاحظة والتحدث عن </a:t>
                      </a:r>
                    </a:p>
                    <a:p>
                      <a:pPr algn="ctr" rtl="1"/>
                      <a:r>
                        <a:rPr lang="ar-SA" sz="1600" dirty="0" smtClean="0"/>
                        <a:t>ما تشاهده </a:t>
                      </a:r>
                    </a:p>
                    <a:p>
                      <a:pPr algn="ctr" rtl="1"/>
                      <a:r>
                        <a:rPr lang="ar-SA" sz="1600" dirty="0" smtClean="0"/>
                        <a:t>ثم تستنتج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العنوان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23528" y="929653"/>
          <a:ext cx="8496943" cy="5677259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665873"/>
                <a:gridCol w="1018992"/>
                <a:gridCol w="1177542"/>
                <a:gridCol w="2870484"/>
                <a:gridCol w="1024898"/>
                <a:gridCol w="712114"/>
                <a:gridCol w="1027040"/>
              </a:tblGrid>
              <a:tr h="536896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610523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مدخل الوحدة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 2</a:t>
                      </a:r>
                      <a:r>
                        <a:rPr lang="ar-SA" sz="1600" baseline="0" dirty="0" err="1" smtClean="0"/>
                        <a:t>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أستمع وألاحظ ثم أجيب </a:t>
                      </a:r>
                      <a:endParaRPr lang="ar-SA" sz="14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1</a:t>
                      </a:r>
                      <a:r>
                        <a:rPr lang="ar-SA" sz="1400" dirty="0" smtClean="0"/>
                        <a:t>-</a:t>
                      </a:r>
                      <a:r>
                        <a:rPr lang="ar-SA" sz="1400" baseline="0" dirty="0" smtClean="0"/>
                        <a:t> تستمع إلى القصة بإنصات وانتباه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تلاحظ الصور وتربطها بالقصة لتفهمها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تجيب عن الأسئلة المعطاة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 1-</a:t>
                      </a:r>
                      <a:r>
                        <a:rPr lang="ar-SA" sz="1400" baseline="0" dirty="0" smtClean="0"/>
                        <a:t> عرض صور القصة على السبورة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سرد القصة على التلميذات مع الحرص على التلوين الصوتي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ملاحظة التلميذة للصور وربطها بأحداث اقصة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4 </a:t>
                      </a:r>
                      <a:r>
                        <a:rPr lang="ar-SA" sz="1400" baseline="0" dirty="0" smtClean="0"/>
                        <a:t>– المناقشة في القصة </a:t>
                      </a:r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smtClean="0"/>
                        <a:t>أين ذهب </a:t>
                      </a:r>
                      <a:r>
                        <a:rPr lang="ar-SA" sz="1400" baseline="0" dirty="0" err="1" smtClean="0"/>
                        <a:t>عمر ؟</a:t>
                      </a:r>
                      <a:endParaRPr lang="ar-SA" sz="1400" baseline="0" dirty="0" smtClean="0"/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err="1" smtClean="0"/>
                        <a:t>ماذ</a:t>
                      </a:r>
                      <a:r>
                        <a:rPr lang="ar-SA" sz="1400" baseline="0" dirty="0" smtClean="0"/>
                        <a:t> فعل عمر وأبيه عند ركوبهما في </a:t>
                      </a:r>
                      <a:r>
                        <a:rPr lang="ar-SA" sz="1400" baseline="0" dirty="0" err="1" smtClean="0"/>
                        <a:t>السيارة ؟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err="1" smtClean="0"/>
                        <a:t>ماذ</a:t>
                      </a:r>
                      <a:r>
                        <a:rPr lang="ar-SA" sz="1400" baseline="0" dirty="0" smtClean="0"/>
                        <a:t> حدث عندما توقفا عند </a:t>
                      </a:r>
                      <a:r>
                        <a:rPr lang="ar-SA" sz="1400" baseline="0" dirty="0" err="1" smtClean="0"/>
                        <a:t>الإشارة ؟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smtClean="0"/>
                        <a:t>ما سبب الحادث </a:t>
                      </a:r>
                      <a:r>
                        <a:rPr lang="ar-SA" sz="1400" baseline="0" dirty="0" err="1" smtClean="0"/>
                        <a:t>للسيارتين ؟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smtClean="0"/>
                        <a:t>ماذا استفدت من </a:t>
                      </a:r>
                      <a:r>
                        <a:rPr lang="ar-SA" sz="1400" baseline="0" dirty="0" err="1" smtClean="0"/>
                        <a:t>القصة ؟</a:t>
                      </a:r>
                      <a:r>
                        <a:rPr lang="ar-SA" sz="1400" baseline="0" dirty="0" smtClean="0"/>
                        <a:t>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سرد</a:t>
                      </a:r>
                      <a:r>
                        <a:rPr lang="ar-SA" sz="1600" baseline="0" dirty="0" smtClean="0"/>
                        <a:t> قصة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الكرسي الساخن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كرسي </a:t>
                      </a:r>
                      <a:endParaRPr lang="ar-SA" sz="1400" dirty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بالمناقشة والملاحظة تجيب التلميذة عن الأسئلة</a:t>
                      </a:r>
                      <a:r>
                        <a:rPr lang="ar-SA" sz="1400" baseline="0" dirty="0" smtClean="0"/>
                        <a:t> المعطاة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20">
                <a:tc rowSpan="3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400" dirty="0" err="1" smtClean="0"/>
                        <a:t>3 </a:t>
                      </a:r>
                      <a:r>
                        <a:rPr lang="ar-SA" sz="1400" dirty="0" smtClean="0"/>
                        <a:t>) أنشد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400" baseline="0" dirty="0" err="1" smtClean="0"/>
                        <a:t>1 </a:t>
                      </a:r>
                      <a:r>
                        <a:rPr lang="ar-SA" sz="1400" baseline="0" dirty="0" smtClean="0"/>
                        <a:t>– تردد النشيد بصوت جميل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تحفظ النشيد </a:t>
                      </a:r>
                      <a:r>
                        <a:rPr lang="ar-SA" sz="1400" baseline="0" dirty="0" err="1" smtClean="0"/>
                        <a:t>خفظ</a:t>
                      </a:r>
                      <a:r>
                        <a:rPr lang="ar-SA" sz="1400" baseline="0" dirty="0" smtClean="0"/>
                        <a:t> جيد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تلتزم بآداب المرور في الطريق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400" dirty="0" err="1" smtClean="0"/>
                        <a:t>1</a:t>
                      </a:r>
                      <a:r>
                        <a:rPr lang="ar-SA" sz="1400" baseline="0" dirty="0" err="1" smtClean="0"/>
                        <a:t> </a:t>
                      </a:r>
                      <a:r>
                        <a:rPr lang="ar-SA" sz="1400" baseline="0" dirty="0" smtClean="0"/>
                        <a:t>– عرض النشيد على السبورة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النموذجية للنشيد مع التلوين الصوتي ثم القراءة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مع حثهن على جمال الصوت وحسن الإنشاد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شرح النشيد مع توضيح آداب المرور وربطها بحياة التلميذة والمناقشة فيها </a:t>
                      </a:r>
                      <a:endParaRPr lang="ar-S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لعب الأدوار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375048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ar-SA" sz="1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ar-S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ar-SA" sz="14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متابعة التلميذة في ترديد النشيد بطريقة صحيحة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3133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4</a:t>
                      </a:r>
                      <a:r>
                        <a:rPr lang="ar-SA" sz="1400" dirty="0" err="1" smtClean="0"/>
                        <a:t>)</a:t>
                      </a:r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أصل الحروف</a:t>
                      </a:r>
                      <a:r>
                        <a:rPr lang="ar-SA" sz="1400" baseline="0" dirty="0" smtClean="0"/>
                        <a:t> المتشابهة </a:t>
                      </a:r>
                      <a:endParaRPr lang="ar-SA" sz="1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1-تميز بين الحروف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2-تصل الحروف المتشابهة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- عرض الحروف</a:t>
                      </a:r>
                      <a:r>
                        <a:rPr lang="ar-SA" sz="1400" baseline="0" dirty="0" smtClean="0"/>
                        <a:t> على السبورة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-القراءة النموذجية للحروف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ثم الفردية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 تصل التلميذة الحروف المتشابهة </a:t>
                      </a:r>
                      <a:endParaRPr lang="ar-S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baseline="0" dirty="0" smtClean="0"/>
                        <a:t>الكتاب المدرسي </a:t>
                      </a:r>
                    </a:p>
                    <a:p>
                      <a:pPr algn="ctr" rtl="1"/>
                      <a:endParaRPr lang="ar-SA" sz="14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ملاحظة التلميذة في نطق الحروف وتمييزها لها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7504" y="201414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436096" y="188640"/>
            <a:ext cx="3312368" cy="83099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dirty="0" err="1" smtClean="0">
                <a:solidFill>
                  <a:srgbClr val="0070C0"/>
                </a:solidFill>
              </a:rPr>
              <a:t>الموضوع :</a:t>
            </a:r>
            <a:r>
              <a:rPr lang="ar-SA" sz="2400" dirty="0" smtClean="0">
                <a:solidFill>
                  <a:srgbClr val="0070C0"/>
                </a:solidFill>
              </a:rPr>
              <a:t> </a:t>
            </a:r>
          </a:p>
          <a:p>
            <a:pPr algn="ctr"/>
            <a:r>
              <a:rPr lang="ar-SA" sz="2400" dirty="0" smtClean="0">
                <a:solidFill>
                  <a:srgbClr val="0070C0"/>
                </a:solidFill>
              </a:rPr>
              <a:t>حرف </a:t>
            </a:r>
            <a:r>
              <a:rPr lang="ar-SA" sz="2400" dirty="0" err="1" smtClean="0">
                <a:solidFill>
                  <a:srgbClr val="0070C0"/>
                </a:solidFill>
              </a:rPr>
              <a:t>الضاد </a:t>
            </a:r>
            <a:r>
              <a:rPr lang="ar-SA" sz="2400" dirty="0" smtClean="0">
                <a:solidFill>
                  <a:srgbClr val="0070C0"/>
                </a:solidFill>
              </a:rPr>
              <a:t>( </a:t>
            </a:r>
            <a:r>
              <a:rPr lang="ar-SA" sz="2400" dirty="0" err="1" smtClean="0">
                <a:solidFill>
                  <a:srgbClr val="0070C0"/>
                </a:solidFill>
              </a:rPr>
              <a:t>ض )</a:t>
            </a:r>
            <a:r>
              <a:rPr lang="ar-SA" sz="2400" dirty="0" smtClean="0">
                <a:solidFill>
                  <a:srgbClr val="0070C0"/>
                </a:solidFill>
              </a:rPr>
              <a:t> </a:t>
            </a:r>
            <a:endParaRPr lang="ar-SA" sz="2400" dirty="0">
              <a:solidFill>
                <a:srgbClr val="0070C0"/>
              </a:solidFill>
            </a:endParaRPr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23528" y="1196752"/>
          <a:ext cx="8496943" cy="5184576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88384"/>
                <a:gridCol w="2499068"/>
                <a:gridCol w="1139380"/>
                <a:gridCol w="832183"/>
                <a:gridCol w="1213849"/>
              </a:tblGrid>
              <a:tr h="1035259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118181">
                <a:tc rowSpan="3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التمهيد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1 </a:t>
                      </a:r>
                      <a:r>
                        <a:rPr lang="ar-SA" sz="1400" dirty="0" smtClean="0"/>
                        <a:t>– تسمع</a:t>
                      </a:r>
                      <a:r>
                        <a:rPr lang="ar-SA" sz="1400" baseline="0" dirty="0" smtClean="0"/>
                        <a:t> النشيد تسميعا متقناً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3- تذكر الحروف التي سيتم دراستها في الوحدة الرابعة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4 </a:t>
                      </a:r>
                      <a:r>
                        <a:rPr lang="ar-SA" sz="1400" baseline="0" dirty="0" smtClean="0"/>
                        <a:t>– </a:t>
                      </a:r>
                      <a:r>
                        <a:rPr lang="ar-SA" sz="1400" baseline="0" dirty="0" err="1" smtClean="0"/>
                        <a:t>تذكرعنوان</a:t>
                      </a:r>
                      <a:r>
                        <a:rPr lang="ar-SA" sz="1400" baseline="0" dirty="0" smtClean="0"/>
                        <a:t> الوحدة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– تستنتج عنوان الدرس الجديد 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err="1" smtClean="0"/>
                        <a:t>1</a:t>
                      </a:r>
                      <a:r>
                        <a:rPr lang="ar-SA" sz="1600" baseline="0" dirty="0" err="1" smtClean="0"/>
                        <a:t> </a:t>
                      </a:r>
                      <a:r>
                        <a:rPr lang="ar-SA" sz="1600" baseline="0" dirty="0" smtClean="0"/>
                        <a:t>– الترديد الجماعي للنشيد </a:t>
                      </a:r>
                      <a:r>
                        <a:rPr lang="ar-SA" sz="1600" baseline="0" dirty="0" err="1" smtClean="0"/>
                        <a:t>لتذكيرالتلميذة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err="1" smtClean="0"/>
                        <a:t>به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التسميع الفردي </a:t>
                      </a:r>
                      <a:endParaRPr lang="ar-S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الطاولة</a:t>
                      </a:r>
                      <a:r>
                        <a:rPr lang="ar-SA" sz="1600" baseline="0" dirty="0" smtClean="0"/>
                        <a:t> المستديرة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="0" baseline="0" dirty="0" smtClean="0"/>
                        <a:t>باستخدام سجل التقويم تسمع التلميذة النشيد </a:t>
                      </a:r>
                      <a:endParaRPr lang="ar-SA" sz="1400" b="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5917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المناقشة</a:t>
                      </a:r>
                      <a:r>
                        <a:rPr lang="ar-SA" sz="1400" baseline="0" dirty="0" smtClean="0"/>
                        <a:t> مع التلميذات فيما </a:t>
                      </a:r>
                      <a:r>
                        <a:rPr lang="ar-SA" sz="1400" baseline="0" dirty="0" err="1" smtClean="0"/>
                        <a:t>يلي :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1 </a:t>
                      </a:r>
                      <a:r>
                        <a:rPr lang="ar-SA" sz="1400" baseline="0" dirty="0" smtClean="0"/>
                        <a:t>– ما عنوان الوحدة </a:t>
                      </a:r>
                      <a:r>
                        <a:rPr lang="ar-SA" sz="1400" baseline="0" dirty="0" err="1" smtClean="0"/>
                        <a:t>الرابعة ؟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- ما هي حروف الوحدة </a:t>
                      </a:r>
                      <a:r>
                        <a:rPr lang="ar-SA" sz="1400" baseline="0" dirty="0" err="1" smtClean="0"/>
                        <a:t>الرابعة ؟</a:t>
                      </a:r>
                      <a:r>
                        <a:rPr lang="ar-SA" sz="1400" baseline="0" dirty="0" smtClean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رمي الكرة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كرة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إجابة التلميذة على الأسئلة إجابة</a:t>
                      </a:r>
                      <a:r>
                        <a:rPr lang="ar-SA" sz="1400" baseline="0" dirty="0" smtClean="0"/>
                        <a:t> صحيحة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( بالملاحظة</a:t>
                      </a:r>
                      <a:r>
                        <a:rPr lang="ar-SA" sz="1400" baseline="0" dirty="0" err="1" smtClean="0"/>
                        <a:t>)</a:t>
                      </a:r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219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1- سرد قصة تحتوي</a:t>
                      </a:r>
                      <a:r>
                        <a:rPr lang="ar-SA" sz="1600" baseline="0" dirty="0" smtClean="0"/>
                        <a:t> على كلمات فيها الحرف الجديد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فتاة اسمها ضحى قدمت مشروع وهو مجسم لضفدع في بحيرة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فضحكت المعلمة وضمتها وشكرتها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- ما هو الحرف المتكرر في </a:t>
                      </a:r>
                      <a:r>
                        <a:rPr lang="ar-SA" sz="1400" baseline="0" dirty="0" err="1" smtClean="0"/>
                        <a:t>القصة ؟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استنتاج </a:t>
                      </a:r>
                      <a:r>
                        <a:rPr lang="ar-SA" sz="1400" baseline="0" dirty="0" err="1" smtClean="0"/>
                        <a:t>العنوان </a:t>
                      </a:r>
                      <a:r>
                        <a:rPr lang="ar-SA" sz="1400" baseline="0" dirty="0" smtClean="0"/>
                        <a:t>: </a:t>
                      </a:r>
                      <a:r>
                        <a:rPr lang="ar-SA" sz="1400" baseline="0" dirty="0" err="1" smtClean="0"/>
                        <a:t>حرف </a:t>
                      </a:r>
                      <a:r>
                        <a:rPr lang="ar-SA" sz="1400" baseline="0" dirty="0" smtClean="0"/>
                        <a:t>( </a:t>
                      </a:r>
                      <a:r>
                        <a:rPr lang="ar-SA" sz="1400" baseline="0" dirty="0" err="1" smtClean="0"/>
                        <a:t>ض )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ثم تدوينه على السبورة </a:t>
                      </a:r>
                      <a:endParaRPr lang="ar-SA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err="1" smtClean="0"/>
                        <a:t>االلعب</a:t>
                      </a:r>
                      <a:r>
                        <a:rPr lang="ar-SA" sz="1600" dirty="0" smtClean="0"/>
                        <a:t> بالدمى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دمية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تتحدث عن </a:t>
                      </a:r>
                    </a:p>
                    <a:p>
                      <a:pPr algn="ctr" rtl="1"/>
                      <a:r>
                        <a:rPr lang="ar-SA" sz="1600" dirty="0" smtClean="0"/>
                        <a:t>ما تشاهده </a:t>
                      </a:r>
                    </a:p>
                    <a:p>
                      <a:pPr algn="ctr" rtl="1"/>
                      <a:r>
                        <a:rPr lang="ar-SA" sz="1600" dirty="0" smtClean="0"/>
                        <a:t>ثم تستنتج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العنوان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611560" y="764704"/>
            <a:ext cx="6918742" cy="5733256"/>
            <a:chOff x="-6678103" y="3102510"/>
            <a:chExt cx="7764008" cy="6007059"/>
          </a:xfrm>
          <a:scene3d>
            <a:camera prst="orthographicFront"/>
            <a:lightRig rig="flat" dir="t"/>
          </a:scene3d>
        </p:grpSpPr>
        <p:sp>
          <p:nvSpPr>
            <p:cNvPr id="3" name="مستطيل مستدير الزوايا 2"/>
            <p:cNvSpPr/>
            <p:nvPr/>
          </p:nvSpPr>
          <p:spPr>
            <a:xfrm>
              <a:off x="-3897165" y="3595640"/>
              <a:ext cx="4848315" cy="720080"/>
            </a:xfrm>
            <a:prstGeom prst="roundRect">
              <a:avLst>
                <a:gd name="adj" fmla="val 10000"/>
              </a:avLst>
            </a:prstGeom>
            <a:gradFill flip="none" rotWithShape="0">
              <a:gsLst>
                <a:gs pos="0">
                  <a:srgbClr val="FF66FF">
                    <a:tint val="66000"/>
                    <a:satMod val="160000"/>
                  </a:srgbClr>
                </a:gs>
                <a:gs pos="50000">
                  <a:srgbClr val="FF66FF">
                    <a:tint val="44500"/>
                    <a:satMod val="160000"/>
                  </a:srgbClr>
                </a:gs>
                <a:gs pos="100000">
                  <a:srgbClr val="FF66FF">
                    <a:tint val="23500"/>
                    <a:satMod val="160000"/>
                  </a:srgbClr>
                </a:gs>
              </a:gsLst>
              <a:lin ang="8100000" scaled="1"/>
              <a:tileRect/>
            </a:gra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" name="مستطيل 3"/>
            <p:cNvSpPr/>
            <p:nvPr/>
          </p:nvSpPr>
          <p:spPr>
            <a:xfrm>
              <a:off x="-3930724" y="3102510"/>
              <a:ext cx="5016629" cy="13401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2000" kern="1200" dirty="0" smtClean="0"/>
                <a:t>قبل </a:t>
              </a:r>
              <a:r>
                <a:rPr lang="ar-SA" sz="2000" kern="1200" dirty="0"/>
                <a:t>البدء في الدرس </a:t>
              </a:r>
              <a:r>
                <a:rPr lang="ar-SA" sz="2000" kern="1200" dirty="0" smtClean="0"/>
                <a:t>الجديد تطبيق استراتيجية</a:t>
              </a:r>
              <a:r>
                <a:rPr lang="en-US" sz="2000" kern="1200" dirty="0" smtClean="0"/>
                <a:t>KWL </a:t>
              </a:r>
              <a:endParaRPr lang="ar-SA" sz="2000" kern="1200" dirty="0"/>
            </a:p>
          </p:txBody>
        </p:sp>
        <p:sp>
          <p:nvSpPr>
            <p:cNvPr id="8" name="مستطيل 7"/>
            <p:cNvSpPr/>
            <p:nvPr/>
          </p:nvSpPr>
          <p:spPr>
            <a:xfrm>
              <a:off x="-6678103" y="8308345"/>
              <a:ext cx="6383615" cy="8012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400" kern="1200" dirty="0" smtClean="0"/>
                <a:t>يمكن استخدام سبورة صغيرة جانبية أو لوحة للكتابة عليها عند إنجاز أي مرحلة من هذا الجدول </a:t>
              </a:r>
              <a:endParaRPr lang="ar-SA" sz="1400" kern="1200" dirty="0"/>
            </a:p>
          </p:txBody>
        </p:sp>
      </p:grp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5724128" y="2132856"/>
            <a:ext cx="2935287" cy="1009650"/>
          </a:xfrm>
          <a:prstGeom prst="rect">
            <a:avLst/>
          </a:prstGeom>
          <a:gradFill rotWithShape="0">
            <a:gsLst>
              <a:gs pos="0">
                <a:srgbClr val="FF6699"/>
              </a:gs>
              <a:gs pos="100000">
                <a:srgbClr val="FF6699">
                  <a:gamma/>
                  <a:tint val="2000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Arial" pitchFamily="34" charset="0"/>
                <a:cs typeface="Arabic Typesetting" pitchFamily="66" charset="-78"/>
              </a:rPr>
              <a:t>جدول قياس المعرفة السابقة والمكتسبة 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abic Typesetting" pitchFamily="66" charset="-78"/>
              </a:rPr>
              <a:t>kwl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rial" pitchFamily="34" charset="0"/>
              <a:cs typeface="Arabic Typesetting" pitchFamily="66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339752" y="260648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564232" y="3429000"/>
          <a:ext cx="7824192" cy="25958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40306"/>
                <a:gridCol w="3075822"/>
                <a:gridCol w="2608064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تعرفين </a:t>
                      </a:r>
                      <a:r>
                        <a:rPr lang="ar-SA" dirty="0" err="1" smtClean="0"/>
                        <a:t>الحرف</a:t>
                      </a:r>
                      <a:r>
                        <a:rPr lang="ar-SA" baseline="0" dirty="0" err="1" smtClean="0"/>
                        <a:t> ؟</a:t>
                      </a:r>
                      <a:r>
                        <a:rPr lang="ar-SA" baseline="0" dirty="0" smtClean="0"/>
                        <a:t> 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تريدين أن تعرفين عن </a:t>
                      </a:r>
                      <a:r>
                        <a:rPr lang="ar-SA" dirty="0" err="1" smtClean="0"/>
                        <a:t>الحرف ؟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عرفت وتعلمت عن </a:t>
                      </a:r>
                      <a:r>
                        <a:rPr lang="ar-SA" dirty="0" err="1" smtClean="0"/>
                        <a:t>الحرف ؟</a:t>
                      </a:r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195736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23528" y="908720"/>
          <a:ext cx="8496943" cy="5547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28568"/>
                <a:gridCol w="792871"/>
                <a:gridCol w="1461537"/>
                <a:gridCol w="2181256"/>
                <a:gridCol w="1091200"/>
                <a:gridCol w="1088911"/>
                <a:gridCol w="1052600"/>
              </a:tblGrid>
              <a:tr h="595329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417628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1)</a:t>
                      </a:r>
                      <a:r>
                        <a:rPr lang="ar-SA" sz="1800" baseline="0" dirty="0" smtClean="0"/>
                        <a:t> ألاحظ وأتحدث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- تحرص على الملاحظة الجيدة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- تفكر جيدا قبل الإجابة </a:t>
                      </a:r>
                    </a:p>
                    <a:p>
                      <a:pPr lvl="0" rtl="1"/>
                      <a:r>
                        <a:rPr lang="ar-SA" sz="1400" dirty="0" smtClean="0"/>
                        <a:t>3- تلتزم بآداب الحديث والحوار كما علمنا ديننا الإسلامي </a:t>
                      </a:r>
                    </a:p>
                    <a:p>
                      <a:pPr lvl="0" rtl="1"/>
                      <a:r>
                        <a:rPr lang="ar-SA" sz="1400" dirty="0" smtClean="0"/>
                        <a:t>* نسمع السؤال إلى نهايته ولا نقاطع الآخرين حتى ينتهوا من حديثهم </a:t>
                      </a:r>
                    </a:p>
                    <a:p>
                      <a:pPr lvl="0" rtl="1"/>
                      <a:r>
                        <a:rPr lang="ar-SA" sz="1400" dirty="0" smtClean="0"/>
                        <a:t>* نرفع أيدينا بهدوء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عندما يؤذن لنا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بصوت واضح ومسموع </a:t>
                      </a:r>
                    </a:p>
                    <a:p>
                      <a:pPr lvl="0" rtl="1"/>
                      <a:r>
                        <a:rPr lang="ar-SA" sz="1400" dirty="0" smtClean="0"/>
                        <a:t>* نحترم آراء الآخرين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- عرض </a:t>
                      </a:r>
                      <a:r>
                        <a:rPr lang="ar-SA" sz="1600" dirty="0" err="1" smtClean="0"/>
                        <a:t>الصور..</a:t>
                      </a:r>
                      <a:r>
                        <a:rPr lang="ar-SA" sz="1600" dirty="0" smtClean="0"/>
                        <a:t> ثم أطلب ملاحظة كل شيء في الصورة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حثهن على التفكير أولا ثم التحدث </a:t>
                      </a:r>
                      <a:r>
                        <a:rPr lang="ar-SA" sz="1600" dirty="0" err="1" smtClean="0"/>
                        <a:t>يعني </a:t>
                      </a:r>
                      <a:r>
                        <a:rPr lang="ar-SA" sz="1600" dirty="0" smtClean="0"/>
                        <a:t>( ألاحظ </a:t>
                      </a:r>
                      <a:r>
                        <a:rPr lang="ar-SA" sz="1600" dirty="0" err="1" smtClean="0"/>
                        <a:t>وأتحدث </a:t>
                      </a:r>
                      <a:r>
                        <a:rPr lang="ar-SA" sz="1600" dirty="0" smtClean="0"/>
                        <a:t>)مع ترديد هذا المسمى حتى تحفظه جميع الطالبات وتفهمه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3- أرى وأفكر ثم أتحدث بدون استعجال ونلتزم بآداب الحديث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إعطاء التلميذات فرصة </a:t>
                      </a:r>
                      <a:r>
                        <a:rPr lang="ar-SA" sz="1600" dirty="0" err="1" smtClean="0"/>
                        <a:t>للتفكير </a:t>
                      </a:r>
                      <a:r>
                        <a:rPr lang="ar-SA" sz="1600" dirty="0" smtClean="0"/>
                        <a:t>( </a:t>
                      </a:r>
                      <a:r>
                        <a:rPr lang="ar-SA" sz="1600" dirty="0" err="1" smtClean="0"/>
                        <a:t>دقيقتين 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ثم تبدأ التلميذات بالتحدث عن الصورة الأولى مع شرح محتوياتها وربطها بالبيئة وإعطاؤهن فرصة </a:t>
                      </a:r>
                      <a:r>
                        <a:rPr lang="ar-SA" sz="1600" dirty="0" err="1" smtClean="0"/>
                        <a:t>للتنبؤ ..</a:t>
                      </a:r>
                      <a:r>
                        <a:rPr lang="ar-SA" sz="1600" dirty="0" smtClean="0"/>
                        <a:t> وعند ذكرهن لكلمة فيها </a:t>
                      </a:r>
                      <a:r>
                        <a:rPr lang="ar-SA" sz="1600" dirty="0" err="1" smtClean="0"/>
                        <a:t>حرف </a:t>
                      </a:r>
                      <a:r>
                        <a:rPr lang="ar-SA" sz="1600" dirty="0" smtClean="0"/>
                        <a:t>(ض) نعيد الكلمة ونركز على الحرف </a:t>
                      </a:r>
                      <a:r>
                        <a:rPr lang="ar-SA" sz="1600" dirty="0" err="1" smtClean="0"/>
                        <a:t>ووننطقه</a:t>
                      </a:r>
                      <a:r>
                        <a:rPr lang="ar-SA" sz="1600" dirty="0" smtClean="0"/>
                        <a:t> جيدا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وهكذا في بقية الصور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العصف </a:t>
                      </a:r>
                      <a:r>
                        <a:rPr lang="ar-SA" sz="1600" dirty="0" err="1" smtClean="0"/>
                        <a:t>الذهني </a:t>
                      </a:r>
                      <a:r>
                        <a:rPr lang="ar-SA" sz="1600" dirty="0" smtClean="0"/>
                        <a:t>+ النحلة</a:t>
                      </a:r>
                      <a:r>
                        <a:rPr lang="ar-SA" sz="1600" baseline="0" dirty="0" smtClean="0"/>
                        <a:t> وتنقلها بين المجموعات لتنهل منهن الإجابة 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التدريس التبادلي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المرحلة </a:t>
                      </a:r>
                      <a:r>
                        <a:rPr lang="ar-SA" sz="1600" baseline="0" dirty="0" err="1" smtClean="0"/>
                        <a:t>الأولى 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التنبؤ</a:t>
                      </a:r>
                      <a:endParaRPr lang="ar-SA" sz="18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</a:t>
                      </a:r>
                      <a:r>
                        <a:rPr lang="ar-SA" sz="1600" dirty="0" err="1" smtClean="0"/>
                        <a:t>الحاسوب </a:t>
                      </a:r>
                      <a:r>
                        <a:rPr lang="ar-SA" sz="1600" dirty="0" smtClean="0"/>
                        <a:t>+ 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 نحلة </a:t>
                      </a:r>
                    </a:p>
                    <a:p>
                      <a:pPr algn="ctr" rtl="1"/>
                      <a:r>
                        <a:rPr lang="ar-SA" sz="1600" dirty="0" smtClean="0"/>
                        <a:t>+</a:t>
                      </a:r>
                      <a:r>
                        <a:rPr lang="ar-SA" sz="1600" baseline="0" dirty="0" smtClean="0"/>
                        <a:t> زهرات موزعة على المجموعات </a:t>
                      </a:r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ملاحظة التلميذة ووصفها</a:t>
                      </a:r>
                      <a:r>
                        <a:rPr lang="ar-SA" sz="1800" baseline="0" dirty="0" smtClean="0"/>
                        <a:t> لما تشاهده مع التزامها بآداب الحديث والحوار</a:t>
                      </a:r>
                      <a:endParaRPr lang="ar-SA" sz="18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467544" y="4581128"/>
          <a:ext cx="1872208" cy="160883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936104"/>
                <a:gridCol w="936104"/>
              </a:tblGrid>
              <a:tr h="514856">
                <a:tc grid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استراتيجية التدريس التبادلي </a:t>
                      </a:r>
                      <a:endParaRPr lang="ar-SA" sz="16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14856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التنبؤ</a:t>
                      </a:r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المناقشة </a:t>
                      </a:r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14856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التوضيح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التلخيص 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179512" y="604722"/>
          <a:ext cx="8839585" cy="584861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71971"/>
                <a:gridCol w="738712"/>
                <a:gridCol w="1569367"/>
                <a:gridCol w="2952017"/>
                <a:gridCol w="1149331"/>
                <a:gridCol w="858579"/>
                <a:gridCol w="799608"/>
              </a:tblGrid>
              <a:tr h="512031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825254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2) ألاحظ  وأقرأ الكلمات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  الكلمة مع صورتها ملاحظة جيدة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– تميز بين الكلمات تمييزاً بصرياً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3</a:t>
                      </a:r>
                      <a:r>
                        <a:rPr lang="ar-SA" sz="1400" baseline="0" dirty="0" err="1" smtClean="0"/>
                        <a:t> </a:t>
                      </a:r>
                      <a:r>
                        <a:rPr lang="ar-SA" sz="1400" baseline="0" dirty="0" smtClean="0"/>
                        <a:t>– تقرأ الكلمات قراءة صحيحة مع مراعاة 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الكلمة مع صورتها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القراءة النموذجية</a:t>
                      </a:r>
                      <a:r>
                        <a:rPr lang="ar-SA" sz="1600" baseline="0" dirty="0" smtClean="0"/>
                        <a:t> للكلمة ثم </a:t>
                      </a:r>
                      <a:r>
                        <a:rPr lang="ar-SA" sz="1600" baseline="0" dirty="0" err="1" smtClean="0"/>
                        <a:t>الزمرية</a:t>
                      </a:r>
                      <a:r>
                        <a:rPr lang="ar-SA" sz="1600" baseline="0" dirty="0" smtClean="0"/>
                        <a:t> ثم </a:t>
                      </a:r>
                      <a:r>
                        <a:rPr lang="ar-SA" sz="1600" baseline="0" dirty="0" err="1" smtClean="0"/>
                        <a:t>المجيدات </a:t>
                      </a:r>
                      <a:r>
                        <a:rPr lang="ar-SA" sz="1600" dirty="0" smtClean="0"/>
                        <a:t>، مع التأكيد والترديد للحرف المدروس بحركاته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err="1" smtClean="0"/>
                        <a:t>ومدوده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المناقشة والحوار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+ بناء المكعبات الملونة </a:t>
                      </a:r>
                    </a:p>
                    <a:p>
                      <a:pPr algn="ctr" rtl="1"/>
                      <a:r>
                        <a:rPr lang="ar-SA" sz="1600" dirty="0" smtClean="0"/>
                        <a:t>( </a:t>
                      </a:r>
                      <a:r>
                        <a:rPr lang="ar-SA" sz="1600" dirty="0" err="1" smtClean="0"/>
                        <a:t>مستمر )</a:t>
                      </a:r>
                      <a:endParaRPr lang="ar-SA" sz="18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الملاحظة </a:t>
                      </a:r>
                    </a:p>
                    <a:p>
                      <a:pPr algn="ctr" rtl="1"/>
                      <a:r>
                        <a:rPr lang="ar-SA" sz="1400" dirty="0" smtClean="0"/>
                        <a:t>لقراءة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صحيحة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425217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3 )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ألاحظ</a:t>
                      </a:r>
                      <a:r>
                        <a:rPr lang="ar-SA" sz="1800" baseline="0" dirty="0" smtClean="0"/>
                        <a:t> وأقرأ الجمل </a:t>
                      </a: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</a:t>
                      </a:r>
                      <a:r>
                        <a:rPr lang="ar-SA" sz="1400" baseline="0" dirty="0" smtClean="0"/>
                        <a:t> الجملة مع صورتها ملاحظة جيدة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تقرأ الجمل قراءة صحيحة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تميز بين الجمل وتقراها مجردة من الصور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4- ترتب الكلمات لتكون جملة مفيدة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5- ترتب الجمل لتكون النص ترتيبا صحيحا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6- تكتشف الحرف في الكلمات بمواضعه المختلفة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7- تحترم قواعد السلامة عند العبور وتلتزم </a:t>
                      </a:r>
                      <a:r>
                        <a:rPr lang="ar-SA" sz="1400" baseline="0" dirty="0" err="1" smtClean="0"/>
                        <a:t>بها</a:t>
                      </a:r>
                      <a:r>
                        <a:rPr lang="ar-SA" sz="1400" baseline="0" dirty="0" smtClean="0"/>
                        <a:t>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عرض الجمل مع</a:t>
                      </a:r>
                      <a:r>
                        <a:rPr lang="ar-SA" sz="1400" baseline="0" dirty="0" smtClean="0"/>
                        <a:t> صورها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</a:t>
                      </a:r>
                      <a:r>
                        <a:rPr lang="ar-SA" sz="1400" baseline="0" dirty="0" err="1" smtClean="0"/>
                        <a:t>النوذجية</a:t>
                      </a:r>
                      <a:r>
                        <a:rPr lang="ar-SA" sz="1400" baseline="0" dirty="0" smtClean="0"/>
                        <a:t>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ثم المجيدات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3-المناقشة في الدرس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4-  الشرح المبسط لمضمون النص وربطه بالبيئة وبيان أهمية قواعد السلامة في الطريق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- كذلك التركيز على المفردات اللغوية كالحرف المشدد والتاء المفتوحة والمربوطة وغيرها من القاعدات اللغوية المدروسة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6 </a:t>
                      </a:r>
                      <a:r>
                        <a:rPr lang="ar-SA" sz="1400" baseline="0" dirty="0" smtClean="0"/>
                        <a:t>– تغيير مكان الجمل وقراءتها من قبل التلميذات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7- إعادة ترتيب الجمل ثم قراءتها من قبل التلميذات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8- وضع دائرة على الحرف المدروس والتركيز على نطقه بالحركات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9- تحليل جملة إلى كلمات ثم إعادة ترتيبها من قبل التلميذات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لعب الأدوار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الزوايا الأربع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فكر زاوج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شارك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المرحلة </a:t>
                      </a:r>
                      <a:r>
                        <a:rPr lang="ar-SA" sz="1600" baseline="0" dirty="0" err="1" smtClean="0"/>
                        <a:t>2و3</a:t>
                      </a:r>
                      <a:r>
                        <a:rPr lang="ar-SA" sz="1600" baseline="0" dirty="0" smtClean="0"/>
                        <a:t> من التدريس التبادلي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بطاقات ملونة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بطاقات مغناطيسية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 التلميذة للجمل </a:t>
                      </a:r>
                      <a:r>
                        <a:rPr lang="ar-SA" sz="1400" dirty="0" err="1" smtClean="0"/>
                        <a:t>باتقان</a:t>
                      </a:r>
                      <a:r>
                        <a:rPr lang="ar-SA" sz="1400" dirty="0" smtClean="0"/>
                        <a:t> </a:t>
                      </a:r>
                    </a:p>
                    <a:p>
                      <a:pPr algn="ctr" rtl="1"/>
                      <a:r>
                        <a:rPr lang="ar-SA" sz="1400" dirty="0" smtClean="0"/>
                        <a:t>باستخدام</a:t>
                      </a:r>
                      <a:r>
                        <a:rPr lang="ar-SA" sz="1400" baseline="0" dirty="0" smtClean="0"/>
                        <a:t> سجل التقويم </a:t>
                      </a:r>
                      <a:endParaRPr lang="ar-SA" sz="1400" dirty="0" smtClean="0"/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بالملاحظة لتمييزها</a:t>
                      </a:r>
                      <a:r>
                        <a:rPr lang="ar-SA" sz="1400" baseline="0" dirty="0" smtClean="0"/>
                        <a:t> للمفردات اللغوية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و </a:t>
                      </a:r>
                      <a:r>
                        <a:rPr lang="ar-SA" sz="1400" dirty="0" smtClean="0"/>
                        <a:t>تحليلها الجمل</a:t>
                      </a:r>
                      <a:r>
                        <a:rPr lang="ar-SA" sz="1400" baseline="0" dirty="0" smtClean="0"/>
                        <a:t> إلى كلمات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5240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1" y="548681"/>
          <a:ext cx="8784977" cy="6158779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7202"/>
                <a:gridCol w="734148"/>
                <a:gridCol w="1559672"/>
                <a:gridCol w="2807578"/>
                <a:gridCol w="1130652"/>
                <a:gridCol w="787974"/>
                <a:gridCol w="997751"/>
              </a:tblGrid>
              <a:tr h="813608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501092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4</a:t>
                      </a:r>
                      <a:r>
                        <a:rPr lang="ar-SA" sz="1800" dirty="0" err="1" smtClean="0"/>
                        <a:t>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أقرأ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تقرأ الكلمات قراءة بصرية صحيحة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lvl="0" algn="ctr" rtl="1"/>
                      <a:r>
                        <a:rPr lang="ar-SA" sz="1600" dirty="0" err="1" smtClean="0"/>
                        <a:t>2 </a:t>
                      </a:r>
                      <a:r>
                        <a:rPr lang="ar-SA" sz="1600" dirty="0" smtClean="0"/>
                        <a:t>– تحلل الكلمة إلى مقاطع وحروف </a:t>
                      </a:r>
                    </a:p>
                    <a:p>
                      <a:pPr lvl="0" algn="ctr" rtl="1"/>
                      <a:r>
                        <a:rPr lang="ar-SA" sz="1600" dirty="0" err="1" smtClean="0"/>
                        <a:t>3</a:t>
                      </a:r>
                      <a:r>
                        <a:rPr lang="ar-SA" sz="1600" baseline="0" dirty="0" err="1" smtClean="0"/>
                        <a:t> </a:t>
                      </a:r>
                      <a:r>
                        <a:rPr lang="ar-SA" sz="1600" baseline="0" dirty="0" smtClean="0"/>
                        <a:t>–تميز بين مقاطع الكلمة وأصواتها كالمقطع الساكن والمشدد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الكلمات</a:t>
                      </a:r>
                      <a:r>
                        <a:rPr lang="ar-SA" sz="1600" baseline="0" dirty="0" smtClean="0"/>
                        <a:t> 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2- قراءة الكلمات من قبل التلميذات مرتبة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ثم نغير مكان الكلمات وتقرأها التلميذات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3- تحليل الكلمة إلى مقاطع وأصوات 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4 </a:t>
                      </a:r>
                      <a:r>
                        <a:rPr lang="ar-SA" sz="1600" baseline="0" dirty="0" smtClean="0"/>
                        <a:t>– التركيز على الحرف المدروس مع حركته </a:t>
                      </a:r>
                      <a:r>
                        <a:rPr lang="ar-SA" sz="1600" baseline="0" dirty="0" err="1" smtClean="0"/>
                        <a:t>ومدوده</a:t>
                      </a:r>
                      <a:r>
                        <a:rPr lang="ar-SA" sz="1600" baseline="0" dirty="0" smtClean="0"/>
                        <a:t> والظواهر اللغوية الموجودة في الكلمات </a:t>
                      </a:r>
                    </a:p>
                    <a:p>
                      <a:pPr lvl="0"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الرؤوس المرقمة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بناء</a:t>
                      </a:r>
                      <a:r>
                        <a:rPr lang="ar-SA" sz="1600" baseline="0" dirty="0" smtClean="0"/>
                        <a:t> المكعبات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بطاقات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صحيحة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805979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5 )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أقرأ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وأجرد </a:t>
                      </a: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تقرأ</a:t>
                      </a:r>
                      <a:r>
                        <a:rPr lang="ar-SA" sz="1600" baseline="0" dirty="0" smtClean="0"/>
                        <a:t> الكلمة قراءة صحيح 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تقرا الحرف بحركته مجرد من الكلمة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تميز بين أوضاع الحرف المختلفة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1- عرض الكلمات</a:t>
                      </a:r>
                      <a:r>
                        <a:rPr lang="ar-SA" sz="1600" baseline="0" dirty="0" smtClean="0"/>
                        <a:t> ثم قراءتها من قبل التلميذات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قراءة الحرف المكبر في الكلمة الأولى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err="1" smtClean="0"/>
                        <a:t>3 </a:t>
                      </a:r>
                      <a:r>
                        <a:rPr lang="ar-SA" sz="1600" baseline="0" dirty="0" smtClean="0"/>
                        <a:t>- ثم المناقشة في الحرف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 وما هي حركته وموضعه وهل يتصل بما قبله وبما </a:t>
                      </a:r>
                      <a:r>
                        <a:rPr lang="ar-SA" sz="1600" baseline="0" dirty="0" err="1" smtClean="0"/>
                        <a:t>بعده ..</a:t>
                      </a:r>
                      <a:r>
                        <a:rPr lang="ar-SA" sz="1600" baseline="0" dirty="0" smtClean="0"/>
                        <a:t> وهكذا في جميع الكلمات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المرحلة 4 </a:t>
                      </a: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baseline="0" dirty="0" smtClean="0"/>
                        <a:t>من التدريس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التبادلي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يداً بيد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</a:t>
                      </a:r>
                      <a:r>
                        <a:rPr lang="ar-SA" sz="1600" baseline="0" dirty="0" smtClean="0"/>
                        <a:t> مخدة لها يدين تمثل الحرف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بملاحظة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قراءة التلميذة للكلمات </a:t>
                      </a:r>
                      <a:r>
                        <a:rPr lang="ar-SA" sz="1600" dirty="0" err="1" smtClean="0"/>
                        <a:t>باتقان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وتمييزها</a:t>
                      </a:r>
                      <a:r>
                        <a:rPr lang="ar-SA" sz="1600" baseline="0" dirty="0" smtClean="0"/>
                        <a:t> للحرف بحركاته ومواضعه المختلفة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07504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24903" y="548681"/>
          <a:ext cx="8839585" cy="6217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7662"/>
                <a:gridCol w="778214"/>
                <a:gridCol w="1574174"/>
                <a:gridCol w="2660342"/>
                <a:gridCol w="1095314"/>
                <a:gridCol w="838408"/>
                <a:gridCol w="1165471"/>
              </a:tblGrid>
              <a:tr h="803403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547295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6</a:t>
                      </a:r>
                      <a:r>
                        <a:rPr lang="ar-SA" sz="1600" dirty="0" err="1" smtClean="0"/>
                        <a:t>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أميز بين الصوت الطويل</a:t>
                      </a:r>
                      <a:r>
                        <a:rPr lang="ar-SA" sz="1600" baseline="0" dirty="0" smtClean="0"/>
                        <a:t> والصوت القصير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تقرأ الحرف بحركاته </a:t>
                      </a:r>
                      <a:r>
                        <a:rPr lang="ar-SA" sz="1400" dirty="0" err="1" smtClean="0"/>
                        <a:t>ومدوده</a:t>
                      </a:r>
                      <a:r>
                        <a:rPr lang="ar-SA" sz="1400" dirty="0" smtClean="0"/>
                        <a:t> قراءة صحيحة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- </a:t>
                      </a:r>
                      <a:r>
                        <a:rPr lang="ar-SA" sz="1400" dirty="0" smtClean="0"/>
                        <a:t>تميز بين صوت الحرف وشكله بالحركات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كتابة</a:t>
                      </a:r>
                      <a:r>
                        <a:rPr lang="ar-SA" sz="1400" baseline="0" dirty="0" smtClean="0"/>
                        <a:t> الحرف بحركاته </a:t>
                      </a:r>
                      <a:r>
                        <a:rPr lang="ar-SA" sz="1400" baseline="0" dirty="0" err="1" smtClean="0"/>
                        <a:t>ومدوده</a:t>
                      </a:r>
                      <a:r>
                        <a:rPr lang="ar-SA" sz="1400" baseline="0" dirty="0" smtClean="0"/>
                        <a:t> مع النطق أثناء الكتابة وتسمية الحركات وكذلك </a:t>
                      </a:r>
                      <a:r>
                        <a:rPr lang="ar-SA" sz="1400" baseline="0" dirty="0" err="1" smtClean="0"/>
                        <a:t>المدود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</a:t>
                      </a:r>
                      <a:r>
                        <a:rPr lang="ar-SA" sz="1400" baseline="0" dirty="0" err="1" smtClean="0"/>
                        <a:t>النوذجية</a:t>
                      </a:r>
                      <a:r>
                        <a:rPr lang="ar-SA" sz="1400" baseline="0" dirty="0" smtClean="0"/>
                        <a:t>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ثم الفردية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قصة</a:t>
                      </a:r>
                      <a:r>
                        <a:rPr lang="ar-SA" sz="1400" baseline="0" dirty="0" smtClean="0"/>
                        <a:t> 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+ أنشودة الحركات </a:t>
                      </a:r>
                      <a:endParaRPr lang="ar-SA" sz="140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السبورة والأقلام الملونة 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ملاحظة </a:t>
                      </a:r>
                    </a:p>
                    <a:p>
                      <a:pPr algn="ctr" rtl="1"/>
                      <a:r>
                        <a:rPr lang="ar-SA" sz="1400" dirty="0" smtClean="0"/>
                        <a:t>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التلميذة للحرف بحركاته </a:t>
                      </a:r>
                      <a:r>
                        <a:rPr lang="ar-SA" sz="1400" dirty="0" err="1" smtClean="0"/>
                        <a:t>ومدوده</a:t>
                      </a:r>
                      <a:r>
                        <a:rPr lang="ar-SA" sz="1400" dirty="0" smtClean="0"/>
                        <a:t> قراءة صحيحة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9005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7</a:t>
                      </a:r>
                      <a:r>
                        <a:rPr lang="ar-SA" sz="1600" dirty="0" err="1" smtClean="0"/>
                        <a:t>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r>
                        <a:rPr lang="ar-SA" sz="1600" dirty="0" smtClean="0"/>
                        <a:t>ألاحظ وأكتب </a:t>
                      </a:r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 كتابة الحرف الصحيحة في مواضعه المختلفة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تكتب الحرف في مواضعه المختلفة كتابة صحيحة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كتابة الحرف أمام التلميذات في مواضعه المختلفة مع</a:t>
                      </a:r>
                      <a:r>
                        <a:rPr lang="ar-SA" sz="1400" baseline="0" dirty="0" smtClean="0"/>
                        <a:t> الشرح الوافي وبيان الطريقة الصحيحة لذلك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الحاسوب وجهاز العرض </a:t>
                      </a:r>
                    </a:p>
                    <a:p>
                      <a:pPr algn="ctr" rtl="1"/>
                      <a:r>
                        <a:rPr lang="ar-SA" sz="1400" dirty="0" smtClean="0"/>
                        <a:t>+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dirty="0" smtClean="0"/>
                        <a:t>السبورة والأقلام الملونة </a:t>
                      </a:r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متابعة كتابة التلميذة للحرف</a:t>
                      </a:r>
                      <a:r>
                        <a:rPr lang="ar-SA" sz="1400" baseline="0" dirty="0" smtClean="0"/>
                        <a:t> في مواضعه المختلفة كتابة صحيحة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58967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err="1" smtClean="0"/>
                        <a:t>8 )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r>
                        <a:rPr lang="ar-SA" sz="1600" dirty="0" smtClean="0"/>
                        <a:t>أرسم دائرة حول الحرف ثم أكتبه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baseline="0" dirty="0" smtClean="0"/>
                        <a:t>1- تقرأ كلمة من حروف مدروسة قراءة صحيحة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تميز الحرف المدروس وتضع عليه دائرة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تكتب الحرف مجرد في الفراغ مع حركته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1- تفتح التلميذات الكتب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تنفيذ </a:t>
                      </a:r>
                      <a:r>
                        <a:rPr lang="ar-SA" sz="1400" baseline="0" dirty="0" err="1" smtClean="0"/>
                        <a:t>استرتيجية</a:t>
                      </a:r>
                      <a:r>
                        <a:rPr lang="ar-SA" sz="1400" baseline="0" dirty="0" smtClean="0"/>
                        <a:t> التعلم التعاوني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تقرأ القارئة الكلمات للمجموعة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4 </a:t>
                      </a:r>
                      <a:r>
                        <a:rPr lang="ar-SA" sz="1400" baseline="0" dirty="0" smtClean="0"/>
                        <a:t>– تتأكد المتأكدة من الفهم من قراءة جميع طالبات المجموعة للكلمات قراءة صيحة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– ترسم الكاتبة دائرة حول الحرف ثم تكتبه بحركته في الفراغ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6- تقييم المجموعات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7 </a:t>
                      </a:r>
                      <a:r>
                        <a:rPr lang="ar-SA" sz="1400" baseline="0" dirty="0" smtClean="0"/>
                        <a:t>– تقوم كل تلميذة بحل المكون في كتابها ثم توضع الدرجات للمجموعات الفائزات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التعلم التعاوني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الكتاب المدرسي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صحيفة الملاحظة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</a:t>
                      </a:r>
                      <a:r>
                        <a:rPr lang="ar-SA" sz="1400" baseline="0" dirty="0" smtClean="0"/>
                        <a:t> التلميذة لكلمة من حروف مدروسة باستخدام سجل التقويم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رسم التلميذة  دائرة حول الحرف وكتابته مع حركته في الفراغ وذلك بالمتابعة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2248</TotalTime>
  <Words>2035</Words>
  <Application>Microsoft Office PowerPoint</Application>
  <PresentationFormat>عرض على الشاشة (3:4)‏</PresentationFormat>
  <Paragraphs>460</Paragraphs>
  <Slides>10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10</vt:i4>
      </vt:variant>
    </vt:vector>
  </HeadingPairs>
  <TitlesOfParts>
    <vt:vector size="11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TOSHIBA</dc:creator>
  <cp:lastModifiedBy>TOSHIBA</cp:lastModifiedBy>
  <cp:revision>127</cp:revision>
  <dcterms:created xsi:type="dcterms:W3CDTF">2015-01-27T06:36:24Z</dcterms:created>
  <dcterms:modified xsi:type="dcterms:W3CDTF">2015-03-07T15:12:53Z</dcterms:modified>
</cp:coreProperties>
</file>