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4" r:id="rId2"/>
    <p:sldId id="257" r:id="rId3"/>
    <p:sldId id="258" r:id="rId4"/>
    <p:sldId id="265" r:id="rId5"/>
    <p:sldId id="260" r:id="rId6"/>
    <p:sldId id="266" r:id="rId7"/>
    <p:sldId id="261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فيه شفاء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438805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499068"/>
                <a:gridCol w="1139380"/>
                <a:gridCol w="832183"/>
                <a:gridCol w="1213849"/>
              </a:tblGrid>
              <a:tr h="103525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01045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 </a:t>
                      </a:r>
                      <a:r>
                        <a:rPr lang="ar-SA" sz="1400" dirty="0" smtClean="0"/>
                        <a:t>– تقرأ الدرس قراءة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 تجيب عن الأسئلة المعطاة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توضح بعض معاني المفردات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تصوب الخطأ الذي تقع فيه زميلتها 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</a:t>
                      </a:r>
                      <a:r>
                        <a:rPr lang="ar-SA" sz="1600" baseline="0" dirty="0" smtClean="0"/>
                        <a:t> – أطلب من التلميذات فتح الكتاب المدرسي ثم القراءة الفردية للدرس 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ما معنى الكلمات </a:t>
                      </a:r>
                      <a:r>
                        <a:rPr lang="ar-SA" sz="1600" baseline="0" dirty="0" err="1" smtClean="0"/>
                        <a:t>التالية :-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ملوث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الباعة الجوالين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3- المناقشة في أسئلة الدرس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</a:t>
                      </a:r>
                      <a:r>
                        <a:rPr lang="ar-SA" sz="1600" baseline="0" dirty="0" smtClean="0"/>
                        <a:t> المرقمة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الكرسي الساخن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بالمتابعة والتقييم في سجل المتابعة 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err="1" smtClean="0"/>
                        <a:t>التنبؤ </a:t>
                      </a:r>
                      <a:r>
                        <a:rPr lang="ar-SA" sz="1400" baseline="0" dirty="0" smtClean="0"/>
                        <a:t>( عندما ذهب محمد إلى </a:t>
                      </a:r>
                      <a:r>
                        <a:rPr lang="ar-SA" sz="1400" baseline="0" dirty="0" err="1" smtClean="0"/>
                        <a:t>المستشفى ..</a:t>
                      </a:r>
                      <a:r>
                        <a:rPr lang="ar-SA" sz="1400" baseline="0" dirty="0" smtClean="0"/>
                        <a:t> ماذا فعل </a:t>
                      </a:r>
                      <a:r>
                        <a:rPr lang="ar-SA" sz="1400" baseline="0" dirty="0" err="1" smtClean="0"/>
                        <a:t>هناك ) ..</a:t>
                      </a:r>
                      <a:r>
                        <a:rPr lang="ar-SA" sz="1400" baseline="0" dirty="0" smtClean="0"/>
                        <a:t> اذكري </a:t>
                      </a:r>
                      <a:r>
                        <a:rPr lang="ar-SA" sz="1400" baseline="0" dirty="0" err="1" smtClean="0"/>
                        <a:t>توقعاتك ؟؟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1- </a:t>
                      </a:r>
                      <a:r>
                        <a:rPr lang="ar-SA" sz="1400" baseline="0" dirty="0" err="1" smtClean="0"/>
                        <a:t>لماذ</a:t>
                      </a:r>
                      <a:r>
                        <a:rPr lang="ar-SA" sz="1400" baseline="0" dirty="0" smtClean="0"/>
                        <a:t> نستخدم </a:t>
                      </a:r>
                      <a:r>
                        <a:rPr lang="ar-SA" sz="1400" baseline="0" dirty="0" err="1" smtClean="0"/>
                        <a:t>الدواء ؟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استنتاج عنوان الدرس من التلميذات وتدوينه على السبورة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بالملاحظة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428596" y="357166"/>
            <a:ext cx="6918742" cy="5908240"/>
            <a:chOff x="-6678103" y="3102510"/>
            <a:chExt cx="7764008" cy="619039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49168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15008" y="1714488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43108" y="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642910" y="2928934"/>
          <a:ext cx="7824192" cy="28651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عن ( الطعام الملوث ) </a:t>
                      </a:r>
                      <a:r>
                        <a:rPr lang="ar-SA" baseline="0" dirty="0" smtClean="0"/>
                        <a:t>؟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الطعام الملوث 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عن الطعام الملوث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1194472"/>
          <a:ext cx="8496943" cy="533180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289"/>
                <a:gridCol w="892150"/>
                <a:gridCol w="1461537"/>
                <a:gridCol w="2181256"/>
                <a:gridCol w="1091200"/>
                <a:gridCol w="1088911"/>
                <a:gridCol w="1052600"/>
              </a:tblGrid>
              <a:tr h="607401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2745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 rtl="1">
                        <a:buAutoNum type="arabicParenR"/>
                      </a:pPr>
                      <a:r>
                        <a:rPr lang="ar-SA" sz="1600" baseline="0" dirty="0" smtClean="0"/>
                        <a:t>قراءة النص </a:t>
                      </a:r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baseline="0" dirty="0" smtClean="0"/>
                        <a:t>فيه شفاء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 – تقرأ الدرس قراءة صحيحة ومتقنة </a:t>
                      </a:r>
                    </a:p>
                    <a:p>
                      <a:pPr lvl="0" rtl="1"/>
                      <a:r>
                        <a:rPr lang="ar-SA" sz="1400" dirty="0" smtClean="0"/>
                        <a:t> 2 – تصوب الخطأ الذي تقع فيه زميلاتها 3- تحرص على الملاحظة الجيدة </a:t>
                      </a:r>
                    </a:p>
                    <a:p>
                      <a:pPr lvl="0" rtl="1"/>
                      <a:r>
                        <a:rPr lang="ar-SA" sz="1400" dirty="0" smtClean="0"/>
                        <a:t>4</a:t>
                      </a:r>
                      <a:r>
                        <a:rPr lang="ar-SA" sz="1400" baseline="0" dirty="0" smtClean="0"/>
                        <a:t> – تحرص على التلوين الصوتي أثناء القراءة </a:t>
                      </a:r>
                      <a:endParaRPr lang="ar-SA" sz="1400" dirty="0" smtClean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أطلب من التلميذات فتح الكتاب وقراءة ولو جملة واحدة من النص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ماذا قرأت ؟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تنبئي</a:t>
                      </a:r>
                      <a:r>
                        <a:rPr lang="ar-SA" sz="1600" baseline="0" dirty="0" smtClean="0"/>
                        <a:t> عن ماذا يتحدث النص ؟ 3- </a:t>
                      </a:r>
                      <a:r>
                        <a:rPr lang="ar-SA" sz="1600" dirty="0" smtClean="0"/>
                        <a:t>عرض النص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4- القراءة النموذجية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5- القراءة الفردية بدءاً بالمجيدات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6 – إعادة القراءة الفردية من قبل التلميذات حتى تتمكن أكبر عدد من الطالبات المجيدات من قراءة النص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القطار السريع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+ بناء المكعبات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 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الكتاب المدرسي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الحاسوب + جهاز العرض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(قطار)  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لقراءة التلميذة ومتابعتها</a:t>
                      </a:r>
                      <a:r>
                        <a:rPr lang="ar-SA" sz="1600" baseline="0" dirty="0" smtClean="0"/>
                        <a:t> بسجل المتابعة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1571604" y="314324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3768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1454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2 ) شرح النص </a:t>
                      </a:r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تشرح بعض معاني المفردات وتأتي بمرادفها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تجيب عن الأسئلة المعطاة </a:t>
                      </a:r>
                      <a:endParaRPr lang="ar-SA" sz="1400" dirty="0" smtClean="0"/>
                    </a:p>
                    <a:p>
                      <a:pPr lvl="0" rtl="1"/>
                      <a:r>
                        <a:rPr lang="ar-SA" sz="1400" dirty="0" smtClean="0"/>
                        <a:t>3-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الشرح</a:t>
                      </a:r>
                      <a:r>
                        <a:rPr lang="ar-SA" sz="1600" baseline="0" dirty="0" smtClean="0"/>
                        <a:t> المبسط للدرس من خلاله استنتاج معاني المفردات التالية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يرقد : ينام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تعوده </a:t>
                      </a:r>
                      <a:r>
                        <a:rPr lang="ar-SA" sz="1600" baseline="0" dirty="0" smtClean="0"/>
                        <a:t>: </a:t>
                      </a:r>
                      <a:r>
                        <a:rPr lang="ar-SA" sz="1600" baseline="0" dirty="0" smtClean="0"/>
                        <a:t>تزوره</a:t>
                      </a:r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err="1" smtClean="0"/>
                        <a:t>شفاء </a:t>
                      </a:r>
                      <a:r>
                        <a:rPr lang="ar-SA" sz="1600" baseline="0" dirty="0" smtClean="0"/>
                        <a:t>: </a:t>
                      </a:r>
                      <a:r>
                        <a:rPr lang="ar-SA" sz="1600" baseline="0" dirty="0" smtClean="0"/>
                        <a:t>زوال المرض</a:t>
                      </a:r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*- </a:t>
                      </a:r>
                      <a:r>
                        <a:rPr lang="ar-SA" sz="1600" baseline="0" dirty="0" smtClean="0"/>
                        <a:t>كيف كان حال صالح عندما عاد إلى </a:t>
                      </a:r>
                      <a:r>
                        <a:rPr lang="ar-SA" sz="1600" baseline="0" dirty="0" err="1" smtClean="0"/>
                        <a:t>المنزل؟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ولماذا ؟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قالت له </a:t>
                      </a:r>
                      <a:r>
                        <a:rPr lang="ar-SA" sz="1600" baseline="0" dirty="0" err="1" smtClean="0"/>
                        <a:t>أمه ؟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ثم </a:t>
                      </a:r>
                      <a:r>
                        <a:rPr lang="ar-SA" sz="1600" baseline="0" dirty="0" smtClean="0"/>
                        <a:t>تدرب التلميذة على الطريقة الصحيحة في السؤال وحثها على استخدام أدوات الاستفهام المناسبة </a:t>
                      </a:r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* عرض الأساليب اللغوية والتراكيب ثم المناقشة فيها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المرحلة الثانية والثالثة من التدريس</a:t>
                      </a:r>
                      <a:r>
                        <a:rPr lang="ar-SA" sz="1600" baseline="0" dirty="0" smtClean="0"/>
                        <a:t> التبادلي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المناقشة والتوضيح)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النحلة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ضعي </a:t>
                      </a:r>
                      <a:r>
                        <a:rPr lang="ar-SA" sz="1600" baseline="0" dirty="0" smtClean="0"/>
                        <a:t>سؤالا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شارك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والمتابعة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14282" y="928670"/>
          <a:ext cx="8715437" cy="514184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1129"/>
                <a:gridCol w="728337"/>
                <a:gridCol w="1547326"/>
                <a:gridCol w="2910557"/>
                <a:gridCol w="1133189"/>
                <a:gridCol w="846521"/>
                <a:gridCol w="788378"/>
              </a:tblGrid>
              <a:tr h="44932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88020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1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  <a:endParaRPr lang="ar-SA" sz="1800" dirty="0" smtClean="0"/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أفهم النص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1- تقرأ السؤال قراءة صحيحة ؟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2- تجيب عن الأسئلة المعطاة إجابة وافية ؟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3- </a:t>
                      </a:r>
                      <a:r>
                        <a:rPr lang="ar-SA" sz="1400" dirty="0" smtClean="0"/>
                        <a:t>تحرص على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err="1" smtClean="0"/>
                        <a:t>ىتناول</a:t>
                      </a:r>
                      <a:r>
                        <a:rPr lang="ar-SA" sz="1400" dirty="0" smtClean="0"/>
                        <a:t> العسل لما فيه من فوائد عظيمة </a:t>
                      </a:r>
                      <a:endParaRPr lang="ar-SA" sz="1400" dirty="0" smtClean="0"/>
                    </a:p>
                    <a:p>
                      <a:pPr lvl="0" algn="ctr" rtl="1"/>
                      <a:r>
                        <a:rPr lang="ar-SA" sz="1400" dirty="0" smtClean="0"/>
                        <a:t>4-</a:t>
                      </a:r>
                      <a:r>
                        <a:rPr lang="ar-SA" sz="1400" baseline="0" dirty="0" smtClean="0"/>
                        <a:t> تحرص على زيارة المريض والدعاء له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الأسئلة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الفردية من قبل التلميذات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إجابة</a:t>
                      </a:r>
                      <a:r>
                        <a:rPr lang="ar-SA" sz="1600" baseline="0" dirty="0" smtClean="0"/>
                        <a:t> التلميذات على الأسئلة مع التصويب والتوضيح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تلخيص الدرس :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يجب زيارة المريض والدعاء له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والحرص على تناول العسل لما فيه من فوائد عظيمة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مستمر )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المرحلة الرابعة من التدريس التبادلي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التلخيص ) </a:t>
                      </a:r>
                      <a:endParaRPr lang="ar-SA" sz="12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بالملاحظة </a:t>
                      </a:r>
                    </a:p>
                    <a:p>
                      <a:pPr algn="ctr" rtl="1"/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1576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2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  <a:endParaRPr lang="ar-SA" sz="1800" dirty="0" smtClean="0"/>
                    </a:p>
                    <a:p>
                      <a:pPr algn="ctr" rtl="1"/>
                      <a:r>
                        <a:rPr lang="ar-SA" sz="1800" dirty="0" smtClean="0"/>
                        <a:t>أنمي</a:t>
                      </a:r>
                      <a:r>
                        <a:rPr lang="ar-SA" sz="1800" baseline="0" dirty="0" smtClean="0"/>
                        <a:t> لغتي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1 – تقرأ</a:t>
                      </a:r>
                      <a:r>
                        <a:rPr lang="ar-SA" sz="1400" baseline="0" dirty="0" smtClean="0"/>
                        <a:t> الكلمات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تصل الكلمة بما يناسبها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تنمي مفرداتها اللغوية المكتسبة بالإطلاع والسماع والقراءة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1-عرض</a:t>
                      </a:r>
                      <a:r>
                        <a:rPr lang="ar-SA" sz="1400" baseline="0" dirty="0" smtClean="0"/>
                        <a:t> المكون على السبورة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قراءة التلميذة للكلمة ثم تصل كل كلمة بعناها المناسب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بالمتابعة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469967"/>
          <a:ext cx="8784977" cy="619939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568204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242909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3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ألاحظ وأقرأ </a:t>
                      </a:r>
                      <a:endParaRPr lang="ar-SA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تقرأ الكلمات قراءة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smtClean="0"/>
                        <a:t>3</a:t>
                      </a:r>
                      <a:r>
                        <a:rPr lang="ar-SA" sz="1600" baseline="0" dirty="0" smtClean="0"/>
                        <a:t> –تميز بين مقاطع الكلمة وأصواتها كالمقطع الساكن والمشدد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تميز الألف الممدودة والمقصورة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التركيز على الظواهر والتراكيب  اللغوية الموجودة في الكلمات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046691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استثمر </a:t>
                      </a:r>
                      <a:r>
                        <a:rPr lang="ar-SA" sz="1800" dirty="0" err="1" smtClean="0"/>
                        <a:t>النص </a:t>
                      </a:r>
                      <a:r>
                        <a:rPr lang="ar-SA" sz="2000" dirty="0" smtClean="0"/>
                        <a:t>(1</a:t>
                      </a:r>
                      <a:r>
                        <a:rPr lang="ar-SA" sz="2000" dirty="0" err="1" smtClean="0"/>
                        <a:t>)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</a:t>
                      </a:r>
                      <a:r>
                        <a:rPr lang="ar-SA" sz="1600" dirty="0" err="1" smtClean="0"/>
                        <a:t>– </a:t>
                      </a:r>
                      <a:r>
                        <a:rPr lang="ar-SA" sz="1600" dirty="0" smtClean="0"/>
                        <a:t>– تميز صور الفواكه الناقصة </a:t>
                      </a:r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تحرص على أن تفكر قبل الفعل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السبورة ثم المناقشة فيه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استنتاج الإجابة ثم الحل في الكتاب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07447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2</a:t>
                      </a:r>
                      <a:r>
                        <a:rPr lang="ar-SA" sz="1800" baseline="0" dirty="0" err="1" smtClean="0"/>
                        <a:t> 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أرسم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baseline="0" dirty="0" smtClean="0"/>
                        <a:t>1- تكمل الصورة وتلونها بألوان جميلة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1- عرض المكون على السبورة والمناقشة فيه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تكمل الصورة ثم تلونها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45542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endParaRPr lang="ar-SA" sz="180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أحول 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baseline="0" dirty="0" smtClean="0"/>
                        <a:t>تحول الفعل من المذكر إلى المؤنث وتميز بينهما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err="1" smtClean="0"/>
                        <a:t>1 </a:t>
                      </a:r>
                      <a:r>
                        <a:rPr lang="ar-SA" sz="1600" baseline="0" dirty="0" smtClean="0"/>
                        <a:t>– عرض المكون على السبورة ثم القراءة النموذجية للجمل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شرح قاعدة الفعل ومناسبة للمذكر والمؤنث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3- إكمال الجمل في الكتاب </a:t>
                      </a:r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الرؤوس المرقمة </a:t>
                      </a:r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620119"/>
          <a:ext cx="8784977" cy="260217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23056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5)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أبحث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</a:t>
                      </a:r>
                      <a:r>
                        <a:rPr lang="ar-SA" sz="1600" dirty="0" smtClean="0"/>
                        <a:t>تكتشف</a:t>
                      </a:r>
                      <a:r>
                        <a:rPr lang="ar-SA" sz="1600" baseline="0" dirty="0" smtClean="0"/>
                        <a:t> اسم الطعام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تجمع صورة الطعام وتلصقها في المكان المناسب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baseline="0" dirty="0" smtClean="0"/>
                        <a:t>1- عرض المكون على السبورة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المكون قراءة نموذجية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شرح المكون واستنتاج اسم الطعام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4- تكليف التلميذة بالحل في المنزل </a:t>
                      </a:r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الذهني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5500694" y="600076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</TotalTime>
  <Words>974</Words>
  <Application>Microsoft Office PowerPoint</Application>
  <PresentationFormat>عرض على الشاشة (3:4)‏</PresentationFormat>
  <Paragraphs>274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146</cp:revision>
  <dcterms:created xsi:type="dcterms:W3CDTF">2015-01-27T06:36:24Z</dcterms:created>
  <dcterms:modified xsi:type="dcterms:W3CDTF">2015-03-18T09:39:31Z</dcterms:modified>
</cp:coreProperties>
</file>