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380"/>
    <p:restoredTop sz="79661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03/05/1436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حرف </a:t>
            </a:r>
            <a:r>
              <a:rPr lang="ar-SA" sz="2400" dirty="0" smtClean="0">
                <a:solidFill>
                  <a:srgbClr val="0070C0"/>
                </a:solidFill>
              </a:rPr>
              <a:t>الغين 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غ</a:t>
            </a:r>
            <a:r>
              <a:rPr lang="ar-SA" sz="2400" dirty="0" smtClean="0">
                <a:solidFill>
                  <a:srgbClr val="0070C0"/>
                </a:solidFill>
              </a:rPr>
              <a:t> )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18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660612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1237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 </a:t>
                      </a:r>
                      <a:r>
                        <a:rPr lang="ar-SA" sz="1400" dirty="0" smtClean="0"/>
                        <a:t>– </a:t>
                      </a:r>
                      <a:r>
                        <a:rPr lang="ar-SA" sz="1400" baseline="0" dirty="0" smtClean="0"/>
                        <a:t> تجيب عن الأسئلة المعطاة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 – تقرأ كلمات وجمل الدرس السابق قراءة جيدة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تصوب الخطأ الذي تقع فيه زميلتها 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4 – تكتب ما يملى عليها كتابة صحيحة من الذاكرة البعيدة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</a:t>
                      </a:r>
                      <a:r>
                        <a:rPr lang="ar-SA" sz="1400" baseline="0" dirty="0" smtClean="0"/>
                        <a:t> – </a:t>
                      </a:r>
                      <a:r>
                        <a:rPr lang="ar-SA" sz="1400" baseline="0" dirty="0" err="1" smtClean="0"/>
                        <a:t>ماهو</a:t>
                      </a:r>
                      <a:r>
                        <a:rPr lang="ar-SA" sz="1400" baseline="0" dirty="0" smtClean="0"/>
                        <a:t> الحرف الذي تم دراسته في الدرس السابق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– ماذا عرفت عن الحرف السابق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وغيرها من الأسئلة المختلفة التي ستلقيها التلميذات 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بالملاحظة والمتابعة تجيب التلميذة عن الأسئلة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إملاء الحرف</a:t>
                      </a:r>
                      <a:r>
                        <a:rPr lang="ar-SA" sz="1400" baseline="0" dirty="0" smtClean="0"/>
                        <a:t> السابق </a:t>
                      </a:r>
                      <a:r>
                        <a:rPr lang="ar-SA" sz="1400" baseline="0" dirty="0" smtClean="0"/>
                        <a:t>(ث) </a:t>
                      </a:r>
                      <a:r>
                        <a:rPr lang="ar-SA" sz="1400" baseline="0" dirty="0" smtClean="0"/>
                        <a:t>على التلميذات من الذاكرة البعيدة بالحركات القصيرة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..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إملاء كلمات من الحروف المدروسة تشتمل على الحرف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دفتر الإملاء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بالتصحيح</a:t>
                      </a:r>
                      <a:r>
                        <a:rPr lang="ar-SA" sz="1400" baseline="0" dirty="0" smtClean="0"/>
                        <a:t> واستخدام سجل التقويم تكتب التلميذة ما يملى عليها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وضع أشياء تبدأ بحرف </a:t>
                      </a:r>
                      <a:r>
                        <a:rPr lang="ar-SA" sz="1600" dirty="0" smtClean="0"/>
                        <a:t>(غ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في صندوق المفاجآت 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من </a:t>
                      </a:r>
                      <a:r>
                        <a:rPr lang="ar-SA" sz="1600" baseline="0" dirty="0" smtClean="0"/>
                        <a:t>قبل التلميذات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عرضها أمام التلميذات مع التأكيد على الحرف الذي بدأت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(حرف </a:t>
                      </a:r>
                      <a:r>
                        <a:rPr lang="ar-SA" sz="1600" baseline="0" dirty="0" smtClean="0"/>
                        <a:t>الغين 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2- استنتاج عنوان الدرس وتدوينه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مجسمات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11560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97165" y="3595640"/>
              <a:ext cx="4848315" cy="720080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340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000" kern="1200" dirty="0" smtClean="0"/>
                <a:t>قبل </a:t>
              </a:r>
              <a:r>
                <a:rPr lang="ar-SA" sz="2000" kern="1200" dirty="0"/>
                <a:t>البدء في الدرس </a:t>
              </a:r>
              <a:r>
                <a:rPr lang="ar-SA" sz="2000" kern="1200" dirty="0" smtClean="0"/>
                <a:t>الجديد تطبيق استراتيجية</a:t>
              </a:r>
              <a:r>
                <a:rPr lang="en-US" sz="20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الثاني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81256"/>
                <a:gridCol w="1091200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</a:t>
                      </a:r>
                      <a:r>
                        <a:rPr lang="ar-SA" sz="1600" dirty="0" err="1" smtClean="0"/>
                        <a:t>وأتحدث </a:t>
                      </a:r>
                      <a:r>
                        <a:rPr lang="ar-SA" sz="1600" dirty="0" smtClean="0"/>
                        <a:t>)مع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</a:t>
                      </a:r>
                      <a:r>
                        <a:rPr lang="ar-SA" sz="1600" dirty="0" smtClean="0"/>
                        <a:t>(ض)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58486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6357"/>
                <a:gridCol w="705346"/>
                <a:gridCol w="1750584"/>
                <a:gridCol w="2849780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وتقراها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تحرص على </a:t>
                      </a:r>
                      <a:r>
                        <a:rPr lang="ar-SA" sz="1400" baseline="0" dirty="0" smtClean="0"/>
                        <a:t>الاختراع والابتكار لتستغل وقت فراغها بالمفيد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الزوايا الأربع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734148"/>
                <a:gridCol w="155967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–تميز بين مقاطع الكلمة وأصواتها كالمقطع الساكن والمشدد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تقرا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6217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778214"/>
                <a:gridCol w="157417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الطويل</a:t>
                      </a:r>
                      <a:r>
                        <a:rPr lang="ar-SA" sz="1600" baseline="0" dirty="0" smtClean="0"/>
                        <a:t> والصوت القصير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السبورة والأقلام الملونة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من حروف مدروسة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تفتح التلميذات الكتب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تنفيذ </a:t>
                      </a:r>
                      <a:r>
                        <a:rPr lang="ar-SA" sz="1400" baseline="0" dirty="0" err="1" smtClean="0"/>
                        <a:t>استرتيجية</a:t>
                      </a:r>
                      <a:r>
                        <a:rPr lang="ar-SA" sz="1400" baseline="0" dirty="0" smtClean="0"/>
                        <a:t> التعلم التعاوني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تقرأ القارئة الكلمات للمجموعة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تتأكد المتأكدة من الفهم من قراءة جميع طالبات المجموعة للكلمات قراءة صيحة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ترسم الكاتبة دائرة حول الحرف ثم تكتبه بحركته في الفراغ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6- تقييم المجموعات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7 </a:t>
                      </a:r>
                      <a:r>
                        <a:rPr lang="ar-SA" sz="1400" baseline="0" dirty="0" smtClean="0"/>
                        <a:t>– تقوم كل تلميذة بحل المكون في كتابها ثم توضع الدرجات للمجموعات الفائزات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التعلم التعاوني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لكلمة من حروف مدروسة باستخدام سجل التقويم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الثاني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498054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898604"/>
                <a:gridCol w="1453784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9 )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ألاحظ وأقرأ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400" dirty="0" smtClean="0"/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تميز بين اللام الشمسية واللام</a:t>
                      </a:r>
                      <a:r>
                        <a:rPr lang="ar-SA" sz="1400" baseline="0" dirty="0" smtClean="0"/>
                        <a:t> القمرية نطقاً وكتابة </a:t>
                      </a:r>
                      <a:r>
                        <a:rPr lang="ar-SA" sz="1400" baseline="0" dirty="0" err="1" smtClean="0"/>
                        <a:t>ً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  <a:p>
                      <a:pPr lvl="0" algn="ctr" rtl="1"/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عرض الكلمات على السبورة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2 - القراءة النموذجية للكلمات ثم الفردية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الشرح الوافي مع التبسيط للام الشمسية واللام لقمرية وحروف كل منهما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قراءة الكلمة مرة أخرى باللام الشمسية والقمرية مع التركيز على حركاتها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الزوايا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</a:t>
                      </a:r>
                      <a:r>
                        <a:rPr lang="ar-SA" sz="1400" baseline="0" dirty="0" smtClean="0"/>
                        <a:t> + جهاز العرض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بالملاحظة والمتابعة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smtClean="0"/>
                        <a:t>10</a:t>
                      </a:r>
                      <a:r>
                        <a:rPr lang="ar-SA" sz="1400" smtClean="0"/>
                        <a:t>) </a:t>
                      </a:r>
                      <a:endParaRPr lang="ar-SA" sz="1400" dirty="0" smtClean="0"/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في </a:t>
                      </a:r>
                      <a:r>
                        <a:rPr lang="ar-SA" sz="1400" smtClean="0"/>
                        <a:t>استخدامه </a:t>
                      </a:r>
                      <a:r>
                        <a:rPr lang="ar-SA" sz="1400" smtClean="0"/>
                        <a:t>حرف(و)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smtClean="0"/>
                        <a:t>1 </a:t>
                      </a:r>
                      <a:r>
                        <a:rPr lang="ar-SA" sz="1400" dirty="0" smtClean="0"/>
                        <a:t>– تستمع </a:t>
                      </a:r>
                      <a:r>
                        <a:rPr lang="ar-SA" sz="1400" smtClean="0"/>
                        <a:t>وتميز </a:t>
                      </a:r>
                      <a:r>
                        <a:rPr lang="ar-SA" sz="1400" smtClean="0"/>
                        <a:t>بين الجمل التي يربط بينها حرف الواو وضدها 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dirty="0" smtClean="0"/>
                        <a:t>تكون </a:t>
                      </a:r>
                      <a:r>
                        <a:rPr lang="ar-SA" sz="1400" smtClean="0"/>
                        <a:t>جمل </a:t>
                      </a:r>
                      <a:r>
                        <a:rPr lang="ar-SA" sz="1400" smtClean="0"/>
                        <a:t>تربط بينها بحرف (و) </a:t>
                      </a:r>
                      <a:endParaRPr lang="ar-SA" sz="1400" dirty="0" smtClean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الصورة والكلمات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 – القراءة النموذجية </a:t>
                      </a:r>
                      <a:r>
                        <a:rPr lang="ar-SA" sz="1400" baseline="0" dirty="0" smtClean="0"/>
                        <a:t>للجمل </a:t>
                      </a:r>
                      <a:r>
                        <a:rPr lang="ar-SA" sz="1400" baseline="0" dirty="0" smtClean="0"/>
                        <a:t>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</a:t>
                      </a:r>
                      <a:r>
                        <a:rPr lang="ar-SA" sz="1400" baseline="0" dirty="0" smtClean="0"/>
                        <a:t>فائدة حرف (الواو )  </a:t>
                      </a:r>
                      <a:r>
                        <a:rPr lang="ar-SA" sz="1400" baseline="0" dirty="0" smtClean="0"/>
                        <a:t>في </a:t>
                      </a:r>
                      <a:r>
                        <a:rPr lang="ar-SA" sz="1400" baseline="0" dirty="0" smtClean="0"/>
                        <a:t>الربط بين الكلمات والجمل</a:t>
                      </a:r>
                      <a:endParaRPr lang="ar-SA" sz="1400" baseline="0" dirty="0" smtClean="0"/>
                    </a:p>
                    <a:p>
                      <a:pPr lvl="0" algn="ctr" rtl="1"/>
                      <a:r>
                        <a:rPr lang="ar-SA" sz="1400" baseline="0" dirty="0" smtClean="0"/>
                        <a:t>4- تأتي التلميذة بجمل فيها </a:t>
                      </a:r>
                      <a:r>
                        <a:rPr lang="ar-SA" sz="1400" baseline="0" dirty="0" smtClean="0"/>
                        <a:t>حرف (الواو ) </a:t>
                      </a:r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+ الكرة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بالملاحظة</a:t>
                      </a:r>
                      <a:r>
                        <a:rPr lang="ar-SA" sz="1400" baseline="0" dirty="0" smtClean="0"/>
                        <a:t> والمتابعة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11</a:t>
                      </a:r>
                      <a:r>
                        <a:rPr lang="ar-SA" sz="1400" dirty="0" smtClean="0"/>
                        <a:t>)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ثم</a:t>
                      </a:r>
                      <a:r>
                        <a:rPr lang="ar-SA" sz="1400" baseline="0" dirty="0" smtClean="0"/>
                        <a:t> تقرأ الكلمات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</TotalTime>
  <Words>1405</Words>
  <Application>Microsoft Office PowerPoint</Application>
  <PresentationFormat>عرض على الشاشة (3:4)‏</PresentationFormat>
  <Paragraphs>306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133</cp:revision>
  <dcterms:created xsi:type="dcterms:W3CDTF">2015-01-27T06:36:24Z</dcterms:created>
  <dcterms:modified xsi:type="dcterms:W3CDTF">2015-02-21T13:50:53Z</dcterms:modified>
</cp:coreProperties>
</file>