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4" r:id="rId2"/>
    <p:sldId id="257" r:id="rId3"/>
    <p:sldId id="258" r:id="rId4"/>
    <p:sldId id="265" r:id="rId5"/>
    <p:sldId id="260" r:id="rId6"/>
    <p:sldId id="261" r:id="rId7"/>
    <p:sldId id="266" r:id="rId8"/>
    <p:sldId id="267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80"/>
    <p:restoredTop sz="79661" autoAdjust="0"/>
  </p:normalViewPr>
  <p:slideViewPr>
    <p:cSldViewPr>
      <p:cViewPr varScale="1">
        <p:scale>
          <a:sx n="73" d="100"/>
          <a:sy n="73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10/07/36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436096" y="188640"/>
            <a:ext cx="3312368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</a:t>
            </a:r>
            <a:r>
              <a:rPr lang="ar-SA" sz="2400" smtClean="0">
                <a:solidFill>
                  <a:srgbClr val="0070C0"/>
                </a:solidFill>
              </a:rPr>
              <a:t>: </a:t>
            </a:r>
            <a:r>
              <a:rPr lang="ar-SA" sz="2400" smtClean="0">
                <a:solidFill>
                  <a:srgbClr val="0070C0"/>
                </a:solidFill>
              </a:rPr>
              <a:t>تعلمت درساً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196752"/>
          <a:ext cx="8496943" cy="463189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32102"/>
                <a:gridCol w="2555350"/>
                <a:gridCol w="1139380"/>
                <a:gridCol w="832183"/>
                <a:gridCol w="1213849"/>
              </a:tblGrid>
              <a:tr h="103525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11237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 </a:t>
                      </a:r>
                      <a:r>
                        <a:rPr lang="ar-SA" sz="1400" dirty="0" smtClean="0"/>
                        <a:t>– تقرأ الدرس السابق قراءة متقنة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 تجيب عن الأسئلة المعطاة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تذكر ما استفادته من الدرس السابق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تصوب الخطأ الذي تقع فيه زميلتها 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تستنتج عنوان الدرس الجديد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</a:t>
                      </a:r>
                      <a:r>
                        <a:rPr lang="ar-SA" sz="1600" baseline="0" dirty="0" smtClean="0"/>
                        <a:t> – قراءة التلميذات للدرس من الكتاب المدرسي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 – المناقشة في </a:t>
                      </a:r>
                      <a:r>
                        <a:rPr lang="ar-SA" sz="1600" baseline="0" dirty="0" err="1" smtClean="0"/>
                        <a:t>الدرس </a:t>
                      </a:r>
                      <a:r>
                        <a:rPr lang="ar-SA" sz="1600" baseline="0" dirty="0" smtClean="0"/>
                        <a:t>، حيث تضع التلميذات أسئلة عن الدرس 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ثم تجيب عليه إحدى التلميذات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المساجلة الحلقية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الكرسي الساخن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="0" baseline="0" dirty="0" smtClean="0"/>
                        <a:t>بالمتابعة والتقييم في سجل المتابعة </a:t>
                      </a:r>
                      <a:endParaRPr lang="ar-SA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91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 1- هاتي مفرد </a:t>
                      </a:r>
                      <a:r>
                        <a:rPr lang="ar-SA" sz="1400" baseline="0" dirty="0" err="1" smtClean="0"/>
                        <a:t>دروساً 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</a:t>
                      </a:r>
                      <a:r>
                        <a:rPr lang="ar-SA" sz="1400" baseline="0" dirty="0" err="1" smtClean="0"/>
                        <a:t>ماواجب</a:t>
                      </a:r>
                      <a:r>
                        <a:rPr lang="ar-SA" sz="1400" baseline="0" dirty="0" smtClean="0"/>
                        <a:t> التلميذة نحو </a:t>
                      </a:r>
                      <a:r>
                        <a:rPr lang="ar-SA" sz="1400" baseline="0" dirty="0" err="1" smtClean="0"/>
                        <a:t>درسها ؟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استنتاج عنوان الدرس من التلميذات وتدوينه على السبورة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بالملاحظة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428596" y="357166"/>
            <a:ext cx="6918742" cy="5908240"/>
            <a:chOff x="-6678103" y="3102510"/>
            <a:chExt cx="7764008" cy="619039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49168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15008" y="1714488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143108" y="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642910" y="2928934"/>
          <a:ext cx="7824192" cy="28651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عن ( الطعام الملوث ) </a:t>
                      </a:r>
                      <a:r>
                        <a:rPr lang="ar-SA" baseline="0" dirty="0" smtClean="0"/>
                        <a:t>؟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الطعام الملوث 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عن الطعام الملوث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1194472"/>
          <a:ext cx="8496943" cy="533180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607401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12745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قراءة نص الخروف الأحمق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smtClean="0"/>
                        <a:t>1 – تقرأ الدرس قراءة صحيحة ومتقنة </a:t>
                      </a:r>
                    </a:p>
                    <a:p>
                      <a:pPr lvl="0" rtl="1"/>
                      <a:r>
                        <a:rPr lang="ar-SA" sz="1400" dirty="0" smtClean="0"/>
                        <a:t> 2 – تصوب الخطأ الذي تقع فيه زميلاتها 3- تحرص على الملاحظة الجيدة </a:t>
                      </a:r>
                    </a:p>
                    <a:p>
                      <a:pPr lvl="0" rtl="1"/>
                      <a:r>
                        <a:rPr lang="ar-SA" sz="1400" dirty="0" smtClean="0"/>
                        <a:t>4</a:t>
                      </a:r>
                      <a:r>
                        <a:rPr lang="ar-SA" sz="1400" baseline="0" dirty="0" smtClean="0"/>
                        <a:t> – تحرص على التلوين الصوتي أثناء القراءة </a:t>
                      </a:r>
                      <a:endParaRPr lang="ar-SA" sz="1400" dirty="0" smtClean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أطلب من التلميذات فتح الكتاب وقراءة ولو جملة واحدة من النص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ماذا قرأت ؟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تنبئي</a:t>
                      </a:r>
                      <a:r>
                        <a:rPr lang="ar-SA" sz="1600" baseline="0" dirty="0" smtClean="0"/>
                        <a:t> عن ماذا يتحدث النص ؟ 3- </a:t>
                      </a:r>
                      <a:r>
                        <a:rPr lang="ar-SA" sz="1600" dirty="0" smtClean="0"/>
                        <a:t>عرض النص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4- القراءة النموذجية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smtClean="0"/>
                        <a:t>5- القراءة الفردية بدءاً بالمجيدات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6 – إعادة القراءة الفردية من قبل التلميذات حتى تتمكن أكبر عدد من الطالبات المجيدات من قراءة النص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القطار السريع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+ بناء المكعبات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 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الكتاب المدرسي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الحاسوب + جهاز العرض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(قطار)  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لقراءة التلميذة ومتابعتها</a:t>
                      </a:r>
                      <a:r>
                        <a:rPr lang="ar-SA" sz="1600" baseline="0" dirty="0" smtClean="0"/>
                        <a:t> بسجل المتابعة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1571604" y="3143248"/>
          <a:ext cx="1872208" cy="154550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43504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483192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83192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5866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65067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97954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2 ) شرح النص </a:t>
                      </a:r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تشرح بعض معاني المفردات وتأتي بمرادفها </a:t>
                      </a:r>
                    </a:p>
                    <a:p>
                      <a:pPr lvl="0" rtl="1"/>
                      <a:r>
                        <a:rPr lang="ar-SA" sz="1400" baseline="0" dirty="0" smtClean="0"/>
                        <a:t>2- تجيب عن الأسئلة المعطاة </a:t>
                      </a:r>
                      <a:endParaRPr lang="ar-SA" sz="1400" dirty="0" smtClean="0"/>
                    </a:p>
                    <a:p>
                      <a:pPr lvl="0" rtl="1"/>
                      <a:r>
                        <a:rPr lang="ar-SA" sz="1400" dirty="0" smtClean="0"/>
                        <a:t>3-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الشرح</a:t>
                      </a:r>
                      <a:r>
                        <a:rPr lang="ar-SA" sz="1600" baseline="0" dirty="0" smtClean="0"/>
                        <a:t> المبسط للدرس من خلاله استنتاج معاني المفردات التالية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ينقض  </a:t>
                      </a:r>
                      <a:r>
                        <a:rPr lang="ar-SA" sz="1600" baseline="0" dirty="0" smtClean="0"/>
                        <a:t>: يهجم ويصطاد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المناقشة في الدرس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*- ماذا رأى </a:t>
                      </a:r>
                      <a:r>
                        <a:rPr lang="ar-SA" sz="1600" baseline="0" dirty="0" err="1" smtClean="0"/>
                        <a:t>الغراب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 هو الخطأ الذي ارتكبه الغراب </a:t>
                      </a:r>
                      <a:r>
                        <a:rPr lang="ar-SA" sz="1600" baseline="0" dirty="0" err="1" smtClean="0"/>
                        <a:t>الصغير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ماذا استفدت من قصة الغراب </a:t>
                      </a:r>
                      <a:r>
                        <a:rPr lang="ar-SA" sz="1600" baseline="0" dirty="0" err="1" smtClean="0"/>
                        <a:t>الصغير ؟</a:t>
                      </a: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endParaRPr lang="ar-SA" sz="1600" baseline="0" dirty="0" smtClean="0"/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r>
                        <a:rPr lang="ar-SA" sz="1600" baseline="0" dirty="0" smtClean="0"/>
                        <a:t>ثم تدرب التلميذة على الطريقة الصحيحة في السؤال وحثها على استخدام أدوات الاستفهام المناسبة </a:t>
                      </a:r>
                    </a:p>
                    <a:p>
                      <a:pPr lvl="0" algn="ctr" rtl="1">
                        <a:buFont typeface="Arial" pitchFamily="34" charset="0"/>
                        <a:buNone/>
                      </a:pPr>
                      <a:r>
                        <a:rPr lang="ar-SA" sz="1600" baseline="0" dirty="0" smtClean="0"/>
                        <a:t>* عرض الأساليب اللغوية والتراكيب ثم المناقشة فيها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المرحلة الثانية والثالثة من التدريس</a:t>
                      </a:r>
                      <a:r>
                        <a:rPr lang="ar-SA" sz="1600" baseline="0" dirty="0" smtClean="0"/>
                        <a:t> التبادلي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المناقشة والتوضيح)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النحلة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ضعي سؤالا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شارك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والمتابعة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214282" y="928670"/>
          <a:ext cx="8715437" cy="526376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1129"/>
                <a:gridCol w="728337"/>
                <a:gridCol w="1547326"/>
                <a:gridCol w="2910557"/>
                <a:gridCol w="1133189"/>
                <a:gridCol w="846521"/>
                <a:gridCol w="788378"/>
              </a:tblGrid>
              <a:tr h="44932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88020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أفهم النص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أجيب</a:t>
                      </a:r>
                      <a:r>
                        <a:rPr lang="ar-SA" sz="1800" dirty="0" smtClean="0"/>
                        <a:t>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1- تقرأ السؤال قراءة صحيحة 0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2- تجيب عن الأسئلة المعطاة إجابة وافية 0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3- تأخذ</a:t>
                      </a:r>
                      <a:r>
                        <a:rPr lang="ar-SA" sz="1400" baseline="0" dirty="0" smtClean="0"/>
                        <a:t> الدروس من أخطائها ولا تكرر الخطأ</a:t>
                      </a:r>
                      <a:endParaRPr lang="ar-SA" sz="1400" dirty="0" smtClean="0"/>
                    </a:p>
                    <a:p>
                      <a:pPr lvl="0" algn="ctr" rtl="1"/>
                      <a:r>
                        <a:rPr lang="ar-SA" sz="1400" dirty="0" smtClean="0"/>
                        <a:t>4- تحرص</a:t>
                      </a:r>
                      <a:r>
                        <a:rPr lang="ar-SA" sz="1400" baseline="0" dirty="0" smtClean="0"/>
                        <a:t> على أن تعمل على حسب سنها وطاقتها وقدرتها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الأسئلة على السبورة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الفردية من قبل التلميذات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3- إجابة</a:t>
                      </a:r>
                      <a:r>
                        <a:rPr lang="ar-SA" sz="1600" baseline="0" dirty="0" smtClean="0"/>
                        <a:t> التلميذات على الأسئلة مع التصويب والتوضيح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تلخيص الدرس :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 العمل على حسب القدرة والطاقة لأن الله لا يكلف نفساً إلا وسعها </a:t>
                      </a:r>
                    </a:p>
                    <a:p>
                      <a:pPr lvl="0" algn="ctr" rtl="1">
                        <a:buFont typeface="Arial" pitchFamily="34" charset="0"/>
                        <a:buChar char="•"/>
                      </a:pPr>
                      <a:r>
                        <a:rPr lang="ar-SA" sz="1600" baseline="0" dirty="0" smtClean="0"/>
                        <a:t> الاستفادة من الخطأ والرجوع عنه وعدم الاستمرار في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+ بناء المكعبات الملونة </a:t>
                      </a:r>
                    </a:p>
                    <a:p>
                      <a:pPr algn="ctr" rtl="1"/>
                      <a:r>
                        <a:rPr lang="ar-SA" sz="1600" dirty="0" smtClean="0"/>
                        <a:t>( مستمر )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المرحلة الرابعة من التدريس التبادلي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التلخيص ) </a:t>
                      </a:r>
                      <a:endParaRPr lang="ar-SA" sz="12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بالملاحظة </a:t>
                      </a:r>
                    </a:p>
                    <a:p>
                      <a:pPr algn="ctr" rtl="1"/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1576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2 )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أنمي</a:t>
                      </a:r>
                      <a:r>
                        <a:rPr lang="ar-SA" sz="1800" baseline="0" dirty="0" smtClean="0"/>
                        <a:t> لغتي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1 – تقرأ</a:t>
                      </a:r>
                      <a:r>
                        <a:rPr lang="ar-SA" sz="1400" baseline="0" dirty="0" smtClean="0"/>
                        <a:t> الكلمات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تصل الكلمة بما يناسبها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تنمي مفرداتها اللغوية المكتسبة بالإطلاع والسماع والقراءة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1-عرض</a:t>
                      </a:r>
                      <a:r>
                        <a:rPr lang="ar-SA" sz="1400" baseline="0" dirty="0" smtClean="0"/>
                        <a:t> المكون على السبورة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قراءة التلميذة للكلمة ثم تصل كل كلمة بعناها المناسب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بالمتابعة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620119"/>
          <a:ext cx="8784977" cy="50901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816570"/>
                <a:gridCol w="1477250"/>
                <a:gridCol w="2807578"/>
                <a:gridCol w="1130652"/>
                <a:gridCol w="787974"/>
                <a:gridCol w="997751"/>
              </a:tblGrid>
              <a:tr h="512508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23056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3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ألاحظ وأقرأ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1 – تقرأ الكلمات قراءة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smtClean="0"/>
                        <a:t>3</a:t>
                      </a:r>
                      <a:r>
                        <a:rPr lang="ar-SA" sz="1600" baseline="0" dirty="0" smtClean="0"/>
                        <a:t> –تميز بين مقاطع الكلمة وأصواتها كالمقطع الساكن والمشدد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تميز الألف الممدودة والمقصورة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التركيز على الظواهر والتراكيب  اللغوية الموجودة في الكلمات 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مستمر)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5827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استثمر النص </a:t>
                      </a:r>
                    </a:p>
                    <a:p>
                      <a:pPr marL="342900" indent="-342900" algn="ctr" rtl="1">
                        <a:buNone/>
                      </a:pPr>
                      <a:r>
                        <a:rPr lang="ar-SA" sz="1800" dirty="0" smtClean="0"/>
                        <a:t>1)أفكر</a:t>
                      </a:r>
                    </a:p>
                    <a:p>
                      <a:pPr marL="342900" indent="-342900" algn="ctr" rtl="1">
                        <a:buNone/>
                      </a:pPr>
                      <a:endParaRPr lang="ar-SA" sz="1800" dirty="0" smtClean="0"/>
                    </a:p>
                    <a:p>
                      <a:pPr marL="342900" indent="-342900" algn="ctr" rtl="1">
                        <a:buNone/>
                      </a:pPr>
                      <a:r>
                        <a:rPr lang="ar-SA" sz="1800" dirty="0" smtClean="0"/>
                        <a:t>2) أرسم </a:t>
                      </a:r>
                    </a:p>
                    <a:p>
                      <a:pPr marL="342900" indent="-342900" algn="ctr" rtl="1">
                        <a:buAutoNum type="arabicParenR"/>
                      </a:pP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</a:t>
                      </a:r>
                      <a:r>
                        <a:rPr lang="ar-SA" sz="1600" dirty="0" err="1" smtClean="0"/>
                        <a:t>تسنتج</a:t>
                      </a:r>
                      <a:r>
                        <a:rPr lang="ar-SA" sz="1600" baseline="0" dirty="0" smtClean="0"/>
                        <a:t> الإجابة الصحيحة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 – تحرص على أن تفكر قبل الفعل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تلاحظ الصورة ثم  تلونها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المكون على السبورة ثم المناقشة فيه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2 –  تتأمل في الصورة ثم تلونها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والمتابعة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694759"/>
          <a:ext cx="8784977" cy="446243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71318"/>
                <a:gridCol w="912454"/>
                <a:gridCol w="1477250"/>
                <a:gridCol w="2807578"/>
                <a:gridCol w="1130652"/>
                <a:gridCol w="787974"/>
                <a:gridCol w="997751"/>
              </a:tblGrid>
              <a:tr h="512508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23056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3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أحول كالمثال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1 – تقرأ الكلمات قراءة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smtClean="0"/>
                        <a:t>3</a:t>
                      </a:r>
                      <a:r>
                        <a:rPr lang="ar-SA" sz="1600" baseline="0" dirty="0" smtClean="0"/>
                        <a:t> –تميز بين الجملة الاسمية والفعلية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تكتب الجمل صحيحة بعد تحويلها إلى فعل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 والصور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التوضيح للفرق بين المفرد والجمع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4 – تحول التلميذة المفرد إلى جمع والجمع إلى مفرد</a:t>
                      </a:r>
                    </a:p>
                    <a:p>
                      <a:pPr lvl="0" algn="ctr" rtl="1"/>
                      <a:endParaRPr lang="ar-SA" sz="1600" baseline="0" dirty="0" smtClean="0"/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مستمر)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58273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ctr" rtl="1">
                        <a:buNone/>
                      </a:pPr>
                      <a:r>
                        <a:rPr lang="ar-SA" sz="1800" dirty="0" smtClean="0"/>
                        <a:t>4) أبحث</a:t>
                      </a:r>
                    </a:p>
                    <a:p>
                      <a:pPr marL="342900" indent="-342900" algn="ctr" rtl="1">
                        <a:buAutoNum type="arabicParenR"/>
                      </a:pP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تجمع أسماء</a:t>
                      </a:r>
                      <a:r>
                        <a:rPr lang="ar-SA" sz="1600" baseline="0" dirty="0" smtClean="0"/>
                        <a:t> طيور ثم تكتبها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المكون على السبورة ثم المناقشة فيه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والمتابعة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595848"/>
          <a:ext cx="8784977" cy="54254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71318"/>
                <a:gridCol w="997200"/>
                <a:gridCol w="1392504"/>
                <a:gridCol w="2807578"/>
                <a:gridCol w="1130652"/>
                <a:gridCol w="787974"/>
                <a:gridCol w="997751"/>
              </a:tblGrid>
              <a:tr h="512508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23056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5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أعبر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1- ألاحظ وأحكي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err="1" smtClean="0"/>
                        <a:t>2 </a:t>
                      </a:r>
                      <a:r>
                        <a:rPr lang="ar-SA" sz="1800" dirty="0" smtClean="0"/>
                        <a:t>– أضع</a:t>
                      </a:r>
                      <a:r>
                        <a:rPr lang="ar-SA" sz="1800" baseline="0" dirty="0" smtClean="0"/>
                        <a:t> </a:t>
                      </a:r>
                      <a:r>
                        <a:rPr lang="ar-SA" sz="1800" dirty="0" smtClean="0"/>
                        <a:t>عنواناً</a:t>
                      </a:r>
                      <a:r>
                        <a:rPr lang="ar-SA" sz="1800" baseline="0" dirty="0" smtClean="0"/>
                        <a:t> للقصة 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1 – تعبر عن الصورة بجلة تامة المعنى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القصة المصورة على السبورة </a:t>
                      </a:r>
                      <a:endParaRPr lang="ar-SA" sz="1600" baseline="0" dirty="0" smtClean="0"/>
                    </a:p>
                    <a:p>
                      <a:pPr lvl="0"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تبدأ التلميذة بوضع جملة على الصورة الأولى ثم تنتقل أخرى إلى الصورة الثانية وهكذا حتى تنتهي القصة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تضع عنوانا لهذه القصة </a:t>
                      </a:r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مستمر)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514257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ctr" rtl="1">
                        <a:buNone/>
                      </a:pPr>
                      <a:r>
                        <a:rPr lang="ar-SA" sz="1800" dirty="0" smtClean="0"/>
                        <a:t>3) أرتب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marL="342900" indent="-342900" algn="ctr" rtl="1">
                        <a:buNone/>
                      </a:pPr>
                      <a:r>
                        <a:rPr lang="ar-SA" sz="1800" baseline="0" dirty="0" smtClean="0"/>
                        <a:t>الكلمات لتكون جملة مفيدة</a:t>
                      </a:r>
                      <a:endParaRPr lang="ar-SA" sz="18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1 – ترتب كلمات الجملة حتى تكون  جملة مفيدة </a:t>
                      </a:r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المكون على </a:t>
                      </a:r>
                      <a:r>
                        <a:rPr lang="ar-SA" sz="1600" dirty="0" err="1" smtClean="0"/>
                        <a:t>السبولاة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2- قراءة التلميذة للكلمات </a:t>
                      </a:r>
                    </a:p>
                    <a:p>
                      <a:pPr algn="ctr" rtl="1"/>
                      <a:r>
                        <a:rPr lang="ar-SA" sz="1600" dirty="0" smtClean="0"/>
                        <a:t>3- ثم ترتب</a:t>
                      </a:r>
                      <a:r>
                        <a:rPr lang="ar-SA" sz="1600" baseline="0" dirty="0" smtClean="0"/>
                        <a:t> الكلمات ترتيباً صحيحاً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4- كتابة الجملة مرتبة في الكتاب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العصف الذهني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والمتابعة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6788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ctr" rtl="1">
                        <a:buNone/>
                      </a:pPr>
                      <a:r>
                        <a:rPr lang="ar-SA" sz="1800" dirty="0" smtClean="0"/>
                        <a:t>4)</a:t>
                      </a:r>
                      <a:r>
                        <a:rPr lang="ar-SA" sz="1800" baseline="0" dirty="0" smtClean="0"/>
                        <a:t> أرسم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baseline="0" dirty="0" smtClean="0"/>
                        <a:t>2- ترسم حيواناً أو </a:t>
                      </a:r>
                      <a:r>
                        <a:rPr lang="ar-SA" sz="1600" baseline="0" dirty="0" err="1" smtClean="0"/>
                        <a:t>طيرأ</a:t>
                      </a:r>
                      <a:r>
                        <a:rPr lang="ar-SA" sz="1600" baseline="0" dirty="0" smtClean="0"/>
                        <a:t> أليفاً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عرض المكون على السبورة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ثم أطلب من التلميذات ذكر أسماء بعض الحيوانات والطيور الأليفة مع مساعدتهن بالأفكار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5508104" y="6237312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323528" y="6237312"/>
            <a:ext cx="3744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بن ظافر  الشهري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2454</TotalTime>
  <Words>1140</Words>
  <Application>Microsoft Office PowerPoint</Application>
  <PresentationFormat>عرض على الشاشة (3:4)‏</PresentationFormat>
  <Paragraphs>322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148</cp:revision>
  <dcterms:created xsi:type="dcterms:W3CDTF">2015-01-27T06:36:24Z</dcterms:created>
  <dcterms:modified xsi:type="dcterms:W3CDTF">2015-04-28T19:02:48Z</dcterms:modified>
</cp:coreProperties>
</file>