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4" r:id="rId2"/>
    <p:sldId id="257" r:id="rId3"/>
    <p:sldId id="258" r:id="rId4"/>
    <p:sldId id="265" r:id="rId5"/>
    <p:sldId id="260" r:id="rId6"/>
    <p:sldId id="261" r:id="rId7"/>
    <p:sldId id="266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380"/>
    <p:restoredTop sz="79661" autoAdjust="0"/>
  </p:normalViewPr>
  <p:slideViewPr>
    <p:cSldViewPr>
      <p:cViewPr varScale="1">
        <p:scale>
          <a:sx n="73" d="100"/>
          <a:sy n="73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436096" y="188640"/>
            <a:ext cx="3312368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الموضوع : </a:t>
            </a:r>
            <a:r>
              <a:rPr lang="ar-SA" sz="2400" dirty="0" smtClean="0">
                <a:solidFill>
                  <a:srgbClr val="0070C0"/>
                </a:solidFill>
              </a:rPr>
              <a:t>ضيف جديد</a:t>
            </a:r>
            <a:endParaRPr lang="ar-SA" sz="24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1196752"/>
          <a:ext cx="8496943" cy="463189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32102"/>
                <a:gridCol w="2555350"/>
                <a:gridCol w="1139380"/>
                <a:gridCol w="832183"/>
                <a:gridCol w="1213849"/>
              </a:tblGrid>
              <a:tr h="1035259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911237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 </a:t>
                      </a:r>
                      <a:r>
                        <a:rPr lang="ar-SA" sz="1400" dirty="0" smtClean="0"/>
                        <a:t>– تقرأ الدرس السابق قراءة متقنة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 تجيب عن الأسئلة المعطاة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تذكر ما استفادته من الدرس السابق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3- تصوب الخطأ الذي تقع فيه زميلتها 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تستنتج عنوان الدرس الجديد 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</a:t>
                      </a:r>
                      <a:r>
                        <a:rPr lang="ar-SA" sz="1600" baseline="0" dirty="0" smtClean="0"/>
                        <a:t> – قراءة التلميذات للدرس من الكتاب المدرسي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2 – المناقشة في </a:t>
                      </a:r>
                      <a:r>
                        <a:rPr lang="ar-SA" sz="1600" baseline="0" dirty="0" err="1" smtClean="0"/>
                        <a:t>الدرس </a:t>
                      </a:r>
                      <a:r>
                        <a:rPr lang="ar-SA" sz="1600" baseline="0" dirty="0" smtClean="0"/>
                        <a:t>، حيث تضع التلميذات أسئلة عن الدرس 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ثم تجيب عليه إحدى التلميذات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المساجلة الحلقية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الكرسي الساخن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="0" baseline="0" dirty="0" smtClean="0"/>
                        <a:t>بالمتابعة والتقييم في سجل المتابعة </a:t>
                      </a:r>
                      <a:endParaRPr lang="ar-SA" sz="1400" b="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591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 1- </a:t>
                      </a:r>
                      <a:r>
                        <a:rPr lang="ar-SA" sz="1400" baseline="0" dirty="0" smtClean="0"/>
                        <a:t>ماذا يسمى الزائر </a:t>
                      </a:r>
                      <a:r>
                        <a:rPr lang="ar-SA" sz="1400" baseline="0" dirty="0" err="1" smtClean="0"/>
                        <a:t>لبيتنا ؟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</a:t>
                      </a:r>
                      <a:r>
                        <a:rPr lang="ar-SA" sz="1400" baseline="0" dirty="0" smtClean="0"/>
                        <a:t>ما ضد </a:t>
                      </a:r>
                      <a:r>
                        <a:rPr lang="ar-SA" sz="1400" baseline="0" dirty="0" err="1" smtClean="0"/>
                        <a:t>قديم ؟</a:t>
                      </a:r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استنتاج عنوان الدرس من التلميذات وتدوينه على السبورة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العصف الذهني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بالملاحظة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428596" y="357166"/>
            <a:ext cx="6918742" cy="5908240"/>
            <a:chOff x="-6678103" y="3102510"/>
            <a:chExt cx="7764008" cy="6190399"/>
          </a:xfrm>
          <a:scene3d>
            <a:camera prst="orthographicFront"/>
            <a:lightRig rig="flat" dir="t"/>
          </a:scene3d>
        </p:grpSpPr>
        <p:sp>
          <p:nvSpPr>
            <p:cNvPr id="3" name="مستطيل مستدير الزوايا 2"/>
            <p:cNvSpPr/>
            <p:nvPr/>
          </p:nvSpPr>
          <p:spPr>
            <a:xfrm>
              <a:off x="-3897165" y="3595640"/>
              <a:ext cx="4848315" cy="720080"/>
            </a:xfrm>
            <a:prstGeom prst="roundRect">
              <a:avLst>
                <a:gd name="adj" fmla="val 10000"/>
              </a:avLst>
            </a:prstGeom>
            <a:gradFill flip="none" rotWithShape="0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مستطيل 3"/>
            <p:cNvSpPr/>
            <p:nvPr/>
          </p:nvSpPr>
          <p:spPr>
            <a:xfrm>
              <a:off x="-3930724" y="3102510"/>
              <a:ext cx="5016629" cy="1340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000" kern="1200" dirty="0" smtClean="0"/>
                <a:t>قبل </a:t>
              </a:r>
              <a:r>
                <a:rPr lang="ar-SA" sz="2000" kern="1200" dirty="0"/>
                <a:t>البدء في الدرس </a:t>
              </a:r>
              <a:r>
                <a:rPr lang="ar-SA" sz="2000" kern="1200" dirty="0" smtClean="0"/>
                <a:t>الجديد تطبيق استراتيجية</a:t>
              </a:r>
              <a:r>
                <a:rPr lang="en-US" sz="2000" kern="1200" dirty="0" smtClean="0"/>
                <a:t>KWL </a:t>
              </a:r>
              <a:endParaRPr lang="ar-SA" sz="2000" kern="1200" dirty="0"/>
            </a:p>
          </p:txBody>
        </p:sp>
        <p:sp>
          <p:nvSpPr>
            <p:cNvPr id="8" name="مستطيل 7"/>
            <p:cNvSpPr/>
            <p:nvPr/>
          </p:nvSpPr>
          <p:spPr>
            <a:xfrm>
              <a:off x="-6678103" y="8491685"/>
              <a:ext cx="6383615" cy="8012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400" kern="1200" dirty="0" smtClean="0"/>
                <a:t>يمكن استخدام سبورة صغيرة جانبية أو لوحة للكتابة عليها عند إنجاز أي مرحلة من هذا الجدول </a:t>
              </a:r>
              <a:endParaRPr lang="ar-SA" sz="1400" kern="1200" dirty="0"/>
            </a:p>
          </p:txBody>
        </p:sp>
      </p:grp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715008" y="1714488"/>
            <a:ext cx="2935287" cy="100965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F6699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Arial" pitchFamily="34" charset="0"/>
                <a:cs typeface="Arabic Typesetting" pitchFamily="66" charset="-78"/>
              </a:rPr>
              <a:t>جدول قياس المعرفة السابقة والمكتسبة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abic Typesetting" pitchFamily="66" charset="-78"/>
              </a:rPr>
              <a:t>kwl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143108" y="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642910" y="2928934"/>
          <a:ext cx="7824192" cy="28651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40306"/>
                <a:gridCol w="3075822"/>
                <a:gridCol w="2608064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تعرفين عن ( الطعام الملوث ) </a:t>
                      </a:r>
                      <a:r>
                        <a:rPr lang="ar-SA" baseline="0" dirty="0" smtClean="0"/>
                        <a:t>؟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تريدين أن تعرفين عن الطعام الملوث  ؟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عرفت عن الطعام الملوث ؟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1194472"/>
          <a:ext cx="8496943" cy="533180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607401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12745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قراءة </a:t>
                      </a:r>
                      <a:r>
                        <a:rPr lang="ar-SA" sz="1800" baseline="0" dirty="0" smtClean="0"/>
                        <a:t>النص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smtClean="0"/>
                        <a:t>1 – تقرأ الدرس قراءة صحيحة ومتقنة </a:t>
                      </a:r>
                    </a:p>
                    <a:p>
                      <a:pPr lvl="0" rtl="1"/>
                      <a:r>
                        <a:rPr lang="ar-SA" sz="1400" dirty="0" smtClean="0"/>
                        <a:t> 2 – تصوب الخطأ الذي تقع فيه زميلاتها 3- تحرص على الملاحظة الجيدة </a:t>
                      </a:r>
                    </a:p>
                    <a:p>
                      <a:pPr lvl="0" rtl="1"/>
                      <a:r>
                        <a:rPr lang="ar-SA" sz="1400" dirty="0" smtClean="0"/>
                        <a:t>4</a:t>
                      </a:r>
                      <a:r>
                        <a:rPr lang="ar-SA" sz="1400" baseline="0" dirty="0" smtClean="0"/>
                        <a:t> – تحرص على التلوين الصوتي أثناء القراءة </a:t>
                      </a:r>
                      <a:endParaRPr lang="ar-SA" sz="1400" dirty="0" smtClean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أطلب من التلميذات فتح الكتاب وقراءة ولو جملة واحدة من النص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ماذا قرأت ؟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تنبئي</a:t>
                      </a:r>
                      <a:r>
                        <a:rPr lang="ar-SA" sz="1600" baseline="0" dirty="0" smtClean="0"/>
                        <a:t> عن ماذا يتحدث النص ؟ 3- </a:t>
                      </a:r>
                      <a:r>
                        <a:rPr lang="ar-SA" sz="1600" dirty="0" smtClean="0"/>
                        <a:t>عرض النص على السبورة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4- القراءة النموذجية</a:t>
                      </a:r>
                      <a:r>
                        <a:rPr lang="ar-SA" sz="1600" baseline="0" dirty="0" smtClean="0"/>
                        <a:t> ثم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r>
                        <a:rPr lang="ar-SA" sz="1600" baseline="0" dirty="0" smtClean="0"/>
                        <a:t>5- القراءة الفردية بدءاً بالمجيدات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6 – إعادة القراءة الفردية من قبل التلميذات حتى تتمكن أكبر عدد من الطالبات المجيدات من قراءة النص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التدريس التبادلي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المرحلة </a:t>
                      </a:r>
                      <a:r>
                        <a:rPr lang="ar-SA" sz="1600" baseline="0" dirty="0" err="1" smtClean="0"/>
                        <a:t>الأولى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التنبؤ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القطار السريع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+ بناء المكعبات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  </a:t>
                      </a:r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الكتاب المدرسي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الحاسوب + جهاز العرض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بطاقات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(قطار)  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لقراءة التلميذة ومتابعتها</a:t>
                      </a:r>
                      <a:r>
                        <a:rPr lang="ar-SA" sz="1600" baseline="0" dirty="0" smtClean="0"/>
                        <a:t> بسجل المتابعة 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1571604" y="3143248"/>
          <a:ext cx="1872208" cy="154550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36104"/>
                <a:gridCol w="936104"/>
              </a:tblGrid>
              <a:tr h="543504">
                <a:tc grid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استراتيجية التدريس التبادلي </a:t>
                      </a:r>
                      <a:endParaRPr lang="ar-SA" sz="1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483192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التنبؤ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المناقشة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83192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التوضيح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التلخيص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908720"/>
          <a:ext cx="8496943" cy="555866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565067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979549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2 ) شرح النص </a:t>
                      </a:r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smtClean="0"/>
                        <a:t>1-</a:t>
                      </a:r>
                      <a:r>
                        <a:rPr lang="ar-SA" sz="1400" baseline="0" dirty="0" smtClean="0"/>
                        <a:t> تشرح بعض معاني المفردات وتأتي بمرادفها </a:t>
                      </a:r>
                    </a:p>
                    <a:p>
                      <a:pPr lvl="0" rtl="1"/>
                      <a:r>
                        <a:rPr lang="ar-SA" sz="1400" baseline="0" dirty="0" smtClean="0"/>
                        <a:t>2- تجيب عن الأسئلة المعطاة </a:t>
                      </a:r>
                      <a:endParaRPr lang="ar-SA" sz="1400" dirty="0" smtClean="0"/>
                    </a:p>
                    <a:p>
                      <a:pPr lvl="0" rtl="1"/>
                      <a:r>
                        <a:rPr lang="ar-SA" sz="1400" dirty="0" smtClean="0"/>
                        <a:t>3- تحرص على الملاحظة الجيدة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- تفكر جيدا قبل الإجابة </a:t>
                      </a:r>
                    </a:p>
                    <a:p>
                      <a:pPr lvl="0" rtl="1"/>
                      <a:r>
                        <a:rPr lang="ar-SA" sz="1400" dirty="0" smtClean="0"/>
                        <a:t>3- تلتزم بآداب الحديث والحوار كما علمنا ديننا الإسلامي </a:t>
                      </a:r>
                    </a:p>
                    <a:p>
                      <a:pPr lvl="0" rtl="1"/>
                      <a:r>
                        <a:rPr lang="ar-SA" sz="1400" dirty="0" smtClean="0"/>
                        <a:t>* نسمع السؤال إلى نهايته ولا نقاطع الآخرين حتى ينتهوا من حديثهم </a:t>
                      </a:r>
                    </a:p>
                    <a:p>
                      <a:pPr lvl="0" rtl="1"/>
                      <a:r>
                        <a:rPr lang="ar-SA" sz="1400" dirty="0" smtClean="0"/>
                        <a:t>* نرفع أيدينا بهدوء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عندما يؤذن لنا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بصوت واضح ومسموع </a:t>
                      </a:r>
                    </a:p>
                    <a:p>
                      <a:pPr lvl="0" rtl="1"/>
                      <a:r>
                        <a:rPr lang="ar-SA" sz="1400" dirty="0" smtClean="0"/>
                        <a:t>* نحترم آراء الآخرين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الشرح</a:t>
                      </a:r>
                      <a:r>
                        <a:rPr lang="ar-SA" sz="1600" baseline="0" dirty="0" smtClean="0"/>
                        <a:t> المبسط للدرس من خلاله استنتاج معاني المفردات التالية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يتحلقن</a:t>
                      </a:r>
                      <a:r>
                        <a:rPr lang="ar-SA" sz="1600" baseline="0" dirty="0" smtClean="0"/>
                        <a:t>  </a:t>
                      </a:r>
                      <a:r>
                        <a:rPr lang="ar-SA" sz="1600" baseline="0" dirty="0" smtClean="0"/>
                        <a:t>: </a:t>
                      </a:r>
                      <a:r>
                        <a:rPr lang="ar-SA" sz="1600" baseline="0" dirty="0" smtClean="0"/>
                        <a:t>يجتمعن حولها </a:t>
                      </a:r>
                      <a:endParaRPr lang="ar-SA" sz="1600" baseline="0" dirty="0" smtClean="0"/>
                    </a:p>
                    <a:p>
                      <a:pPr lvl="0" algn="ctr" rtl="1"/>
                      <a:r>
                        <a:rPr lang="ar-SA" sz="1600" baseline="0" dirty="0" smtClean="0"/>
                        <a:t>المناقشة في الدرس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*- ماذا </a:t>
                      </a:r>
                      <a:r>
                        <a:rPr lang="ar-SA" sz="1600" baseline="0" dirty="0" smtClean="0"/>
                        <a:t>رأت </a:t>
                      </a:r>
                      <a:r>
                        <a:rPr lang="ar-SA" sz="1600" baseline="0" dirty="0" err="1" smtClean="0"/>
                        <a:t>المعلمة ؟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ماذا قالت </a:t>
                      </a:r>
                      <a:r>
                        <a:rPr lang="ar-SA" sz="1600" baseline="0" dirty="0" err="1" smtClean="0"/>
                        <a:t>أحلام ؟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ماذا فعلت </a:t>
                      </a:r>
                      <a:r>
                        <a:rPr lang="ar-SA" sz="1600" baseline="0" dirty="0" err="1" smtClean="0"/>
                        <a:t>المعلمة ؟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ولماذا ؟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None/>
                      </a:pP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None/>
                      </a:pP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None/>
                      </a:pPr>
                      <a:r>
                        <a:rPr lang="ar-SA" sz="1600" baseline="0" dirty="0" smtClean="0"/>
                        <a:t>ثم </a:t>
                      </a:r>
                      <a:r>
                        <a:rPr lang="ar-SA" sz="1600" baseline="0" dirty="0" smtClean="0"/>
                        <a:t>تدرب التلميذة على الطريقة الصحيحة في السؤال وحثها على استخدام أدوات الاستفهام المناسبة </a:t>
                      </a:r>
                    </a:p>
                    <a:p>
                      <a:pPr lvl="0" algn="ctr" rtl="1">
                        <a:buFont typeface="Arial" pitchFamily="34" charset="0"/>
                        <a:buNone/>
                      </a:pPr>
                      <a:r>
                        <a:rPr lang="ar-SA" sz="1600" baseline="0" dirty="0" smtClean="0"/>
                        <a:t>* عرض الأساليب اللغوية والتراكيب ثم المناقشة فيها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المرحلة الثانية والثالثة من التدريس</a:t>
                      </a:r>
                      <a:r>
                        <a:rPr lang="ar-SA" sz="1600" baseline="0" dirty="0" smtClean="0"/>
                        <a:t> التبادلي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المناقشة والتوضيح)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النحلة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ضعي سؤالا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الزوايا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فكر زاوج شارك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 نحلة </a:t>
                      </a:r>
                    </a:p>
                    <a:p>
                      <a:pPr algn="ctr" rtl="1"/>
                      <a:r>
                        <a:rPr lang="ar-SA" sz="1600" dirty="0" smtClean="0"/>
                        <a:t>+</a:t>
                      </a:r>
                      <a:r>
                        <a:rPr lang="ar-SA" sz="1600" baseline="0" dirty="0" smtClean="0"/>
                        <a:t> زهرات موزعة على المجموعات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والمتابعة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214282" y="928670"/>
          <a:ext cx="8715437" cy="526376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1129"/>
                <a:gridCol w="728337"/>
                <a:gridCol w="1547326"/>
                <a:gridCol w="2910557"/>
                <a:gridCol w="1133189"/>
                <a:gridCol w="846521"/>
                <a:gridCol w="788378"/>
              </a:tblGrid>
              <a:tr h="449321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88020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أفهم النص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أجيب</a:t>
                      </a:r>
                      <a:r>
                        <a:rPr lang="ar-SA" sz="1800" dirty="0" smtClean="0"/>
                        <a:t> 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1- تقرأ السؤال قراءة صحيحة 0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2- تجيب عن الأسئلة المعطاة إجابة وافية 0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3- تأخذ</a:t>
                      </a:r>
                      <a:r>
                        <a:rPr lang="ar-SA" sz="1400" baseline="0" dirty="0" smtClean="0"/>
                        <a:t> الدروس من أخطائها ولا تكرر الخطأ</a:t>
                      </a:r>
                      <a:endParaRPr lang="ar-SA" sz="1400" dirty="0" smtClean="0"/>
                    </a:p>
                    <a:p>
                      <a:pPr lvl="0" algn="ctr" rtl="1"/>
                      <a:r>
                        <a:rPr lang="ar-SA" sz="1400" dirty="0" smtClean="0"/>
                        <a:t>4- </a:t>
                      </a:r>
                      <a:r>
                        <a:rPr lang="ar-SA" sz="1400" dirty="0" smtClean="0"/>
                        <a:t>تشكر الله على نعمة الأهل والإخوة والأخوات وتحسن التعامل معهن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الأسئلة على السبورة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القراءة الفردية من قبل التلميذات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3- إجابة</a:t>
                      </a:r>
                      <a:r>
                        <a:rPr lang="ar-SA" sz="1600" baseline="0" dirty="0" smtClean="0"/>
                        <a:t> التلميذات على الأسئلة مع التصويب والتوضيح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تلخيص الدرس : </a:t>
                      </a:r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smtClean="0"/>
                        <a:t>مشاركة الآخرين في الأخبار المفرحة وإسعادهم وتهنئتهم </a:t>
                      </a: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smtClean="0"/>
                        <a:t>احترام الأهل ومحبتهم وخاصة من هو أصغر مني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أعواد المثلجات </a:t>
                      </a:r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+ بناء المكعبات الملونة </a:t>
                      </a:r>
                    </a:p>
                    <a:p>
                      <a:pPr algn="ctr" rtl="1"/>
                      <a:r>
                        <a:rPr lang="ar-SA" sz="1600" dirty="0" smtClean="0"/>
                        <a:t>( مستمر )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المرحلة الرابعة من التدريس التبادلي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( التلخيص ) </a:t>
                      </a:r>
                      <a:endParaRPr lang="ar-SA" sz="12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بالملاحظة </a:t>
                      </a:r>
                    </a:p>
                    <a:p>
                      <a:pPr algn="ctr" rtl="1"/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15763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2 )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أنمي</a:t>
                      </a:r>
                      <a:r>
                        <a:rPr lang="ar-SA" sz="1800" baseline="0" dirty="0" smtClean="0"/>
                        <a:t> لغتي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1 – تقرأ</a:t>
                      </a:r>
                      <a:r>
                        <a:rPr lang="ar-SA" sz="1400" baseline="0" dirty="0" smtClean="0"/>
                        <a:t> الكلمات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تصل الكلمة بما يناسبها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تنمي مفرداتها اللغوية المكتسبة بالإطلاع والسماع والقراءة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1-عرض</a:t>
                      </a:r>
                      <a:r>
                        <a:rPr lang="ar-SA" sz="1400" baseline="0" dirty="0" smtClean="0"/>
                        <a:t> المكون على السبورة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</a:t>
                      </a:r>
                      <a:r>
                        <a:rPr lang="ar-SA" sz="1600" baseline="0" dirty="0" smtClean="0"/>
                        <a:t>قراءة التلميذة للكلمة ثم تصل كل كلمة بعناها المناسب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أعواد المثلجات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بالمتابعة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620119"/>
          <a:ext cx="8784977" cy="50901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7202"/>
                <a:gridCol w="816570"/>
                <a:gridCol w="1477250"/>
                <a:gridCol w="2807578"/>
                <a:gridCol w="1130652"/>
                <a:gridCol w="787974"/>
                <a:gridCol w="997751"/>
              </a:tblGrid>
              <a:tr h="512508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23056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3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ألاحظ وأقرأ 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1 – تقرأ الكلمات قراءة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smtClean="0"/>
                        <a:t>3</a:t>
                      </a:r>
                      <a:r>
                        <a:rPr lang="ar-SA" sz="1600" baseline="0" dirty="0" smtClean="0"/>
                        <a:t> –تميز بين مقاطع الكلمة وأصواتها كالمقطع الساكن والمشدد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تميز الألف الممدودة والمقصورة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الكلمات</a:t>
                      </a:r>
                      <a:r>
                        <a:rPr lang="ar-SA" sz="16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الكلمات من قبل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تحليل الكلمة إلى مقاطع وأصوات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التركيز على الظواهر والتراكيب  اللغوية الموجودة في الكلمات </a:t>
                      </a:r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بناء</a:t>
                      </a:r>
                      <a:r>
                        <a:rPr lang="ar-SA" sz="1600" baseline="0" dirty="0" smtClean="0"/>
                        <a:t> المكعبات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مستمر)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658273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استثمر النص </a:t>
                      </a:r>
                    </a:p>
                    <a:p>
                      <a:pPr marL="342900" indent="-342900" algn="ctr" rtl="1">
                        <a:buNone/>
                      </a:pPr>
                      <a:r>
                        <a:rPr lang="ar-SA" sz="1800" dirty="0" smtClean="0"/>
                        <a:t>1)أفكر</a:t>
                      </a:r>
                    </a:p>
                    <a:p>
                      <a:pPr marL="342900" indent="-342900" algn="ctr" rtl="1">
                        <a:buNone/>
                      </a:pPr>
                      <a:endParaRPr lang="ar-SA" sz="1800" dirty="0" smtClean="0"/>
                    </a:p>
                    <a:p>
                      <a:pPr marL="342900" indent="-342900" algn="ctr" rtl="1">
                        <a:buNone/>
                      </a:pPr>
                      <a:r>
                        <a:rPr lang="ar-SA" sz="1800" dirty="0" smtClean="0"/>
                        <a:t>2) </a:t>
                      </a:r>
                      <a:r>
                        <a:rPr lang="ar-SA" sz="1800" dirty="0" smtClean="0"/>
                        <a:t>ألون</a:t>
                      </a:r>
                      <a:endParaRPr lang="ar-SA" sz="1800" dirty="0" smtClean="0"/>
                    </a:p>
                    <a:p>
                      <a:pPr marL="342900" indent="-342900" algn="ctr" rtl="1">
                        <a:buAutoNum type="arabicParenR"/>
                      </a:pP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</a:t>
                      </a:r>
                      <a:r>
                        <a:rPr lang="ar-SA" sz="1600" dirty="0" err="1" smtClean="0"/>
                        <a:t>تسنتج</a:t>
                      </a:r>
                      <a:r>
                        <a:rPr lang="ar-SA" sz="1600" baseline="0" dirty="0" smtClean="0"/>
                        <a:t> الإجابة الصحيحة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 – تحرص على أن تفكر قبل الفعل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تلاحظ الصورة ثم  تلونها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المكون على السبورة ثم المناقشة فيه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2 –  تتأمل في الصورة ثم تلونها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العصف الذهني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</a:t>
                      </a:r>
                    </a:p>
                    <a:p>
                      <a:pPr algn="ctr" rtl="1"/>
                      <a:r>
                        <a:rPr lang="ar-SA" sz="1600" dirty="0" smtClean="0"/>
                        <a:t>والمتابعة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694759"/>
          <a:ext cx="8784977" cy="421859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71318"/>
                <a:gridCol w="912454"/>
                <a:gridCol w="1477250"/>
                <a:gridCol w="2807578"/>
                <a:gridCol w="1130652"/>
                <a:gridCol w="787974"/>
                <a:gridCol w="997751"/>
              </a:tblGrid>
              <a:tr h="512508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23056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3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أحول كالمثال 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1 – تقرأ الكلمات قراءة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smtClean="0"/>
                        <a:t>3</a:t>
                      </a:r>
                      <a:r>
                        <a:rPr lang="ar-SA" sz="1600" baseline="0" dirty="0" smtClean="0"/>
                        <a:t> –تميز بين </a:t>
                      </a:r>
                      <a:r>
                        <a:rPr lang="ar-SA" sz="1600" baseline="0" dirty="0" smtClean="0"/>
                        <a:t>المؤنث والمذكر</a:t>
                      </a:r>
                      <a:endParaRPr lang="ar-SA" sz="1600" baseline="0" dirty="0" smtClean="0"/>
                    </a:p>
                    <a:p>
                      <a:pPr lvl="0" algn="ctr" rtl="1"/>
                      <a:r>
                        <a:rPr lang="ar-SA" sz="1600" baseline="0" dirty="0" smtClean="0"/>
                        <a:t>4 – تكتب الجمل صحيحة بعد </a:t>
                      </a:r>
                      <a:r>
                        <a:rPr lang="ar-SA" sz="1600" baseline="0" dirty="0" smtClean="0"/>
                        <a:t>تحويلها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الكلمات والصور</a:t>
                      </a:r>
                      <a:r>
                        <a:rPr lang="ar-SA" sz="16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الكلمات من قبل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التوضيح للفرق بين </a:t>
                      </a:r>
                      <a:r>
                        <a:rPr lang="ar-SA" sz="1600" baseline="0" dirty="0" smtClean="0"/>
                        <a:t>المذكر والمؤنث </a:t>
                      </a:r>
                      <a:endParaRPr lang="ar-SA" sz="1600" baseline="0" dirty="0" smtClean="0"/>
                    </a:p>
                    <a:p>
                      <a:pPr lvl="0" algn="ctr" rtl="1"/>
                      <a:r>
                        <a:rPr lang="ar-SA" sz="1600" baseline="0" dirty="0" smtClean="0"/>
                        <a:t>4 – تحول التلميذة </a:t>
                      </a:r>
                      <a:r>
                        <a:rPr lang="ar-SA" sz="1600" baseline="0" dirty="0" smtClean="0"/>
                        <a:t>الجمل ثم تكتبها </a:t>
                      </a:r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بناء</a:t>
                      </a:r>
                      <a:r>
                        <a:rPr lang="ar-SA" sz="1600" baseline="0" dirty="0" smtClean="0"/>
                        <a:t> المكعبات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مستمر)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658273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ctr" rtl="1">
                        <a:buNone/>
                      </a:pPr>
                      <a:r>
                        <a:rPr lang="ar-SA" sz="1800" dirty="0" smtClean="0"/>
                        <a:t>4) أبحث</a:t>
                      </a:r>
                    </a:p>
                    <a:p>
                      <a:pPr marL="342900" indent="-342900" algn="ctr" rtl="1">
                        <a:buAutoNum type="arabicParenR"/>
                      </a:pP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تجمع </a:t>
                      </a:r>
                      <a:r>
                        <a:rPr lang="ar-SA" sz="1600" dirty="0" smtClean="0"/>
                        <a:t>أشياء تخص المولود الصغير </a:t>
                      </a:r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المكون على السبورة ثم المناقشة فيه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العصف الذهني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</a:t>
                      </a:r>
                    </a:p>
                    <a:p>
                      <a:pPr algn="ctr" rtl="1"/>
                      <a:r>
                        <a:rPr lang="ar-SA" sz="1600" dirty="0" smtClean="0"/>
                        <a:t>والمتابعة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5508104" y="6237312"/>
            <a:ext cx="34563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مديرة </a:t>
            </a:r>
            <a:r>
              <a:rPr lang="ar-SA" dirty="0" err="1" smtClean="0"/>
              <a:t>المدرسة </a:t>
            </a:r>
            <a:r>
              <a:rPr lang="ar-SA" dirty="0" smtClean="0"/>
              <a:t>/ نوره بنت راشد </a:t>
            </a:r>
            <a:r>
              <a:rPr lang="ar-SA" dirty="0" err="1" smtClean="0"/>
              <a:t>الدوسري</a:t>
            </a:r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323528" y="6237312"/>
            <a:ext cx="374441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معلمة </a:t>
            </a:r>
            <a:r>
              <a:rPr lang="ar-SA" dirty="0" err="1" smtClean="0"/>
              <a:t>المادة </a:t>
            </a:r>
            <a:r>
              <a:rPr lang="ar-SA" dirty="0" smtClean="0"/>
              <a:t>/ فاطمة بنت علي بن ظافر  الشهري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2464</TotalTime>
  <Words>960</Words>
  <Application>Microsoft Office PowerPoint</Application>
  <PresentationFormat>عرض على الشاشة (3:4)‏</PresentationFormat>
  <Paragraphs>280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151</cp:revision>
  <dcterms:created xsi:type="dcterms:W3CDTF">2015-01-27T06:36:24Z</dcterms:created>
  <dcterms:modified xsi:type="dcterms:W3CDTF">2015-04-28T19:45:50Z</dcterms:modified>
</cp:coreProperties>
</file>