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66" r:id="rId2"/>
    <p:sldId id="267" r:id="rId3"/>
    <p:sldId id="264" r:id="rId4"/>
    <p:sldId id="257" r:id="rId5"/>
    <p:sldId id="258" r:id="rId6"/>
    <p:sldId id="265" r:id="rId7"/>
    <p:sldId id="260" r:id="rId8"/>
    <p:sldId id="261" r:id="rId9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380"/>
    <p:restoredTop sz="79661" autoAdjust="0"/>
  </p:normalViewPr>
  <p:slideViewPr>
    <p:cSldViewPr>
      <p:cViewPr varScale="1">
        <p:scale>
          <a:sx n="73" d="100"/>
          <a:sy n="73" d="100"/>
        </p:scale>
        <p:origin x="-12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22/11/36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22/11/36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22/11/36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22/11/36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22/11/36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22/11/36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22/11/36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22/11/36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22/11/36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22/11/36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22/11/36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35F245-1E67-4A1F-92E5-F635E95B0CB7}" type="datetimeFigureOut">
              <a:rPr lang="ar-SA" smtClean="0"/>
              <a:pPr/>
              <a:t>22/11/36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7504" y="201414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5292080" y="116632"/>
            <a:ext cx="3600400" cy="89255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400" dirty="0" smtClean="0">
                <a:solidFill>
                  <a:srgbClr val="0070C0"/>
                </a:solidFill>
              </a:rPr>
              <a:t>الموضوع : الوحدة </a:t>
            </a:r>
            <a:r>
              <a:rPr lang="ar-SA" sz="2400" dirty="0" smtClean="0">
                <a:solidFill>
                  <a:srgbClr val="0070C0"/>
                </a:solidFill>
              </a:rPr>
              <a:t>السابعة </a:t>
            </a:r>
            <a:endParaRPr lang="ar-SA" sz="2400" dirty="0" smtClean="0">
              <a:solidFill>
                <a:srgbClr val="0070C0"/>
              </a:solidFill>
            </a:endParaRPr>
          </a:p>
          <a:p>
            <a:pPr algn="ctr"/>
            <a:r>
              <a:rPr lang="ar-SA" sz="2400" dirty="0" smtClean="0">
                <a:solidFill>
                  <a:srgbClr val="0070C0"/>
                </a:solidFill>
              </a:rPr>
              <a:t>               ( </a:t>
            </a:r>
            <a:r>
              <a:rPr lang="ar-SA" sz="2400" dirty="0" err="1" smtClean="0">
                <a:solidFill>
                  <a:srgbClr val="0070C0"/>
                </a:solidFill>
              </a:rPr>
              <a:t>حيوانات )</a:t>
            </a:r>
            <a:r>
              <a:rPr lang="ar-SA" sz="2800" dirty="0" smtClean="0">
                <a:solidFill>
                  <a:srgbClr val="0070C0"/>
                </a:solidFill>
              </a:rPr>
              <a:t> </a:t>
            </a:r>
            <a:endParaRPr lang="ar-SA" sz="2400" dirty="0">
              <a:solidFill>
                <a:srgbClr val="0070C0"/>
              </a:solidFill>
            </a:endParaRPr>
          </a:p>
        </p:txBody>
      </p:sp>
      <p:graphicFrame>
        <p:nvGraphicFramePr>
          <p:cNvPr id="14" name="جدول 13"/>
          <p:cNvGraphicFramePr>
            <a:graphicFrameLocks noGrp="1"/>
          </p:cNvGraphicFramePr>
          <p:nvPr/>
        </p:nvGraphicFramePr>
        <p:xfrm>
          <a:off x="395536" y="1340768"/>
          <a:ext cx="8496943" cy="52730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9887"/>
                <a:gridCol w="694192"/>
                <a:gridCol w="1388384"/>
                <a:gridCol w="2701684"/>
                <a:gridCol w="1018992"/>
                <a:gridCol w="749955"/>
                <a:gridCol w="1213849"/>
              </a:tblGrid>
              <a:tr h="504399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المكون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الأهداف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الاجراءات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الاستراتيجيات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الوسائل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التقويم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3768154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مدخل الوحدة </a:t>
                      </a:r>
                    </a:p>
                    <a:p>
                      <a:pPr algn="ctr" rtl="1"/>
                      <a:r>
                        <a:rPr lang="ar-SA" sz="1800" baseline="0" dirty="0" smtClean="0"/>
                        <a:t> 1</a:t>
                      </a:r>
                      <a:r>
                        <a:rPr lang="ar-SA" sz="1800" baseline="0" dirty="0" err="1" smtClean="0"/>
                        <a:t>)</a:t>
                      </a:r>
                      <a:r>
                        <a:rPr lang="ar-SA" sz="18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800" baseline="0" dirty="0" smtClean="0"/>
                        <a:t>ألاحظ وأعبر </a:t>
                      </a:r>
                      <a:endParaRPr lang="ar-SA" sz="1800" dirty="0" smtClean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تستطيع</a:t>
                      </a:r>
                      <a:r>
                        <a:rPr lang="ar-SA" sz="1600" baseline="0" dirty="0" smtClean="0"/>
                        <a:t> التلميذة أن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1- تسترجع ما سبق دراسته في الوحدة </a:t>
                      </a:r>
                      <a:r>
                        <a:rPr lang="ar-SA" sz="1600" baseline="0" dirty="0" err="1" smtClean="0"/>
                        <a:t>االسابقة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baseline="0" dirty="0" smtClean="0"/>
                    </a:p>
                    <a:p>
                      <a:pPr algn="ctr" rtl="1"/>
                      <a:r>
                        <a:rPr lang="ar-SA" sz="1800" baseline="0" dirty="0" err="1" smtClean="0"/>
                        <a:t>2- </a:t>
                      </a:r>
                      <a:r>
                        <a:rPr lang="ar-SA" sz="1600" dirty="0" smtClean="0"/>
                        <a:t>- تعبر عن محتوى الصورة التي تشاهدها تعبيراً جيداً</a:t>
                      </a:r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3- تذكر الأحداث والمعلومات والشخصيات التي تشاهدها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4– تستنتج عنوان الوحدة ( </a:t>
                      </a:r>
                      <a:r>
                        <a:rPr lang="ar-SA" sz="1600" baseline="0" dirty="0" err="1" smtClean="0"/>
                        <a:t>حيوانات )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err="1" smtClean="0"/>
                        <a:t>5 </a:t>
                      </a:r>
                      <a:r>
                        <a:rPr lang="ar-SA" sz="1600" baseline="0" dirty="0" smtClean="0"/>
                        <a:t>– تحرص على الاقتداء بالنبي صلى الله عليه وسلم في آداب الحوار والحديث  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مراجعة حروف الوحدة السابقة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 والمواضيع المدروسة</a:t>
                      </a:r>
                      <a:r>
                        <a:rPr lang="ar-SA" sz="1600" baseline="0" dirty="0" smtClean="0"/>
                        <a:t> لكل حرف </a:t>
                      </a:r>
                    </a:p>
                    <a:p>
                      <a:pPr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عرض صور المدخل على السبورة ثم المناقشة فيه </a:t>
                      </a:r>
                    </a:p>
                    <a:p>
                      <a:pPr algn="ctr" rtl="1"/>
                      <a:r>
                        <a:rPr lang="ar-SA" sz="1600" dirty="0" err="1" smtClean="0"/>
                        <a:t>2 </a:t>
                      </a:r>
                      <a:r>
                        <a:rPr lang="ar-SA" sz="1600" dirty="0" smtClean="0"/>
                        <a:t>–</a:t>
                      </a:r>
                      <a:r>
                        <a:rPr lang="ar-SA" sz="1600" baseline="0" dirty="0" smtClean="0"/>
                        <a:t> عرض الصور ثم أطلب من التلميذات ملاحظة الصورة وتأملها ثم التعبير والتحدث عنها مع ترديد مسمى المكون حتى تفهمه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( ألاحظ </a:t>
                      </a:r>
                      <a:r>
                        <a:rPr lang="ar-SA" sz="1600" baseline="0" dirty="0" err="1" smtClean="0"/>
                        <a:t>وأعبر )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err="1" smtClean="0"/>
                        <a:t>3 </a:t>
                      </a:r>
                      <a:r>
                        <a:rPr lang="ar-SA" sz="1600" baseline="0" dirty="0" smtClean="0"/>
                        <a:t>– حثهن على الالتزام بآداب الحديث والحوار التي وصانا </a:t>
                      </a:r>
                      <a:r>
                        <a:rPr lang="ar-SA" sz="1600" baseline="0" dirty="0" err="1" smtClean="0"/>
                        <a:t>بها</a:t>
                      </a:r>
                      <a:r>
                        <a:rPr lang="ar-SA" sz="1600" baseline="0" dirty="0" smtClean="0"/>
                        <a:t> ديننا الإسلامي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4 – تعويد التلميذة على التحدث باللغة العربية الفصحى وتنقيح مفرداتها حتى تتقنها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5 – فتح الحوار مع التلميذات والمناقشة معهن فيما </a:t>
                      </a:r>
                      <a:r>
                        <a:rPr lang="ar-SA" sz="1600" baseline="0" dirty="0" err="1" smtClean="0"/>
                        <a:t>رأينه ...</a:t>
                      </a:r>
                      <a:r>
                        <a:rPr lang="ar-SA" sz="1600" baseline="0" dirty="0" smtClean="0"/>
                        <a:t> حتى نستنتج عنوان الوحدة  ثم أدونه على السبورة </a:t>
                      </a:r>
                      <a:endParaRPr lang="ar-S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baseline="0" dirty="0" smtClean="0"/>
                        <a:t>رمي الكرة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 كرة</a:t>
                      </a:r>
                      <a:r>
                        <a:rPr lang="ar-SA" sz="1800" baseline="0" dirty="0" smtClean="0"/>
                        <a:t> </a:t>
                      </a:r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r>
                        <a:rPr lang="ar-SA" sz="1800" baseline="0" dirty="0" smtClean="0"/>
                        <a:t> </a:t>
                      </a:r>
                      <a:endParaRPr lang="ar-SA" sz="1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( بالمناقشة </a:t>
                      </a:r>
                      <a:r>
                        <a:rPr lang="ar-SA" sz="1600" baseline="0" dirty="0" err="1" smtClean="0"/>
                        <a:t>والملاحظة )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في  تعبير التلميذة وتحدثها عن ما تشاهده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79512" y="118373"/>
            <a:ext cx="856895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الصف الأول  الفصل الدراسي الثاني   </a:t>
            </a:r>
            <a:r>
              <a:rPr lang="ar-SA" dirty="0" err="1" smtClean="0"/>
              <a:t>لعام /......................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14" name="جدول 13"/>
          <p:cNvGraphicFramePr>
            <a:graphicFrameLocks noGrp="1"/>
          </p:cNvGraphicFramePr>
          <p:nvPr/>
        </p:nvGraphicFramePr>
        <p:xfrm>
          <a:off x="251521" y="620688"/>
          <a:ext cx="8712967" cy="5383216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682802"/>
                <a:gridCol w="900970"/>
                <a:gridCol w="1351408"/>
                <a:gridCol w="2943463"/>
                <a:gridCol w="1050955"/>
                <a:gridCol w="730218"/>
                <a:gridCol w="1053151"/>
              </a:tblGrid>
              <a:tr h="536896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المكون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الأهداف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الاجراءات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الاستراتيجيات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الوسائل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التقويم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415432">
                <a:tc rowSpan="2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مدخل الوحدة </a:t>
                      </a:r>
                    </a:p>
                    <a:p>
                      <a:pPr algn="ctr" rtl="1"/>
                      <a:r>
                        <a:rPr lang="ar-SA" sz="1800" baseline="0" dirty="0" smtClean="0"/>
                        <a:t> 2</a:t>
                      </a:r>
                      <a:r>
                        <a:rPr lang="ar-SA" sz="1800" baseline="0" dirty="0" err="1" smtClean="0"/>
                        <a:t>)</a:t>
                      </a:r>
                      <a:r>
                        <a:rPr lang="ar-SA" sz="18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800" baseline="0" dirty="0" smtClean="0"/>
                        <a:t>أستمع وألاحظ ثم أجيب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تستطيع</a:t>
                      </a:r>
                      <a:r>
                        <a:rPr lang="ar-SA" sz="1600" baseline="0" dirty="0" smtClean="0"/>
                        <a:t> التلميذة أن</a:t>
                      </a:r>
                    </a:p>
                    <a:p>
                      <a:pPr algn="ctr" rtl="1"/>
                      <a:r>
                        <a:rPr lang="ar-SA" sz="1800" baseline="0" dirty="0" smtClean="0"/>
                        <a:t>1</a:t>
                      </a:r>
                      <a:r>
                        <a:rPr lang="ar-SA" sz="1600" dirty="0" smtClean="0"/>
                        <a:t>-</a:t>
                      </a:r>
                      <a:r>
                        <a:rPr lang="ar-SA" sz="1600" baseline="0" dirty="0" smtClean="0"/>
                        <a:t> تستمع إلى الأحداث  بإنصات وانتباه</a:t>
                      </a:r>
                    </a:p>
                    <a:p>
                      <a:pPr algn="ctr" rtl="1"/>
                      <a:r>
                        <a:rPr lang="ar-SA" sz="1600" baseline="0" dirty="0" err="1" smtClean="0"/>
                        <a:t>2 </a:t>
                      </a:r>
                      <a:r>
                        <a:rPr lang="ar-SA" sz="1600" baseline="0" dirty="0" smtClean="0"/>
                        <a:t>– تلاحظ الصور وتربطها بالمعنى  لتفهمها </a:t>
                      </a:r>
                    </a:p>
                    <a:p>
                      <a:pPr algn="ctr" rtl="1"/>
                      <a:r>
                        <a:rPr lang="ar-SA" sz="1600" baseline="0" dirty="0" err="1" smtClean="0"/>
                        <a:t>3 </a:t>
                      </a:r>
                      <a:r>
                        <a:rPr lang="ar-SA" sz="1600" baseline="0" dirty="0" smtClean="0"/>
                        <a:t>– تجيب عن الأسئلة المعطاة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4- </a:t>
                      </a:r>
                      <a:r>
                        <a:rPr lang="ar-SA" sz="1600" baseline="0" dirty="0" smtClean="0"/>
                        <a:t>تساعد الآخرين فيما تستطيع </a:t>
                      </a:r>
                      <a:endParaRPr lang="ar-SA" sz="16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 1-</a:t>
                      </a:r>
                      <a:r>
                        <a:rPr lang="ar-SA" sz="1600" baseline="0" dirty="0" smtClean="0"/>
                        <a:t> عرض الصور على السبورة </a:t>
                      </a:r>
                    </a:p>
                    <a:p>
                      <a:pPr algn="ctr" rtl="1"/>
                      <a:r>
                        <a:rPr lang="ar-SA" sz="1600" baseline="0" dirty="0" err="1" smtClean="0"/>
                        <a:t>2 </a:t>
                      </a:r>
                      <a:r>
                        <a:rPr lang="ar-SA" sz="1600" baseline="0" dirty="0" smtClean="0"/>
                        <a:t>– تستمع التلميذة للأحداث مرتبة على الصور مع الملاحظة الجيدة </a:t>
                      </a:r>
                    </a:p>
                    <a:p>
                      <a:pPr algn="ctr" rtl="1"/>
                      <a:r>
                        <a:rPr lang="ar-SA" sz="1600" baseline="0" dirty="0" err="1" smtClean="0"/>
                        <a:t>3 </a:t>
                      </a:r>
                      <a:r>
                        <a:rPr lang="ar-SA" sz="1600" baseline="0" dirty="0" smtClean="0"/>
                        <a:t>– المناقشة في القصة </a:t>
                      </a:r>
                    </a:p>
                    <a:p>
                      <a:pPr algn="ctr" rtl="1">
                        <a:buFont typeface="Arial" pitchFamily="34" charset="0"/>
                        <a:buChar char="•"/>
                      </a:pPr>
                      <a:r>
                        <a:rPr lang="ar-SA" sz="1600" baseline="0" dirty="0" smtClean="0"/>
                        <a:t>من يسكن على </a:t>
                      </a:r>
                      <a:r>
                        <a:rPr lang="ar-SA" sz="1600" baseline="0" dirty="0" err="1" smtClean="0"/>
                        <a:t>الشجرة ؟</a:t>
                      </a:r>
                      <a:endParaRPr lang="ar-SA" sz="1600" baseline="0" dirty="0" smtClean="0"/>
                    </a:p>
                    <a:p>
                      <a:pPr algn="ctr" rtl="1">
                        <a:buFont typeface="Arial" pitchFamily="34" charset="0"/>
                        <a:buChar char="•"/>
                      </a:pPr>
                      <a:r>
                        <a:rPr lang="ar-SA" sz="1600" baseline="0" dirty="0" smtClean="0"/>
                        <a:t> </a:t>
                      </a:r>
                      <a:r>
                        <a:rPr lang="ar-SA" sz="1600" baseline="0" dirty="0" smtClean="0"/>
                        <a:t>ماذا حدث لعش </a:t>
                      </a:r>
                      <a:r>
                        <a:rPr lang="ar-SA" sz="1600" baseline="0" dirty="0" err="1" smtClean="0"/>
                        <a:t>الحمامة ؟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baseline="0" dirty="0" smtClean="0"/>
                    </a:p>
                    <a:p>
                      <a:pPr algn="ctr" rtl="1">
                        <a:buFont typeface="Arial" pitchFamily="34" charset="0"/>
                        <a:buChar char="•"/>
                      </a:pPr>
                      <a:r>
                        <a:rPr lang="ar-SA" sz="1600" baseline="0" dirty="0" smtClean="0"/>
                        <a:t>كيف تصرفت </a:t>
                      </a:r>
                      <a:r>
                        <a:rPr lang="ar-SA" sz="1600" baseline="0" dirty="0" err="1" smtClean="0"/>
                        <a:t>الحمامة ؟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baseline="0" dirty="0" smtClean="0"/>
                    </a:p>
                    <a:p>
                      <a:pPr algn="ctr" rtl="1">
                        <a:buFont typeface="Arial" pitchFamily="34" charset="0"/>
                        <a:buChar char="•"/>
                      </a:pPr>
                      <a:r>
                        <a:rPr lang="ar-SA" sz="1600" baseline="0" dirty="0" smtClean="0"/>
                        <a:t>من قدم المساعدة </a:t>
                      </a:r>
                      <a:r>
                        <a:rPr lang="ar-SA" sz="1600" baseline="0" dirty="0" err="1" smtClean="0"/>
                        <a:t>للحمامة ؟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baseline="0" dirty="0" err="1" smtClean="0"/>
                        <a:t>ولماذا؟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baseline="0" dirty="0" smtClean="0"/>
                    </a:p>
                    <a:p>
                      <a:pPr algn="ctr" rtl="1">
                        <a:buFont typeface="Arial" pitchFamily="34" charset="0"/>
                        <a:buChar char="•"/>
                      </a:pPr>
                      <a:r>
                        <a:rPr lang="ar-SA" sz="1600" baseline="0" dirty="0" smtClean="0"/>
                        <a:t>ما واجبنا نحو </a:t>
                      </a:r>
                      <a:r>
                        <a:rPr lang="ar-SA" sz="1600" baseline="0" dirty="0" smtClean="0"/>
                        <a:t>الآخرين وخاصة </a:t>
                      </a:r>
                      <a:r>
                        <a:rPr lang="ar-SA" sz="1600" baseline="0" dirty="0" err="1" smtClean="0"/>
                        <a:t>الجار ؟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baseline="0" dirty="0" smtClean="0"/>
                        <a:t>الكرسي الساخن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كرسي </a:t>
                      </a:r>
                      <a:endParaRPr lang="ar-SA" sz="1600" dirty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بالمناقشة والملاحظة تجيب التلميذة عن الأسئلة</a:t>
                      </a:r>
                      <a:r>
                        <a:rPr lang="ar-SA" sz="1600" baseline="0" dirty="0" smtClean="0"/>
                        <a:t> المعطاة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7259">
                <a:tc vMerge="1"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err="1" smtClean="0"/>
                        <a:t>3 )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algn="ctr" rtl="1"/>
                      <a:r>
                        <a:rPr lang="ar-SA" sz="1800" dirty="0" smtClean="0"/>
                        <a:t>أنشد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err="1" smtClean="0"/>
                        <a:t>1 </a:t>
                      </a:r>
                      <a:r>
                        <a:rPr lang="ar-SA" sz="1600" baseline="0" dirty="0" smtClean="0"/>
                        <a:t>– تردد النشيد بصوت جميل </a:t>
                      </a:r>
                    </a:p>
                    <a:p>
                      <a:pPr algn="ctr" rtl="1"/>
                      <a:r>
                        <a:rPr lang="ar-SA" sz="1600" baseline="0" dirty="0" err="1" smtClean="0"/>
                        <a:t>2 </a:t>
                      </a:r>
                      <a:r>
                        <a:rPr lang="ar-SA" sz="1600" baseline="0" dirty="0" smtClean="0"/>
                        <a:t>– تحفظ النشيد حفظ جيد </a:t>
                      </a:r>
                    </a:p>
                    <a:p>
                      <a:pPr algn="ctr" rtl="1"/>
                      <a:r>
                        <a:rPr lang="ar-SA" sz="1600" baseline="0" dirty="0" err="1" smtClean="0"/>
                        <a:t>3 </a:t>
                      </a:r>
                      <a:r>
                        <a:rPr lang="ar-SA" sz="1600" baseline="0" dirty="0" smtClean="0"/>
                        <a:t>– تحرص على تناول </a:t>
                      </a:r>
                      <a:r>
                        <a:rPr lang="ar-SA" sz="1600" baseline="0" dirty="0" smtClean="0"/>
                        <a:t>العسل لأن في شفاء للناس </a:t>
                      </a:r>
                      <a:endParaRPr lang="ar-SA" sz="16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err="1" smtClean="0"/>
                        <a:t>1</a:t>
                      </a:r>
                      <a:r>
                        <a:rPr lang="ar-SA" sz="1600" baseline="0" dirty="0" err="1" smtClean="0"/>
                        <a:t> </a:t>
                      </a:r>
                      <a:r>
                        <a:rPr lang="ar-SA" sz="1600" baseline="0" dirty="0" smtClean="0"/>
                        <a:t>– عرض النشيد على السبورة </a:t>
                      </a:r>
                    </a:p>
                    <a:p>
                      <a:pPr algn="ctr" rtl="1"/>
                      <a:r>
                        <a:rPr lang="ar-SA" sz="1600" baseline="0" dirty="0" err="1" smtClean="0"/>
                        <a:t>2 </a:t>
                      </a:r>
                      <a:r>
                        <a:rPr lang="ar-SA" sz="1600" baseline="0" dirty="0" smtClean="0"/>
                        <a:t>– القراءة النموذجية للنشيد مع التلوين الصوتي ثم القراءة </a:t>
                      </a:r>
                      <a:r>
                        <a:rPr lang="ar-SA" sz="1600" baseline="0" dirty="0" err="1" smtClean="0"/>
                        <a:t>الزمرية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مع حثهن على جمال الصوت وحسن الإنشاد </a:t>
                      </a:r>
                    </a:p>
                    <a:p>
                      <a:pPr algn="ctr" rtl="1"/>
                      <a:r>
                        <a:rPr lang="ar-SA" sz="1600" baseline="0" dirty="0" err="1" smtClean="0"/>
                        <a:t>3 </a:t>
                      </a:r>
                      <a:r>
                        <a:rPr lang="ar-SA" sz="1600" baseline="0" dirty="0" smtClean="0"/>
                        <a:t>– شرح النشيد مع توضيح أهمية شرب </a:t>
                      </a:r>
                      <a:r>
                        <a:rPr lang="ar-SA" sz="1600" baseline="0" dirty="0" smtClean="0"/>
                        <a:t>العسل لأن الله جعله شفاء للناس </a:t>
                      </a:r>
                      <a:endParaRPr lang="ar-SA" sz="16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20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متابعة التلميذة في ترديد النشيد بطريقة صحيحة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7504" y="201414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5436096" y="188640"/>
            <a:ext cx="3312368" cy="46166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400" dirty="0" smtClean="0">
                <a:solidFill>
                  <a:srgbClr val="0070C0"/>
                </a:solidFill>
              </a:rPr>
              <a:t>الموضوع : الأرنب المغرور</a:t>
            </a:r>
            <a:endParaRPr lang="ar-SA" sz="2400" dirty="0">
              <a:solidFill>
                <a:srgbClr val="0070C0"/>
              </a:solidFill>
            </a:endParaRPr>
          </a:p>
        </p:txBody>
      </p:sp>
      <p:graphicFrame>
        <p:nvGraphicFramePr>
          <p:cNvPr id="14" name="جدول 13"/>
          <p:cNvGraphicFramePr>
            <a:graphicFrameLocks noGrp="1"/>
          </p:cNvGraphicFramePr>
          <p:nvPr/>
        </p:nvGraphicFramePr>
        <p:xfrm>
          <a:off x="323528" y="1196752"/>
          <a:ext cx="8496943" cy="52920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9887"/>
                <a:gridCol w="694192"/>
                <a:gridCol w="1332102"/>
                <a:gridCol w="2555350"/>
                <a:gridCol w="1139380"/>
                <a:gridCol w="832183"/>
                <a:gridCol w="1213849"/>
              </a:tblGrid>
              <a:tr h="72008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911237">
                <a:tc rowSpan="2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التمهيد </a:t>
                      </a:r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تستطيع</a:t>
                      </a:r>
                      <a:r>
                        <a:rPr lang="ar-SA" sz="1800" baseline="0" dirty="0" smtClean="0"/>
                        <a:t> التلميذة أن</a:t>
                      </a:r>
                    </a:p>
                    <a:p>
                      <a:pPr algn="ctr" rtl="1"/>
                      <a:r>
                        <a:rPr lang="ar-SA" sz="1800" baseline="0" dirty="0" smtClean="0"/>
                        <a:t>1 </a:t>
                      </a:r>
                      <a:r>
                        <a:rPr lang="ar-SA" sz="1600" dirty="0" smtClean="0"/>
                        <a:t>– تسمع النشيد تسميعاً جيداً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2-  تجيب عن الأسئلة المعطاة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2- تفهم مما تتحدث عنه الوحدة السابعة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3- تصوب الخطأ الذي تقع فيه زميلتها 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err="1" smtClean="0"/>
                        <a:t>5 </a:t>
                      </a:r>
                      <a:r>
                        <a:rPr lang="ar-SA" sz="1600" baseline="0" dirty="0" smtClean="0"/>
                        <a:t>– تستنتج عنوان الدرس الجديد 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1</a:t>
                      </a:r>
                      <a:r>
                        <a:rPr lang="ar-SA" sz="1800" baseline="0" dirty="0" smtClean="0"/>
                        <a:t> – عرض النشيد  على السبورة ثم ترديده من قبل التلميذات </a:t>
                      </a:r>
                    </a:p>
                    <a:p>
                      <a:pPr algn="ctr" rtl="1"/>
                      <a:r>
                        <a:rPr lang="ar-SA" sz="1800" baseline="0" dirty="0" smtClean="0"/>
                        <a:t>2 – التسميع الفردي للنشيد </a:t>
                      </a:r>
                      <a:endParaRPr lang="ar-SA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الرؤوس</a:t>
                      </a:r>
                      <a:r>
                        <a:rPr lang="ar-SA" sz="1800" baseline="0" dirty="0" smtClean="0"/>
                        <a:t> المرقمة </a:t>
                      </a:r>
                      <a:endParaRPr lang="ar-SA" sz="18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8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0" baseline="0" dirty="0" smtClean="0"/>
                        <a:t>بالمتابعة والتقييم في سجل المتابعة </a:t>
                      </a:r>
                      <a:endParaRPr lang="ar-SA" sz="1600" b="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5917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اذكري أسماء حيوانات  تتصف </a:t>
                      </a:r>
                      <a:r>
                        <a:rPr lang="ar-SA" sz="1600" baseline="0" dirty="0" err="1" smtClean="0"/>
                        <a:t>بالسرعة ؟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عندما يعجب الإنسان بنفسه ويرى أنه أفضل من </a:t>
                      </a:r>
                      <a:r>
                        <a:rPr lang="ar-SA" sz="1600" baseline="0" dirty="0" err="1" smtClean="0"/>
                        <a:t>الآخرين ؟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2 – استنتاج عنوان الدرس من التلميذات وتدوينه على السبورة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baseline="0" dirty="0" smtClean="0"/>
                        <a:t>أعواد المثلجات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مجسمات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بالملاحظة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428596" y="357166"/>
            <a:ext cx="6918742" cy="5908240"/>
            <a:chOff x="-6678103" y="3102510"/>
            <a:chExt cx="7764008" cy="6190399"/>
          </a:xfrm>
          <a:scene3d>
            <a:camera prst="orthographicFront"/>
            <a:lightRig rig="flat" dir="t"/>
          </a:scene3d>
        </p:grpSpPr>
        <p:sp>
          <p:nvSpPr>
            <p:cNvPr id="3" name="مستطيل مستدير الزوايا 2"/>
            <p:cNvSpPr/>
            <p:nvPr/>
          </p:nvSpPr>
          <p:spPr>
            <a:xfrm>
              <a:off x="-3897165" y="3595640"/>
              <a:ext cx="4848315" cy="720080"/>
            </a:xfrm>
            <a:prstGeom prst="roundRect">
              <a:avLst>
                <a:gd name="adj" fmla="val 10000"/>
              </a:avLst>
            </a:prstGeom>
            <a:gradFill flip="none" rotWithShape="0">
              <a:gsLst>
                <a:gs pos="0">
                  <a:srgbClr val="FF66FF">
                    <a:tint val="66000"/>
                    <a:satMod val="160000"/>
                  </a:srgbClr>
                </a:gs>
                <a:gs pos="50000">
                  <a:srgbClr val="FF66FF">
                    <a:tint val="44500"/>
                    <a:satMod val="160000"/>
                  </a:srgbClr>
                </a:gs>
                <a:gs pos="100000">
                  <a:srgbClr val="FF66FF">
                    <a:tint val="23500"/>
                    <a:satMod val="160000"/>
                  </a:srgbClr>
                </a:gs>
              </a:gsLst>
              <a:lin ang="8100000" scaled="1"/>
              <a:tileRect/>
            </a:gradFill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4" name="مستطيل 3"/>
            <p:cNvSpPr/>
            <p:nvPr/>
          </p:nvSpPr>
          <p:spPr>
            <a:xfrm>
              <a:off x="-3930724" y="3102510"/>
              <a:ext cx="5016629" cy="134011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2000" kern="1200" dirty="0" smtClean="0"/>
            </a:p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2000" kern="1200" dirty="0" smtClean="0"/>
                <a:t>قبل </a:t>
              </a:r>
              <a:r>
                <a:rPr lang="ar-SA" sz="2000" kern="1200" dirty="0"/>
                <a:t>البدء في الدرس </a:t>
              </a:r>
              <a:r>
                <a:rPr lang="ar-SA" sz="2000" kern="1200" dirty="0" smtClean="0"/>
                <a:t>الجديد تطبيق استراتيجية</a:t>
              </a:r>
              <a:r>
                <a:rPr lang="en-US" sz="2000" kern="1200" dirty="0" smtClean="0"/>
                <a:t>KWL </a:t>
              </a:r>
              <a:endParaRPr lang="ar-SA" sz="2000" kern="1200" dirty="0"/>
            </a:p>
          </p:txBody>
        </p:sp>
        <p:sp>
          <p:nvSpPr>
            <p:cNvPr id="8" name="مستطيل 7"/>
            <p:cNvSpPr/>
            <p:nvPr/>
          </p:nvSpPr>
          <p:spPr>
            <a:xfrm>
              <a:off x="-6678103" y="8491685"/>
              <a:ext cx="6383615" cy="80122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2000" kern="1200" dirty="0" smtClean="0"/>
            </a:p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1400" kern="1200" dirty="0" smtClean="0"/>
                <a:t>يمكن استخدام سبورة صغيرة جانبية أو لوحة للكتابة عليها عند إنجاز أي مرحلة من هذا الجدول </a:t>
              </a:r>
              <a:endParaRPr lang="ar-SA" sz="1400" kern="1200" dirty="0"/>
            </a:p>
          </p:txBody>
        </p:sp>
      </p:grpSp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5715008" y="1714488"/>
            <a:ext cx="2935287" cy="1009650"/>
          </a:xfrm>
          <a:prstGeom prst="rect">
            <a:avLst/>
          </a:prstGeom>
          <a:gradFill rotWithShape="0">
            <a:gsLst>
              <a:gs pos="0">
                <a:srgbClr val="FF6699"/>
              </a:gs>
              <a:gs pos="100000">
                <a:srgbClr val="FF6699">
                  <a:gamma/>
                  <a:tint val="20000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abic Typesetting" pitchFamily="66" charset="-78"/>
                <a:ea typeface="Arial" pitchFamily="34" charset="0"/>
                <a:cs typeface="Arabic Typesetting" pitchFamily="66" charset="-78"/>
              </a:rPr>
              <a:t>جدول قياس المعرفة السابقة والمكتسبة </a:t>
            </a: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abic Typesetting" pitchFamily="66" charset="-78"/>
              </a:rPr>
              <a:t>kwl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Arial" pitchFamily="34" charset="0"/>
              <a:cs typeface="Arabic Typesetting" pitchFamily="66" charset="-78"/>
            </a:endParaRP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2143108" y="0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642910" y="2928934"/>
          <a:ext cx="7824192" cy="28651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140306"/>
                <a:gridCol w="3075822"/>
                <a:gridCol w="2608064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تعرفين عن ( الطعام الملوث ) </a:t>
                      </a:r>
                      <a:r>
                        <a:rPr lang="ar-SA" baseline="0" dirty="0" smtClean="0"/>
                        <a:t>؟ 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تريدين أن تعرفين عن الطعام الملوث  ؟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عرفت عن الطعام الملوث ؟</a:t>
                      </a:r>
                      <a:endParaRPr lang="ar-S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195736" y="188640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23528" y="1194472"/>
          <a:ext cx="8496943" cy="5331801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28568"/>
                <a:gridCol w="792871"/>
                <a:gridCol w="1461537"/>
                <a:gridCol w="2181256"/>
                <a:gridCol w="1091200"/>
                <a:gridCol w="1088911"/>
                <a:gridCol w="1052600"/>
              </a:tblGrid>
              <a:tr h="607401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4127457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1)</a:t>
                      </a:r>
                      <a:r>
                        <a:rPr lang="ar-SA" sz="1800" baseline="0" dirty="0" smtClean="0"/>
                        <a:t> قراءة نص الأرنب المغرور </a:t>
                      </a:r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rtl="1"/>
                      <a:r>
                        <a:rPr lang="ar-SA" sz="1400" dirty="0" smtClean="0"/>
                        <a:t>1 – تقرأ الدرس قراءة صحيحة ومتقنة </a:t>
                      </a:r>
                    </a:p>
                    <a:p>
                      <a:pPr lvl="0" rtl="1"/>
                      <a:r>
                        <a:rPr lang="ar-SA" sz="1400" dirty="0" smtClean="0"/>
                        <a:t> 2 – تصوب الخطأ الذي تقع فيه زميلاتها 3- تحرص على الملاحظة الجيدة </a:t>
                      </a:r>
                    </a:p>
                    <a:p>
                      <a:pPr lvl="0" rtl="1"/>
                      <a:r>
                        <a:rPr lang="ar-SA" sz="1400" dirty="0" smtClean="0"/>
                        <a:t>4</a:t>
                      </a:r>
                      <a:r>
                        <a:rPr lang="ar-SA" sz="1400" baseline="0" dirty="0" smtClean="0"/>
                        <a:t> – تحرص على التلوين الصوتي أثناء القراءة </a:t>
                      </a:r>
                      <a:endParaRPr lang="ar-SA" sz="1400" dirty="0" smtClean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1 – أطلب من التلميذات فتح الكتاب وقراءة ولو جملة واحدة من النص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2- ماذا قرأت ؟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تنبئي</a:t>
                      </a:r>
                      <a:r>
                        <a:rPr lang="ar-SA" sz="1600" baseline="0" dirty="0" smtClean="0"/>
                        <a:t> عن ماذا يتحدث النص ؟ 3- </a:t>
                      </a:r>
                      <a:r>
                        <a:rPr lang="ar-SA" sz="1600" dirty="0" smtClean="0"/>
                        <a:t>عرض النص على السبورة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4- القراءة النموذجية</a:t>
                      </a:r>
                      <a:r>
                        <a:rPr lang="ar-SA" sz="1600" baseline="0" dirty="0" smtClean="0"/>
                        <a:t> ثم </a:t>
                      </a:r>
                      <a:r>
                        <a:rPr lang="ar-SA" sz="1600" baseline="0" dirty="0" err="1" smtClean="0"/>
                        <a:t>الزمرية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lvl="0" algn="ctr" rtl="1"/>
                      <a:endParaRPr lang="ar-SA" sz="1600" baseline="0" dirty="0" smtClean="0"/>
                    </a:p>
                    <a:p>
                      <a:pPr lvl="0" algn="ctr" rtl="1"/>
                      <a:endParaRPr lang="ar-SA" sz="1600" baseline="0" dirty="0" smtClean="0"/>
                    </a:p>
                    <a:p>
                      <a:pPr lvl="0" algn="ctr" rtl="1"/>
                      <a:endParaRPr lang="ar-SA" sz="1600" baseline="0" dirty="0" smtClean="0"/>
                    </a:p>
                    <a:p>
                      <a:pPr lvl="0" algn="ctr" rtl="1"/>
                      <a:endParaRPr lang="ar-SA" sz="1600" baseline="0" dirty="0" smtClean="0"/>
                    </a:p>
                    <a:p>
                      <a:pPr lvl="0" algn="ctr" rtl="1"/>
                      <a:r>
                        <a:rPr lang="ar-SA" sz="1600" baseline="0" dirty="0" smtClean="0"/>
                        <a:t>5- القراءة الفردية بدءاً بالمجيدات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6 – إعادة القراءة الفردية من قبل التلميذات حتى تتمكن أكبر عدد من الطالبات المجيدات من قراءة النص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التدريس التبادلي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( المرحلة </a:t>
                      </a:r>
                      <a:r>
                        <a:rPr lang="ar-SA" sz="1600" baseline="0" dirty="0" err="1" smtClean="0"/>
                        <a:t>الأولى )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التنبؤ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القطار السريع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+ بناء المكعبات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800" baseline="0" dirty="0" smtClean="0"/>
                        <a:t>  </a:t>
                      </a:r>
                      <a:endParaRPr lang="ar-SA" sz="1600" baseline="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 الكتاب المدرسي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الحاسوب + جهاز العرض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بطاقات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(قطار)  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 لقراءة التلميذة ومتابعتها</a:t>
                      </a:r>
                      <a:r>
                        <a:rPr lang="ar-SA" sz="1600" baseline="0" dirty="0" smtClean="0"/>
                        <a:t> بسجل المتابعة </a:t>
                      </a:r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1571604" y="3143248"/>
          <a:ext cx="1872208" cy="1608832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936104"/>
                <a:gridCol w="936104"/>
              </a:tblGrid>
              <a:tr h="514856">
                <a:tc gridSpan="2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استراتيجية التدريس التبادلي </a:t>
                      </a:r>
                      <a:endParaRPr lang="ar-SA" sz="16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514856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التنبؤ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المناقشة 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14856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التوضيح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التلخيص 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195736" y="188640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23528" y="908720"/>
          <a:ext cx="8496943" cy="5559694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28568"/>
                <a:gridCol w="792871"/>
                <a:gridCol w="1461537"/>
                <a:gridCol w="2181256"/>
                <a:gridCol w="1091200"/>
                <a:gridCol w="1088911"/>
                <a:gridCol w="1052600"/>
              </a:tblGrid>
              <a:tr h="591454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417628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2 ) شرح النص </a:t>
                      </a:r>
                    </a:p>
                    <a:p>
                      <a:pPr algn="ctr" rtl="1"/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rtl="1"/>
                      <a:r>
                        <a:rPr lang="ar-SA" sz="1400" dirty="0" smtClean="0"/>
                        <a:t>1-</a:t>
                      </a:r>
                      <a:r>
                        <a:rPr lang="ar-SA" sz="1400" baseline="0" dirty="0" smtClean="0"/>
                        <a:t> تشرح بعض معاني المفردات وتأتي بمرادفها </a:t>
                      </a:r>
                    </a:p>
                    <a:p>
                      <a:pPr lvl="0" rtl="1"/>
                      <a:r>
                        <a:rPr lang="ar-SA" sz="1400" baseline="0" dirty="0" smtClean="0"/>
                        <a:t>2- تجيب عن الأسئلة المعطاة </a:t>
                      </a:r>
                      <a:endParaRPr lang="ar-SA" sz="1400" dirty="0" smtClean="0"/>
                    </a:p>
                    <a:p>
                      <a:pPr lvl="0" rtl="1"/>
                      <a:r>
                        <a:rPr lang="ar-SA" sz="1400" dirty="0" smtClean="0"/>
                        <a:t>3- تحرص على الملاحظة الجيدة </a:t>
                      </a:r>
                    </a:p>
                    <a:p>
                      <a:pPr lvl="0" rtl="1"/>
                      <a:r>
                        <a:rPr lang="ar-SA" sz="1400" dirty="0" err="1" smtClean="0"/>
                        <a:t>2 </a:t>
                      </a:r>
                      <a:r>
                        <a:rPr lang="ar-SA" sz="1400" dirty="0" smtClean="0"/>
                        <a:t>- تفكر جيدا قبل الإجابة </a:t>
                      </a:r>
                    </a:p>
                    <a:p>
                      <a:pPr lvl="0" rtl="1"/>
                      <a:r>
                        <a:rPr lang="ar-SA" sz="1400" dirty="0" smtClean="0"/>
                        <a:t>3- تلتزم بآداب الحديث والحوار كما علمنا ديننا الإسلامي </a:t>
                      </a:r>
                    </a:p>
                    <a:p>
                      <a:pPr lvl="0" rtl="1"/>
                      <a:r>
                        <a:rPr lang="ar-SA" sz="1400" dirty="0" smtClean="0"/>
                        <a:t>* نسمع السؤال إلى نهايته ولا نقاطع الآخرين حتى ينتهوا من حديثهم </a:t>
                      </a:r>
                    </a:p>
                    <a:p>
                      <a:pPr lvl="0" rtl="1"/>
                      <a:r>
                        <a:rPr lang="ar-SA" sz="1400" dirty="0" smtClean="0"/>
                        <a:t>* نرفع أيدينا بهدوء </a:t>
                      </a:r>
                    </a:p>
                    <a:p>
                      <a:pPr lvl="0" rtl="1"/>
                      <a:r>
                        <a:rPr lang="ar-SA" sz="1400" dirty="0" smtClean="0"/>
                        <a:t>* نتكلم عندما يؤذن لنا </a:t>
                      </a:r>
                    </a:p>
                    <a:p>
                      <a:pPr lvl="0" rtl="1"/>
                      <a:r>
                        <a:rPr lang="ar-SA" sz="1400" dirty="0" smtClean="0"/>
                        <a:t>* نتكلم بصوت واضح ومسموع </a:t>
                      </a:r>
                    </a:p>
                    <a:p>
                      <a:pPr lvl="0" rtl="1"/>
                      <a:r>
                        <a:rPr lang="ar-SA" sz="1400" dirty="0" smtClean="0"/>
                        <a:t>* نحترم آراء الآخرين 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1 – الشرح</a:t>
                      </a:r>
                      <a:r>
                        <a:rPr lang="ar-SA" sz="1600" baseline="0" dirty="0" smtClean="0"/>
                        <a:t> المبسط للدرس من خلاله استنتاج معاني المفردات التالية </a:t>
                      </a:r>
                    </a:p>
                    <a:p>
                      <a:pPr lvl="0" algn="ctr" rtl="1"/>
                      <a:r>
                        <a:rPr lang="ar-SA" sz="1600" baseline="0" dirty="0" err="1" smtClean="0"/>
                        <a:t>سخر  </a:t>
                      </a:r>
                      <a:r>
                        <a:rPr lang="ar-SA" sz="1600" baseline="0" dirty="0" smtClean="0"/>
                        <a:t>: انتقص واستهزأ </a:t>
                      </a:r>
                    </a:p>
                    <a:p>
                      <a:pPr lvl="0" algn="ctr" rtl="1"/>
                      <a:r>
                        <a:rPr lang="ar-SA" sz="1600" baseline="0" dirty="0" err="1" smtClean="0"/>
                        <a:t>طرف </a:t>
                      </a:r>
                      <a:r>
                        <a:rPr lang="ar-SA" sz="1600" baseline="0" dirty="0" smtClean="0"/>
                        <a:t>: آخر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مذعوراً: خائفاً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المناقشة في الدرس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*- ماذا قال الأرنب للسلحفاة </a:t>
                      </a:r>
                    </a:p>
                    <a:p>
                      <a:pPr lvl="0" algn="ctr" rtl="1">
                        <a:buFont typeface="Arial" pitchFamily="34" charset="0"/>
                        <a:buChar char="•"/>
                      </a:pPr>
                      <a:r>
                        <a:rPr lang="ar-SA" sz="1600" baseline="0" dirty="0" smtClean="0"/>
                        <a:t>كيف كان رد </a:t>
                      </a:r>
                      <a:r>
                        <a:rPr lang="ar-SA" sz="1600" baseline="0" dirty="0" err="1" smtClean="0"/>
                        <a:t>السلحفاة ؟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lvl="0" algn="ctr" rtl="1">
                        <a:buFont typeface="Arial" pitchFamily="34" charset="0"/>
                        <a:buChar char="•"/>
                      </a:pPr>
                      <a:r>
                        <a:rPr lang="ar-SA" sz="1600" baseline="0" dirty="0" smtClean="0"/>
                        <a:t> من فاز في </a:t>
                      </a:r>
                      <a:r>
                        <a:rPr lang="ar-SA" sz="1600" baseline="0" dirty="0" err="1" smtClean="0"/>
                        <a:t>السباق ؟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baseline="0" dirty="0" err="1" smtClean="0"/>
                        <a:t>ولماذا ؟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lvl="0" algn="ctr" rtl="1">
                        <a:buFont typeface="Arial" pitchFamily="34" charset="0"/>
                        <a:buChar char="•"/>
                      </a:pPr>
                      <a:r>
                        <a:rPr lang="ar-SA" sz="1600" baseline="0" dirty="0" smtClean="0"/>
                        <a:t>ماذا استفدت من </a:t>
                      </a:r>
                      <a:r>
                        <a:rPr lang="ar-SA" sz="1600" baseline="0" dirty="0" err="1" smtClean="0"/>
                        <a:t>القصة ؟</a:t>
                      </a:r>
                      <a:endParaRPr lang="ar-SA" sz="1600" baseline="0" dirty="0" smtClean="0"/>
                    </a:p>
                    <a:p>
                      <a:pPr lvl="0" algn="ctr" rtl="1">
                        <a:buFont typeface="Arial" pitchFamily="34" charset="0"/>
                        <a:buChar char="•"/>
                      </a:pPr>
                      <a:endParaRPr lang="ar-SA" sz="1600" baseline="0" dirty="0" smtClean="0"/>
                    </a:p>
                    <a:p>
                      <a:pPr lvl="0" algn="ctr" rtl="1">
                        <a:buFont typeface="Arial" pitchFamily="34" charset="0"/>
                        <a:buNone/>
                      </a:pPr>
                      <a:r>
                        <a:rPr lang="ar-SA" sz="1600" baseline="0" dirty="0" smtClean="0"/>
                        <a:t>ثم تدرب التلميذة على الطريقة الصحيحة في السؤال وحثها على استخدام أدوات الاستفهام المناسبة </a:t>
                      </a:r>
                    </a:p>
                    <a:p>
                      <a:pPr lvl="0" algn="ctr" rtl="1">
                        <a:buFont typeface="Arial" pitchFamily="34" charset="0"/>
                        <a:buNone/>
                      </a:pPr>
                      <a:r>
                        <a:rPr lang="ar-SA" sz="1600" baseline="0" dirty="0" smtClean="0"/>
                        <a:t>* عرض الأساليب اللغوية والتراكيب ثم المناقشة فيها </a:t>
                      </a:r>
                    </a:p>
                    <a:p>
                      <a:pPr lvl="0" algn="ctr" rtl="1"/>
                      <a:endParaRPr lang="ar-SA" sz="1600" baseline="0" dirty="0" smtClean="0"/>
                    </a:p>
                    <a:p>
                      <a:pPr lvl="0" algn="ctr" rtl="1"/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المرحلة الثانية والثالثة من التدريس</a:t>
                      </a:r>
                      <a:r>
                        <a:rPr lang="ar-SA" sz="1600" baseline="0" dirty="0" smtClean="0"/>
                        <a:t> التبادلي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( المناقشة والتوضيح)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النحلة </a:t>
                      </a:r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ضعي سؤالا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الزوايا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فكر زاوج شارك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 </a:t>
                      </a:r>
                      <a:r>
                        <a:rPr lang="ar-SA" sz="1600" dirty="0" err="1" smtClean="0"/>
                        <a:t>الحاسوب </a:t>
                      </a:r>
                      <a:r>
                        <a:rPr lang="ar-SA" sz="1600" dirty="0" smtClean="0"/>
                        <a:t>+ 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مجسم نحلة </a:t>
                      </a:r>
                    </a:p>
                    <a:p>
                      <a:pPr algn="ctr" rtl="1"/>
                      <a:r>
                        <a:rPr lang="ar-SA" sz="1600" dirty="0" smtClean="0"/>
                        <a:t>+</a:t>
                      </a:r>
                      <a:r>
                        <a:rPr lang="ar-SA" sz="1600" baseline="0" dirty="0" smtClean="0"/>
                        <a:t> زهرات موزعة على المجموعات </a:t>
                      </a:r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 والمتابعة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214282" y="928670"/>
          <a:ext cx="8715437" cy="5507603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61129"/>
                <a:gridCol w="728337"/>
                <a:gridCol w="1547326"/>
                <a:gridCol w="2910557"/>
                <a:gridCol w="1133189"/>
                <a:gridCol w="846521"/>
                <a:gridCol w="788378"/>
              </a:tblGrid>
              <a:tr h="449321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المكون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الأهداف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الاجراءات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الاستراتيجيات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الوسائل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التقويم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088020">
                <a:tc rowSpan="2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أفهم النص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1)</a:t>
                      </a:r>
                      <a:r>
                        <a:rPr lang="ar-SA" sz="1800" baseline="0" dirty="0" smtClean="0"/>
                        <a:t> أجيب</a:t>
                      </a:r>
                      <a:r>
                        <a:rPr lang="ar-SA" sz="1800" dirty="0" smtClean="0"/>
                        <a:t> </a:t>
                      </a:r>
                      <a:endParaRPr lang="ar-SA" dirty="0" smtClean="0"/>
                    </a:p>
                    <a:p>
                      <a:pPr algn="ctr" rtl="1"/>
                      <a:endParaRPr lang="ar-SA" sz="18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400" dirty="0" smtClean="0"/>
                        <a:t>1- تقرأ السؤال قراءة صحيحة ؟ </a:t>
                      </a:r>
                    </a:p>
                    <a:p>
                      <a:pPr lvl="0" algn="ctr" rtl="1"/>
                      <a:r>
                        <a:rPr lang="ar-SA" sz="1400" dirty="0" smtClean="0"/>
                        <a:t>2- تجيب عن الأسئلة المعطاة إجابة وافية ؟ </a:t>
                      </a:r>
                    </a:p>
                    <a:p>
                      <a:pPr lvl="0" algn="ctr" rtl="1"/>
                      <a:r>
                        <a:rPr lang="ar-SA" sz="1400" dirty="0" smtClean="0"/>
                        <a:t>3- تحرص على الأخلاق الحسنة وتتحلى</a:t>
                      </a:r>
                      <a:r>
                        <a:rPr lang="ar-SA" sz="1400" baseline="0" dirty="0" smtClean="0"/>
                        <a:t> </a:t>
                      </a:r>
                      <a:r>
                        <a:rPr lang="ar-SA" sz="1400" baseline="0" dirty="0" err="1" smtClean="0"/>
                        <a:t>بها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 smtClean="0"/>
                    </a:p>
                    <a:p>
                      <a:pPr lvl="0" algn="ctr" rtl="1"/>
                      <a:r>
                        <a:rPr lang="ar-SA" sz="1400" dirty="0" smtClean="0"/>
                        <a:t>4- تنفع الآخرين ولا تسخر منهم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1 – عرض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الأسئلة على السبورة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2- القراءة الفردية من قبل التلميذات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3- إجابة</a:t>
                      </a:r>
                      <a:r>
                        <a:rPr lang="ar-SA" sz="1600" baseline="0" dirty="0" smtClean="0"/>
                        <a:t> التلميذات على الأسئلة مع التصويب والتوضيح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4 – تلخيص الدرس : </a:t>
                      </a:r>
                    </a:p>
                    <a:p>
                      <a:pPr lvl="0" algn="ctr" rtl="1">
                        <a:buFont typeface="Arial" pitchFamily="34" charset="0"/>
                        <a:buChar char="•"/>
                      </a:pPr>
                      <a:r>
                        <a:rPr lang="ar-SA" sz="1600" baseline="0" dirty="0" smtClean="0"/>
                        <a:t>الحذر من الغرور لأن يهلك صاحبه </a:t>
                      </a:r>
                    </a:p>
                    <a:p>
                      <a:pPr lvl="0" algn="ctr" rtl="1">
                        <a:buFont typeface="Arial" pitchFamily="34" charset="0"/>
                        <a:buChar char="•"/>
                      </a:pPr>
                      <a:r>
                        <a:rPr lang="ar-SA" sz="1600" baseline="0" dirty="0" smtClean="0"/>
                        <a:t>السخرية من الآخرين ذنب عظيم لا يرضاه الله قال </a:t>
                      </a:r>
                      <a:r>
                        <a:rPr lang="ar-SA" sz="1600" baseline="0" dirty="0" err="1" smtClean="0"/>
                        <a:t>تعالى : (</a:t>
                      </a:r>
                      <a:r>
                        <a:rPr lang="ar-SA" sz="1600" baseline="0" dirty="0" smtClean="0"/>
                        <a:t>( </a:t>
                      </a:r>
                      <a:r>
                        <a:rPr lang="ar-SA" sz="1600" baseline="0" dirty="0" err="1" smtClean="0"/>
                        <a:t>ياأيها</a:t>
                      </a:r>
                      <a:r>
                        <a:rPr lang="ar-SA" sz="1600" baseline="0" dirty="0" smtClean="0"/>
                        <a:t> الذين آمنوا لا يسخر قوم من </a:t>
                      </a:r>
                      <a:r>
                        <a:rPr lang="ar-SA" sz="1600" baseline="0" dirty="0" err="1" smtClean="0"/>
                        <a:t>قوم )</a:t>
                      </a:r>
                      <a:r>
                        <a:rPr lang="ar-SA" sz="1600" baseline="0" dirty="0" smtClean="0"/>
                        <a:t>) الحجرات </a:t>
                      </a:r>
                    </a:p>
                    <a:p>
                      <a:pPr lvl="0" algn="ctr" rtl="1">
                        <a:buFont typeface="Arial" pitchFamily="34" charset="0"/>
                        <a:buNone/>
                      </a:pPr>
                      <a:endParaRPr lang="ar-SA" sz="1600" dirty="0" smtClean="0"/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أعواد المثلجات </a:t>
                      </a:r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+ بناء المكعبات الملونة </a:t>
                      </a:r>
                    </a:p>
                    <a:p>
                      <a:pPr algn="ctr" rtl="1"/>
                      <a:r>
                        <a:rPr lang="ar-SA" sz="1600" dirty="0" smtClean="0"/>
                        <a:t>( مستمر )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المرحلة الرابعة من التدريس التبادلي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( التلخيص ) </a:t>
                      </a:r>
                      <a:endParaRPr lang="ar-SA" sz="12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dirty="0" smtClean="0"/>
                        <a:t>بالملاحظة </a:t>
                      </a:r>
                    </a:p>
                    <a:p>
                      <a:pPr algn="ctr" rtl="1"/>
                      <a:endParaRPr lang="ar-SA" sz="14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215763">
                <a:tc vMerge="1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err="1" smtClean="0"/>
                        <a:t>2 )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algn="ctr" rtl="1"/>
                      <a:r>
                        <a:rPr lang="ar-SA" sz="1800" dirty="0" smtClean="0"/>
                        <a:t>أنمي</a:t>
                      </a:r>
                      <a:r>
                        <a:rPr lang="ar-SA" sz="1800" baseline="0" dirty="0" smtClean="0"/>
                        <a:t> لغتي </a:t>
                      </a:r>
                      <a:endParaRPr lang="ar-SA" sz="1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smtClean="0"/>
                        <a:t>1 – تقرأ</a:t>
                      </a:r>
                      <a:r>
                        <a:rPr lang="ar-SA" sz="1400" baseline="0" dirty="0" smtClean="0"/>
                        <a:t> الكلمات قراءة صحيحة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2- تصل الكلمة بما يناسبها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3- تنمي مفرداتها اللغوية المكتسبة بالإطلاع والسماع والقراءة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1-عرض</a:t>
                      </a:r>
                      <a:r>
                        <a:rPr lang="ar-SA" sz="1400" baseline="0" dirty="0" smtClean="0"/>
                        <a:t> المكون على السبورة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2- قراءة التلميذة للكلمة ثم تصل كل كلمة بعناها المناسب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أعواد المثلجات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بالمتابعة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مربع نص 2"/>
          <p:cNvSpPr txBox="1"/>
          <p:nvPr/>
        </p:nvSpPr>
        <p:spPr>
          <a:xfrm>
            <a:off x="0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52400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179511" y="620119"/>
          <a:ext cx="8784977" cy="50901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67202"/>
                <a:gridCol w="816570"/>
                <a:gridCol w="1477250"/>
                <a:gridCol w="2807578"/>
                <a:gridCol w="1130652"/>
                <a:gridCol w="787974"/>
                <a:gridCol w="997751"/>
              </a:tblGrid>
              <a:tr h="512508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023056">
                <a:tc rowSpan="2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3</a:t>
                      </a:r>
                      <a:r>
                        <a:rPr lang="ar-SA" sz="1800" dirty="0" err="1" smtClean="0"/>
                        <a:t>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ألاحظ وأقرأ </a:t>
                      </a:r>
                      <a:endParaRPr lang="ar-SA" dirty="0" smtClean="0"/>
                    </a:p>
                    <a:p>
                      <a:pPr algn="ctr" rtl="1"/>
                      <a:endParaRPr lang="ar-SA" sz="18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1 – تقرأ الكلمات قراءة صحيحة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  <a:p>
                      <a:pPr lvl="0" algn="ctr" rtl="1"/>
                      <a:r>
                        <a:rPr lang="ar-SA" sz="1600" dirty="0" smtClean="0"/>
                        <a:t>3</a:t>
                      </a:r>
                      <a:r>
                        <a:rPr lang="ar-SA" sz="1600" baseline="0" dirty="0" smtClean="0"/>
                        <a:t> –تميز بين مقاطع الكلمة وأصواتها كالمقطع الساكن والمشدد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4 – تميز الألف الممدودة والمقصورة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عرض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الكلمات</a:t>
                      </a:r>
                      <a:r>
                        <a:rPr lang="ar-SA" sz="1600" baseline="0" dirty="0" smtClean="0"/>
                        <a:t> 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2- قراءة الكلمات من قبل التلميذات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3- تحليل الكلمة إلى مقاطع وأصوات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4 – التركيز على الظواهر والتراكيب  اللغوية الموجودة في الكلمات </a:t>
                      </a:r>
                    </a:p>
                    <a:p>
                      <a:pPr lvl="0" algn="ctr" rtl="1"/>
                      <a:endParaRPr lang="ar-SA" sz="1600" baseline="0" dirty="0" smtClean="0"/>
                    </a:p>
                    <a:p>
                      <a:pPr lvl="0"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الرؤوس المرقمة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بناء</a:t>
                      </a:r>
                      <a:r>
                        <a:rPr lang="ar-SA" sz="1600" baseline="0" dirty="0" smtClean="0"/>
                        <a:t> المكعبات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( مستمر)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 قراءة</a:t>
                      </a:r>
                    </a:p>
                    <a:p>
                      <a:pPr algn="ctr" rtl="1"/>
                      <a:r>
                        <a:rPr lang="ar-SA" sz="1600" dirty="0" smtClean="0"/>
                        <a:t>التلميذة للكلمات قراءة</a:t>
                      </a:r>
                    </a:p>
                    <a:p>
                      <a:pPr algn="ctr" rtl="1"/>
                      <a:r>
                        <a:rPr lang="ar-SA" sz="1600" dirty="0" smtClean="0"/>
                        <a:t>صحيحة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658273">
                <a:tc vMerge="1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استثمر النص </a:t>
                      </a:r>
                    </a:p>
                    <a:p>
                      <a:pPr marL="342900" indent="-342900" algn="ctr" rtl="1">
                        <a:buNone/>
                      </a:pPr>
                      <a:r>
                        <a:rPr lang="ar-SA" sz="1800" dirty="0" smtClean="0"/>
                        <a:t>1)أفكر</a:t>
                      </a:r>
                    </a:p>
                    <a:p>
                      <a:pPr marL="342900" indent="-342900" algn="ctr" rtl="1">
                        <a:buNone/>
                      </a:pPr>
                      <a:endParaRPr lang="ar-SA" sz="1800" dirty="0" smtClean="0"/>
                    </a:p>
                    <a:p>
                      <a:pPr marL="342900" indent="-342900" algn="ctr" rtl="1">
                        <a:buNone/>
                      </a:pPr>
                      <a:r>
                        <a:rPr lang="ar-SA" sz="1800" dirty="0" smtClean="0"/>
                        <a:t>2) أرسم </a:t>
                      </a:r>
                    </a:p>
                    <a:p>
                      <a:pPr marL="342900" indent="-342900" algn="ctr" rtl="1">
                        <a:buAutoNum type="arabicParenR"/>
                      </a:pPr>
                      <a:endParaRPr lang="ar-SA" sz="1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1 – </a:t>
                      </a:r>
                      <a:r>
                        <a:rPr lang="ar-SA" sz="1600" dirty="0" err="1" smtClean="0"/>
                        <a:t>تسنتج</a:t>
                      </a:r>
                      <a:r>
                        <a:rPr lang="ar-SA" sz="1600" baseline="0" dirty="0" smtClean="0"/>
                        <a:t> الإجابة الصحيحة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2 – تحرص على أن تفكر قبل الفعل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3- تلاحظ الصورة ثم  تلونها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1- عرض المكون على السبورة ثم المناقشة فيه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* لو أنني مكان السلحفاة هل سأسابق </a:t>
                      </a:r>
                      <a:r>
                        <a:rPr lang="ar-SA" sz="1600" baseline="0" dirty="0" err="1" smtClean="0"/>
                        <a:t>الأرنب ؟</a:t>
                      </a:r>
                      <a:r>
                        <a:rPr lang="ar-SA" sz="1600" baseline="0" smtClean="0"/>
                        <a:t> </a:t>
                      </a:r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2 –  تتأمل في الصورة ثم تلونها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العصف الذهني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</a:t>
                      </a:r>
                    </a:p>
                    <a:p>
                      <a:pPr algn="ctr" rtl="1"/>
                      <a:r>
                        <a:rPr lang="ar-SA" sz="1600" dirty="0" smtClean="0"/>
                        <a:t>والمتابعة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مربع نص 3"/>
          <p:cNvSpPr txBox="1"/>
          <p:nvPr/>
        </p:nvSpPr>
        <p:spPr>
          <a:xfrm>
            <a:off x="5500694" y="6000768"/>
            <a:ext cx="345638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مديرة </a:t>
            </a:r>
            <a:r>
              <a:rPr lang="ar-SA" dirty="0" err="1" smtClean="0"/>
              <a:t>المدرسة </a:t>
            </a:r>
            <a:r>
              <a:rPr lang="ar-SA" dirty="0" smtClean="0"/>
              <a:t>/ نوره بنت راشد </a:t>
            </a:r>
            <a:r>
              <a:rPr lang="ar-SA" dirty="0" err="1" smtClean="0"/>
              <a:t>الدوسري</a:t>
            </a:r>
            <a:r>
              <a:rPr lang="ar-SA" dirty="0" smtClean="0"/>
              <a:t> </a:t>
            </a:r>
            <a:endParaRPr lang="ar-SA" dirty="0"/>
          </a:p>
        </p:txBody>
      </p:sp>
      <p:sp>
        <p:nvSpPr>
          <p:cNvPr id="5" name="مربع نص 4"/>
          <p:cNvSpPr txBox="1"/>
          <p:nvPr/>
        </p:nvSpPr>
        <p:spPr>
          <a:xfrm>
            <a:off x="323528" y="6021288"/>
            <a:ext cx="374441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معلمة </a:t>
            </a:r>
            <a:r>
              <a:rPr lang="ar-SA" dirty="0" err="1" smtClean="0"/>
              <a:t>المادة </a:t>
            </a:r>
            <a:r>
              <a:rPr lang="ar-SA" dirty="0" smtClean="0"/>
              <a:t>/ فاطمة بنت علي بن ظافر  الشهري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2418</TotalTime>
  <Words>1250</Words>
  <Application>Microsoft Office PowerPoint</Application>
  <PresentationFormat>عرض على الشاشة (3:4)‏</PresentationFormat>
  <Paragraphs>323</Paragraphs>
  <Slides>8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8</vt:i4>
      </vt:variant>
    </vt:vector>
  </HeadingPairs>
  <TitlesOfParts>
    <vt:vector size="9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TOSHIBA</dc:creator>
  <cp:lastModifiedBy>TOSHIBA</cp:lastModifiedBy>
  <cp:revision>143</cp:revision>
  <dcterms:created xsi:type="dcterms:W3CDTF">2015-01-27T06:36:24Z</dcterms:created>
  <dcterms:modified xsi:type="dcterms:W3CDTF">2015-09-05T14:16:27Z</dcterms:modified>
</cp:coreProperties>
</file>