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84380"/>
    <p:restoredTop sz="79661" autoAdjust="0"/>
  </p:normalViewPr>
  <p:slideViewPr>
    <p:cSldViewPr>
      <p:cViewPr varScale="1">
        <p:scale>
          <a:sx n="79" d="100"/>
          <a:sy n="79" d="100"/>
        </p:scale>
        <p:origin x="-8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21/04/1436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21/04/1436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21/04/1436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21/04/1436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21/04/1436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21/04/1436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21/04/1436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21/04/1436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21/04/1436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21/04/1436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21/04/1436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5F245-1E67-4A1F-92E5-F635E95B0CB7}" type="datetimeFigureOut">
              <a:rPr lang="ar-SA" smtClean="0"/>
              <a:pPr/>
              <a:t>21/04/1436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148064" y="313492"/>
            <a:ext cx="3744416" cy="5232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800" dirty="0" smtClean="0">
                <a:solidFill>
                  <a:srgbClr val="0070C0"/>
                </a:solidFill>
              </a:rPr>
              <a:t>الموضوع : حرف </a:t>
            </a:r>
            <a:r>
              <a:rPr lang="ar-SA" sz="2800" dirty="0" smtClean="0">
                <a:solidFill>
                  <a:srgbClr val="0070C0"/>
                </a:solidFill>
              </a:rPr>
              <a:t>الذال </a:t>
            </a:r>
            <a:r>
              <a:rPr lang="ar-SA" sz="2800" dirty="0" smtClean="0">
                <a:solidFill>
                  <a:srgbClr val="0070C0"/>
                </a:solidFill>
              </a:rPr>
              <a:t>( </a:t>
            </a:r>
            <a:r>
              <a:rPr lang="ar-SA" sz="2800" dirty="0" err="1" smtClean="0">
                <a:solidFill>
                  <a:srgbClr val="0070C0"/>
                </a:solidFill>
              </a:rPr>
              <a:t>ذ</a:t>
            </a:r>
            <a:r>
              <a:rPr lang="ar-SA" sz="2800" dirty="0" smtClean="0">
                <a:solidFill>
                  <a:srgbClr val="0070C0"/>
                </a:solidFill>
              </a:rPr>
              <a:t> </a:t>
            </a:r>
            <a:r>
              <a:rPr lang="ar-SA" sz="2800" dirty="0" smtClean="0">
                <a:solidFill>
                  <a:srgbClr val="0070C0"/>
                </a:solidFill>
              </a:rPr>
              <a:t>) </a:t>
            </a:r>
            <a:endParaRPr lang="ar-SA" sz="28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980728"/>
          <a:ext cx="8496943" cy="546763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328704"/>
                <a:gridCol w="1214265"/>
                <a:gridCol w="927662"/>
                <a:gridCol w="1213849"/>
              </a:tblGrid>
              <a:tr h="648072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المكون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الأهداف</a:t>
                      </a:r>
                      <a:r>
                        <a:rPr lang="ar-SA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الاجراءات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الاستراتيجيات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الوسائل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التقويم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922010">
                <a:tc rowSpan="3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التمهيد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400" dirty="0" smtClean="0"/>
                        <a:t>1- تقرأ</a:t>
                      </a:r>
                      <a:r>
                        <a:rPr lang="ar-SA" sz="1400" baseline="0" dirty="0" smtClean="0"/>
                        <a:t> كلمات وجمل من الدرس السابق 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تصوب الخطأ الذي تقع فيه زميلتها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3- تجيب عن أسئلة المناقشة في الدرس السابق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4- تكتب الحرف السابق بحركاته </a:t>
                      </a:r>
                      <a:r>
                        <a:rPr lang="ar-SA" sz="1400" baseline="0" dirty="0" err="1" smtClean="0"/>
                        <a:t>ومدوده</a:t>
                      </a:r>
                      <a:r>
                        <a:rPr lang="ar-SA" sz="1400" baseline="0" dirty="0" smtClean="0"/>
                        <a:t> إملائيا كتابة صحيحة بالإضافة إلى كلمات من الحروف المدروسة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5- تستنتج عنوان الدرس الجديد  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قراءة كلمات وجمل الدرس السابق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أعواد المثلجات </a:t>
                      </a:r>
                    </a:p>
                    <a:p>
                      <a:pPr algn="ctr" rtl="1"/>
                      <a:r>
                        <a:rPr lang="ar-SA" sz="1600" dirty="0" smtClean="0"/>
                        <a:t>أو الرؤوس المرقمة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الكتاب المدرسي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  <a:r>
                        <a:rPr lang="ar-SA" sz="1400" baseline="0" dirty="0" smtClean="0"/>
                        <a:t> التلميذة للكلمات قراءة صحيحة </a:t>
                      </a:r>
                      <a:r>
                        <a:rPr lang="ar-SA" sz="1400" baseline="0" dirty="0" err="1" smtClean="0"/>
                        <a:t>باستحدام</a:t>
                      </a:r>
                      <a:r>
                        <a:rPr lang="ar-SA" sz="1400" baseline="0" dirty="0" smtClean="0"/>
                        <a:t> سجل التقويم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198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المناقشة في الدرس السابق </a:t>
                      </a:r>
                    </a:p>
                    <a:p>
                      <a:pPr algn="ctr" rtl="1"/>
                      <a:r>
                        <a:rPr lang="ar-SA" sz="1400" dirty="0" smtClean="0"/>
                        <a:t>1-</a:t>
                      </a:r>
                      <a:r>
                        <a:rPr lang="ar-SA" sz="1400" baseline="0" dirty="0" smtClean="0"/>
                        <a:t> ماذا</a:t>
                      </a:r>
                      <a:r>
                        <a:rPr lang="en-US" sz="1400" baseline="0" smtClean="0"/>
                        <a:t> </a:t>
                      </a:r>
                      <a:r>
                        <a:rPr lang="ar-SA" sz="1400" baseline="0" smtClean="0"/>
                        <a:t>تعلمت </a:t>
                      </a:r>
                      <a:r>
                        <a:rPr lang="ar-SA" sz="1400" baseline="0" dirty="0" smtClean="0"/>
                        <a:t>عن حرف الكاف؟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 اكتبي حرف الكاف في مواضعه المختلفة ؟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 كيف ينطق حرف (ك )بالصوت القصير والطويل ؟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4- ماذا استفدت من الدرس </a:t>
                      </a:r>
                      <a:r>
                        <a:rPr lang="ar-SA" sz="1400" baseline="0" dirty="0" err="1" smtClean="0"/>
                        <a:t>السابق ؟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5- إملاء الحرف السابق بحركاته </a:t>
                      </a:r>
                      <a:r>
                        <a:rPr lang="ar-SA" sz="1400" baseline="0" dirty="0" err="1" smtClean="0"/>
                        <a:t>ومدوده</a:t>
                      </a:r>
                      <a:r>
                        <a:rPr lang="ar-SA" sz="1400" baseline="0" dirty="0" smtClean="0"/>
                        <a:t>  بالإضافة إلى كلمات جديدة مكونة من الحروف المدروسة </a:t>
                      </a:r>
                      <a:endParaRPr lang="ar-S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الكرسي الساخن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رمي الكرة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كرسي </a:t>
                      </a:r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كرة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دفتر الإملاء </a:t>
                      </a:r>
                      <a:endParaRPr lang="ar-SA" sz="14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إجابة التلميذة على الأسئلة إجابة</a:t>
                      </a:r>
                      <a:r>
                        <a:rPr lang="ar-SA" sz="1400" baseline="0" dirty="0" smtClean="0"/>
                        <a:t>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( </a:t>
                      </a:r>
                      <a:r>
                        <a:rPr lang="ar-SA" sz="1400" baseline="0" dirty="0" err="1" smtClean="0"/>
                        <a:t>بالمناقشة )</a:t>
                      </a:r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تكتب الحرف السابق والكلمات كتابة صحيحة ومتابعة ذلك في الدفتر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4426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سرد قصة تحتوي</a:t>
                      </a:r>
                      <a:r>
                        <a:rPr lang="ar-SA" sz="1600" baseline="0" dirty="0" smtClean="0"/>
                        <a:t> على كلمات فيها الحرف الجديد ثم </a:t>
                      </a:r>
                      <a:r>
                        <a:rPr lang="ar-SA" sz="1600" baseline="0" dirty="0" err="1" smtClean="0"/>
                        <a:t>التركيزعلى</a:t>
                      </a:r>
                      <a:r>
                        <a:rPr lang="ar-SA" sz="1600" baseline="0" dirty="0" smtClean="0"/>
                        <a:t> الكلمات حتى تستنتج العنوان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أو عرض أشياء تبدأ بالحرف المدروس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الدمى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صندوق المفاجآت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دمية </a:t>
                      </a:r>
                    </a:p>
                    <a:p>
                      <a:pPr algn="ctr" rtl="1"/>
                      <a:r>
                        <a:rPr lang="ar-SA" sz="1600" dirty="0" smtClean="0"/>
                        <a:t>بطاقات صور </a:t>
                      </a:r>
                    </a:p>
                    <a:p>
                      <a:pPr algn="ctr" rtl="1"/>
                      <a:r>
                        <a:rPr lang="ar-SA" sz="1600" dirty="0" smtClean="0"/>
                        <a:t>مجسمات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تتحدث عن </a:t>
                      </a:r>
                    </a:p>
                    <a:p>
                      <a:pPr algn="ctr" rtl="1"/>
                      <a:r>
                        <a:rPr lang="ar-SA" sz="1600" dirty="0" smtClean="0"/>
                        <a:t>ما تشاهده </a:t>
                      </a:r>
                    </a:p>
                    <a:p>
                      <a:pPr algn="ctr" rtl="1"/>
                      <a:r>
                        <a:rPr lang="ar-SA" sz="1600" dirty="0" smtClean="0"/>
                        <a:t>ثم تستنتج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العنوان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611560" y="764704"/>
            <a:ext cx="6918742" cy="5733256"/>
            <a:chOff x="-6678103" y="3102510"/>
            <a:chExt cx="7764008" cy="6007059"/>
          </a:xfrm>
          <a:scene3d>
            <a:camera prst="orthographicFront"/>
            <a:lightRig rig="flat" dir="t"/>
          </a:scene3d>
        </p:grpSpPr>
        <p:sp>
          <p:nvSpPr>
            <p:cNvPr id="3" name="مستطيل مستدير الزوايا 2"/>
            <p:cNvSpPr/>
            <p:nvPr/>
          </p:nvSpPr>
          <p:spPr>
            <a:xfrm>
              <a:off x="-3897165" y="3595640"/>
              <a:ext cx="4848315" cy="720080"/>
            </a:xfrm>
            <a:prstGeom prst="roundRect">
              <a:avLst>
                <a:gd name="adj" fmla="val 10000"/>
              </a:avLst>
            </a:prstGeom>
            <a:gradFill flip="none" rotWithShape="0">
              <a:gsLst>
                <a:gs pos="0">
                  <a:srgbClr val="FF66FF">
                    <a:tint val="66000"/>
                    <a:satMod val="160000"/>
                  </a:srgbClr>
                </a:gs>
                <a:gs pos="50000">
                  <a:srgbClr val="FF66FF">
                    <a:tint val="44500"/>
                    <a:satMod val="160000"/>
                  </a:srgbClr>
                </a:gs>
                <a:gs pos="100000">
                  <a:srgbClr val="FF66FF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مستطيل 3"/>
            <p:cNvSpPr/>
            <p:nvPr/>
          </p:nvSpPr>
          <p:spPr>
            <a:xfrm>
              <a:off x="-3930724" y="3102510"/>
              <a:ext cx="5016629" cy="13401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000" kern="1200" dirty="0" smtClean="0"/>
                <a:t>قبل </a:t>
              </a:r>
              <a:r>
                <a:rPr lang="ar-SA" sz="2000" kern="1200" dirty="0"/>
                <a:t>البدء في الدرس </a:t>
              </a:r>
              <a:r>
                <a:rPr lang="ar-SA" sz="2000" kern="1200" dirty="0" smtClean="0"/>
                <a:t>الجديد تطبيق استراتيجية</a:t>
              </a:r>
              <a:r>
                <a:rPr lang="en-US" sz="2000" kern="1200" dirty="0" smtClean="0"/>
                <a:t>KWL </a:t>
              </a:r>
              <a:endParaRPr lang="ar-SA" sz="2000" kern="1200" dirty="0"/>
            </a:p>
          </p:txBody>
        </p:sp>
        <p:sp>
          <p:nvSpPr>
            <p:cNvPr id="8" name="مستطيل 7"/>
            <p:cNvSpPr/>
            <p:nvPr/>
          </p:nvSpPr>
          <p:spPr>
            <a:xfrm>
              <a:off x="-6678103" y="8308345"/>
              <a:ext cx="6383615" cy="8012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400" kern="1200" dirty="0" smtClean="0"/>
                <a:t>يمكن استخدام سبورة صغيرة جانبية أو لوحة للكتابة عليها عند إنجاز أي مرحلة من هذا الجدول </a:t>
              </a:r>
              <a:endParaRPr lang="ar-SA" sz="1400" kern="1200" dirty="0"/>
            </a:p>
          </p:txBody>
        </p:sp>
      </p:grp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5724128" y="2132856"/>
            <a:ext cx="2935287" cy="1009650"/>
          </a:xfrm>
          <a:prstGeom prst="rect">
            <a:avLst/>
          </a:prstGeom>
          <a:gradFill rotWithShape="0">
            <a:gsLst>
              <a:gs pos="0">
                <a:srgbClr val="FF6699"/>
              </a:gs>
              <a:gs pos="100000">
                <a:srgbClr val="FF6699">
                  <a:gamma/>
                  <a:tint val="2000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Arial" pitchFamily="34" charset="0"/>
                <a:cs typeface="Arabic Typesetting" pitchFamily="66" charset="-78"/>
              </a:rPr>
              <a:t>جدول قياس المعرفة السابقة والمكتسبة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abic Typesetting" pitchFamily="66" charset="-78"/>
              </a:rPr>
              <a:t>kwl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Arabic Typesetting" pitchFamily="66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339752" y="260648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564232" y="3429000"/>
          <a:ext cx="7824192" cy="2595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40306"/>
                <a:gridCol w="3075822"/>
                <a:gridCol w="2608064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تعرفين </a:t>
                      </a:r>
                      <a:r>
                        <a:rPr lang="ar-SA" dirty="0" err="1" smtClean="0"/>
                        <a:t>الحرف</a:t>
                      </a:r>
                      <a:r>
                        <a:rPr lang="ar-SA" baseline="0" dirty="0" err="1" smtClean="0"/>
                        <a:t> ؟</a:t>
                      </a:r>
                      <a:r>
                        <a:rPr lang="ar-SA" baseline="0" dirty="0" smtClean="0"/>
                        <a:t> 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تريدين أن تعرفين عن </a:t>
                      </a:r>
                      <a:r>
                        <a:rPr lang="ar-SA" dirty="0" err="1" smtClean="0"/>
                        <a:t>الحرف ؟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عرفت وتعلمت عن </a:t>
                      </a:r>
                      <a:r>
                        <a:rPr lang="ar-SA" dirty="0" err="1" smtClean="0"/>
                        <a:t>الحرف ؟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908720"/>
          <a:ext cx="8496943" cy="5547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28568"/>
                <a:gridCol w="792871"/>
                <a:gridCol w="1461537"/>
                <a:gridCol w="2181256"/>
                <a:gridCol w="1091200"/>
                <a:gridCol w="1088911"/>
                <a:gridCol w="1052600"/>
              </a:tblGrid>
              <a:tr h="595329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اليوم والتاريخ </a:t>
                      </a:r>
                    </a:p>
                    <a:p>
                      <a:pPr algn="ctr" rtl="1"/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المكون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الأهداف</a:t>
                      </a:r>
                      <a:r>
                        <a:rPr lang="ar-SA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الاجراءات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الاستراتيجيات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الوسائل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التقويم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417628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1)</a:t>
                      </a:r>
                      <a:r>
                        <a:rPr lang="ar-SA" sz="1800" baseline="0" dirty="0" smtClean="0"/>
                        <a:t> ألاحظ وأتحدث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- تحرص على الملاحظة الجيدة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- تفكر جيدا قبل الإجابة </a:t>
                      </a:r>
                    </a:p>
                    <a:p>
                      <a:pPr lvl="0" rtl="1"/>
                      <a:r>
                        <a:rPr lang="ar-SA" sz="1400" dirty="0" smtClean="0"/>
                        <a:t>3- تلتزم بآداب الحديث والحوار كما علمنا ديننا الإسلامي </a:t>
                      </a:r>
                    </a:p>
                    <a:p>
                      <a:pPr lvl="0" rtl="1"/>
                      <a:r>
                        <a:rPr lang="ar-SA" sz="1400" dirty="0" smtClean="0"/>
                        <a:t>* نسمع السؤال إلى نهايته ولا نقاطع الآخرين حتى ينتهوا من حديثهم </a:t>
                      </a:r>
                    </a:p>
                    <a:p>
                      <a:pPr lvl="0" rtl="1"/>
                      <a:r>
                        <a:rPr lang="ar-SA" sz="1400" dirty="0" smtClean="0"/>
                        <a:t>* نرفع أيدينا بهدوء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عندما يؤذن لنا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بصوت واضح ومسموع </a:t>
                      </a:r>
                    </a:p>
                    <a:p>
                      <a:pPr lvl="0" rtl="1"/>
                      <a:r>
                        <a:rPr lang="ar-SA" sz="1400" dirty="0" smtClean="0"/>
                        <a:t>* نحترم آراء الآخرين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- عرض </a:t>
                      </a:r>
                      <a:r>
                        <a:rPr lang="ar-SA" sz="1600" dirty="0" err="1" smtClean="0"/>
                        <a:t>الصور..</a:t>
                      </a:r>
                      <a:r>
                        <a:rPr lang="ar-SA" sz="1600" dirty="0" smtClean="0"/>
                        <a:t> ثم أطلب ملاحظة كل شيء في الصورة </a:t>
                      </a:r>
                    </a:p>
                    <a:p>
                      <a:pPr lvl="0" rtl="1"/>
                      <a:r>
                        <a:rPr lang="ar-SA" sz="1600" dirty="0" smtClean="0"/>
                        <a:t>2- حثهن على التفكير أولا ثم التحدث </a:t>
                      </a:r>
                      <a:r>
                        <a:rPr lang="ar-SA" sz="1600" dirty="0" err="1" smtClean="0"/>
                        <a:t>يعني </a:t>
                      </a:r>
                      <a:r>
                        <a:rPr lang="ar-SA" sz="1600" dirty="0" smtClean="0"/>
                        <a:t>( ألاحظ </a:t>
                      </a:r>
                      <a:r>
                        <a:rPr lang="ar-SA" sz="1600" dirty="0" err="1" smtClean="0"/>
                        <a:t>وأتحدث </a:t>
                      </a:r>
                      <a:r>
                        <a:rPr lang="ar-SA" sz="1600" dirty="0" smtClean="0"/>
                        <a:t>)مع ترديد هذا المسمى حتى تحفظه جميع الطالبات وتفهمه </a:t>
                      </a:r>
                    </a:p>
                    <a:p>
                      <a:pPr lvl="0" rtl="1"/>
                      <a:r>
                        <a:rPr lang="ar-SA" sz="1600" dirty="0" smtClean="0"/>
                        <a:t>3- أرى وأفكر ثم أتحدث بدون استعجال ونلتزم بآداب الحديث </a:t>
                      </a:r>
                    </a:p>
                    <a:p>
                      <a:pPr lvl="0" rtl="1"/>
                      <a:r>
                        <a:rPr lang="ar-SA" sz="1600" dirty="0" smtClean="0"/>
                        <a:t>إعطاء التلميذات فرصة </a:t>
                      </a:r>
                      <a:r>
                        <a:rPr lang="ar-SA" sz="1600" dirty="0" err="1" smtClean="0"/>
                        <a:t>للتفكير </a:t>
                      </a:r>
                      <a:r>
                        <a:rPr lang="ar-SA" sz="1600" dirty="0" smtClean="0"/>
                        <a:t>( </a:t>
                      </a:r>
                      <a:r>
                        <a:rPr lang="ar-SA" sz="1600" dirty="0" err="1" smtClean="0"/>
                        <a:t>دقيقتين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lvl="0" rtl="1"/>
                      <a:r>
                        <a:rPr lang="ar-SA" sz="1600" dirty="0" smtClean="0"/>
                        <a:t>ثم تبدأ التلميذات بالتحدث عن الصورة الأولى مع شرح محتوياتها وربطها بالبيئة وإعطاؤهن فرصة </a:t>
                      </a:r>
                      <a:r>
                        <a:rPr lang="ar-SA" sz="1600" dirty="0" err="1" smtClean="0"/>
                        <a:t>للتنبؤ ..</a:t>
                      </a:r>
                      <a:r>
                        <a:rPr lang="ar-SA" sz="1600" dirty="0" smtClean="0"/>
                        <a:t> وعند ذكرهن لكلمة فيها </a:t>
                      </a:r>
                      <a:r>
                        <a:rPr lang="ar-SA" sz="1600" dirty="0" err="1" smtClean="0"/>
                        <a:t>حرف (ع </a:t>
                      </a:r>
                      <a:r>
                        <a:rPr lang="ar-SA" sz="1600" dirty="0" smtClean="0"/>
                        <a:t>) نعيد الكلمة ونركز على الحرف </a:t>
                      </a:r>
                      <a:r>
                        <a:rPr lang="ar-SA" sz="1600" dirty="0" err="1" smtClean="0"/>
                        <a:t>ووننطقه</a:t>
                      </a:r>
                      <a:r>
                        <a:rPr lang="ar-SA" sz="1600" dirty="0" smtClean="0"/>
                        <a:t> جيدا </a:t>
                      </a:r>
                    </a:p>
                    <a:p>
                      <a:pPr lvl="0" rtl="1"/>
                      <a:r>
                        <a:rPr lang="ar-SA" sz="1600" dirty="0" smtClean="0"/>
                        <a:t>وهكذا في بقية الصور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العصف </a:t>
                      </a:r>
                      <a:r>
                        <a:rPr lang="ar-SA" sz="1600" dirty="0" err="1" smtClean="0"/>
                        <a:t>الذهني </a:t>
                      </a:r>
                      <a:r>
                        <a:rPr lang="ar-SA" sz="1600" dirty="0" smtClean="0"/>
                        <a:t>+ النحلة</a:t>
                      </a:r>
                      <a:r>
                        <a:rPr lang="ar-SA" sz="1600" baseline="0" dirty="0" smtClean="0"/>
                        <a:t> وتنقلها بين المجموعات لتنهل منهن الإجابة 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التدريس التبادلي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المرحلة </a:t>
                      </a:r>
                      <a:r>
                        <a:rPr lang="ar-SA" sz="1600" baseline="0" dirty="0" err="1" smtClean="0"/>
                        <a:t>الأولى 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التنبؤ</a:t>
                      </a:r>
                      <a:endParaRPr lang="ar-SA" sz="18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600" dirty="0" err="1" smtClean="0"/>
                        <a:t>الحاسوب </a:t>
                      </a:r>
                      <a:r>
                        <a:rPr lang="ar-SA" sz="1600" dirty="0" smtClean="0"/>
                        <a:t>+ 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 نحلة </a:t>
                      </a:r>
                    </a:p>
                    <a:p>
                      <a:pPr algn="ctr" rtl="1"/>
                      <a:r>
                        <a:rPr lang="ar-SA" sz="1600" dirty="0" smtClean="0"/>
                        <a:t>+</a:t>
                      </a:r>
                      <a:r>
                        <a:rPr lang="ar-SA" sz="1600" baseline="0" dirty="0" smtClean="0"/>
                        <a:t> زهرات موزعة على المجموعات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ملاحظة التلميذة ووصفها</a:t>
                      </a:r>
                      <a:r>
                        <a:rPr lang="ar-SA" sz="1800" baseline="0" dirty="0" smtClean="0"/>
                        <a:t> لما تشاهده مع التزامها بآداب الحديث والحوار</a:t>
                      </a:r>
                      <a:endParaRPr lang="ar-SA" sz="18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467544" y="4581128"/>
          <a:ext cx="1872208" cy="160883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36104"/>
                <a:gridCol w="936104"/>
              </a:tblGrid>
              <a:tr h="514856">
                <a:tc grid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استراتيجية التدريس التبادلي </a:t>
                      </a:r>
                      <a:endParaRPr lang="ar-SA" sz="16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التنبؤ</a:t>
                      </a:r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المناقشة </a:t>
                      </a:r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التوضيح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التلخيص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179512" y="540705"/>
          <a:ext cx="8839585" cy="584861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71971"/>
                <a:gridCol w="738712"/>
                <a:gridCol w="1569367"/>
                <a:gridCol w="2952017"/>
                <a:gridCol w="1149331"/>
                <a:gridCol w="858579"/>
                <a:gridCol w="799608"/>
              </a:tblGrid>
              <a:tr h="512031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اليوم والتاريخ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المكون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الأهداف</a:t>
                      </a:r>
                      <a:r>
                        <a:rPr lang="ar-SA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err="1" smtClean="0">
                          <a:solidFill>
                            <a:schemeClr val="tx1"/>
                          </a:solidFill>
                        </a:rPr>
                        <a:t>الاجراءات</a:t>
                      </a:r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الاستراتيجيات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الوسائل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التقويم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825254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2) ألاحظ  وأقرأ الكلمات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  الكلمة مع صورتها ملاحظة جيدة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– تميز بين الكلمات تمييزاً بصرياً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3</a:t>
                      </a:r>
                      <a:r>
                        <a:rPr lang="ar-SA" sz="1400" baseline="0" dirty="0" err="1" smtClean="0"/>
                        <a:t> </a:t>
                      </a:r>
                      <a:r>
                        <a:rPr lang="ar-SA" sz="1400" baseline="0" dirty="0" smtClean="0"/>
                        <a:t>– تقرأ الكلمات قراءة صحيحة مع مراعاة 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الكلمة مع صورتها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القراءة النموذجية</a:t>
                      </a:r>
                      <a:r>
                        <a:rPr lang="ar-SA" sz="1600" baseline="0" dirty="0" smtClean="0"/>
                        <a:t> للكلمة ثم </a:t>
                      </a:r>
                      <a:r>
                        <a:rPr lang="ar-SA" sz="1600" baseline="0" dirty="0" err="1" smtClean="0"/>
                        <a:t>الزمرية</a:t>
                      </a:r>
                      <a:r>
                        <a:rPr lang="ar-SA" sz="1600" baseline="0" dirty="0" smtClean="0"/>
                        <a:t> ثم </a:t>
                      </a:r>
                      <a:r>
                        <a:rPr lang="ar-SA" sz="1600" baseline="0" dirty="0" err="1" smtClean="0"/>
                        <a:t>المجيدات </a:t>
                      </a:r>
                      <a:r>
                        <a:rPr lang="ar-SA" sz="1600" dirty="0" smtClean="0"/>
                        <a:t>، مع التأكيد والترديد للحرف المدروس بحركاته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ومدوده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المناقشة والحوار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بناء </a:t>
                      </a:r>
                      <a:r>
                        <a:rPr lang="ar-SA" sz="1800" baseline="0" dirty="0" err="1" smtClean="0"/>
                        <a:t>المكعبات </a:t>
                      </a:r>
                      <a:r>
                        <a:rPr lang="ar-SA" sz="1800" baseline="0" dirty="0" smtClean="0"/>
                        <a:t>( </a:t>
                      </a:r>
                      <a:r>
                        <a:rPr lang="ar-SA" sz="1800" baseline="0" dirty="0" err="1" smtClean="0"/>
                        <a:t>مستمر )</a:t>
                      </a:r>
                      <a:r>
                        <a:rPr lang="ar-SA" sz="1800" baseline="0" dirty="0" smtClean="0"/>
                        <a:t> 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الملاحظة </a:t>
                      </a:r>
                    </a:p>
                    <a:p>
                      <a:pPr algn="ctr" rtl="1"/>
                      <a:r>
                        <a:rPr lang="ar-SA" sz="1400" dirty="0" smtClean="0"/>
                        <a:t>لقراءة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صحيحة</a:t>
                      </a:r>
                      <a:endParaRPr lang="ar-SA" sz="14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  <a:tr h="3425217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3 )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ألاحظ</a:t>
                      </a:r>
                      <a:r>
                        <a:rPr lang="ar-SA" sz="1800" baseline="0" dirty="0" smtClean="0"/>
                        <a:t> وأقرأ الجمل </a:t>
                      </a:r>
                      <a:endParaRPr lang="ar-SA" sz="18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5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5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5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</a:t>
                      </a:r>
                      <a:r>
                        <a:rPr lang="ar-SA" sz="1400" baseline="0" dirty="0" smtClean="0"/>
                        <a:t> الجملة مع صورتها ملاحظة جيدة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تقرأ الجمل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تميز بين الجمل وتقراها مجردة من الصور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4- ترتب الكلمات لتكون جملة مفيدة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5- ترتب الجمل لتكون النص ترتيبا صحيحا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6- تكتشف الحرف في الكلمات بمواضعه المختلفة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7- تحرص على </a:t>
                      </a:r>
                      <a:r>
                        <a:rPr lang="ar-SA" sz="1400" baseline="0" dirty="0" smtClean="0"/>
                        <a:t>تناول الطعام المغذي والمفيد </a:t>
                      </a:r>
                      <a:endParaRPr lang="ar-SA" sz="1400" baseline="0" dirty="0" smtClean="0"/>
                    </a:p>
                  </a:txBody>
                  <a:tcPr>
                    <a:gradFill flip="none" rotWithShape="1">
                      <a:gsLst>
                        <a:gs pos="0">
                          <a:schemeClr val="accent5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5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5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عرض الجمل مع</a:t>
                      </a:r>
                      <a:r>
                        <a:rPr lang="ar-SA" sz="1400" baseline="0" dirty="0" smtClean="0"/>
                        <a:t> صورها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</a:t>
                      </a:r>
                      <a:r>
                        <a:rPr lang="ar-SA" sz="1400" baseline="0" dirty="0" err="1" smtClean="0"/>
                        <a:t>النوذجية</a:t>
                      </a:r>
                      <a:r>
                        <a:rPr lang="ar-SA" sz="1400" baseline="0" dirty="0" smtClean="0"/>
                        <a:t>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المجيدات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3-المناقشة في الدرس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4-  الشرح المبسط لمضمون النص وربطه بالبيئة وبيان أهمية قواعد السلامة في الطريق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5- كذلك التركيز على المفردات اللغوية كالحرف المشدد والتاء المفتوحة والمربوطة وغيرها من القاعدات اللغوية المدروسة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6 </a:t>
                      </a:r>
                      <a:r>
                        <a:rPr lang="ar-SA" sz="1400" baseline="0" dirty="0" smtClean="0"/>
                        <a:t>– تغيير مكان الجمل وقراءتها من قبل التلميذات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7- إعادة ترتيب الجمل ثم قراءتها من قبل التلميذات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8- وضع دائرة على الحرف المدروس والتركيز على نطقه بالحركات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9- تحليل جملة إلى كلمات ثم إعادة ترتيبها من قبل التلميذات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5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5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5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لعب الأدوار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الزوايا الأربع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فكر زاوج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شارك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المرحلة </a:t>
                      </a:r>
                      <a:r>
                        <a:rPr lang="ar-SA" sz="1600" baseline="0" dirty="0" err="1" smtClean="0"/>
                        <a:t>2و3</a:t>
                      </a:r>
                      <a:r>
                        <a:rPr lang="ar-SA" sz="1600" baseline="0" dirty="0" smtClean="0"/>
                        <a:t> من التدريس التبادلي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5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5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5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بطاقات ملونة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بطاقات مغناطيسية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5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5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5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 التلميذة للجمل </a:t>
                      </a:r>
                      <a:r>
                        <a:rPr lang="ar-SA" sz="1400" dirty="0" err="1" smtClean="0"/>
                        <a:t>باتقان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algn="ctr" rtl="1"/>
                      <a:r>
                        <a:rPr lang="ar-SA" sz="1400" dirty="0" smtClean="0"/>
                        <a:t>باستخدام</a:t>
                      </a:r>
                      <a:r>
                        <a:rPr lang="ar-SA" sz="1400" baseline="0" dirty="0" smtClean="0"/>
                        <a:t> سجل التقويم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بالملاحظة لتمييزها</a:t>
                      </a:r>
                      <a:r>
                        <a:rPr lang="ar-SA" sz="1400" baseline="0" dirty="0" smtClean="0"/>
                        <a:t> للمفردات اللغوية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و </a:t>
                      </a:r>
                      <a:r>
                        <a:rPr lang="ar-SA" sz="1400" dirty="0" smtClean="0"/>
                        <a:t>تحليلها الجمل</a:t>
                      </a:r>
                      <a:r>
                        <a:rPr lang="ar-SA" sz="1400" baseline="0" dirty="0" smtClean="0"/>
                        <a:t> إلى كلمات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5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5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5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1" y="548681"/>
          <a:ext cx="8784977" cy="591188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7202"/>
                <a:gridCol w="734148"/>
                <a:gridCol w="1559672"/>
                <a:gridCol w="2807578"/>
                <a:gridCol w="1130652"/>
                <a:gridCol w="787974"/>
                <a:gridCol w="997751"/>
              </a:tblGrid>
              <a:tr h="576063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المكون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الأهداف</a:t>
                      </a:r>
                      <a:r>
                        <a:rPr lang="ar-SA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الاجراءات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الاستراتيجيات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الوسائل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التقويم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01092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4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أقرأ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تقرأ الكلمات قراءة بصرية صحيحة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lvl="0" algn="ctr" rtl="1"/>
                      <a:r>
                        <a:rPr lang="ar-SA" sz="1600" dirty="0" err="1" smtClean="0"/>
                        <a:t>2 </a:t>
                      </a:r>
                      <a:r>
                        <a:rPr lang="ar-SA" sz="1600" dirty="0" smtClean="0"/>
                        <a:t>– تحلل الكلمة إلى مقاطع وحروف </a:t>
                      </a:r>
                    </a:p>
                    <a:p>
                      <a:pPr lvl="0" algn="ctr" rtl="1"/>
                      <a:r>
                        <a:rPr lang="ar-SA" sz="1600" dirty="0" err="1" smtClean="0"/>
                        <a:t>3</a:t>
                      </a:r>
                      <a:r>
                        <a:rPr lang="ar-SA" sz="1600" baseline="0" dirty="0" err="1" smtClean="0"/>
                        <a:t> </a:t>
                      </a:r>
                      <a:r>
                        <a:rPr lang="ar-SA" sz="1600" baseline="0" dirty="0" smtClean="0"/>
                        <a:t>–تميز بين مقاطع الكلمة وأصواتها كالمقطع الساكن والمشدد </a:t>
                      </a:r>
                      <a:endParaRPr lang="ar-SA" sz="160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الكلمات</a:t>
                      </a:r>
                      <a:r>
                        <a:rPr lang="ar-SA" sz="1600" baseline="0" dirty="0" smtClean="0"/>
                        <a:t> 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2- قراءة الكلمات من قبل التلميذات مرتبة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ثم نغير مكان الكلمات وتقرأها التلميذات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تحليل الكلمة إلى مقاطع وأصوات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4 </a:t>
                      </a:r>
                      <a:r>
                        <a:rPr lang="ar-SA" sz="1600" baseline="0" dirty="0" smtClean="0"/>
                        <a:t>– التركيز على الحرف المدروس مع حركته </a:t>
                      </a:r>
                      <a:r>
                        <a:rPr lang="ar-SA" sz="1600" baseline="0" dirty="0" err="1" smtClean="0"/>
                        <a:t>ومدوده</a:t>
                      </a:r>
                      <a:r>
                        <a:rPr lang="ar-SA" sz="1600" baseline="0" dirty="0" smtClean="0"/>
                        <a:t> والظواهر اللغوية الموجودة في الكلمات </a:t>
                      </a:r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الرؤوس المرقمة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بطاقات </a:t>
                      </a:r>
                      <a:endParaRPr lang="ar-SA" sz="160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صحيحة</a:t>
                      </a:r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805979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5 )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أقرأ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وأجرد </a:t>
                      </a:r>
                      <a:endParaRPr lang="ar-SA" sz="18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تقرأ</a:t>
                      </a:r>
                      <a:r>
                        <a:rPr lang="ar-SA" sz="1600" baseline="0" dirty="0" smtClean="0"/>
                        <a:t> الكلمة قراءة صحيح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تقرا الحرف بحركته مجرد من الكلمة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تميز بين أوضاع الحرف المختلفة 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عرض الكلمات</a:t>
                      </a:r>
                      <a:r>
                        <a:rPr lang="ar-SA" sz="1600" baseline="0" dirty="0" smtClean="0"/>
                        <a:t> ثم قراءتها من قبل التلميذات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قراءة الحرف المكبر في الكلمة الأولى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3 </a:t>
                      </a:r>
                      <a:r>
                        <a:rPr lang="ar-SA" sz="1600" baseline="0" dirty="0" smtClean="0"/>
                        <a:t>- ثم المناقشة في الحرف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 وما هي حركته وموضعه وهل يتصل بما قبله وبما </a:t>
                      </a:r>
                      <a:r>
                        <a:rPr lang="ar-SA" sz="1600" baseline="0" dirty="0" err="1" smtClean="0"/>
                        <a:t>بعده ..</a:t>
                      </a:r>
                      <a:r>
                        <a:rPr lang="ar-SA" sz="1600" baseline="0" dirty="0" smtClean="0"/>
                        <a:t> وهكذا في جميع الكلمات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يدا بيد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المرحلة 4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من التدريس التبادلي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</a:t>
                      </a:r>
                      <a:r>
                        <a:rPr lang="ar-SA" sz="1600" baseline="0" dirty="0" smtClean="0"/>
                        <a:t> مخدة لها يدين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بملاحظة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قراءة التلميذة للكلمات </a:t>
                      </a:r>
                      <a:r>
                        <a:rPr lang="ar-SA" sz="1600" dirty="0" err="1" smtClean="0"/>
                        <a:t>باتقان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وتمييزها</a:t>
                      </a:r>
                      <a:r>
                        <a:rPr lang="ar-SA" sz="1600" baseline="0" dirty="0" smtClean="0"/>
                        <a:t> للحرف بحركاته ومواضعه المختلفة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504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24903" y="548681"/>
          <a:ext cx="8839585" cy="597102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7662"/>
                <a:gridCol w="778214"/>
                <a:gridCol w="1574174"/>
                <a:gridCol w="2660342"/>
                <a:gridCol w="1095314"/>
                <a:gridCol w="838408"/>
                <a:gridCol w="1165471"/>
              </a:tblGrid>
              <a:tr h="576063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المكون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الأهداف</a:t>
                      </a:r>
                      <a:r>
                        <a:rPr lang="ar-SA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الاجراءات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الاستراتيجيات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الوسائل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التقويم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547295">
                <a:tc rowSpan="3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6</a:t>
                      </a:r>
                      <a:r>
                        <a:rPr lang="ar-SA" sz="1600" dirty="0" err="1" smtClean="0"/>
                        <a:t>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أميز بين الصوت الطويل</a:t>
                      </a:r>
                      <a:r>
                        <a:rPr lang="ar-SA" sz="1600" baseline="0" dirty="0" smtClean="0"/>
                        <a:t> والصوت القصير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تقرأ الحرف بحركاته </a:t>
                      </a:r>
                      <a:r>
                        <a:rPr lang="ar-SA" sz="1400" dirty="0" err="1" smtClean="0"/>
                        <a:t>ومدوده</a:t>
                      </a:r>
                      <a:r>
                        <a:rPr lang="ar-SA" sz="1400" dirty="0" smtClean="0"/>
                        <a:t> قراءة صحيحة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- </a:t>
                      </a:r>
                      <a:r>
                        <a:rPr lang="ar-SA" sz="1400" dirty="0" smtClean="0"/>
                        <a:t>تميز بين صوت الحرف وشكله بالحركات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كتابة</a:t>
                      </a:r>
                      <a:r>
                        <a:rPr lang="ar-SA" sz="1400" baseline="0" dirty="0" smtClean="0"/>
                        <a:t> الحرف بحركاته </a:t>
                      </a:r>
                      <a:r>
                        <a:rPr lang="ar-SA" sz="1400" baseline="0" dirty="0" err="1" smtClean="0"/>
                        <a:t>ومدوده</a:t>
                      </a:r>
                      <a:r>
                        <a:rPr lang="ar-SA" sz="1400" baseline="0" dirty="0" smtClean="0"/>
                        <a:t> مع النطق أثناء الكتابة وتسمية الحركات وكذلك </a:t>
                      </a:r>
                      <a:r>
                        <a:rPr lang="ar-SA" sz="1400" baseline="0" dirty="0" err="1" smtClean="0"/>
                        <a:t>المدود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</a:t>
                      </a:r>
                      <a:r>
                        <a:rPr lang="ar-SA" sz="1400" baseline="0" dirty="0" err="1" smtClean="0"/>
                        <a:t>النوذجية</a:t>
                      </a:r>
                      <a:r>
                        <a:rPr lang="ar-SA" sz="1400" baseline="0" dirty="0" smtClean="0"/>
                        <a:t>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الفردية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قصة</a:t>
                      </a:r>
                      <a:r>
                        <a:rPr lang="ar-SA" sz="1400" baseline="0" dirty="0" smtClean="0"/>
                        <a:t> 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+ أنشودة الحركات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السبورة والأقلام الملونة 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التلميذة للحرف بحركاته </a:t>
                      </a:r>
                      <a:r>
                        <a:rPr lang="ar-SA" sz="1400" dirty="0" err="1" smtClean="0"/>
                        <a:t>ومدوده</a:t>
                      </a:r>
                      <a:r>
                        <a:rPr lang="ar-SA" sz="1400" dirty="0" smtClean="0"/>
                        <a:t> قراءة صحيحة </a:t>
                      </a:r>
                    </a:p>
                    <a:p>
                      <a:pPr algn="ctr" rtl="1"/>
                      <a:r>
                        <a:rPr lang="ar-SA" sz="1400" dirty="0" smtClean="0"/>
                        <a:t>بالملاحظة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9005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7</a:t>
                      </a:r>
                      <a:r>
                        <a:rPr lang="ar-SA" sz="1600" dirty="0" err="1" smtClean="0"/>
                        <a:t>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600" dirty="0" smtClean="0"/>
                        <a:t>ألاحظ وأكتب </a:t>
                      </a:r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 كتابة الحرف الصحيحة في مواضعه المختلفة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تكتب الحرف في مواضعه المختلفة كتابة صحيحة 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كتابة الحرف أمام التلميذات في مواضعه المختلفة مع</a:t>
                      </a:r>
                      <a:r>
                        <a:rPr lang="ar-SA" sz="1400" baseline="0" dirty="0" smtClean="0"/>
                        <a:t> الشرح الوافي وبيان الطريقة الصحيحة لذلك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  <a:p>
                      <a:pPr algn="ctr" rtl="1"/>
                      <a:r>
                        <a:rPr lang="ar-SA" sz="1400" dirty="0" smtClean="0"/>
                        <a:t>+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dirty="0" smtClean="0"/>
                        <a:t>السبورة والأقلام الملونة </a:t>
                      </a:r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كتابة التلميذة للحرف</a:t>
                      </a:r>
                      <a:r>
                        <a:rPr lang="ar-SA" sz="1400" baseline="0" dirty="0" smtClean="0"/>
                        <a:t> في مواضعه المختلفة كتابة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وذلك بالمتابعة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358967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err="1" smtClean="0"/>
                        <a:t>8 )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600" dirty="0" smtClean="0"/>
                        <a:t>أرسم دائرة حول الحرف ثم أكتبه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baseline="0" dirty="0" smtClean="0"/>
                        <a:t>1- تقرأ كلمة من حروف مدروسة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تميز الحرف المدروس وتضع عليه دائرة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تكتب الحرف مجرد في الفراغ مع حركته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1- تفتح التلميذات الكتب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تنفيذ </a:t>
                      </a:r>
                      <a:r>
                        <a:rPr lang="ar-SA" sz="1400" baseline="0" dirty="0" err="1" smtClean="0"/>
                        <a:t>استرتيجية</a:t>
                      </a:r>
                      <a:r>
                        <a:rPr lang="ar-SA" sz="1400" baseline="0" dirty="0" smtClean="0"/>
                        <a:t> التعلم التعاوني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تقرأ القارئة الكلمات للمجموعة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تتأكد المتأكدة من الفهم من قراءة جميع طالبات المجموعة للكلمات قراءة صيحة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ترسم الكاتبة دائرة حول الحرف ثم تكتبه بحركته في الفراغ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6- تقييم المجموعات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7 </a:t>
                      </a:r>
                      <a:r>
                        <a:rPr lang="ar-SA" sz="1400" baseline="0" dirty="0" smtClean="0"/>
                        <a:t>– تقوم كل تلميذة بحل المكون في كتابها ثم توضع الدرجات للمجموعات الفائزات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التعلم التعاوني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الكتاب المدرسي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صحيفة الملاحظة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  <a:r>
                        <a:rPr lang="ar-SA" sz="1400" baseline="0" dirty="0" smtClean="0"/>
                        <a:t> التلميذة لكلمة من حروف مدروسة باستخدام سجل التقويم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رسم التلميذة  دائرة حول الحرف وكتابته مع حركته في الفراغ وذلك بالمتابعة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504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2" y="908720"/>
          <a:ext cx="8839585" cy="482057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7662"/>
                <a:gridCol w="898604"/>
                <a:gridCol w="1453784"/>
                <a:gridCol w="2660342"/>
                <a:gridCol w="1095314"/>
                <a:gridCol w="838408"/>
                <a:gridCol w="1165471"/>
              </a:tblGrid>
              <a:tr h="803403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اليوم والتاريخ </a:t>
                      </a:r>
                    </a:p>
                    <a:p>
                      <a:pPr algn="ctr" rtl="1"/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المكون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الأهداف</a:t>
                      </a:r>
                      <a:r>
                        <a:rPr lang="ar-SA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الاجراءات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الاستراتيجيات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الوسائل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التقويم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409288">
                <a:tc rowSpan="3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9</a:t>
                      </a:r>
                      <a:r>
                        <a:rPr lang="ar-SA" sz="1400" dirty="0" err="1" smtClean="0"/>
                        <a:t>)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أقرأ وأكتب المقطع الساكن </a:t>
                      </a:r>
                      <a:endParaRPr lang="ar-SA" sz="1400" dirty="0" smtClean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1 – تستمع وتميز </a:t>
                      </a:r>
                      <a:r>
                        <a:rPr lang="ar-SA" sz="1400" dirty="0" smtClean="0"/>
                        <a:t>المقطع الساكن في الكلمة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 </a:t>
                      </a:r>
                      <a:r>
                        <a:rPr lang="ar-SA" sz="1400" baseline="0" dirty="0" smtClean="0"/>
                        <a:t>– </a:t>
                      </a:r>
                      <a:r>
                        <a:rPr lang="ar-SA" sz="1400" dirty="0" smtClean="0"/>
                        <a:t>تقرأ الكلمة قراءة صحيحة  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baseline="0" dirty="0" smtClean="0"/>
                        <a:t>1 – عرض الكلمات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النموذجية للكلمات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توضيح </a:t>
                      </a:r>
                      <a:r>
                        <a:rPr lang="ar-SA" sz="1400" baseline="0" dirty="0" smtClean="0"/>
                        <a:t>المقطع الساكن </a:t>
                      </a:r>
                      <a:endParaRPr lang="ar-SA" sz="1400" baseline="0" dirty="0" smtClean="0"/>
                    </a:p>
                    <a:p>
                      <a:pPr lvl="0" algn="ctr" rtl="1"/>
                      <a:r>
                        <a:rPr lang="ar-SA" sz="1400" baseline="0" dirty="0" smtClean="0"/>
                        <a:t>4- قراءة التلميذات </a:t>
                      </a:r>
                      <a:r>
                        <a:rPr lang="ar-SA" sz="1400" baseline="0" dirty="0" smtClean="0"/>
                        <a:t>للمقطع الساكن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5 – تضع التلميذة دائرة على المقطع الساكن ثم تكتبه في كتابها </a:t>
                      </a:r>
                      <a:endParaRPr lang="ar-SA" sz="1400" baseline="0" dirty="0" smtClean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أعواد المثلجات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الكتاب المدرسي</a:t>
                      </a:r>
                      <a:endParaRPr lang="ar-SA" sz="1400" dirty="0" smtClean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الملاحظة في قراءة التلميذة </a:t>
                      </a:r>
                      <a:r>
                        <a:rPr lang="ar-SA" sz="1400" dirty="0" smtClean="0"/>
                        <a:t>للمقطع</a:t>
                      </a:r>
                      <a:r>
                        <a:rPr lang="ar-SA" sz="1400" baseline="0" dirty="0" smtClean="0"/>
                        <a:t> الساكن </a:t>
                      </a:r>
                      <a:endParaRPr lang="ar-SA" sz="1400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</a:tr>
              <a:tr h="1216726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10</a:t>
                      </a:r>
                      <a:r>
                        <a:rPr lang="ar-SA" sz="1400" dirty="0" err="1" smtClean="0"/>
                        <a:t>)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algn="ctr" rtl="1"/>
                      <a:r>
                        <a:rPr lang="ar-SA" sz="1400" dirty="0" smtClean="0"/>
                        <a:t>اكتب</a:t>
                      </a:r>
                      <a:r>
                        <a:rPr lang="ar-SA" sz="1400" baseline="0" dirty="0" smtClean="0"/>
                        <a:t> ثم أكمل الحرف الناقص ثم أكتب الكلمة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تكتب الحرف الناقص في الكلمة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تكتب الكلمة كتابة صحيحة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تفتح التلميذة الكتاب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 تكتب الحرف الناقص ثم تكتب الكلمة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 متابعة التلميذات أثناء الكتابة مع التصويب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الكتاب المدرسي</a:t>
                      </a:r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كتابة التلميذة للحرف</a:t>
                      </a:r>
                      <a:r>
                        <a:rPr lang="ar-SA" sz="1400" baseline="0" dirty="0" smtClean="0"/>
                        <a:t> الناقص وكتابة الكلمة كتابة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بالمتابعة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  <a:tr h="1339005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11) </a:t>
                      </a:r>
                    </a:p>
                    <a:p>
                      <a:pPr algn="ctr" rtl="1"/>
                      <a:r>
                        <a:rPr lang="ar-SA" sz="1400" dirty="0" smtClean="0"/>
                        <a:t>أتعرف على حرف المد والحرف الممدود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baseline="0" dirty="0" smtClean="0"/>
                        <a:t>1 – تتعرف على حرف المد والحرف الممدود في الكلمات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تستنتج أن حرف المد مع الممدود نطقاً وكتابةً</a:t>
                      </a:r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1- عرض جدول الكلمات على السبورة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 – قراءة التلميذة للكلمة الأولى ثم استخراج الحرف الممدود مع حرف المد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 – قراءة حرف المد مع الممدود معاً مجردة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الرؤوس المرقمة </a:t>
                      </a:r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الحاسوب وجهاز العرض </a:t>
                      </a:r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بالمتابعة تقرأ التلميذة الكلمة صحيحة مع ملاحظة نطقها لحرف المد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214282" y="5857892"/>
            <a:ext cx="316835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معلمة </a:t>
            </a:r>
            <a:r>
              <a:rPr lang="ar-SA" dirty="0" err="1" smtClean="0"/>
              <a:t>المادة </a:t>
            </a:r>
            <a:r>
              <a:rPr lang="ar-SA" dirty="0" smtClean="0"/>
              <a:t>/ فاطمة بنت علي الشهري 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5500694" y="5857892"/>
            <a:ext cx="34563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مديرة </a:t>
            </a:r>
            <a:r>
              <a:rPr lang="ar-SA" dirty="0" err="1" smtClean="0"/>
              <a:t>المدرسة </a:t>
            </a:r>
            <a:r>
              <a:rPr lang="ar-SA" dirty="0" smtClean="0"/>
              <a:t>/ نوره بنت راشد </a:t>
            </a:r>
            <a:r>
              <a:rPr lang="ar-SA" dirty="0" err="1" smtClean="0"/>
              <a:t>الدوسري</a:t>
            </a:r>
            <a:r>
              <a:rPr lang="ar-SA" dirty="0" smtClean="0"/>
              <a:t>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2194</TotalTime>
  <Words>1424</Words>
  <Application>Microsoft Office PowerPoint</Application>
  <PresentationFormat>عرض على الشاشة (3:4)‏</PresentationFormat>
  <Paragraphs>325</Paragraphs>
  <Slides>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TOSHIBA</dc:creator>
  <cp:lastModifiedBy>TOSHIBA</cp:lastModifiedBy>
  <cp:revision>107</cp:revision>
  <dcterms:created xsi:type="dcterms:W3CDTF">2015-01-27T06:36:24Z</dcterms:created>
  <dcterms:modified xsi:type="dcterms:W3CDTF">2015-02-10T01:39:40Z</dcterms:modified>
</cp:coreProperties>
</file>